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 id="2147483735" r:id="rId5"/>
    <p:sldMasterId id="2147483759" r:id="rId6"/>
    <p:sldMasterId id="2147483648" r:id="rId7"/>
  </p:sldMasterIdLst>
  <p:notesMasterIdLst>
    <p:notesMasterId r:id="rId33"/>
  </p:notesMasterIdLst>
  <p:handoutMasterIdLst>
    <p:handoutMasterId r:id="rId34"/>
  </p:handoutMasterIdLst>
  <p:sldIdLst>
    <p:sldId id="1442" r:id="rId8"/>
    <p:sldId id="1444" r:id="rId9"/>
    <p:sldId id="1464" r:id="rId10"/>
    <p:sldId id="1470" r:id="rId11"/>
    <p:sldId id="1471" r:id="rId12"/>
    <p:sldId id="1469" r:id="rId13"/>
    <p:sldId id="1465" r:id="rId14"/>
    <p:sldId id="1466" r:id="rId15"/>
    <p:sldId id="1473" r:id="rId16"/>
    <p:sldId id="1467" r:id="rId17"/>
    <p:sldId id="1472" r:id="rId18"/>
    <p:sldId id="1474" r:id="rId19"/>
    <p:sldId id="1475" r:id="rId20"/>
    <p:sldId id="1453" r:id="rId21"/>
    <p:sldId id="1458" r:id="rId22"/>
    <p:sldId id="1454" r:id="rId23"/>
    <p:sldId id="1459" r:id="rId24"/>
    <p:sldId id="1456" r:id="rId25"/>
    <p:sldId id="1460" r:id="rId26"/>
    <p:sldId id="1455" r:id="rId27"/>
    <p:sldId id="1461" r:id="rId28"/>
    <p:sldId id="1463" r:id="rId29"/>
    <p:sldId id="1457" r:id="rId30"/>
    <p:sldId id="1462" r:id="rId31"/>
    <p:sldId id="1443" r:id="rId32"/>
  </p:sldIdLst>
  <p:sldSz cx="12192000" cy="6858000"/>
  <p:notesSz cx="6669088" cy="9928225"/>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521415D9-36F7-43E2-AB2F-B90AF26B5E84}">
      <p14:sectionLst xmlns:p14="http://schemas.microsoft.com/office/powerpoint/2010/main">
        <p14:section name="Default Section" id="{87C28670-49BF-4A7B-9180-810EFBD3F9F2}">
          <p14:sldIdLst>
            <p14:sldId id="1442"/>
            <p14:sldId id="1444"/>
            <p14:sldId id="1464"/>
            <p14:sldId id="1470"/>
            <p14:sldId id="1471"/>
            <p14:sldId id="1469"/>
            <p14:sldId id="1465"/>
            <p14:sldId id="1466"/>
            <p14:sldId id="1473"/>
            <p14:sldId id="1467"/>
            <p14:sldId id="1472"/>
            <p14:sldId id="1474"/>
            <p14:sldId id="1475"/>
            <p14:sldId id="1453"/>
            <p14:sldId id="1458"/>
            <p14:sldId id="1454"/>
            <p14:sldId id="1459"/>
            <p14:sldId id="1456"/>
            <p14:sldId id="1460"/>
            <p14:sldId id="1455"/>
            <p14:sldId id="1461"/>
            <p14:sldId id="1463"/>
            <p14:sldId id="1457"/>
            <p14:sldId id="1462"/>
            <p14:sldId id="1443"/>
          </p14:sldIdLst>
        </p14:section>
      </p14:sectionLst>
    </p:ext>
    <p:ext uri="{EFAFB233-063F-42B5-8137-9DF3F51BA10A}">
      <p15:sldGuideLst xmlns:p15="http://schemas.microsoft.com/office/powerpoint/2012/main">
        <p15:guide id="1" orient="horz" pos="218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an" initials="x" lastIdx="3" clrIdx="0"/>
  <p:cmAuthor id="1" name="xian " initials="" lastIdx="4" clrIdx="1"/>
  <p:cmAuthor id="2" name="Tim Schittekatte" initials="TS" lastIdx="1" clrIdx="2">
    <p:extLst>
      <p:ext uri="{19B8F6BF-5375-455C-9EA6-DF929625EA0E}">
        <p15:presenceInfo xmlns:p15="http://schemas.microsoft.com/office/powerpoint/2012/main" userId="7188a5da4cb98e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69CB"/>
    <a:srgbClr val="FFFFFF"/>
    <a:srgbClr val="D0D8E8"/>
    <a:srgbClr val="E9EDF4"/>
    <a:srgbClr val="869B5C"/>
    <a:srgbClr val="D0D8EC"/>
    <a:srgbClr val="00B050"/>
    <a:srgbClr val="CC0000"/>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2883" autoAdjust="0"/>
  </p:normalViewPr>
  <p:slideViewPr>
    <p:cSldViewPr snapToGrid="0">
      <p:cViewPr varScale="1">
        <p:scale>
          <a:sx n="69" d="100"/>
          <a:sy n="69" d="100"/>
        </p:scale>
        <p:origin x="552" y="40"/>
      </p:cViewPr>
      <p:guideLst>
        <p:guide orient="horz" pos="218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chmeyer, Max" userId="fa5cc7bd-4465-414e-ac50-3ce8f5a21197" providerId="ADAL" clId="{2AC3C43E-609F-4235-A3DE-7899A05EA62E}"/>
    <pc:docChg chg="modSld">
      <pc:chgData name="Munchmeyer, Max" userId="fa5cc7bd-4465-414e-ac50-3ce8f5a21197" providerId="ADAL" clId="{2AC3C43E-609F-4235-A3DE-7899A05EA62E}" dt="2026-06-30T11:52:56.651" v="0" actId="20577"/>
      <pc:docMkLst>
        <pc:docMk/>
      </pc:docMkLst>
      <pc:sldChg chg="modSp mod">
        <pc:chgData name="Munchmeyer, Max" userId="fa5cc7bd-4465-414e-ac50-3ce8f5a21197" providerId="ADAL" clId="{2AC3C43E-609F-4235-A3DE-7899A05EA62E}" dt="2026-06-30T11:52:56.651" v="0" actId="20577"/>
        <pc:sldMkLst>
          <pc:docMk/>
          <pc:sldMk cId="2868635343" sldId="1459"/>
        </pc:sldMkLst>
        <pc:spChg chg="mod">
          <ac:chgData name="Munchmeyer, Max" userId="fa5cc7bd-4465-414e-ac50-3ce8f5a21197" providerId="ADAL" clId="{2AC3C43E-609F-4235-A3DE-7899A05EA62E}" dt="2026-06-30T11:52:56.651" v="0" actId="20577"/>
          <ac:spMkLst>
            <pc:docMk/>
            <pc:sldMk cId="2868635343" sldId="1459"/>
            <ac:spMk id="6" creationId="{8D1D130F-79B8-6966-626F-54D3C6103B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6866" y="0"/>
            <a:ext cx="2890665" cy="496967"/>
          </a:xfrm>
          <a:prstGeom prst="rect">
            <a:avLst/>
          </a:prstGeom>
        </p:spPr>
        <p:txBody>
          <a:bodyPr vert="horz" lIns="91440" tIns="45720" rIns="91440" bIns="45720" rtlCol="0"/>
          <a:lstStyle>
            <a:lvl1pPr algn="r">
              <a:defRPr sz="1200"/>
            </a:lvl1pPr>
          </a:lstStyle>
          <a:p>
            <a:fld id="{3A4C11BD-F06F-3743-9883-7BDD63FC84D4}" type="datetimeFigureOut">
              <a:rPr lang="en-US" smtClean="0"/>
              <a:t>6/30/2026</a:t>
            </a:fld>
            <a:endParaRPr lang="en-US"/>
          </a:p>
        </p:txBody>
      </p:sp>
      <p:sp>
        <p:nvSpPr>
          <p:cNvPr id="4" name="Footer Placeholder 3"/>
          <p:cNvSpPr>
            <a:spLocks noGrp="1"/>
          </p:cNvSpPr>
          <p:nvPr>
            <p:ph type="ftr" sz="quarter" idx="2"/>
          </p:nvPr>
        </p:nvSpPr>
        <p:spPr>
          <a:xfrm>
            <a:off x="0" y="9429671"/>
            <a:ext cx="2890665" cy="4969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6866" y="9429671"/>
            <a:ext cx="2890665" cy="496966"/>
          </a:xfrm>
          <a:prstGeom prst="rect">
            <a:avLst/>
          </a:prstGeom>
        </p:spPr>
        <p:txBody>
          <a:bodyPr vert="horz" lIns="91440" tIns="45720" rIns="91440" bIns="45720" rtlCol="0" anchor="b"/>
          <a:lstStyle>
            <a:lvl1pPr algn="r">
              <a:defRPr sz="1200"/>
            </a:lvl1pPr>
          </a:lstStyle>
          <a:p>
            <a:fld id="{C17299CD-BF59-3E4C-8A61-2CFD35E00692}" type="slidenum">
              <a:rPr lang="en-US" smtClean="0"/>
              <a:t>‹#›</a:t>
            </a:fld>
            <a:endParaRPr lang="en-US"/>
          </a:p>
        </p:txBody>
      </p:sp>
    </p:spTree>
    <p:extLst>
      <p:ext uri="{BB962C8B-B14F-4D97-AF65-F5344CB8AC3E}">
        <p14:creationId xmlns:p14="http://schemas.microsoft.com/office/powerpoint/2010/main" val="493146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idx="4294967295"/>
          </p:nvPr>
        </p:nvSpPr>
        <p:spPr bwMode="auto">
          <a:xfrm>
            <a:off x="0" y="0"/>
            <a:ext cx="2890665"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776866" y="0"/>
            <a:ext cx="2890665"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26988" y="744538"/>
            <a:ext cx="6615112"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Rectangle 5"/>
          <p:cNvSpPr>
            <a:spLocks noGrp="1" noRot="1" noChangeAspect="1" noChangeArrowheads="1" noTextEdit="1"/>
          </p:cNvSpPr>
          <p:nvPr/>
        </p:nvSpPr>
        <p:spPr bwMode="auto">
          <a:xfrm>
            <a:off x="666598" y="4715629"/>
            <a:ext cx="5335893" cy="446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defTabSz="0">
              <a:spcBef>
                <a:spcPct val="30000"/>
              </a:spcBef>
              <a:buFontTx/>
              <a:buNone/>
            </a:pPr>
            <a:r>
              <a:rPr lang="en-US" altLang="zh-CN" sz="1200"/>
              <a:t>Click to edit Master text styles</a:t>
            </a:r>
          </a:p>
          <a:p>
            <a:pPr defTabSz="0">
              <a:spcBef>
                <a:spcPct val="30000"/>
              </a:spcBef>
              <a:buFontTx/>
              <a:buNone/>
            </a:pPr>
            <a:r>
              <a:rPr lang="en-US" altLang="zh-CN" sz="1200"/>
              <a:t>Second level</a:t>
            </a:r>
          </a:p>
          <a:p>
            <a:pPr defTabSz="0">
              <a:spcBef>
                <a:spcPct val="30000"/>
              </a:spcBef>
              <a:buFontTx/>
              <a:buNone/>
            </a:pPr>
            <a:r>
              <a:rPr lang="en-US" altLang="zh-CN" sz="1200"/>
              <a:t>Third level</a:t>
            </a:r>
          </a:p>
          <a:p>
            <a:pPr defTabSz="0">
              <a:spcBef>
                <a:spcPct val="30000"/>
              </a:spcBef>
              <a:buFontTx/>
              <a:buNone/>
            </a:pPr>
            <a:r>
              <a:rPr lang="en-US" altLang="zh-CN" sz="1200"/>
              <a:t>Fourth level</a:t>
            </a:r>
          </a:p>
          <a:p>
            <a:pPr defTabSz="0">
              <a:spcBef>
                <a:spcPct val="30000"/>
              </a:spcBef>
              <a:buFontTx/>
              <a:buNone/>
            </a:pPr>
            <a:r>
              <a:rPr lang="en-US" altLang="zh-CN" sz="1200"/>
              <a:t>Fifth level</a:t>
            </a:r>
          </a:p>
        </p:txBody>
      </p:sp>
      <p:sp>
        <p:nvSpPr>
          <p:cNvPr id="4102" name="Rectangle 6"/>
          <p:cNvSpPr>
            <a:spLocks noGrp="1" noChangeArrowheads="1"/>
          </p:cNvSpPr>
          <p:nvPr>
            <p:ph type="ftr" sz="quarter" idx="4"/>
          </p:nvPr>
        </p:nvSpPr>
        <p:spPr bwMode="auto">
          <a:xfrm>
            <a:off x="0" y="9429671"/>
            <a:ext cx="2890665" cy="4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776866" y="9429671"/>
            <a:ext cx="2890665" cy="4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b" anchorCtr="0" compatLnSpc="1">
            <a:prstTxWarp prst="textNoShape">
              <a:avLst/>
            </a:prstTxWarp>
          </a:bodyPr>
          <a:lstStyle>
            <a:lvl1pPr algn="r">
              <a:defRPr/>
            </a:lvl1pPr>
          </a:lstStyle>
          <a:p>
            <a:fld id="{0148AB2E-D729-4143-83D6-C28CA0BFA03A}" type="slidenum">
              <a:rPr lang="en-US"/>
              <a:pPr/>
              <a:t>‹#›</a:t>
            </a:fld>
            <a:endParaRPr lang="en-US" sz="1200"/>
          </a:p>
        </p:txBody>
      </p:sp>
    </p:spTree>
    <p:extLst>
      <p:ext uri="{BB962C8B-B14F-4D97-AF65-F5344CB8AC3E}">
        <p14:creationId xmlns:p14="http://schemas.microsoft.com/office/powerpoint/2010/main" val="1372662505"/>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40167-405B-18AA-D7DE-76B9896A6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32A5C-1837-C7C4-5D0E-F74E98536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240F6B-6305-84D3-5EC1-79DF732617CE}"/>
              </a:ext>
            </a:extLst>
          </p:cNvPr>
          <p:cNvSpPr>
            <a:spLocks noGrp="1"/>
          </p:cNvSpPr>
          <p:nvPr>
            <p:ph type="body" idx="1"/>
          </p:nvPr>
        </p:nvSpPr>
        <p:spPr>
          <a:xfrm>
            <a:off x="666750" y="4778375"/>
            <a:ext cx="5335588" cy="39084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002819C-FA64-1150-C7C8-9C70380F89AF}"/>
              </a:ext>
            </a:extLst>
          </p:cNvPr>
          <p:cNvSpPr>
            <a:spLocks noGrp="1"/>
          </p:cNvSpPr>
          <p:nvPr>
            <p:ph type="sldNum" sz="quarter" idx="5"/>
          </p:nvPr>
        </p:nvSpPr>
        <p:spPr/>
        <p:txBody>
          <a:bodyPr/>
          <a:lstStyle/>
          <a:p>
            <a:fld id="{0148AB2E-D729-4143-83D6-C28CA0BFA03A}" type="slidenum">
              <a:rPr lang="en-US" smtClean="0"/>
              <a:pPr/>
              <a:t>3</a:t>
            </a:fld>
            <a:endParaRPr lang="en-US" sz="1200"/>
          </a:p>
        </p:txBody>
      </p:sp>
    </p:spTree>
    <p:extLst>
      <p:ext uri="{BB962C8B-B14F-4D97-AF65-F5344CB8AC3E}">
        <p14:creationId xmlns:p14="http://schemas.microsoft.com/office/powerpoint/2010/main" val="1713391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21</a:t>
            </a:fld>
            <a:endParaRPr lang="en-US" sz="1200"/>
          </a:p>
        </p:txBody>
      </p:sp>
    </p:spTree>
    <p:extLst>
      <p:ext uri="{BB962C8B-B14F-4D97-AF65-F5344CB8AC3E}">
        <p14:creationId xmlns:p14="http://schemas.microsoft.com/office/powerpoint/2010/main" val="3797813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sz="2800" i="1"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22</a:t>
            </a:fld>
            <a:endParaRPr lang="en-US" sz="1200"/>
          </a:p>
        </p:txBody>
      </p:sp>
    </p:spTree>
    <p:extLst>
      <p:ext uri="{BB962C8B-B14F-4D97-AF65-F5344CB8AC3E}">
        <p14:creationId xmlns:p14="http://schemas.microsoft.com/office/powerpoint/2010/main" val="322518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23</a:t>
            </a:fld>
            <a:endParaRPr lang="en-US" sz="1200"/>
          </a:p>
        </p:txBody>
      </p:sp>
    </p:spTree>
    <p:extLst>
      <p:ext uri="{BB962C8B-B14F-4D97-AF65-F5344CB8AC3E}">
        <p14:creationId xmlns:p14="http://schemas.microsoft.com/office/powerpoint/2010/main" val="1128359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24</a:t>
            </a:fld>
            <a:endParaRPr lang="en-US" sz="1200"/>
          </a:p>
        </p:txBody>
      </p:sp>
    </p:spTree>
    <p:extLst>
      <p:ext uri="{BB962C8B-B14F-4D97-AF65-F5344CB8AC3E}">
        <p14:creationId xmlns:p14="http://schemas.microsoft.com/office/powerpoint/2010/main" val="370675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02DAC-ACD3-26C7-5946-C0C344F99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FB80E-A865-2808-9152-1995C6D50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77220-40CD-EE18-10D8-C6DED777C8AC}"/>
              </a:ext>
            </a:extLst>
          </p:cNvPr>
          <p:cNvSpPr>
            <a:spLocks noGrp="1"/>
          </p:cNvSpPr>
          <p:nvPr>
            <p:ph type="body" idx="1"/>
          </p:nvPr>
        </p:nvSpPr>
        <p:spPr>
          <a:xfrm>
            <a:off x="666750" y="4778375"/>
            <a:ext cx="5335588" cy="39084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A6EF09D-D312-E721-F104-002DFCE93342}"/>
              </a:ext>
            </a:extLst>
          </p:cNvPr>
          <p:cNvSpPr>
            <a:spLocks noGrp="1"/>
          </p:cNvSpPr>
          <p:nvPr>
            <p:ph type="sldNum" sz="quarter" idx="5"/>
          </p:nvPr>
        </p:nvSpPr>
        <p:spPr/>
        <p:txBody>
          <a:bodyPr/>
          <a:lstStyle/>
          <a:p>
            <a:fld id="{0148AB2E-D729-4143-83D6-C28CA0BFA03A}" type="slidenum">
              <a:rPr lang="en-US" smtClean="0"/>
              <a:pPr/>
              <a:t>7</a:t>
            </a:fld>
            <a:endParaRPr lang="en-US" sz="1200"/>
          </a:p>
        </p:txBody>
      </p:sp>
    </p:spTree>
    <p:extLst>
      <p:ext uri="{BB962C8B-B14F-4D97-AF65-F5344CB8AC3E}">
        <p14:creationId xmlns:p14="http://schemas.microsoft.com/office/powerpoint/2010/main" val="25752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14</a:t>
            </a:fld>
            <a:endParaRPr lang="en-US" sz="1200"/>
          </a:p>
        </p:txBody>
      </p:sp>
    </p:spTree>
    <p:extLst>
      <p:ext uri="{BB962C8B-B14F-4D97-AF65-F5344CB8AC3E}">
        <p14:creationId xmlns:p14="http://schemas.microsoft.com/office/powerpoint/2010/main" val="174613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15</a:t>
            </a:fld>
            <a:endParaRPr lang="en-US" sz="1200"/>
          </a:p>
        </p:txBody>
      </p:sp>
    </p:spTree>
    <p:extLst>
      <p:ext uri="{BB962C8B-B14F-4D97-AF65-F5344CB8AC3E}">
        <p14:creationId xmlns:p14="http://schemas.microsoft.com/office/powerpoint/2010/main" val="317895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16</a:t>
            </a:fld>
            <a:endParaRPr lang="en-US" sz="1200"/>
          </a:p>
        </p:txBody>
      </p:sp>
    </p:spTree>
    <p:extLst>
      <p:ext uri="{BB962C8B-B14F-4D97-AF65-F5344CB8AC3E}">
        <p14:creationId xmlns:p14="http://schemas.microsoft.com/office/powerpoint/2010/main" val="309055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17</a:t>
            </a:fld>
            <a:endParaRPr lang="en-US" sz="1200"/>
          </a:p>
        </p:txBody>
      </p:sp>
    </p:spTree>
    <p:extLst>
      <p:ext uri="{BB962C8B-B14F-4D97-AF65-F5344CB8AC3E}">
        <p14:creationId xmlns:p14="http://schemas.microsoft.com/office/powerpoint/2010/main" val="101605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18</a:t>
            </a:fld>
            <a:endParaRPr lang="en-US" sz="1200"/>
          </a:p>
        </p:txBody>
      </p:sp>
    </p:spTree>
    <p:extLst>
      <p:ext uri="{BB962C8B-B14F-4D97-AF65-F5344CB8AC3E}">
        <p14:creationId xmlns:p14="http://schemas.microsoft.com/office/powerpoint/2010/main" val="3534088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19</a:t>
            </a:fld>
            <a:endParaRPr lang="en-US" sz="1200"/>
          </a:p>
        </p:txBody>
      </p:sp>
    </p:spTree>
    <p:extLst>
      <p:ext uri="{BB962C8B-B14F-4D97-AF65-F5344CB8AC3E}">
        <p14:creationId xmlns:p14="http://schemas.microsoft.com/office/powerpoint/2010/main" val="3045795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20</a:t>
            </a:fld>
            <a:endParaRPr lang="en-US" sz="1200"/>
          </a:p>
        </p:txBody>
      </p:sp>
    </p:spTree>
    <p:extLst>
      <p:ext uri="{BB962C8B-B14F-4D97-AF65-F5344CB8AC3E}">
        <p14:creationId xmlns:p14="http://schemas.microsoft.com/office/powerpoint/2010/main" val="423435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55573" y="1988840"/>
            <a:ext cx="9505056" cy="1152128"/>
          </a:xfrm>
        </p:spPr>
        <p:txBody>
          <a:bodyPr anchor="b"/>
          <a:lstStyle>
            <a:lvl1pPr>
              <a:lnSpc>
                <a:spcPts val="3150"/>
              </a:lnSpc>
              <a:spcBef>
                <a:spcPts val="0"/>
              </a:spcBef>
              <a:spcAft>
                <a:spcPts val="0"/>
              </a:spcAft>
              <a:defRPr/>
            </a:lvl1pPr>
          </a:lstStyle>
          <a:p>
            <a:r>
              <a:rPr lang="en-US"/>
              <a:t>Click to edit Master title style</a:t>
            </a:r>
            <a:endParaRPr lang="it-IT"/>
          </a:p>
        </p:txBody>
      </p:sp>
      <p:sp>
        <p:nvSpPr>
          <p:cNvPr id="3" name="Subtitle 2"/>
          <p:cNvSpPr>
            <a:spLocks noGrp="1"/>
          </p:cNvSpPr>
          <p:nvPr>
            <p:ph type="subTitle" idx="1"/>
          </p:nvPr>
        </p:nvSpPr>
        <p:spPr>
          <a:xfrm>
            <a:off x="2255573" y="4077072"/>
            <a:ext cx="9505056" cy="1752600"/>
          </a:xfrm>
          <a:prstGeom prst="rect">
            <a:avLst/>
          </a:prstGeom>
        </p:spPr>
        <p:txBody>
          <a:bodyPr/>
          <a:lstStyle>
            <a:lvl1pPr marL="0" indent="0" algn="l">
              <a:buNone/>
              <a:defRPr sz="2100">
                <a:solidFill>
                  <a:schemeClr val="tx1">
                    <a:tint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D6F53775-E2A4-4752-BED6-72B787BF84A0}" type="datetime1">
              <a:rPr lang="it-IT" smtClean="0"/>
              <a:t>30/06/2026</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84D80E6-4526-4118-B3EC-FF4E77BA3A56}" type="slidenum">
              <a:rPr lang="it-IT"/>
              <a:pPr>
                <a:defRPr/>
              </a:pPr>
              <a:t>‹#›</a:t>
            </a:fld>
            <a:endParaRPr lang="it-IT"/>
          </a:p>
        </p:txBody>
      </p:sp>
    </p:spTree>
    <p:extLst>
      <p:ext uri="{BB962C8B-B14F-4D97-AF65-F5344CB8AC3E}">
        <p14:creationId xmlns:p14="http://schemas.microsoft.com/office/powerpoint/2010/main" val="155169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372" y="1268760"/>
            <a:ext cx="4224469" cy="936104"/>
          </a:xfrm>
        </p:spPr>
        <p:txBody>
          <a:bodyPr anchor="t"/>
          <a:lstStyle>
            <a:lvl1pPr algn="l">
              <a:defRPr sz="1500" b="1"/>
            </a:lvl1pPr>
          </a:lstStyle>
          <a:p>
            <a:r>
              <a:rPr lang="en-US"/>
              <a:t>Click to edit Master title style</a:t>
            </a:r>
            <a:endParaRPr lang="it-IT"/>
          </a:p>
        </p:txBody>
      </p:sp>
      <p:sp>
        <p:nvSpPr>
          <p:cNvPr id="3" name="Content Placeholder 2"/>
          <p:cNvSpPr>
            <a:spLocks noGrp="1"/>
          </p:cNvSpPr>
          <p:nvPr>
            <p:ph idx="1"/>
          </p:nvPr>
        </p:nvSpPr>
        <p:spPr>
          <a:xfrm>
            <a:off x="4766733" y="1268760"/>
            <a:ext cx="6993896" cy="496855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31372" y="2204864"/>
            <a:ext cx="4224469" cy="403244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7456CC-B832-4B96-A948-41898918321F}" type="datetime1">
              <a:rPr lang="it-IT" smtClean="0"/>
              <a:t>30/06/2026</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E92AACD6-5B29-427E-B6BE-32C1944AA7B2}" type="slidenum">
              <a:rPr lang="it-IT"/>
              <a:pPr>
                <a:defRPr/>
              </a:pPr>
              <a:t>‹#›</a:t>
            </a:fld>
            <a:endParaRPr lang="it-IT"/>
          </a:p>
        </p:txBody>
      </p:sp>
    </p:spTree>
    <p:extLst>
      <p:ext uri="{BB962C8B-B14F-4D97-AF65-F5344CB8AC3E}">
        <p14:creationId xmlns:p14="http://schemas.microsoft.com/office/powerpoint/2010/main" val="311538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869160"/>
            <a:ext cx="7315200" cy="566738"/>
          </a:xfrm>
        </p:spPr>
        <p:txBody>
          <a:bodyPr anchor="b"/>
          <a:lstStyle>
            <a:lvl1pPr algn="l">
              <a:defRPr sz="1500" b="1"/>
            </a:lvl1pPr>
          </a:lstStyle>
          <a:p>
            <a:r>
              <a:rPr lang="en-US"/>
              <a:t>Click to edit Master title style</a:t>
            </a:r>
            <a:endParaRPr lang="it-IT"/>
          </a:p>
        </p:txBody>
      </p:sp>
      <p:sp>
        <p:nvSpPr>
          <p:cNvPr id="3" name="Picture Placeholder 2"/>
          <p:cNvSpPr>
            <a:spLocks noGrp="1"/>
          </p:cNvSpPr>
          <p:nvPr>
            <p:ph type="pic" idx="1"/>
          </p:nvPr>
        </p:nvSpPr>
        <p:spPr>
          <a:xfrm>
            <a:off x="2438400" y="1268760"/>
            <a:ext cx="7315200" cy="35306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Text Placeholder 3"/>
          <p:cNvSpPr>
            <a:spLocks noGrp="1"/>
          </p:cNvSpPr>
          <p:nvPr>
            <p:ph type="body" sz="half" idx="2"/>
          </p:nvPr>
        </p:nvSpPr>
        <p:spPr>
          <a:xfrm>
            <a:off x="2438400" y="5445224"/>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B07C70-7B56-4581-B8E2-53C295187DEC}" type="datetime1">
              <a:rPr lang="it-IT" smtClean="0"/>
              <a:t>30/06/2026</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25BB6FA-0BCB-4306-B200-BD1629BD8DD3}" type="slidenum">
              <a:rPr lang="it-IT"/>
              <a:pPr>
                <a:defRPr/>
              </a:pPr>
              <a:t>‹#›</a:t>
            </a:fld>
            <a:endParaRPr lang="it-IT"/>
          </a:p>
        </p:txBody>
      </p:sp>
    </p:spTree>
    <p:extLst>
      <p:ext uri="{BB962C8B-B14F-4D97-AF65-F5344CB8AC3E}">
        <p14:creationId xmlns:p14="http://schemas.microsoft.com/office/powerpoint/2010/main" val="1669237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55573" y="1988840"/>
            <a:ext cx="9505056" cy="1152128"/>
          </a:xfrm>
        </p:spPr>
        <p:txBody>
          <a:bodyPr anchor="b"/>
          <a:lstStyle>
            <a:lvl1pPr>
              <a:lnSpc>
                <a:spcPts val="3150"/>
              </a:lnSpc>
              <a:spcBef>
                <a:spcPts val="0"/>
              </a:spcBef>
              <a:spcAft>
                <a:spcPts val="0"/>
              </a:spcAft>
              <a:defRPr/>
            </a:lvl1pPr>
          </a:lstStyle>
          <a:p>
            <a:r>
              <a:rPr lang="en-US"/>
              <a:t>Click to edit Master title style</a:t>
            </a:r>
            <a:endParaRPr lang="it-IT"/>
          </a:p>
        </p:txBody>
      </p:sp>
      <p:sp>
        <p:nvSpPr>
          <p:cNvPr id="3" name="Subtitle 2"/>
          <p:cNvSpPr>
            <a:spLocks noGrp="1"/>
          </p:cNvSpPr>
          <p:nvPr>
            <p:ph type="subTitle" idx="1"/>
          </p:nvPr>
        </p:nvSpPr>
        <p:spPr>
          <a:xfrm>
            <a:off x="2255573" y="4077072"/>
            <a:ext cx="9505056" cy="1752600"/>
          </a:xfrm>
          <a:prstGeom prst="rect">
            <a:avLst/>
          </a:prstGeom>
        </p:spPr>
        <p:txBody>
          <a:bodyPr/>
          <a:lstStyle>
            <a:lvl1pPr marL="0" indent="0" algn="l">
              <a:buNone/>
              <a:defRPr sz="2100">
                <a:solidFill>
                  <a:schemeClr val="tx1">
                    <a:tint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D6F53775-E2A4-4752-BED6-72B787BF84A0}" type="datetime1">
              <a:rPr lang="it-IT" smtClean="0"/>
              <a:t>30/06/2026</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84D80E6-4526-4118-B3EC-FF4E77BA3A56}" type="slidenum">
              <a:rPr lang="it-IT"/>
              <a:pPr>
                <a:defRPr/>
              </a:pPr>
              <a:t>‹#›</a:t>
            </a:fld>
            <a:endParaRPr lang="it-IT"/>
          </a:p>
        </p:txBody>
      </p:sp>
    </p:spTree>
    <p:extLst>
      <p:ext uri="{BB962C8B-B14F-4D97-AF65-F5344CB8AC3E}">
        <p14:creationId xmlns:p14="http://schemas.microsoft.com/office/powerpoint/2010/main" val="2550488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763BAB6-9181-4D91-B398-338D4D9F7612}" type="slidenum">
              <a:rPr lang="en-US" altLang="en-US">
                <a:solidFill>
                  <a:srgbClr val="808080"/>
                </a:solidFill>
              </a:rPr>
              <a:pPr/>
              <a:t>‹#›</a:t>
            </a:fld>
            <a:endParaRPr lang="en-US" sz="1350">
              <a:solidFill>
                <a:srgbClr val="000000"/>
              </a:solidFill>
              <a:latin typeface="Arial" pitchFamily="34" charset="0"/>
            </a:endParaRPr>
          </a:p>
        </p:txBody>
      </p:sp>
    </p:spTree>
    <p:extLst>
      <p:ext uri="{BB962C8B-B14F-4D97-AF65-F5344CB8AC3E}">
        <p14:creationId xmlns:p14="http://schemas.microsoft.com/office/powerpoint/2010/main" val="1036470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30/06/2026</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609600" y="260648"/>
            <a:ext cx="10959008" cy="1080120"/>
          </a:xfrm>
        </p:spPr>
        <p:txBody>
          <a:bodyPr/>
          <a:lstStyle>
            <a:lvl1pPr>
              <a:defRPr b="1">
                <a:solidFill>
                  <a:schemeClr val="accent6">
                    <a:lumMod val="75000"/>
                  </a:schemeClr>
                </a:solidFill>
                <a:latin typeface="+mj-lt"/>
              </a:defRPr>
            </a:lvl1pPr>
          </a:lstStyle>
          <a:p>
            <a:r>
              <a:rPr lang="en-US"/>
              <a:t>Click to edit </a:t>
            </a:r>
            <a:br>
              <a:rPr lang="en-US"/>
            </a:br>
            <a:r>
              <a:rPr lang="en-US"/>
              <a:t>Master title style</a:t>
            </a:r>
            <a:endParaRPr lang="it-IT"/>
          </a:p>
        </p:txBody>
      </p:sp>
    </p:spTree>
    <p:extLst>
      <p:ext uri="{BB962C8B-B14F-4D97-AF65-F5344CB8AC3E}">
        <p14:creationId xmlns:p14="http://schemas.microsoft.com/office/powerpoint/2010/main" val="2133767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defau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30/06/2026</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609600" y="260648"/>
            <a:ext cx="10959008" cy="1080120"/>
          </a:xfrm>
        </p:spPr>
        <p:txBody>
          <a:bodyPr/>
          <a:lstStyle>
            <a:lvl1pPr>
              <a:defRPr b="1">
                <a:solidFill>
                  <a:schemeClr val="accent6">
                    <a:lumMod val="75000"/>
                  </a:schemeClr>
                </a:solidFill>
                <a:latin typeface="+mj-lt"/>
              </a:defRPr>
            </a:lvl1pPr>
          </a:lstStyle>
          <a:p>
            <a:r>
              <a:rPr lang="en-US"/>
              <a:t>Click to edit </a:t>
            </a:r>
            <a:br>
              <a:rPr lang="en-US"/>
            </a:br>
            <a:r>
              <a:rPr lang="en-US"/>
              <a:t>Master title style</a:t>
            </a:r>
            <a:endParaRPr lang="it-IT"/>
          </a:p>
        </p:txBody>
      </p:sp>
    </p:spTree>
    <p:extLst>
      <p:ext uri="{BB962C8B-B14F-4D97-AF65-F5344CB8AC3E}">
        <p14:creationId xmlns:p14="http://schemas.microsoft.com/office/powerpoint/2010/main" val="32741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it-IT"/>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fld id="{0B9BC296-BCCA-4F55-B360-741FF55A0FC6}" type="datetime1">
              <a:rPr lang="it-IT" smtClean="0"/>
              <a:t>30/06/2026</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9DA67AA2-2322-4A0D-8764-9C1E060557E7}" type="slidenum">
              <a:rPr lang="it-IT"/>
              <a:pPr>
                <a:defRPr/>
              </a:pPr>
              <a:t>‹#›</a:t>
            </a:fld>
            <a:endParaRPr lang="it-IT"/>
          </a:p>
        </p:txBody>
      </p:sp>
    </p:spTree>
    <p:extLst>
      <p:ext uri="{BB962C8B-B14F-4D97-AF65-F5344CB8AC3E}">
        <p14:creationId xmlns:p14="http://schemas.microsoft.com/office/powerpoint/2010/main" val="3297935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it-I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fld id="{8438A9BB-C27B-44C2-A93A-AFBB2A0E0450}" type="datetime1">
              <a:rPr lang="it-IT" smtClean="0"/>
              <a:t>30/06/2026</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337D6481-3E94-4D5C-AFE8-1EFBE10D5009}" type="slidenum">
              <a:rPr lang="it-IT"/>
              <a:pPr>
                <a:defRPr/>
              </a:pPr>
              <a:t>‹#›</a:t>
            </a:fld>
            <a:endParaRPr lang="it-IT"/>
          </a:p>
        </p:txBody>
      </p:sp>
    </p:spTree>
    <p:extLst>
      <p:ext uri="{BB962C8B-B14F-4D97-AF65-F5344CB8AC3E}">
        <p14:creationId xmlns:p14="http://schemas.microsoft.com/office/powerpoint/2010/main" val="1117084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CAFC72-1F7F-4D4B-AD73-69DB4EDAB76A}" type="datetime1">
              <a:rPr lang="it-IT" smtClean="0"/>
              <a:t>30/06/2026</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7EFD6E33-FBFD-4C59-9825-C3270BE70F6D}" type="slidenum">
              <a:rPr lang="it-IT"/>
              <a:pPr>
                <a:defRPr/>
              </a:pPr>
              <a:t>‹#›</a:t>
            </a:fld>
            <a:endParaRPr lang="it-IT"/>
          </a:p>
        </p:txBody>
      </p:sp>
    </p:spTree>
    <p:extLst>
      <p:ext uri="{BB962C8B-B14F-4D97-AF65-F5344CB8AC3E}">
        <p14:creationId xmlns:p14="http://schemas.microsoft.com/office/powerpoint/2010/main" val="383702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ectangle 5"/>
          <p:cNvSpPr/>
          <p:nvPr userDrawn="1"/>
        </p:nvSpPr>
        <p:spPr>
          <a:xfrm>
            <a:off x="756215" y="732102"/>
            <a:ext cx="10679575" cy="53938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p:txBody>
          <a:bodyPr/>
          <a:lstStyle/>
          <a:p>
            <a:pPr>
              <a:defRPr/>
            </a:pPr>
            <a:fld id="{88161D43-88C8-4D5A-A5F9-0E40F70042A2}" type="datetime1">
              <a:rPr lang="it-IT" smtClean="0"/>
              <a:t>30/06/2026</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77EC10D1-6866-4AC9-B4C1-8A91528F5304}" type="slidenum">
              <a:rPr lang="it-IT" smtClean="0"/>
              <a:pPr>
                <a:defRPr/>
              </a:pPr>
              <a:t>‹#›</a:t>
            </a:fld>
            <a:endParaRPr lang="it-IT"/>
          </a:p>
        </p:txBody>
      </p:sp>
      <p:sp>
        <p:nvSpPr>
          <p:cNvPr id="9" name="Title 1"/>
          <p:cNvSpPr>
            <a:spLocks noGrp="1"/>
          </p:cNvSpPr>
          <p:nvPr>
            <p:ph type="title"/>
          </p:nvPr>
        </p:nvSpPr>
        <p:spPr>
          <a:xfrm>
            <a:off x="1004050" y="3429000"/>
            <a:ext cx="9777505" cy="1080120"/>
          </a:xfrm>
        </p:spPr>
        <p:txBody>
          <a:bodyPr wrap="square" anchor="b"/>
          <a:lstStyle>
            <a:lvl1pPr>
              <a:lnSpc>
                <a:spcPct val="100000"/>
              </a:lnSpc>
              <a:defRPr sz="4050" b="0"/>
            </a:lvl1pPr>
          </a:lstStyle>
          <a:p>
            <a:endParaRPr lang="en-GB"/>
          </a:p>
        </p:txBody>
      </p:sp>
      <p:sp>
        <p:nvSpPr>
          <p:cNvPr id="7" name="Subtitle 2"/>
          <p:cNvSpPr>
            <a:spLocks noGrp="1"/>
          </p:cNvSpPr>
          <p:nvPr>
            <p:ph type="subTitle" idx="1"/>
          </p:nvPr>
        </p:nvSpPr>
        <p:spPr>
          <a:xfrm>
            <a:off x="1004048" y="4509123"/>
            <a:ext cx="9777504" cy="833845"/>
          </a:xfrm>
          <a:prstGeom prst="rect">
            <a:avLst/>
          </a:prstGeom>
        </p:spPr>
        <p:txBody>
          <a:bodyPr anchor="ctr"/>
          <a:lstStyle>
            <a:lvl1pPr marL="0" indent="0" algn="l">
              <a:buNone/>
              <a:defRPr sz="3000">
                <a:solidFill>
                  <a:schemeClr val="tx1"/>
                </a:solidFill>
                <a:latin typeface="+mj-lt"/>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it-IT"/>
          </a:p>
        </p:txBody>
      </p:sp>
    </p:spTree>
    <p:extLst>
      <p:ext uri="{BB962C8B-B14F-4D97-AF65-F5344CB8AC3E}">
        <p14:creationId xmlns:p14="http://schemas.microsoft.com/office/powerpoint/2010/main" val="123748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Patter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55573" y="1988843"/>
            <a:ext cx="9505056" cy="1152127"/>
          </a:xfrm>
        </p:spPr>
        <p:txBody>
          <a:bodyPr anchor="b"/>
          <a:lstStyle>
            <a:lvl1pPr>
              <a:defRPr/>
            </a:lvl1pPr>
          </a:lstStyle>
          <a:p>
            <a:r>
              <a:rPr lang="en-US"/>
              <a:t>Click to edit Master title style</a:t>
            </a:r>
            <a:endParaRPr lang="it-IT"/>
          </a:p>
        </p:txBody>
      </p:sp>
      <p:sp>
        <p:nvSpPr>
          <p:cNvPr id="3" name="Subtitle 2"/>
          <p:cNvSpPr>
            <a:spLocks noGrp="1"/>
          </p:cNvSpPr>
          <p:nvPr>
            <p:ph type="subTitle" idx="1"/>
          </p:nvPr>
        </p:nvSpPr>
        <p:spPr>
          <a:xfrm>
            <a:off x="2255573" y="4077072"/>
            <a:ext cx="8534400" cy="1872208"/>
          </a:xfrm>
          <a:prstGeom prst="rect">
            <a:avLst/>
          </a:prstGeom>
        </p:spPr>
        <p:txBody>
          <a:bodyPr/>
          <a:lstStyle>
            <a:lvl1pPr marL="0" indent="0" algn="l">
              <a:buNone/>
              <a:defRPr sz="2100">
                <a:solidFill>
                  <a:schemeClr val="tx1">
                    <a:tint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EE986B84-D60F-42EA-9DF2-B69307E44E69}" type="datetime1">
              <a:rPr lang="it-IT" smtClean="0"/>
              <a:t>30/06/2026</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5BB16789-D242-4D40-AF71-1DA9CF44B5BB}" type="slidenum">
              <a:rPr lang="it-IT"/>
              <a:pPr>
                <a:defRPr/>
              </a:pPr>
              <a:t>‹#›</a:t>
            </a:fld>
            <a:endParaRPr lang="it-IT"/>
          </a:p>
        </p:txBody>
      </p:sp>
    </p:spTree>
    <p:extLst>
      <p:ext uri="{BB962C8B-B14F-4D97-AF65-F5344CB8AC3E}">
        <p14:creationId xmlns:p14="http://schemas.microsoft.com/office/powerpoint/2010/main" val="3896146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amp;A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8161D43-88C8-4D5A-A5F9-0E40F70042A2}" type="datetime1">
              <a:rPr lang="it-IT" smtClean="0"/>
              <a:t>30/06/2026</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77EC10D1-6866-4AC9-B4C1-8A91528F5304}" type="slidenum">
              <a:rPr lang="it-IT" smtClean="0"/>
              <a:pPr>
                <a:defRPr/>
              </a:pPr>
              <a:t>‹#›</a:t>
            </a:fld>
            <a:endParaRPr lang="it-IT"/>
          </a:p>
        </p:txBody>
      </p:sp>
      <p:sp>
        <p:nvSpPr>
          <p:cNvPr id="6" name="Rectangle 5"/>
          <p:cNvSpPr/>
          <p:nvPr userDrawn="1"/>
        </p:nvSpPr>
        <p:spPr>
          <a:xfrm>
            <a:off x="756215" y="732102"/>
            <a:ext cx="10679575" cy="53938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75768" y="2053589"/>
            <a:ext cx="9777505" cy="1080120"/>
          </a:xfrm>
        </p:spPr>
        <p:txBody>
          <a:bodyPr/>
          <a:lstStyle>
            <a:lvl1pPr>
              <a:lnSpc>
                <a:spcPct val="100000"/>
              </a:lnSpc>
              <a:defRPr sz="3000" b="1"/>
            </a:lvl1pPr>
          </a:lstStyle>
          <a:p>
            <a:endParaRPr lang="en-GB"/>
          </a:p>
        </p:txBody>
      </p:sp>
    </p:spTree>
    <p:extLst>
      <p:ext uri="{BB962C8B-B14F-4D97-AF65-F5344CB8AC3E}">
        <p14:creationId xmlns:p14="http://schemas.microsoft.com/office/powerpoint/2010/main" val="406662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372" y="1268760"/>
            <a:ext cx="4224469" cy="936104"/>
          </a:xfrm>
        </p:spPr>
        <p:txBody>
          <a:bodyPr anchor="t"/>
          <a:lstStyle>
            <a:lvl1pPr algn="l">
              <a:defRPr sz="1500" b="1">
                <a:solidFill>
                  <a:schemeClr val="accent6">
                    <a:lumMod val="75000"/>
                  </a:schemeClr>
                </a:solidFill>
              </a:defRPr>
            </a:lvl1pPr>
          </a:lstStyle>
          <a:p>
            <a:r>
              <a:rPr lang="en-US"/>
              <a:t>Click to edit Master title style</a:t>
            </a:r>
            <a:endParaRPr lang="it-IT"/>
          </a:p>
        </p:txBody>
      </p:sp>
      <p:sp>
        <p:nvSpPr>
          <p:cNvPr id="3" name="Content Placeholder 2"/>
          <p:cNvSpPr>
            <a:spLocks noGrp="1"/>
          </p:cNvSpPr>
          <p:nvPr>
            <p:ph idx="1"/>
          </p:nvPr>
        </p:nvSpPr>
        <p:spPr>
          <a:xfrm>
            <a:off x="4766733" y="1268760"/>
            <a:ext cx="6993896" cy="496855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31372" y="2204864"/>
            <a:ext cx="4224469" cy="403244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7456CC-B832-4B96-A948-41898918321F}" type="datetime1">
              <a:rPr lang="it-IT" smtClean="0"/>
              <a:t>30/06/2026</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E92AACD6-5B29-427E-B6BE-32C1944AA7B2}" type="slidenum">
              <a:rPr lang="it-IT"/>
              <a:pPr>
                <a:defRPr/>
              </a:pPr>
              <a:t>‹#›</a:t>
            </a:fld>
            <a:endParaRPr lang="it-IT"/>
          </a:p>
        </p:txBody>
      </p:sp>
    </p:spTree>
    <p:extLst>
      <p:ext uri="{BB962C8B-B14F-4D97-AF65-F5344CB8AC3E}">
        <p14:creationId xmlns:p14="http://schemas.microsoft.com/office/powerpoint/2010/main" val="3644790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869160"/>
            <a:ext cx="7315200" cy="566738"/>
          </a:xfrm>
        </p:spPr>
        <p:txBody>
          <a:bodyPr anchor="b"/>
          <a:lstStyle>
            <a:lvl1pPr algn="l">
              <a:defRPr sz="1500" b="1">
                <a:solidFill>
                  <a:schemeClr val="accent6">
                    <a:lumMod val="75000"/>
                  </a:schemeClr>
                </a:solidFill>
              </a:defRPr>
            </a:lvl1pPr>
          </a:lstStyle>
          <a:p>
            <a:r>
              <a:rPr lang="en-US"/>
              <a:t>Click to edit Master title style</a:t>
            </a:r>
            <a:endParaRPr lang="it-IT"/>
          </a:p>
        </p:txBody>
      </p:sp>
      <p:sp>
        <p:nvSpPr>
          <p:cNvPr id="3" name="Picture Placeholder 2"/>
          <p:cNvSpPr>
            <a:spLocks noGrp="1"/>
          </p:cNvSpPr>
          <p:nvPr>
            <p:ph type="pic" idx="1"/>
          </p:nvPr>
        </p:nvSpPr>
        <p:spPr>
          <a:xfrm>
            <a:off x="2438400" y="1268760"/>
            <a:ext cx="7315200" cy="35306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Text Placeholder 3"/>
          <p:cNvSpPr>
            <a:spLocks noGrp="1"/>
          </p:cNvSpPr>
          <p:nvPr>
            <p:ph type="body" sz="half" idx="2"/>
          </p:nvPr>
        </p:nvSpPr>
        <p:spPr>
          <a:xfrm>
            <a:off x="2438400" y="5445224"/>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B07C70-7B56-4581-B8E2-53C295187DEC}" type="datetime1">
              <a:rPr lang="it-IT" smtClean="0"/>
              <a:t>30/06/2026</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25BB6FA-0BCB-4306-B200-BD1629BD8DD3}" type="slidenum">
              <a:rPr lang="it-IT"/>
              <a:pPr>
                <a:defRPr/>
              </a:pPr>
              <a:t>‹#›</a:t>
            </a:fld>
            <a:endParaRPr lang="it-IT"/>
          </a:p>
        </p:txBody>
      </p:sp>
    </p:spTree>
    <p:extLst>
      <p:ext uri="{BB962C8B-B14F-4D97-AF65-F5344CB8AC3E}">
        <p14:creationId xmlns:p14="http://schemas.microsoft.com/office/powerpoint/2010/main" val="1406148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763BAB6-9181-4D91-B398-338D4D9F7612}" type="slidenum">
              <a:rPr lang="en-US" altLang="en-US">
                <a:solidFill>
                  <a:srgbClr val="808080"/>
                </a:solidFill>
              </a:rPr>
              <a:pPr/>
              <a:t>‹#›</a:t>
            </a:fld>
            <a:endParaRPr lang="en-US" sz="1350">
              <a:solidFill>
                <a:srgbClr val="000000"/>
              </a:solidFill>
              <a:latin typeface="Arial" pitchFamily="34" charset="0"/>
            </a:endParaRPr>
          </a:p>
        </p:txBody>
      </p:sp>
      <p:sp>
        <p:nvSpPr>
          <p:cNvPr id="8" name="Text Placeholder 2"/>
          <p:cNvSpPr>
            <a:spLocks noGrp="1"/>
          </p:cNvSpPr>
          <p:nvPr>
            <p:ph type="body" idx="11" hasCustomPrompt="1"/>
          </p:nvPr>
        </p:nvSpPr>
        <p:spPr>
          <a:xfrm>
            <a:off x="812800" y="1695544"/>
            <a:ext cx="10566400" cy="1226950"/>
          </a:xfrm>
          <a:solidFill>
            <a:schemeClr val="bg1">
              <a:lumMod val="85000"/>
            </a:schemeClr>
          </a:solidFill>
          <a:ln w="19050">
            <a:solidFill>
              <a:schemeClr val="tx1">
                <a:lumMod val="50000"/>
                <a:lumOff val="50000"/>
              </a:schemeClr>
            </a:solidFill>
          </a:ln>
        </p:spPr>
        <p:txBody>
          <a:bodyPr anchor="t"/>
          <a:lstStyle>
            <a:lvl1pPr marL="0" marR="0" indent="0" algn="l" defTabSz="685800" rtl="0" eaLnBrk="0" fontAlgn="base" latinLnBrk="0" hangingPunct="0">
              <a:lnSpc>
                <a:spcPct val="100000"/>
              </a:lnSpc>
              <a:spcBef>
                <a:spcPct val="20000"/>
              </a:spcBef>
              <a:spcAft>
                <a:spcPct val="0"/>
              </a:spcAft>
              <a:buClrTx/>
              <a:buSzTx/>
              <a:buFont typeface="Arial" charset="0"/>
              <a:buNone/>
              <a:tabLst/>
              <a:defRPr sz="1800" b="1"/>
            </a:lvl1pPr>
            <a:lvl2pPr marL="557213" marR="0" indent="-214313" algn="l" defTabSz="685800" rtl="0" eaLnBrk="0" fontAlgn="base" latinLnBrk="0" hangingPunct="0">
              <a:lnSpc>
                <a:spcPct val="100000"/>
              </a:lnSpc>
              <a:spcBef>
                <a:spcPct val="20000"/>
              </a:spcBef>
              <a:spcAft>
                <a:spcPct val="0"/>
              </a:spcAft>
              <a:buClrTx/>
              <a:buSzTx/>
              <a:buFont typeface="Arial" charset="0"/>
              <a:buChar char="–"/>
              <a:tabLst/>
              <a:defRPr sz="1500" b="1"/>
            </a:lvl2pPr>
            <a:lvl3pPr marL="857250" marR="0" indent="-171450" algn="l" defTabSz="685800" rtl="0" eaLnBrk="0" fontAlgn="base" latinLnBrk="0" hangingPunct="0">
              <a:lnSpc>
                <a:spcPct val="100000"/>
              </a:lnSpc>
              <a:spcBef>
                <a:spcPct val="20000"/>
              </a:spcBef>
              <a:spcAft>
                <a:spcPct val="0"/>
              </a:spcAft>
              <a:buClrTx/>
              <a:buSzTx/>
              <a:buFont typeface="Arial" charset="0"/>
              <a:buChar char="•"/>
              <a:tabLst/>
              <a:defRPr sz="1350" b="1"/>
            </a:lvl3pPr>
            <a:lvl4pPr marL="1200150" marR="0" indent="-171450" algn="l" defTabSz="685800" rtl="0" eaLnBrk="0" fontAlgn="base" latinLnBrk="0" hangingPunct="0">
              <a:lnSpc>
                <a:spcPct val="100000"/>
              </a:lnSpc>
              <a:spcBef>
                <a:spcPct val="20000"/>
              </a:spcBef>
              <a:spcAft>
                <a:spcPct val="0"/>
              </a:spcAft>
              <a:buClrTx/>
              <a:buSzTx/>
              <a:buFont typeface="Arial" charset="0"/>
              <a:buChar char="–"/>
              <a:tabLst/>
              <a:defRPr sz="1200" b="1"/>
            </a:lvl4pPr>
            <a:lvl5pPr marL="1543050" marR="0" indent="-171450" algn="l" defTabSz="685800" rtl="0" eaLnBrk="0" fontAlgn="base" latinLnBrk="0" hangingPunct="0">
              <a:lnSpc>
                <a:spcPct val="100000"/>
              </a:lnSpc>
              <a:spcBef>
                <a:spcPct val="20000"/>
              </a:spcBef>
              <a:spcAft>
                <a:spcPct val="0"/>
              </a:spcAft>
              <a:buClrTx/>
              <a:buSzTx/>
              <a:buFont typeface="Arial" charset="0"/>
              <a:buChar char="»"/>
              <a:tabLst/>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748271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763BAB6-9181-4D91-B398-338D4D9F7612}" type="slidenum">
              <a:rPr lang="en-US" altLang="en-US">
                <a:solidFill>
                  <a:srgbClr val="808080"/>
                </a:solidFill>
              </a:rPr>
              <a:pPr/>
              <a:t>‹#›</a:t>
            </a:fld>
            <a:endParaRPr lang="en-US" sz="1350">
              <a:solidFill>
                <a:srgbClr val="000000"/>
              </a:solidFill>
              <a:latin typeface="Arial" pitchFamily="34" charset="0"/>
            </a:endParaRPr>
          </a:p>
        </p:txBody>
      </p:sp>
    </p:spTree>
    <p:extLst>
      <p:ext uri="{BB962C8B-B14F-4D97-AF65-F5344CB8AC3E}">
        <p14:creationId xmlns:p14="http://schemas.microsoft.com/office/powerpoint/2010/main" val="1205787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693FCC-363C-4F24-BAE8-32E8D3E09D14}"/>
              </a:ext>
            </a:extLst>
          </p:cNvPr>
          <p:cNvPicPr>
            <a:picLocks noChangeAspect="1"/>
          </p:cNvPicPr>
          <p:nvPr userDrawn="1"/>
        </p:nvPicPr>
        <p:blipFill rotWithShape="1">
          <a:blip r:embed="rId2"/>
          <a:srcRect l="99" t="72719" r="76817" b="2217"/>
          <a:stretch/>
        </p:blipFill>
        <p:spPr>
          <a:xfrm>
            <a:off x="304800" y="5723414"/>
            <a:ext cx="1733006" cy="1060446"/>
          </a:xfrm>
          <a:prstGeom prst="rect">
            <a:avLst/>
          </a:prstGeom>
        </p:spPr>
      </p:pic>
      <p:pic>
        <p:nvPicPr>
          <p:cNvPr id="7" name="Picture 6">
            <a:extLst>
              <a:ext uri="{FF2B5EF4-FFF2-40B4-BE49-F238E27FC236}">
                <a16:creationId xmlns:a16="http://schemas.microsoft.com/office/drawing/2014/main" id="{5796785A-B3F9-4F2D-8D84-23C995A9B9E1}"/>
              </a:ext>
            </a:extLst>
          </p:cNvPr>
          <p:cNvPicPr>
            <a:picLocks noChangeAspect="1"/>
          </p:cNvPicPr>
          <p:nvPr userDrawn="1"/>
        </p:nvPicPr>
        <p:blipFill rotWithShape="1">
          <a:blip r:embed="rId2"/>
          <a:srcRect l="39368" t="19221" r="239"/>
          <a:stretch/>
        </p:blipFill>
        <p:spPr>
          <a:xfrm>
            <a:off x="7315200" y="3440297"/>
            <a:ext cx="4533900" cy="3417703"/>
          </a:xfrm>
          <a:prstGeom prst="rect">
            <a:avLst/>
          </a:prstGeom>
        </p:spPr>
      </p:pic>
      <p:sp>
        <p:nvSpPr>
          <p:cNvPr id="2" name="Title 1">
            <a:extLst>
              <a:ext uri="{FF2B5EF4-FFF2-40B4-BE49-F238E27FC236}">
                <a16:creationId xmlns:a16="http://schemas.microsoft.com/office/drawing/2014/main" id="{8792316C-C3B6-41DB-AA8F-1460CCF793F9}"/>
              </a:ext>
            </a:extLst>
          </p:cNvPr>
          <p:cNvSpPr>
            <a:spLocks noGrp="1"/>
          </p:cNvSpPr>
          <p:nvPr>
            <p:ph type="ctrTitle" hasCustomPrompt="1"/>
          </p:nvPr>
        </p:nvSpPr>
        <p:spPr>
          <a:xfrm>
            <a:off x="493486" y="1522413"/>
            <a:ext cx="11355614" cy="2570616"/>
          </a:xfrm>
        </p:spPr>
        <p:txBody>
          <a:bodyPr anchor="b"/>
          <a:lstStyle>
            <a:lvl1pPr algn="l">
              <a:defRPr sz="6000"/>
            </a:lvl1pPr>
          </a:lstStyle>
          <a:p>
            <a:r>
              <a:rPr lang="en-US"/>
              <a:t>Click to edit Master title style</a:t>
            </a:r>
            <a:br>
              <a:rPr lang="en-US"/>
            </a:br>
            <a:endParaRPr lang="en-US"/>
          </a:p>
        </p:txBody>
      </p:sp>
      <p:sp>
        <p:nvSpPr>
          <p:cNvPr id="3" name="Subtitle 2">
            <a:extLst>
              <a:ext uri="{FF2B5EF4-FFF2-40B4-BE49-F238E27FC236}">
                <a16:creationId xmlns:a16="http://schemas.microsoft.com/office/drawing/2014/main" id="{1A29834B-5666-4B77-B701-348D35C1EACF}"/>
              </a:ext>
            </a:extLst>
          </p:cNvPr>
          <p:cNvSpPr>
            <a:spLocks noGrp="1"/>
          </p:cNvSpPr>
          <p:nvPr>
            <p:ph type="subTitle" idx="1"/>
          </p:nvPr>
        </p:nvSpPr>
        <p:spPr>
          <a:xfrm>
            <a:off x="493486" y="4280581"/>
            <a:ext cx="748937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2836888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15AA-EAD5-46DB-AA1F-2552D8BAA3A7}"/>
              </a:ext>
            </a:extLst>
          </p:cNvPr>
          <p:cNvSpPr>
            <a:spLocks noGrp="1"/>
          </p:cNvSpPr>
          <p:nvPr>
            <p:ph type="title" hasCustomPrompt="1"/>
          </p:nvPr>
        </p:nvSpPr>
        <p:spPr>
          <a:xfrm>
            <a:off x="344715" y="845236"/>
            <a:ext cx="7913914" cy="801002"/>
          </a:xfrm>
        </p:spPr>
        <p:txBody>
          <a:bodyPr>
            <a:normAutofit/>
          </a:bodyPr>
          <a:lstStyle>
            <a:lvl1pPr>
              <a:defRPr sz="3600"/>
            </a:lvl1pPr>
          </a:lstStyle>
          <a:p>
            <a:r>
              <a:rPr lang="en-US"/>
              <a:t>Agenda</a:t>
            </a:r>
          </a:p>
        </p:txBody>
      </p:sp>
      <p:sp>
        <p:nvSpPr>
          <p:cNvPr id="3" name="Content Placeholder 2">
            <a:extLst>
              <a:ext uri="{FF2B5EF4-FFF2-40B4-BE49-F238E27FC236}">
                <a16:creationId xmlns:a16="http://schemas.microsoft.com/office/drawing/2014/main" id="{A3E15D47-AD1D-4233-8460-DE1BBC0E5F6C}"/>
              </a:ext>
            </a:extLst>
          </p:cNvPr>
          <p:cNvSpPr>
            <a:spLocks noGrp="1"/>
          </p:cNvSpPr>
          <p:nvPr>
            <p:ph idx="1"/>
          </p:nvPr>
        </p:nvSpPr>
        <p:spPr>
          <a:xfrm>
            <a:off x="344715" y="1825624"/>
            <a:ext cx="11469914" cy="4575175"/>
          </a:xfr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0DDEA1E-44CA-4911-A9DA-E825500ABD74}"/>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10" name="Slide Number Placeholder 5">
            <a:extLst>
              <a:ext uri="{FF2B5EF4-FFF2-40B4-BE49-F238E27FC236}">
                <a16:creationId xmlns:a16="http://schemas.microsoft.com/office/drawing/2014/main" id="{C533E789-5345-43AF-A1BC-2E7D05A491FF}"/>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r>
              <a:rPr lang="en-US"/>
              <a:t> </a:t>
            </a:r>
            <a:fld id="{68A28845-3B16-4077-991E-86C9AF8D86EC}" type="slidenum">
              <a:rPr lang="en-US" smtClean="0"/>
              <a:pPr/>
              <a:t>‹#›</a:t>
            </a:fld>
            <a:endParaRPr lang="en-US"/>
          </a:p>
        </p:txBody>
      </p:sp>
    </p:spTree>
    <p:extLst>
      <p:ext uri="{BB962C8B-B14F-4D97-AF65-F5344CB8AC3E}">
        <p14:creationId xmlns:p14="http://schemas.microsoft.com/office/powerpoint/2010/main" val="289812242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9A7F-519F-45F2-9065-D3243F36B6AF}"/>
              </a:ext>
            </a:extLst>
          </p:cNvPr>
          <p:cNvSpPr>
            <a:spLocks noGrp="1"/>
          </p:cNvSpPr>
          <p:nvPr>
            <p:ph type="title"/>
          </p:nvPr>
        </p:nvSpPr>
        <p:spPr>
          <a:xfrm>
            <a:off x="304800" y="1172709"/>
            <a:ext cx="11544299"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593B83-CA14-4FDB-A08A-82DC54449B91}"/>
              </a:ext>
            </a:extLst>
          </p:cNvPr>
          <p:cNvSpPr>
            <a:spLocks noGrp="1"/>
          </p:cNvSpPr>
          <p:nvPr>
            <p:ph type="body" idx="1"/>
          </p:nvPr>
        </p:nvSpPr>
        <p:spPr>
          <a:xfrm>
            <a:off x="319314" y="4589463"/>
            <a:ext cx="11511642" cy="1500187"/>
          </a:xfrm>
        </p:spPr>
        <p:txBody>
          <a:bodyPr/>
          <a:lstStyle>
            <a:lvl1pPr marL="0" indent="0">
              <a:buNone/>
              <a:defRPr sz="2400">
                <a:solidFill>
                  <a:srgbClr val="0046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E0445E9B-C4A7-4469-B739-51E0E24CA8E0}"/>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10" name="Slide Number Placeholder 5">
            <a:extLst>
              <a:ext uri="{FF2B5EF4-FFF2-40B4-BE49-F238E27FC236}">
                <a16:creationId xmlns:a16="http://schemas.microsoft.com/office/drawing/2014/main" id="{00634897-7A06-4C07-8187-032BBF052902}"/>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3283040572"/>
      </p:ext>
    </p:extLst>
  </p:cSld>
  <p:clrMapOvr>
    <a:masterClrMapping/>
  </p:clrMapOvr>
  <p:extLst>
    <p:ext uri="{DCECCB84-F9BA-43D5-87BE-67443E8EF086}">
      <p15:sldGuideLst xmlns:p15="http://schemas.microsoft.com/office/powerpoint/2012/main">
        <p15:guide id="1" pos="192" userDrawn="1">
          <p15:clr>
            <a:srgbClr val="FBAE40"/>
          </p15:clr>
        </p15:guide>
        <p15:guide id="2" pos="74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15AA-EAD5-46DB-AA1F-2552D8BAA3A7}"/>
              </a:ext>
            </a:extLst>
          </p:cNvPr>
          <p:cNvSpPr>
            <a:spLocks noGrp="1"/>
          </p:cNvSpPr>
          <p:nvPr>
            <p:ph type="title"/>
          </p:nvPr>
        </p:nvSpPr>
        <p:spPr>
          <a:xfrm>
            <a:off x="344714" y="845236"/>
            <a:ext cx="11504385" cy="565553"/>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3E15D47-AD1D-4233-8460-DE1BBC0E5F6C}"/>
              </a:ext>
            </a:extLst>
          </p:cNvPr>
          <p:cNvSpPr>
            <a:spLocks noGrp="1"/>
          </p:cNvSpPr>
          <p:nvPr>
            <p:ph idx="1"/>
          </p:nvPr>
        </p:nvSpPr>
        <p:spPr>
          <a:xfrm>
            <a:off x="344714" y="1537854"/>
            <a:ext cx="11504385" cy="4862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56AC2CE-3F8F-4F5B-A317-9170A15028E6}"/>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8" name="Slide Number Placeholder 5">
            <a:extLst>
              <a:ext uri="{FF2B5EF4-FFF2-40B4-BE49-F238E27FC236}">
                <a16:creationId xmlns:a16="http://schemas.microsoft.com/office/drawing/2014/main" id="{465DBE73-233E-4F76-A3CD-544B3B86F577}"/>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2847280011"/>
      </p:ext>
    </p:extLst>
  </p:cSld>
  <p:clrMapOvr>
    <a:masterClrMapping/>
  </p:clrMapOvr>
  <p:extLst>
    <p:ext uri="{DCECCB84-F9BA-43D5-87BE-67443E8EF086}">
      <p15:sldGuideLst xmlns:p15="http://schemas.microsoft.com/office/powerpoint/2012/main">
        <p15:guide id="1" pos="74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0E4045-6AF4-410B-B512-B495A9447016}"/>
              </a:ext>
            </a:extLst>
          </p:cNvPr>
          <p:cNvSpPr>
            <a:spLocks noGrp="1"/>
          </p:cNvSpPr>
          <p:nvPr>
            <p:ph sz="half" idx="1"/>
          </p:nvPr>
        </p:nvSpPr>
        <p:spPr>
          <a:xfrm>
            <a:off x="331573" y="1554480"/>
            <a:ext cx="5688227" cy="4846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E0FBA9-F4B8-40BE-8526-B9F8F6F2F7A0}"/>
              </a:ext>
            </a:extLst>
          </p:cNvPr>
          <p:cNvSpPr>
            <a:spLocks noGrp="1"/>
          </p:cNvSpPr>
          <p:nvPr>
            <p:ph sz="half" idx="2"/>
          </p:nvPr>
        </p:nvSpPr>
        <p:spPr>
          <a:xfrm>
            <a:off x="6172199" y="1554480"/>
            <a:ext cx="5676899" cy="4846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CDFF732-273C-46E4-8AB8-7C0E9E4ED754}"/>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9" name="Slide Number Placeholder 5">
            <a:extLst>
              <a:ext uri="{FF2B5EF4-FFF2-40B4-BE49-F238E27FC236}">
                <a16:creationId xmlns:a16="http://schemas.microsoft.com/office/drawing/2014/main" id="{A4533F69-C455-40C1-8EEB-4AB7309CB33E}"/>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
        <p:nvSpPr>
          <p:cNvPr id="10" name="Title 1">
            <a:extLst>
              <a:ext uri="{FF2B5EF4-FFF2-40B4-BE49-F238E27FC236}">
                <a16:creationId xmlns:a16="http://schemas.microsoft.com/office/drawing/2014/main" id="{EE9CD344-B51F-4F84-870E-4484BB5E413C}"/>
              </a:ext>
            </a:extLst>
          </p:cNvPr>
          <p:cNvSpPr>
            <a:spLocks noGrp="1"/>
          </p:cNvSpPr>
          <p:nvPr>
            <p:ph type="title"/>
          </p:nvPr>
        </p:nvSpPr>
        <p:spPr>
          <a:xfrm>
            <a:off x="344714" y="845236"/>
            <a:ext cx="11504385" cy="565553"/>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01724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00" y="4914000"/>
            <a:ext cx="11040000" cy="1008000"/>
          </a:xfrm>
          <a:prstGeom prst="rect">
            <a:avLst/>
          </a:prstGeom>
        </p:spPr>
        <p:txBody>
          <a:bodyPr anchor="ctr" anchorCtr="0"/>
          <a:lstStyle>
            <a:lvl1pPr>
              <a:defRPr baseline="0"/>
            </a:lvl1pPr>
          </a:lstStyle>
          <a:p>
            <a:r>
              <a:rPr lang="en-US"/>
              <a:t>Click to edit Master title style</a:t>
            </a:r>
            <a:endParaRPr lang="en-GB"/>
          </a:p>
        </p:txBody>
      </p:sp>
      <p:sp>
        <p:nvSpPr>
          <p:cNvPr id="3" name="Subtitle 2"/>
          <p:cNvSpPr>
            <a:spLocks noGrp="1"/>
          </p:cNvSpPr>
          <p:nvPr>
            <p:ph type="subTitle" idx="1"/>
          </p:nvPr>
        </p:nvSpPr>
        <p:spPr>
          <a:xfrm>
            <a:off x="576000" y="6102000"/>
            <a:ext cx="11040000" cy="540000"/>
          </a:xfrm>
        </p:spPr>
        <p:txBody>
          <a:bodyPr>
            <a:normAutofit/>
          </a:bodyPr>
          <a:lstStyle>
            <a:lvl1pPr marL="0" indent="0" algn="l">
              <a:spcBef>
                <a:spcPts val="0"/>
              </a:spcBef>
              <a:buNone/>
              <a:defRPr sz="1350" b="1" i="0" cap="all" baseline="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9" name="Picture Placeholder 8"/>
          <p:cNvSpPr>
            <a:spLocks noGrp="1"/>
          </p:cNvSpPr>
          <p:nvPr>
            <p:ph type="pic" sz="quarter" idx="10"/>
          </p:nvPr>
        </p:nvSpPr>
        <p:spPr>
          <a:xfrm>
            <a:off x="0" y="2088000"/>
            <a:ext cx="12192000" cy="2682000"/>
          </a:xfrm>
        </p:spPr>
        <p:txBody>
          <a:bodyPr/>
          <a:lstStyle/>
          <a:p>
            <a:r>
              <a:rPr lang="en-US"/>
              <a:t>Click icon to add picture</a:t>
            </a:r>
            <a:endParaRPr lang="en-GB"/>
          </a:p>
        </p:txBody>
      </p:sp>
    </p:spTree>
    <p:extLst>
      <p:ext uri="{BB962C8B-B14F-4D97-AF65-F5344CB8AC3E}">
        <p14:creationId xmlns:p14="http://schemas.microsoft.com/office/powerpoint/2010/main" val="3086968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57C6ED-66C3-47AB-8250-727AC2B0D92B}"/>
              </a:ext>
            </a:extLst>
          </p:cNvPr>
          <p:cNvSpPr>
            <a:spLocks noGrp="1"/>
          </p:cNvSpPr>
          <p:nvPr>
            <p:ph type="body" idx="1"/>
          </p:nvPr>
        </p:nvSpPr>
        <p:spPr>
          <a:xfrm>
            <a:off x="342900" y="1545976"/>
            <a:ext cx="56546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4C3D09-CF09-4CD2-9D52-C25921259BC7}"/>
              </a:ext>
            </a:extLst>
          </p:cNvPr>
          <p:cNvSpPr>
            <a:spLocks noGrp="1"/>
          </p:cNvSpPr>
          <p:nvPr>
            <p:ph sz="half" idx="2"/>
          </p:nvPr>
        </p:nvSpPr>
        <p:spPr>
          <a:xfrm>
            <a:off x="342900" y="2505075"/>
            <a:ext cx="5654675" cy="3895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F2267-DF8A-4B79-A298-38226338F481}"/>
              </a:ext>
            </a:extLst>
          </p:cNvPr>
          <p:cNvSpPr>
            <a:spLocks noGrp="1"/>
          </p:cNvSpPr>
          <p:nvPr>
            <p:ph type="body" sz="quarter" idx="3"/>
          </p:nvPr>
        </p:nvSpPr>
        <p:spPr>
          <a:xfrm>
            <a:off x="6169024" y="1545976"/>
            <a:ext cx="5680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95D7F-CF74-47BF-AAB6-8FBD5991BE72}"/>
              </a:ext>
            </a:extLst>
          </p:cNvPr>
          <p:cNvSpPr>
            <a:spLocks noGrp="1"/>
          </p:cNvSpPr>
          <p:nvPr>
            <p:ph sz="quarter" idx="4"/>
          </p:nvPr>
        </p:nvSpPr>
        <p:spPr>
          <a:xfrm>
            <a:off x="6172199" y="2505074"/>
            <a:ext cx="5654675" cy="3915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FC98D7C-AB62-420D-AF7F-B8B76BED73EB}"/>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11" name="Slide Number Placeholder 5">
            <a:extLst>
              <a:ext uri="{FF2B5EF4-FFF2-40B4-BE49-F238E27FC236}">
                <a16:creationId xmlns:a16="http://schemas.microsoft.com/office/drawing/2014/main" id="{7A4EA184-7EDF-458F-98CE-16315B32544C}"/>
              </a:ext>
            </a:extLst>
          </p:cNvPr>
          <p:cNvSpPr>
            <a:spLocks noGrp="1"/>
          </p:cNvSpPr>
          <p:nvPr>
            <p:ph type="sldNum" sz="quarter" idx="10"/>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
        <p:nvSpPr>
          <p:cNvPr id="12" name="Title 1">
            <a:extLst>
              <a:ext uri="{FF2B5EF4-FFF2-40B4-BE49-F238E27FC236}">
                <a16:creationId xmlns:a16="http://schemas.microsoft.com/office/drawing/2014/main" id="{26BB8C9F-8E02-420B-8F32-BABF41A9E082}"/>
              </a:ext>
            </a:extLst>
          </p:cNvPr>
          <p:cNvSpPr>
            <a:spLocks noGrp="1"/>
          </p:cNvSpPr>
          <p:nvPr>
            <p:ph type="title"/>
          </p:nvPr>
        </p:nvSpPr>
        <p:spPr>
          <a:xfrm>
            <a:off x="344714" y="845236"/>
            <a:ext cx="11482159" cy="565553"/>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811960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12EAFE-8E5B-4573-8F10-364A85CAB12A}"/>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7" name="Slide Number Placeholder 5">
            <a:extLst>
              <a:ext uri="{FF2B5EF4-FFF2-40B4-BE49-F238E27FC236}">
                <a16:creationId xmlns:a16="http://schemas.microsoft.com/office/drawing/2014/main" id="{3CE1B7B1-CBD8-4B9E-B700-6C232AE4AD33}"/>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
        <p:nvSpPr>
          <p:cNvPr id="8" name="Title 1">
            <a:extLst>
              <a:ext uri="{FF2B5EF4-FFF2-40B4-BE49-F238E27FC236}">
                <a16:creationId xmlns:a16="http://schemas.microsoft.com/office/drawing/2014/main" id="{47B5FCE4-BE73-4CE4-AD77-D6FE533CD73F}"/>
              </a:ext>
            </a:extLst>
          </p:cNvPr>
          <p:cNvSpPr>
            <a:spLocks noGrp="1"/>
          </p:cNvSpPr>
          <p:nvPr>
            <p:ph type="title"/>
          </p:nvPr>
        </p:nvSpPr>
        <p:spPr>
          <a:xfrm>
            <a:off x="344714" y="845236"/>
            <a:ext cx="11504385" cy="565553"/>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074584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86F13E-F9FB-477D-ABD2-544B6FA58BE1}"/>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6" name="Slide Number Placeholder 5">
            <a:extLst>
              <a:ext uri="{FF2B5EF4-FFF2-40B4-BE49-F238E27FC236}">
                <a16:creationId xmlns:a16="http://schemas.microsoft.com/office/drawing/2014/main" id="{38119FCE-2C3C-40AB-A3BB-5B73D753ACE8}"/>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2056921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176AB-FD71-4FE4-B68D-004E62E23A47}"/>
              </a:ext>
            </a:extLst>
          </p:cNvPr>
          <p:cNvSpPr>
            <a:spLocks noGrp="1"/>
          </p:cNvSpPr>
          <p:nvPr>
            <p:ph idx="1"/>
          </p:nvPr>
        </p:nvSpPr>
        <p:spPr>
          <a:xfrm>
            <a:off x="4911634" y="838200"/>
            <a:ext cx="6937466" cy="55181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18DE50-66B6-4283-8067-B287BCD39448}"/>
              </a:ext>
            </a:extLst>
          </p:cNvPr>
          <p:cNvSpPr>
            <a:spLocks noGrp="1"/>
          </p:cNvSpPr>
          <p:nvPr>
            <p:ph type="body" sz="half" idx="2"/>
          </p:nvPr>
        </p:nvSpPr>
        <p:spPr>
          <a:xfrm>
            <a:off x="304800" y="2057400"/>
            <a:ext cx="4467225" cy="42989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A0EC6971-C113-4CA9-B72D-B8D33AB85778}"/>
              </a:ext>
            </a:extLst>
          </p:cNvPr>
          <p:cNvSpPr>
            <a:spLocks noGrp="1"/>
          </p:cNvSpPr>
          <p:nvPr>
            <p:ph type="title"/>
          </p:nvPr>
        </p:nvSpPr>
        <p:spPr>
          <a:xfrm>
            <a:off x="304800" y="838200"/>
            <a:ext cx="4467225" cy="1082040"/>
          </a:xfrm>
        </p:spPr>
        <p:txBody>
          <a:bodyPr>
            <a:normAutofit/>
          </a:bodyPr>
          <a:lstStyle>
            <a:lvl1pPr>
              <a:defRPr sz="3600"/>
            </a:lvl1pPr>
          </a:lstStyle>
          <a:p>
            <a:r>
              <a:rPr lang="en-US"/>
              <a:t>Click to edit Master title style</a:t>
            </a:r>
          </a:p>
        </p:txBody>
      </p:sp>
      <p:pic>
        <p:nvPicPr>
          <p:cNvPr id="9" name="Picture 8">
            <a:extLst>
              <a:ext uri="{FF2B5EF4-FFF2-40B4-BE49-F238E27FC236}">
                <a16:creationId xmlns:a16="http://schemas.microsoft.com/office/drawing/2014/main" id="{FB0F7054-0C08-4294-95FA-68202611020A}"/>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10" name="Slide Number Placeholder 5">
            <a:extLst>
              <a:ext uri="{FF2B5EF4-FFF2-40B4-BE49-F238E27FC236}">
                <a16:creationId xmlns:a16="http://schemas.microsoft.com/office/drawing/2014/main" id="{0B4650EE-FE77-47D2-B744-A774A0C7B893}"/>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3567063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AC50535-6BD4-4DA1-9E90-54DE09CA3F96}"/>
              </a:ext>
            </a:extLst>
          </p:cNvPr>
          <p:cNvSpPr>
            <a:spLocks noGrp="1"/>
          </p:cNvSpPr>
          <p:nvPr>
            <p:ph type="pic" idx="1"/>
          </p:nvPr>
        </p:nvSpPr>
        <p:spPr>
          <a:xfrm>
            <a:off x="4885509" y="838200"/>
            <a:ext cx="6963591" cy="55181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Picture 7">
            <a:extLst>
              <a:ext uri="{FF2B5EF4-FFF2-40B4-BE49-F238E27FC236}">
                <a16:creationId xmlns:a16="http://schemas.microsoft.com/office/drawing/2014/main" id="{FECE78E0-36C0-4EB1-9CE7-D196289D69EA}"/>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9" name="Slide Number Placeholder 5">
            <a:extLst>
              <a:ext uri="{FF2B5EF4-FFF2-40B4-BE49-F238E27FC236}">
                <a16:creationId xmlns:a16="http://schemas.microsoft.com/office/drawing/2014/main" id="{219C3773-074C-4466-B1C2-36E7F6E38C2C}"/>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
        <p:nvSpPr>
          <p:cNvPr id="10" name="Text Placeholder 3">
            <a:extLst>
              <a:ext uri="{FF2B5EF4-FFF2-40B4-BE49-F238E27FC236}">
                <a16:creationId xmlns:a16="http://schemas.microsoft.com/office/drawing/2014/main" id="{4ED2DE44-9EEE-4D71-ABF5-945EF1C28CC4}"/>
              </a:ext>
            </a:extLst>
          </p:cNvPr>
          <p:cNvSpPr>
            <a:spLocks noGrp="1"/>
          </p:cNvSpPr>
          <p:nvPr>
            <p:ph type="body" sz="half" idx="2"/>
          </p:nvPr>
        </p:nvSpPr>
        <p:spPr>
          <a:xfrm>
            <a:off x="304800" y="2057400"/>
            <a:ext cx="4467225" cy="42989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83530E70-AD2C-4389-96BE-75428C1C07DB}"/>
              </a:ext>
            </a:extLst>
          </p:cNvPr>
          <p:cNvSpPr>
            <a:spLocks noGrp="1"/>
          </p:cNvSpPr>
          <p:nvPr>
            <p:ph type="title"/>
          </p:nvPr>
        </p:nvSpPr>
        <p:spPr>
          <a:xfrm>
            <a:off x="304800" y="838200"/>
            <a:ext cx="4467225" cy="1082040"/>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2248838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0AF07BB-A658-49EC-8E84-CC3B7A0BFB67}"/>
              </a:ext>
            </a:extLst>
          </p:cNvPr>
          <p:cNvSpPr>
            <a:spLocks noGrp="1"/>
          </p:cNvSpPr>
          <p:nvPr>
            <p:ph type="body" orient="vert" idx="1"/>
          </p:nvPr>
        </p:nvSpPr>
        <p:spPr>
          <a:xfrm>
            <a:off x="331575" y="1567543"/>
            <a:ext cx="11528850" cy="47888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B5472E3B-20D6-4B07-A270-91A8ED9E4508}"/>
              </a:ext>
            </a:extLst>
          </p:cNvPr>
          <p:cNvSpPr>
            <a:spLocks noGrp="1"/>
          </p:cNvSpPr>
          <p:nvPr>
            <p:ph type="title"/>
          </p:nvPr>
        </p:nvSpPr>
        <p:spPr>
          <a:xfrm>
            <a:off x="344714" y="845236"/>
            <a:ext cx="11504385" cy="565553"/>
          </a:xfrm>
        </p:spPr>
        <p:txBody>
          <a:bodyPr>
            <a:normAutofit/>
          </a:bodyPr>
          <a:lstStyle>
            <a:lvl1pPr>
              <a:defRPr sz="3600"/>
            </a:lvl1pPr>
          </a:lstStyle>
          <a:p>
            <a:r>
              <a:rPr lang="en-US"/>
              <a:t>Click to edit Master title style</a:t>
            </a:r>
          </a:p>
        </p:txBody>
      </p:sp>
      <p:pic>
        <p:nvPicPr>
          <p:cNvPr id="8" name="Picture 7">
            <a:extLst>
              <a:ext uri="{FF2B5EF4-FFF2-40B4-BE49-F238E27FC236}">
                <a16:creationId xmlns:a16="http://schemas.microsoft.com/office/drawing/2014/main" id="{09A065B8-12D7-4614-B8E5-7ADC6352A69D}"/>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9" name="Slide Number Placeholder 5">
            <a:extLst>
              <a:ext uri="{FF2B5EF4-FFF2-40B4-BE49-F238E27FC236}">
                <a16:creationId xmlns:a16="http://schemas.microsoft.com/office/drawing/2014/main" id="{DA2A0207-B71E-45FD-8677-4F2AB5CA34D5}"/>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1021059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1414E-E428-4B71-B1BF-E70637BFE4CD}"/>
              </a:ext>
            </a:extLst>
          </p:cNvPr>
          <p:cNvSpPr>
            <a:spLocks noGrp="1"/>
          </p:cNvSpPr>
          <p:nvPr>
            <p:ph type="title" orient="vert"/>
          </p:nvPr>
        </p:nvSpPr>
        <p:spPr>
          <a:xfrm>
            <a:off x="10711543" y="822806"/>
            <a:ext cx="1137556" cy="5577994"/>
          </a:xfrm>
        </p:spPr>
        <p:txBody>
          <a:bodyPr vert="eaVert">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178AE6A4-E53C-49C5-A8D7-038B2CA64EFE}"/>
              </a:ext>
            </a:extLst>
          </p:cNvPr>
          <p:cNvSpPr>
            <a:spLocks noGrp="1"/>
          </p:cNvSpPr>
          <p:nvPr>
            <p:ph type="body" orient="vert" idx="1"/>
          </p:nvPr>
        </p:nvSpPr>
        <p:spPr>
          <a:xfrm>
            <a:off x="304800" y="837565"/>
            <a:ext cx="10276114" cy="55632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8D23BB8-921E-4BDD-A920-3AE350F3464A}"/>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8" name="Slide Number Placeholder 5">
            <a:extLst>
              <a:ext uri="{FF2B5EF4-FFF2-40B4-BE49-F238E27FC236}">
                <a16:creationId xmlns:a16="http://schemas.microsoft.com/office/drawing/2014/main" id="{A45A13EB-E24E-4019-98D2-E9C07C643CED}"/>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3742983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693FCC-363C-4F24-BAE8-32E8D3E09D14}"/>
              </a:ext>
            </a:extLst>
          </p:cNvPr>
          <p:cNvPicPr>
            <a:picLocks noChangeAspect="1"/>
          </p:cNvPicPr>
          <p:nvPr userDrawn="1"/>
        </p:nvPicPr>
        <p:blipFill rotWithShape="1">
          <a:blip r:embed="rId2"/>
          <a:srcRect l="99" t="72719" r="76817" b="2217"/>
          <a:stretch/>
        </p:blipFill>
        <p:spPr>
          <a:xfrm>
            <a:off x="304800" y="5723414"/>
            <a:ext cx="1733006" cy="1060446"/>
          </a:xfrm>
          <a:prstGeom prst="rect">
            <a:avLst/>
          </a:prstGeom>
        </p:spPr>
      </p:pic>
      <p:pic>
        <p:nvPicPr>
          <p:cNvPr id="7" name="Picture 6">
            <a:extLst>
              <a:ext uri="{FF2B5EF4-FFF2-40B4-BE49-F238E27FC236}">
                <a16:creationId xmlns:a16="http://schemas.microsoft.com/office/drawing/2014/main" id="{5796785A-B3F9-4F2D-8D84-23C995A9B9E1}"/>
              </a:ext>
            </a:extLst>
          </p:cNvPr>
          <p:cNvPicPr>
            <a:picLocks noChangeAspect="1"/>
          </p:cNvPicPr>
          <p:nvPr userDrawn="1"/>
        </p:nvPicPr>
        <p:blipFill rotWithShape="1">
          <a:blip r:embed="rId2"/>
          <a:srcRect l="39368" t="19221" r="239"/>
          <a:stretch/>
        </p:blipFill>
        <p:spPr>
          <a:xfrm>
            <a:off x="7315200" y="3440297"/>
            <a:ext cx="4533900" cy="3417703"/>
          </a:xfrm>
          <a:prstGeom prst="rect">
            <a:avLst/>
          </a:prstGeom>
        </p:spPr>
      </p:pic>
      <p:sp>
        <p:nvSpPr>
          <p:cNvPr id="2" name="Title 1">
            <a:extLst>
              <a:ext uri="{FF2B5EF4-FFF2-40B4-BE49-F238E27FC236}">
                <a16:creationId xmlns:a16="http://schemas.microsoft.com/office/drawing/2014/main" id="{8792316C-C3B6-41DB-AA8F-1460CCF793F9}"/>
              </a:ext>
            </a:extLst>
          </p:cNvPr>
          <p:cNvSpPr>
            <a:spLocks noGrp="1"/>
          </p:cNvSpPr>
          <p:nvPr>
            <p:ph type="ctrTitle" hasCustomPrompt="1"/>
          </p:nvPr>
        </p:nvSpPr>
        <p:spPr>
          <a:xfrm>
            <a:off x="493486" y="1289823"/>
            <a:ext cx="11355614" cy="2570616"/>
          </a:xfrm>
        </p:spPr>
        <p:txBody>
          <a:bodyPr anchor="b"/>
          <a:lstStyle>
            <a:lvl1pPr algn="l">
              <a:defRPr sz="6000"/>
            </a:lvl1pPr>
          </a:lstStyle>
          <a:p>
            <a:r>
              <a:rPr lang="en-US"/>
              <a:t>Click to edit Master title style</a:t>
            </a:r>
            <a:br>
              <a:rPr lang="en-US"/>
            </a:br>
            <a:endParaRPr lang="en-US"/>
          </a:p>
        </p:txBody>
      </p:sp>
      <p:sp>
        <p:nvSpPr>
          <p:cNvPr id="3" name="Subtitle 2">
            <a:extLst>
              <a:ext uri="{FF2B5EF4-FFF2-40B4-BE49-F238E27FC236}">
                <a16:creationId xmlns:a16="http://schemas.microsoft.com/office/drawing/2014/main" id="{1A29834B-5666-4B77-B701-348D35C1EACF}"/>
              </a:ext>
            </a:extLst>
          </p:cNvPr>
          <p:cNvSpPr>
            <a:spLocks noGrp="1"/>
          </p:cNvSpPr>
          <p:nvPr>
            <p:ph type="subTitle" idx="1"/>
          </p:nvPr>
        </p:nvSpPr>
        <p:spPr>
          <a:xfrm>
            <a:off x="493486" y="4280581"/>
            <a:ext cx="748937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8244425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30/06/2026</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609600" y="260648"/>
            <a:ext cx="10959008" cy="1080120"/>
          </a:xfrm>
        </p:spPr>
        <p:txBody>
          <a:bodyPr/>
          <a:lstStyle>
            <a:lvl1pPr>
              <a:defRPr b="1">
                <a:solidFill>
                  <a:schemeClr val="accent6">
                    <a:lumMod val="75000"/>
                  </a:schemeClr>
                </a:solidFill>
                <a:latin typeface="+mj-lt"/>
              </a:defRPr>
            </a:lvl1pPr>
          </a:lstStyle>
          <a:p>
            <a:r>
              <a:rPr lang="en-US"/>
              <a:t>Click to edit </a:t>
            </a:r>
            <a:br>
              <a:rPr lang="en-US"/>
            </a:br>
            <a:r>
              <a:rPr lang="en-US"/>
              <a:t>Master title style</a:t>
            </a:r>
            <a:endParaRPr lang="it-IT"/>
          </a:p>
        </p:txBody>
      </p:sp>
    </p:spTree>
    <p:extLst>
      <p:ext uri="{BB962C8B-B14F-4D97-AF65-F5344CB8AC3E}">
        <p14:creationId xmlns:p14="http://schemas.microsoft.com/office/powerpoint/2010/main" val="323203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30/06/2026</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609600" y="260648"/>
            <a:ext cx="10959008" cy="1080120"/>
          </a:xfrm>
        </p:spPr>
        <p:txBody>
          <a:bodyPr/>
          <a:lstStyle>
            <a:lvl1pPr>
              <a:defRPr b="1">
                <a:solidFill>
                  <a:schemeClr val="accent6">
                    <a:lumMod val="75000"/>
                  </a:schemeClr>
                </a:solidFill>
                <a:latin typeface="+mj-lt"/>
              </a:defRPr>
            </a:lvl1pPr>
          </a:lstStyle>
          <a:p>
            <a:r>
              <a:rPr lang="en-US"/>
              <a:t>Click to edit </a:t>
            </a:r>
            <a:br>
              <a:rPr lang="en-US"/>
            </a:br>
            <a:r>
              <a:rPr lang="en-US"/>
              <a:t>Master title style</a:t>
            </a:r>
            <a:endParaRPr lang="it-IT"/>
          </a:p>
        </p:txBody>
      </p:sp>
    </p:spTree>
    <p:extLst>
      <p:ext uri="{BB962C8B-B14F-4D97-AF65-F5344CB8AC3E}">
        <p14:creationId xmlns:p14="http://schemas.microsoft.com/office/powerpoint/2010/main" val="89089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D57529B-7225-4D32-A2B4-2089C3E4D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276" b="25507"/>
          <a:stretch>
            <a:fillRect/>
          </a:stretch>
        </p:blipFill>
        <p:spPr bwMode="auto">
          <a:xfrm>
            <a:off x="9526588" y="6434138"/>
            <a:ext cx="1831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715" y="845236"/>
            <a:ext cx="7913914" cy="801002"/>
          </a:xfr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344715" y="1825624"/>
            <a:ext cx="11469914" cy="4575175"/>
          </a:xfr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64D33C8-1F6F-4ED5-BF31-6A73819A8989}"/>
              </a:ext>
            </a:extLst>
          </p:cNvPr>
          <p:cNvSpPr>
            <a:spLocks noGrp="1"/>
          </p:cNvSpPr>
          <p:nvPr>
            <p:ph type="sldNum" sz="quarter" idx="10"/>
          </p:nvPr>
        </p:nvSpPr>
        <p:spPr/>
        <p:txBody>
          <a:bodyPr/>
          <a:lstStyle>
            <a:lvl1pPr algn="r">
              <a:defRPr sz="1200" dirty="0">
                <a:solidFill>
                  <a:srgbClr val="004672"/>
                </a:solidFill>
                <a:latin typeface="Arial" panose="020B0604020202020204" pitchFamily="34" charset="0"/>
                <a:cs typeface="Arial" panose="020B0604020202020204" pitchFamily="34" charset="0"/>
              </a:defRPr>
            </a:lvl1pPr>
          </a:lstStyle>
          <a:p>
            <a:pPr>
              <a:defRPr/>
            </a:pPr>
            <a:r>
              <a:rPr lang="en-US"/>
              <a:t> </a:t>
            </a:r>
            <a:fld id="{88C095D7-F6D7-4023-A08A-ED97A314C5D6}" type="slidenum">
              <a:rPr lang="en-US" smtClean="0"/>
              <a:pPr>
                <a:defRPr/>
              </a:pPr>
              <a:t>‹#›</a:t>
            </a:fld>
            <a:endParaRPr lang="en-US"/>
          </a:p>
        </p:txBody>
      </p:sp>
    </p:spTree>
    <p:extLst>
      <p:ext uri="{BB962C8B-B14F-4D97-AF65-F5344CB8AC3E}">
        <p14:creationId xmlns:p14="http://schemas.microsoft.com/office/powerpoint/2010/main" val="222484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30/06/2026</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609600" y="260648"/>
            <a:ext cx="10959008" cy="1080120"/>
          </a:xfrm>
        </p:spPr>
        <p:txBody>
          <a:bodyPr/>
          <a:lstStyle>
            <a:lvl1pPr>
              <a:defRPr b="1">
                <a:solidFill>
                  <a:schemeClr val="accent6">
                    <a:lumMod val="75000"/>
                  </a:schemeClr>
                </a:solidFill>
                <a:latin typeface="+mj-lt"/>
              </a:defRPr>
            </a:lvl1pPr>
          </a:lstStyle>
          <a:p>
            <a:r>
              <a:rPr lang="en-US"/>
              <a:t>Click to edit </a:t>
            </a:r>
            <a:br>
              <a:rPr lang="en-US"/>
            </a:br>
            <a:r>
              <a:rPr lang="en-US"/>
              <a:t>Master title style</a:t>
            </a:r>
            <a:endParaRPr lang="it-IT"/>
          </a:p>
        </p:txBody>
      </p:sp>
    </p:spTree>
    <p:extLst>
      <p:ext uri="{BB962C8B-B14F-4D97-AF65-F5344CB8AC3E}">
        <p14:creationId xmlns:p14="http://schemas.microsoft.com/office/powerpoint/2010/main" val="265712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fld id="{0B9BC296-BCCA-4F55-B360-741FF55A0FC6}" type="datetime1">
              <a:rPr lang="it-IT" smtClean="0"/>
              <a:t>30/06/2026</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9DA67AA2-2322-4A0D-8764-9C1E060557E7}" type="slidenum">
              <a:rPr lang="it-IT"/>
              <a:pPr>
                <a:defRPr/>
              </a:pPr>
              <a:t>‹#›</a:t>
            </a:fld>
            <a:endParaRPr lang="it-IT"/>
          </a:p>
        </p:txBody>
      </p:sp>
    </p:spTree>
    <p:extLst>
      <p:ext uri="{BB962C8B-B14F-4D97-AF65-F5344CB8AC3E}">
        <p14:creationId xmlns:p14="http://schemas.microsoft.com/office/powerpoint/2010/main" val="306083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fld id="{8438A9BB-C27B-44C2-A93A-AFBB2A0E0450}" type="datetime1">
              <a:rPr lang="it-IT" smtClean="0"/>
              <a:t>30/06/2026</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337D6481-3E94-4D5C-AFE8-1EFBE10D5009}" type="slidenum">
              <a:rPr lang="it-IT"/>
              <a:pPr>
                <a:defRPr/>
              </a:pPr>
              <a:t>‹#›</a:t>
            </a:fld>
            <a:endParaRPr lang="it-IT"/>
          </a:p>
        </p:txBody>
      </p:sp>
    </p:spTree>
    <p:extLst>
      <p:ext uri="{BB962C8B-B14F-4D97-AF65-F5344CB8AC3E}">
        <p14:creationId xmlns:p14="http://schemas.microsoft.com/office/powerpoint/2010/main" val="329461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CAFC72-1F7F-4D4B-AD73-69DB4EDAB76A}" type="datetime1">
              <a:rPr lang="it-IT" smtClean="0"/>
              <a:t>30/06/2026</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7EFD6E33-FBFD-4C59-9825-C3270BE70F6D}" type="slidenum">
              <a:rPr lang="it-IT"/>
              <a:pPr>
                <a:defRPr/>
              </a:pPr>
              <a:t>‹#›</a:t>
            </a:fld>
            <a:endParaRPr lang="it-IT"/>
          </a:p>
        </p:txBody>
      </p:sp>
    </p:spTree>
    <p:extLst>
      <p:ext uri="{BB962C8B-B14F-4D97-AF65-F5344CB8AC3E}">
        <p14:creationId xmlns:p14="http://schemas.microsoft.com/office/powerpoint/2010/main" val="418245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5.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7.png"/><Relationship Id="rId2" Type="http://schemas.openxmlformats.org/officeDocument/2006/relationships/slideLayout" Target="../slideLayouts/slideLayout26.xml"/><Relationship Id="rId16"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55573" y="1988840"/>
            <a:ext cx="950505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it-IT"/>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98D798C1-28A9-4707-8D4D-671C3615484B}" type="datetime1">
              <a:rPr lang="it-IT" smtClean="0"/>
              <a:t>30/06/2026</a:t>
            </a:fld>
            <a:endParaRPr lang="it-IT"/>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11217600" y="6368403"/>
            <a:ext cx="768085" cy="365125"/>
          </a:xfrm>
          <a:prstGeom prst="rect">
            <a:avLst/>
          </a:prstGeom>
        </p:spPr>
        <p:txBody>
          <a:bodyPr vert="horz" lIns="91440" tIns="45720" rIns="91440" bIns="45720" rtlCol="0" anchor="ctr"/>
          <a:lstStyle>
            <a:lvl1pPr algn="l" fontAlgn="auto">
              <a:spcBef>
                <a:spcPts val="0"/>
              </a:spcBef>
              <a:spcAft>
                <a:spcPts val="0"/>
              </a:spcAft>
              <a:defRPr sz="1050">
                <a:solidFill>
                  <a:schemeClr val="tx1">
                    <a:tint val="75000"/>
                  </a:schemeClr>
                </a:solidFill>
                <a:latin typeface="+mn-lt"/>
                <a:cs typeface="+mn-cs"/>
              </a:defRPr>
            </a:lvl1pPr>
          </a:lstStyle>
          <a:p>
            <a:pPr>
              <a:defRPr/>
            </a:pPr>
            <a:fld id="{984D80E6-4526-4118-B3EC-FF4E77BA3A56}" type="slidenum">
              <a:rPr lang="it-IT" smtClean="0"/>
              <a:pPr>
                <a:defRPr/>
              </a:pPr>
              <a:t>‹#›</a:t>
            </a:fld>
            <a:endParaRPr lang="it-IT"/>
          </a:p>
        </p:txBody>
      </p:sp>
      <p:sp>
        <p:nvSpPr>
          <p:cNvPr id="7" name="Subtitle 2"/>
          <p:cNvSpPr txBox="1">
            <a:spLocks/>
          </p:cNvSpPr>
          <p:nvPr userDrawn="1"/>
        </p:nvSpPr>
        <p:spPr>
          <a:xfrm>
            <a:off x="2255573" y="4077072"/>
            <a:ext cx="9505056" cy="1752600"/>
          </a:xfrm>
          <a:prstGeom prst="rect">
            <a:avLst/>
          </a:prstGeom>
        </p:spPr>
        <p:txBody>
          <a:bodyPr/>
          <a:lstStyle>
            <a:lvl1pPr marL="0" indent="0" algn="l"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itchFamily="18" charset="0"/>
                <a:ea typeface="+mn-ea"/>
                <a:cs typeface="Times New Roman"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2100"/>
          </a:p>
        </p:txBody>
      </p:sp>
      <p:pic>
        <p:nvPicPr>
          <p:cNvPr id="8" name="Picture 2" descr="C:\Users\jdabrows\AppData\Local\Microsoft\Windows\Temporary Internet Files\Content.Outlook\JM0W0OZK\FSR_one (3).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936428" y="332656"/>
            <a:ext cx="1824011"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81112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45" r:id="rId4"/>
    <p:sldLayoutId id="2147483772" r:id="rId5"/>
  </p:sldLayoutIdLst>
  <p:hf hdr="0" ftr="0" dt="0"/>
  <p:txStyles>
    <p:titleStyle>
      <a:lvl1pPr algn="l" rtl="0" eaLnBrk="1" fontAlgn="base" hangingPunct="1">
        <a:lnSpc>
          <a:spcPts val="3150"/>
        </a:lnSpc>
        <a:spcBef>
          <a:spcPct val="0"/>
        </a:spcBef>
        <a:spcAft>
          <a:spcPct val="0"/>
        </a:spcAft>
        <a:defRPr sz="30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Times New Roman" pitchFamily="18" charset="0"/>
          <a:ea typeface="+mn-ea"/>
          <a:cs typeface="Times New Roman" pitchFamily="18" charset="0"/>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Times New Roman" pitchFamily="18" charset="0"/>
          <a:ea typeface="+mn-ea"/>
          <a:cs typeface="Times New Roman" pitchFamily="18" charset="0"/>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Times New Roman" pitchFamily="18" charset="0"/>
          <a:ea typeface="+mn-ea"/>
          <a:cs typeface="Times New Roman" pitchFamily="18" charset="0"/>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60648"/>
            <a:ext cx="1095900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it-IT"/>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8161D43-88C8-4D5A-A5F9-0E40F70042A2}" type="datetime1">
              <a:rPr lang="it-IT" smtClean="0"/>
              <a:t>30/06/2026</a:t>
            </a:fld>
            <a:endParaRPr lang="it-IT"/>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it-IT"/>
          </a:p>
        </p:txBody>
      </p:sp>
      <p:pic>
        <p:nvPicPr>
          <p:cNvPr id="10" name="Picture 9" descr="Screen Shot 2016-10-20 at 11.04.18.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56002" y="6381328"/>
            <a:ext cx="711529" cy="324000"/>
          </a:xfrm>
          <a:prstGeom prst="rect">
            <a:avLst/>
          </a:prstGeom>
        </p:spPr>
      </p:pic>
      <p:sp>
        <p:nvSpPr>
          <p:cNvPr id="6" name="Slide Number Placeholder 5"/>
          <p:cNvSpPr>
            <a:spLocks noGrp="1"/>
          </p:cNvSpPr>
          <p:nvPr>
            <p:ph type="sldNum" sz="quarter" idx="4"/>
          </p:nvPr>
        </p:nvSpPr>
        <p:spPr>
          <a:xfrm>
            <a:off x="11217600" y="6368403"/>
            <a:ext cx="768085"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fld id="{77EC10D1-6866-4AC9-B4C1-8A91528F5304}" type="slidenum">
              <a:rPr lang="it-IT" smtClean="0"/>
              <a:pPr>
                <a:defRPr/>
              </a:pPr>
              <a:t>‹#›</a:t>
            </a:fld>
            <a:endParaRPr lang="it-IT"/>
          </a:p>
        </p:txBody>
      </p:sp>
    </p:spTree>
    <p:extLst>
      <p:ext uri="{BB962C8B-B14F-4D97-AF65-F5344CB8AC3E}">
        <p14:creationId xmlns:p14="http://schemas.microsoft.com/office/powerpoint/2010/main" val="25820737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4" r:id="rId8"/>
  </p:sldLayoutIdLst>
  <p:hf hdr="0" ftr="0" dt="0"/>
  <p:txStyles>
    <p:titleStyle>
      <a:lvl1pPr algn="l" rtl="0" eaLnBrk="0" fontAlgn="base" hangingPunct="0">
        <a:lnSpc>
          <a:spcPts val="2775"/>
        </a:lnSpc>
        <a:spcBef>
          <a:spcPct val="0"/>
        </a:spcBef>
        <a:spcAft>
          <a:spcPct val="0"/>
        </a:spcAft>
        <a:defRPr sz="27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Times New Roman" pitchFamily="18" charset="0"/>
          <a:ea typeface="+mn-ea"/>
          <a:cs typeface="Times New Roman" pitchFamily="18" charset="0"/>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Times New Roman" pitchFamily="18" charset="0"/>
          <a:ea typeface="+mn-ea"/>
          <a:cs typeface="Times New Roman" pitchFamily="18" charset="0"/>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Times New Roman" pitchFamily="18" charset="0"/>
          <a:ea typeface="+mn-ea"/>
          <a:cs typeface="Times New Roman" pitchFamily="18" charset="0"/>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60648"/>
            <a:ext cx="10959008" cy="1080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it-IT"/>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pPr>
              <a:defRPr/>
            </a:pPr>
            <a:fld id="{88161D43-88C8-4D5A-A5F9-0E40F70042A2}" type="datetime1">
              <a:rPr lang="it-IT" smtClean="0"/>
              <a:pPr>
                <a:defRPr/>
              </a:pPr>
              <a:t>30/06/2026</a:t>
            </a:fld>
            <a:endParaRPr lang="it-IT"/>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latin typeface="+mj-lt"/>
              </a:defRPr>
            </a:lvl1pPr>
          </a:lstStyle>
          <a:p>
            <a:pPr>
              <a:defRPr/>
            </a:pPr>
            <a:endParaRPr lang="it-IT"/>
          </a:p>
        </p:txBody>
      </p:sp>
      <p:pic>
        <p:nvPicPr>
          <p:cNvPr id="10" name="Picture 9" descr="Screen Shot 2016-10-20 at 11.04.18.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66163" y="6390003"/>
            <a:ext cx="682559" cy="315175"/>
          </a:xfrm>
          <a:prstGeom prst="rect">
            <a:avLst/>
          </a:prstGeom>
        </p:spPr>
      </p:pic>
      <p:sp>
        <p:nvSpPr>
          <p:cNvPr id="6" name="Slide Number Placeholder 5"/>
          <p:cNvSpPr>
            <a:spLocks noGrp="1"/>
          </p:cNvSpPr>
          <p:nvPr>
            <p:ph type="sldNum" sz="quarter" idx="4"/>
          </p:nvPr>
        </p:nvSpPr>
        <p:spPr>
          <a:xfrm>
            <a:off x="11217600" y="6368403"/>
            <a:ext cx="768085" cy="365125"/>
          </a:xfrm>
          <a:prstGeom prst="rect">
            <a:avLst/>
          </a:prstGeom>
        </p:spPr>
        <p:txBody>
          <a:bodyPr vert="horz" lIns="91440" tIns="45720" rIns="91440" bIns="45720" rtlCol="0" anchor="ctr"/>
          <a:lstStyle>
            <a:lvl1pPr algn="l">
              <a:defRPr sz="1050">
                <a:solidFill>
                  <a:schemeClr val="tx1">
                    <a:tint val="75000"/>
                  </a:schemeClr>
                </a:solidFill>
                <a:latin typeface="+mj-lt"/>
              </a:defRPr>
            </a:lvl1pPr>
          </a:lstStyle>
          <a:p>
            <a:pPr>
              <a:defRPr/>
            </a:pPr>
            <a:fld id="{77EC10D1-6866-4AC9-B4C1-8A91528F5304}" type="slidenum">
              <a:rPr lang="it-IT" smtClean="0"/>
              <a:pPr>
                <a:defRPr/>
              </a:pPr>
              <a:t>‹#›</a:t>
            </a:fld>
            <a:endParaRPr lang="it-IT"/>
          </a:p>
        </p:txBody>
      </p:sp>
    </p:spTree>
    <p:extLst>
      <p:ext uri="{BB962C8B-B14F-4D97-AF65-F5344CB8AC3E}">
        <p14:creationId xmlns:p14="http://schemas.microsoft.com/office/powerpoint/2010/main" val="254312562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70" r:id="rId10"/>
    <p:sldLayoutId id="2147483771" r:id="rId11"/>
  </p:sldLayoutIdLst>
  <p:hf hdr="0" ftr="0" dt="0"/>
  <p:txStyles>
    <p:titleStyle>
      <a:lvl1pPr algn="l" rtl="0" eaLnBrk="0" fontAlgn="base" hangingPunct="0">
        <a:lnSpc>
          <a:spcPts val="2775"/>
        </a:lnSpc>
        <a:spcBef>
          <a:spcPct val="0"/>
        </a:spcBef>
        <a:spcAft>
          <a:spcPct val="0"/>
        </a:spcAft>
        <a:defRPr sz="2700" kern="1200">
          <a:solidFill>
            <a:schemeClr val="tx1"/>
          </a:solidFill>
          <a:latin typeface="+mj-lt"/>
          <a:ea typeface="+mj-ea"/>
          <a:cs typeface="Times New Roman" pitchFamily="18" charset="0"/>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Times New Roman" pitchFamily="18" charset="0"/>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Times New Roman" pitchFamily="18" charset="0"/>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Times New Roman" pitchFamily="18" charset="0"/>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Times New Roman" pitchFamily="18" charset="0"/>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D494B2-AAB8-4F0C-A38C-DAECF8F4B3B2}"/>
              </a:ext>
            </a:extLst>
          </p:cNvPr>
          <p:cNvSpPr>
            <a:spLocks noGrp="1"/>
          </p:cNvSpPr>
          <p:nvPr>
            <p:ph type="title"/>
          </p:nvPr>
        </p:nvSpPr>
        <p:spPr>
          <a:xfrm>
            <a:off x="331574" y="861990"/>
            <a:ext cx="11517525" cy="80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281DC3-BA81-4479-99BF-EF4C41D719A0}"/>
              </a:ext>
            </a:extLst>
          </p:cNvPr>
          <p:cNvSpPr>
            <a:spLocks noGrp="1"/>
          </p:cNvSpPr>
          <p:nvPr>
            <p:ph type="body" idx="1"/>
          </p:nvPr>
        </p:nvSpPr>
        <p:spPr>
          <a:xfrm>
            <a:off x="331575" y="1825623"/>
            <a:ext cx="11528850" cy="44967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Icon  Description automatically generated">
            <a:extLst>
              <a:ext uri="{FF2B5EF4-FFF2-40B4-BE49-F238E27FC236}">
                <a16:creationId xmlns:a16="http://schemas.microsoft.com/office/drawing/2014/main" id="{AAE2B2D1-17CB-4875-8892-4FBE6BBEF8C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31575" y="256140"/>
            <a:ext cx="1620794" cy="443218"/>
          </a:xfrm>
          <a:prstGeom prst="rect">
            <a:avLst/>
          </a:prstGeom>
        </p:spPr>
      </p:pic>
      <p:pic>
        <p:nvPicPr>
          <p:cNvPr id="12" name="Picture 11" descr="A picture containing logo  Description automatically generated">
            <a:extLst>
              <a:ext uri="{FF2B5EF4-FFF2-40B4-BE49-F238E27FC236}">
                <a16:creationId xmlns:a16="http://schemas.microsoft.com/office/drawing/2014/main" id="{FC1B6096-271C-429E-906D-851E48F3859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535022" y="255056"/>
            <a:ext cx="1325403" cy="448522"/>
          </a:xfrm>
          <a:prstGeom prst="rect">
            <a:avLst/>
          </a:prstGeom>
        </p:spPr>
      </p:pic>
      <p:pic>
        <p:nvPicPr>
          <p:cNvPr id="15" name="Picture 14">
            <a:extLst>
              <a:ext uri="{FF2B5EF4-FFF2-40B4-BE49-F238E27FC236}">
                <a16:creationId xmlns:a16="http://schemas.microsoft.com/office/drawing/2014/main" id="{8C471161-532B-4F2E-A868-4BEF2F56EAA2}"/>
              </a:ext>
            </a:extLst>
          </p:cNvPr>
          <p:cNvPicPr>
            <a:picLocks noChangeAspect="1"/>
          </p:cNvPicPr>
          <p:nvPr userDrawn="1"/>
        </p:nvPicPr>
        <p:blipFill rotWithShape="1">
          <a:blip r:embed="rId18"/>
          <a:srcRect t="6276" b="25507"/>
          <a:stretch/>
        </p:blipFill>
        <p:spPr>
          <a:xfrm>
            <a:off x="9527094" y="6434728"/>
            <a:ext cx="1831869" cy="365126"/>
          </a:xfrm>
          <a:prstGeom prst="rect">
            <a:avLst/>
          </a:prstGeom>
        </p:spPr>
      </p:pic>
      <p:sp>
        <p:nvSpPr>
          <p:cNvPr id="16" name="Slide Number Placeholder 5">
            <a:extLst>
              <a:ext uri="{FF2B5EF4-FFF2-40B4-BE49-F238E27FC236}">
                <a16:creationId xmlns:a16="http://schemas.microsoft.com/office/drawing/2014/main" id="{13AD1F59-B29A-4F2E-9D40-EE1A52006807}"/>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2379733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b="1" kern="1200">
          <a:solidFill>
            <a:srgbClr val="00467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7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7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7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7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7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userDrawn="1">
          <p15:clr>
            <a:srgbClr val="F26B43"/>
          </p15:clr>
        </p15:guide>
        <p15:guide id="2" pos="192" userDrawn="1">
          <p15:clr>
            <a:srgbClr val="F26B43"/>
          </p15:clr>
        </p15:guide>
        <p15:guide id="3" pos="7464" userDrawn="1">
          <p15:clr>
            <a:srgbClr val="F26B43"/>
          </p15:clr>
        </p15:guide>
        <p15:guide id="4"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C911-6869-49DA-89CE-6844E0299A89}"/>
              </a:ext>
            </a:extLst>
          </p:cNvPr>
          <p:cNvSpPr>
            <a:spLocks noGrp="1"/>
          </p:cNvSpPr>
          <p:nvPr>
            <p:ph type="ctrTitle"/>
          </p:nvPr>
        </p:nvSpPr>
        <p:spPr>
          <a:xfrm>
            <a:off x="493485" y="1522413"/>
            <a:ext cx="11355613" cy="2570616"/>
          </a:xfrm>
        </p:spPr>
        <p:txBody>
          <a:bodyPr/>
          <a:lstStyle/>
          <a:p>
            <a:r>
              <a:rPr lang="en-US" dirty="0">
                <a:latin typeface="Arial"/>
                <a:cs typeface="Arial"/>
              </a:rPr>
              <a:t>An overview of recent energy case law from the CJEU</a:t>
            </a:r>
            <a:endParaRPr lang="en-US" dirty="0"/>
          </a:p>
        </p:txBody>
      </p:sp>
      <p:sp>
        <p:nvSpPr>
          <p:cNvPr id="3" name="Subtitle 2">
            <a:extLst>
              <a:ext uri="{FF2B5EF4-FFF2-40B4-BE49-F238E27FC236}">
                <a16:creationId xmlns:a16="http://schemas.microsoft.com/office/drawing/2014/main" id="{CC136DD1-C540-4DA5-A28B-FBEC22882484}"/>
              </a:ext>
            </a:extLst>
          </p:cNvPr>
          <p:cNvSpPr>
            <a:spLocks noGrp="1"/>
          </p:cNvSpPr>
          <p:nvPr>
            <p:ph type="subTitle" idx="1"/>
          </p:nvPr>
        </p:nvSpPr>
        <p:spPr/>
        <p:txBody>
          <a:bodyPr vert="horz" lIns="91440" tIns="45720" rIns="91440" bIns="45720" rtlCol="0" anchor="t">
            <a:normAutofit/>
          </a:bodyPr>
          <a:lstStyle/>
          <a:p>
            <a:r>
              <a:rPr lang="en-US" dirty="0">
                <a:latin typeface="Arial"/>
                <a:cs typeface="Arial"/>
              </a:rPr>
              <a:t>Adrien de Hauteclocque and Kaisa Huhta</a:t>
            </a:r>
          </a:p>
          <a:p>
            <a:r>
              <a:rPr lang="en-US" dirty="0">
                <a:latin typeface="Arial"/>
                <a:cs typeface="Arial"/>
              </a:rPr>
              <a:t>30 June 2026</a:t>
            </a:r>
            <a:endParaRPr lang="en-US" dirty="0"/>
          </a:p>
          <a:p>
            <a:endParaRPr lang="en-US" dirty="0"/>
          </a:p>
        </p:txBody>
      </p:sp>
      <p:sp>
        <p:nvSpPr>
          <p:cNvPr id="4" name="Slide Number Placeholder 3">
            <a:extLst>
              <a:ext uri="{FF2B5EF4-FFF2-40B4-BE49-F238E27FC236}">
                <a16:creationId xmlns:a16="http://schemas.microsoft.com/office/drawing/2014/main" id="{19A3FAEC-09EE-4EF5-AF4B-4226CB949895}"/>
              </a:ext>
            </a:extLst>
          </p:cNvPr>
          <p:cNvSpPr>
            <a:spLocks noGrp="1"/>
          </p:cNvSpPr>
          <p:nvPr>
            <p:ph type="sldNum" sz="quarter" idx="4294967295"/>
          </p:nvPr>
        </p:nvSpPr>
        <p:spPr>
          <a:xfrm>
            <a:off x="9105899" y="6485053"/>
            <a:ext cx="2743200" cy="300453"/>
          </a:xfrm>
        </p:spPr>
        <p:txBody>
          <a:bodyPr/>
          <a:lstStyle/>
          <a:p>
            <a:fld id="{68A28845-3B16-4077-991E-86C9AF8D86EC}" type="slidenum">
              <a:rPr lang="en-US" smtClean="0"/>
              <a:pPr/>
              <a:t>1</a:t>
            </a:fld>
            <a:endParaRPr lang="en-US"/>
          </a:p>
        </p:txBody>
      </p:sp>
    </p:spTree>
    <p:extLst>
      <p:ext uri="{BB962C8B-B14F-4D97-AF65-F5344CB8AC3E}">
        <p14:creationId xmlns:p14="http://schemas.microsoft.com/office/powerpoint/2010/main" val="1382256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FDAE7D2-81C1-96A4-6DF3-7ABC7A7A3693}"/>
              </a:ext>
            </a:extLst>
          </p:cNvPr>
          <p:cNvSpPr>
            <a:spLocks noGrp="1"/>
          </p:cNvSpPr>
          <p:nvPr>
            <p:ph idx="1"/>
          </p:nvPr>
        </p:nvSpPr>
        <p:spPr>
          <a:xfrm>
            <a:off x="331575" y="1906938"/>
            <a:ext cx="11528850" cy="4496799"/>
          </a:xfrm>
        </p:spPr>
        <p:txBody>
          <a:bodyPr>
            <a:normAutofit lnSpcReduction="10000"/>
          </a:bodyPr>
          <a:lstStyle/>
          <a:p>
            <a:pPr>
              <a:lnSpc>
                <a:spcPct val="120000"/>
              </a:lnSpc>
            </a:pPr>
            <a:r>
              <a:rPr lang="en-US" sz="2400" dirty="0"/>
              <a:t>General Court (Third Chamber, five Judges), judgment of 21 January 2026, action under Article 263 TFEU dismissed in its entirety.</a:t>
            </a:r>
          </a:p>
          <a:p>
            <a:pPr>
              <a:lnSpc>
                <a:spcPct val="120000"/>
              </a:lnSpc>
            </a:pPr>
            <a:r>
              <a:rPr lang="en-US" sz="2400" dirty="0"/>
              <a:t>Lantmännen was fined EUR 47.7 million for a cartel manipulating the S&amp;P Global Platts ethanol benchmarks, used as a reference in long-term fuel-ethanol supply contracts.</a:t>
            </a:r>
          </a:p>
          <a:p>
            <a:pPr>
              <a:lnSpc>
                <a:spcPct val="120000"/>
              </a:lnSpc>
            </a:pPr>
            <a:r>
              <a:rPr lang="en-US" sz="2400" dirty="0"/>
              <a:t>The decision came out of a staggered ‘hybrid’ procedure: of the three investigated parties, only Abengoa settled, and its settlement decision was adopted before the ordinary procedure against Lantmännen was closed.</a:t>
            </a:r>
          </a:p>
          <a:p>
            <a:pPr>
              <a:lnSpc>
                <a:spcPct val="120000"/>
              </a:lnSpc>
            </a:pPr>
            <a:r>
              <a:rPr lang="en-US" sz="2400" dirty="0"/>
              <a:t>Two pleas: (1) breach of the presumption of innocence, (2) breach of the duty of impartiality.</a:t>
            </a:r>
          </a:p>
        </p:txBody>
      </p:sp>
      <p:sp>
        <p:nvSpPr>
          <p:cNvPr id="3" name="Espace réservé du numéro de diapositive 2">
            <a:extLst>
              <a:ext uri="{FF2B5EF4-FFF2-40B4-BE49-F238E27FC236}">
                <a16:creationId xmlns:a16="http://schemas.microsoft.com/office/drawing/2014/main" id="{9F627AB6-200E-2025-D7CC-54AAB6EBBD9F}"/>
              </a:ext>
            </a:extLst>
          </p:cNvPr>
          <p:cNvSpPr>
            <a:spLocks noGrp="1"/>
          </p:cNvSpPr>
          <p:nvPr>
            <p:ph type="sldNum" sz="quarter" idx="12"/>
          </p:nvPr>
        </p:nvSpPr>
        <p:spPr/>
        <p:txBody>
          <a:bodyPr/>
          <a:lstStyle/>
          <a:p>
            <a:pPr>
              <a:defRPr/>
            </a:pPr>
            <a:fld id="{470B5C6D-7C0A-40A2-93E5-45B7AD5C39FE}" type="slidenum">
              <a:rPr lang="it-IT" smtClean="0"/>
              <a:pPr>
                <a:defRPr/>
              </a:pPr>
              <a:t>10</a:t>
            </a:fld>
            <a:endParaRPr lang="it-IT"/>
          </a:p>
        </p:txBody>
      </p:sp>
      <p:sp>
        <p:nvSpPr>
          <p:cNvPr id="4" name="Titre 3">
            <a:extLst>
              <a:ext uri="{FF2B5EF4-FFF2-40B4-BE49-F238E27FC236}">
                <a16:creationId xmlns:a16="http://schemas.microsoft.com/office/drawing/2014/main" id="{D9490360-7120-B32B-BAA4-3024DBC89843}"/>
              </a:ext>
            </a:extLst>
          </p:cNvPr>
          <p:cNvSpPr>
            <a:spLocks noGrp="1"/>
          </p:cNvSpPr>
          <p:nvPr>
            <p:ph type="title"/>
          </p:nvPr>
        </p:nvSpPr>
        <p:spPr>
          <a:xfrm>
            <a:off x="331575" y="826818"/>
            <a:ext cx="10959008" cy="1080120"/>
          </a:xfrm>
        </p:spPr>
        <p:txBody>
          <a:bodyPr anchor="ctr"/>
          <a:lstStyle/>
          <a:p>
            <a:r>
              <a:rPr lang="en-US" sz="3600" dirty="0"/>
              <a:t>T-93/24 </a:t>
            </a:r>
            <a:r>
              <a:rPr lang="en-US" sz="3600" i="1" dirty="0" err="1"/>
              <a:t>Lantmännen</a:t>
            </a:r>
            <a:r>
              <a:rPr lang="en-US" sz="2400" b="0" i="0" dirty="0"/>
              <a:t> - facts &amp; pleas (21 January 2026)</a:t>
            </a:r>
            <a:endParaRPr lang="fr-FR" dirty="0"/>
          </a:p>
        </p:txBody>
      </p:sp>
    </p:spTree>
    <p:extLst>
      <p:ext uri="{BB962C8B-B14F-4D97-AF65-F5344CB8AC3E}">
        <p14:creationId xmlns:p14="http://schemas.microsoft.com/office/powerpoint/2010/main" val="360512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FDAE7D2-81C1-96A4-6DF3-7ABC7A7A3693}"/>
              </a:ext>
            </a:extLst>
          </p:cNvPr>
          <p:cNvSpPr>
            <a:spLocks noGrp="1"/>
          </p:cNvSpPr>
          <p:nvPr>
            <p:ph idx="1"/>
          </p:nvPr>
        </p:nvSpPr>
        <p:spPr>
          <a:xfrm>
            <a:off x="331575" y="1906938"/>
            <a:ext cx="11528850" cy="4496799"/>
          </a:xfrm>
        </p:spPr>
        <p:txBody>
          <a:bodyPr>
            <a:normAutofit fontScale="85000" lnSpcReduction="20000"/>
          </a:bodyPr>
          <a:lstStyle/>
          <a:p>
            <a:pPr>
              <a:lnSpc>
                <a:spcPct val="120000"/>
              </a:lnSpc>
            </a:pPr>
            <a:r>
              <a:rPr lang="en-US" sz="2800" b="1" dirty="0"/>
              <a:t>Presumption of innocence</a:t>
            </a:r>
            <a:r>
              <a:rPr lang="en-US" sz="2800" dirty="0"/>
              <a:t>: a staggered hybrid procedure with a single settling party is not, in itself, a breach. Only a case-by-case analysis of the settlement decision matters (see</a:t>
            </a:r>
            <a:r>
              <a:rPr lang="en-US" sz="2800" i="1" dirty="0"/>
              <a:t> </a:t>
            </a:r>
            <a:r>
              <a:rPr lang="en-US" sz="2800" i="1" dirty="0" err="1"/>
              <a:t>Pometon</a:t>
            </a:r>
            <a:r>
              <a:rPr lang="en-US" sz="2800" dirty="0"/>
              <a:t>, </a:t>
            </a:r>
            <a:r>
              <a:rPr lang="en-US" sz="2800" i="1" dirty="0"/>
              <a:t>HSBC</a:t>
            </a:r>
            <a:r>
              <a:rPr lang="en-US" sz="2800" dirty="0"/>
              <a:t>).</a:t>
            </a:r>
          </a:p>
          <a:p>
            <a:pPr>
              <a:lnSpc>
                <a:spcPct val="120000"/>
              </a:lnSpc>
            </a:pPr>
            <a:r>
              <a:rPr lang="en-US" sz="2800" dirty="0"/>
              <a:t>Here the drafting precautions were sufficient: the term “other parties to the investigation”, disclaimer clauses, and references objectively necessary to describe Abengoa’s collective conduct, without legally classifying Lantmännen's.</a:t>
            </a:r>
          </a:p>
          <a:p>
            <a:pPr>
              <a:lnSpc>
                <a:spcPct val="120000"/>
              </a:lnSpc>
            </a:pPr>
            <a:r>
              <a:rPr lang="en-US" sz="2800" b="1" dirty="0"/>
              <a:t>Impartiality</a:t>
            </a:r>
            <a:r>
              <a:rPr lang="en-US" sz="2800" dirty="0"/>
              <a:t>: the Commission was not bound to find another party liable &gt;&gt; the Alcogroup no-action decision proves the ordinary procedure stayed open. No legitimate doubt as to bias.</a:t>
            </a:r>
          </a:p>
          <a:p>
            <a:pPr>
              <a:lnSpc>
                <a:spcPct val="120000"/>
              </a:lnSpc>
            </a:pPr>
            <a:r>
              <a:rPr lang="en-US" sz="2800" b="1" dirty="0"/>
              <a:t>Significance</a:t>
            </a:r>
            <a:r>
              <a:rPr lang="en-US" sz="2800" dirty="0"/>
              <a:t>: confirms the Commission’s broad discretion to run staggered hybrid settlements</a:t>
            </a:r>
          </a:p>
        </p:txBody>
      </p:sp>
      <p:sp>
        <p:nvSpPr>
          <p:cNvPr id="3" name="Espace réservé du numéro de diapositive 2">
            <a:extLst>
              <a:ext uri="{FF2B5EF4-FFF2-40B4-BE49-F238E27FC236}">
                <a16:creationId xmlns:a16="http://schemas.microsoft.com/office/drawing/2014/main" id="{9F627AB6-200E-2025-D7CC-54AAB6EBBD9F}"/>
              </a:ext>
            </a:extLst>
          </p:cNvPr>
          <p:cNvSpPr>
            <a:spLocks noGrp="1"/>
          </p:cNvSpPr>
          <p:nvPr>
            <p:ph type="sldNum" sz="quarter" idx="12"/>
          </p:nvPr>
        </p:nvSpPr>
        <p:spPr/>
        <p:txBody>
          <a:bodyPr/>
          <a:lstStyle/>
          <a:p>
            <a:pPr>
              <a:defRPr/>
            </a:pPr>
            <a:fld id="{470B5C6D-7C0A-40A2-93E5-45B7AD5C39FE}" type="slidenum">
              <a:rPr lang="it-IT" smtClean="0"/>
              <a:pPr>
                <a:defRPr/>
              </a:pPr>
              <a:t>11</a:t>
            </a:fld>
            <a:endParaRPr lang="it-IT"/>
          </a:p>
        </p:txBody>
      </p:sp>
      <p:sp>
        <p:nvSpPr>
          <p:cNvPr id="4" name="Titre 3">
            <a:extLst>
              <a:ext uri="{FF2B5EF4-FFF2-40B4-BE49-F238E27FC236}">
                <a16:creationId xmlns:a16="http://schemas.microsoft.com/office/drawing/2014/main" id="{D9490360-7120-B32B-BAA4-3024DBC89843}"/>
              </a:ext>
            </a:extLst>
          </p:cNvPr>
          <p:cNvSpPr>
            <a:spLocks noGrp="1"/>
          </p:cNvSpPr>
          <p:nvPr>
            <p:ph type="title"/>
          </p:nvPr>
        </p:nvSpPr>
        <p:spPr>
          <a:xfrm>
            <a:off x="331575" y="826818"/>
            <a:ext cx="10959008" cy="1080120"/>
          </a:xfrm>
        </p:spPr>
        <p:txBody>
          <a:bodyPr anchor="ctr"/>
          <a:lstStyle/>
          <a:p>
            <a:r>
              <a:rPr lang="en-US" sz="3600" dirty="0"/>
              <a:t>T-93/24 </a:t>
            </a:r>
            <a:r>
              <a:rPr lang="en-US" sz="3600" i="1" dirty="0" err="1"/>
              <a:t>Lantmännen</a:t>
            </a:r>
            <a:r>
              <a:rPr lang="en-US" sz="2400" b="0" i="0" dirty="0"/>
              <a:t> - holding &amp; significance (21 January 2026)</a:t>
            </a:r>
            <a:endParaRPr lang="fr-FR" dirty="0"/>
          </a:p>
        </p:txBody>
      </p:sp>
    </p:spTree>
    <p:extLst>
      <p:ext uri="{BB962C8B-B14F-4D97-AF65-F5344CB8AC3E}">
        <p14:creationId xmlns:p14="http://schemas.microsoft.com/office/powerpoint/2010/main" val="360512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31575" y="1906938"/>
            <a:ext cx="11528850" cy="4496799"/>
          </a:xfrm>
        </p:spPr>
        <p:txBody>
          <a:bodyPr>
            <a:normAutofit fontScale="70000" lnSpcReduction="20000"/>
          </a:bodyPr>
          <a:lstStyle/>
          <a:p>
            <a:pPr>
              <a:lnSpc>
                <a:spcPct val="120000"/>
              </a:lnSpc>
            </a:pPr>
            <a:r>
              <a:rPr lang="en-US" sz="2800" dirty="0"/>
              <a:t>Targeted Opinion of AG Rantos (25 June 2026), taken together with the fifth question in PPC Renewables (C-392/24). Romania’s energy transition fund contribution levies traders on the spread between sale and purchase prices (2% margin retained), and producers on the difference between the monthly sale price and a ~€90/MWh cap.</a:t>
            </a:r>
          </a:p>
          <a:p>
            <a:pPr>
              <a:lnSpc>
                <a:spcPct val="120000"/>
              </a:lnSpc>
            </a:pPr>
            <a:r>
              <a:rPr lang="en-US" sz="2800" b="1" dirty="0"/>
              <a:t>Not a purely fiscal measure: </a:t>
            </a:r>
            <a:r>
              <a:rPr lang="en-US" sz="2800" dirty="0"/>
              <a:t>it pursues a market-regulation aim, so it falls within Regulation 2019/943 and Directive 2019/944 and must be assessed under them, not excluded as a tax.</a:t>
            </a:r>
          </a:p>
          <a:p>
            <a:pPr>
              <a:lnSpc>
                <a:spcPct val="120000"/>
              </a:lnSpc>
            </a:pPr>
            <a:r>
              <a:rPr lang="en-US" sz="2800" b="1" dirty="0"/>
              <a:t>No direct effect on wholesale prices: </a:t>
            </a:r>
            <a:r>
              <a:rPr lang="en-US" sz="2800" dirty="0"/>
              <a:t>both contributions bear on operators’ margin, not on the price at which electricity is sold; Article 5 of the Directive concerns retail supply (cf. </a:t>
            </a:r>
            <a:r>
              <a:rPr lang="en-US" sz="2800" i="1" dirty="0"/>
              <a:t>Secab</a:t>
            </a:r>
            <a:r>
              <a:rPr lang="en-US" sz="2800" dirty="0"/>
              <a:t>) and is not engaged.</a:t>
            </a:r>
          </a:p>
          <a:p>
            <a:pPr>
              <a:lnSpc>
                <a:spcPct val="120000"/>
              </a:lnSpc>
            </a:pPr>
            <a:r>
              <a:rPr lang="en-US" sz="2800" dirty="0"/>
              <a:t>As a national crisis measure under Article 8(1) of Regulation 2022/1854, the cap must meet the Article 8(2) conditions, </a:t>
            </a:r>
            <a:r>
              <a:rPr lang="en-US" sz="2800" b="1" dirty="0"/>
              <a:t>proportionality and non-discrimination</a:t>
            </a:r>
            <a:r>
              <a:rPr lang="en-US" sz="2800" dirty="0"/>
              <a:t> in particular, which the referring court must verify (98-100% levy on a fictitious price, excluded categories, opaque threshold).</a:t>
            </a:r>
          </a:p>
        </p:txBody>
      </p:sp>
      <p:sp>
        <p:nvSpPr>
          <p:cNvPr id="4" name="Slide Number Placeholder 3"/>
          <p:cNvSpPr>
            <a:spLocks noGrp="1"/>
          </p:cNvSpPr>
          <p:nvPr>
            <p:ph type="sldNum" sz="quarter" idx="12"/>
          </p:nvPr>
        </p:nvSpPr>
        <p:spPr/>
        <p:txBody>
          <a:bodyPr/>
          <a:lstStyle/>
          <a:p>
            <a:pPr>
              <a:defRPr/>
            </a:pPr>
            <a:fld id="{5BB16789-D242-4D40-AF71-1DA9CF44B5BB}" type="slidenum">
              <a:rPr lang="it-IT" smtClean="0"/>
              <a:pPr>
                <a:defRPr/>
              </a:pPr>
              <a:t>12</a:t>
            </a:fld>
            <a:endParaRPr lang="it-IT"/>
          </a:p>
        </p:txBody>
      </p:sp>
      <p:sp>
        <p:nvSpPr>
          <p:cNvPr id="5" name="Title 4"/>
          <p:cNvSpPr>
            <a:spLocks noGrp="1"/>
          </p:cNvSpPr>
          <p:nvPr>
            <p:ph type="title"/>
          </p:nvPr>
        </p:nvSpPr>
        <p:spPr>
          <a:xfrm>
            <a:off x="331575" y="826818"/>
            <a:ext cx="10959008" cy="1080120"/>
          </a:xfrm>
        </p:spPr>
        <p:txBody>
          <a:bodyPr anchor="ctr"/>
          <a:lstStyle/>
          <a:p>
            <a:r>
              <a:rPr lang="en-US" sz="3600" dirty="0"/>
              <a:t>C-251/24 </a:t>
            </a:r>
            <a:r>
              <a:rPr lang="en-US" sz="3600" i="1" dirty="0"/>
              <a:t>Axpo Energy Romania</a:t>
            </a:r>
            <a:r>
              <a:rPr lang="en-US" sz="2400" b="0" i="0" dirty="0"/>
              <a:t> - free price formation (Q4) (AG Opinion, 25 June 2026)</a:t>
            </a:r>
            <a:endParaRPr lang="en-GB" sz="3600" i="1" dirty="0"/>
          </a:p>
        </p:txBody>
      </p:sp>
    </p:spTree>
    <p:extLst>
      <p:ext uri="{BB962C8B-B14F-4D97-AF65-F5344CB8AC3E}">
        <p14:creationId xmlns:p14="http://schemas.microsoft.com/office/powerpoint/2010/main" val="12033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31575" y="1906938"/>
            <a:ext cx="11528850" cy="4496799"/>
          </a:xfrm>
        </p:spPr>
        <p:txBody>
          <a:bodyPr>
            <a:normAutofit fontScale="70000" lnSpcReduction="20000"/>
          </a:bodyPr>
          <a:lstStyle/>
          <a:p>
            <a:pPr>
              <a:lnSpc>
                <a:spcPct val="120000"/>
              </a:lnSpc>
            </a:pPr>
            <a:r>
              <a:rPr lang="en-US" sz="2800" b="1" dirty="0"/>
              <a:t>Differential treatment: </a:t>
            </a:r>
            <a:r>
              <a:rPr lang="en-US" sz="2800" dirty="0"/>
              <a:t>from 1 September to 16 December 2022, exports and intra-EU deliveries were taxed on the full sale-purchase spread with no margin, while internal sales kept a 2% margin</a:t>
            </a:r>
            <a:r>
              <a:rPr lang="en-US" dirty="0"/>
              <a:t>. F</a:t>
            </a:r>
            <a:r>
              <a:rPr lang="en-US" sz="2800" dirty="0"/>
              <a:t>rom 16 Dec. 2022, the levy applied to exports only, not imports.</a:t>
            </a:r>
          </a:p>
          <a:p>
            <a:pPr>
              <a:lnSpc>
                <a:spcPct val="120000"/>
              </a:lnSpc>
            </a:pPr>
            <a:r>
              <a:rPr lang="en-US" sz="2800" dirty="0"/>
              <a:t>As the Romanian market is integrated into the continental European market, this differential burden is liable to affect cross-border trade and to constitute an obstacle under Article 3(1) of the Directive and Article 3(p) of the Regulation + no justification appears from the national rules.</a:t>
            </a:r>
          </a:p>
          <a:p>
            <a:pPr>
              <a:lnSpc>
                <a:spcPct val="120000"/>
              </a:lnSpc>
            </a:pPr>
            <a:r>
              <a:rPr lang="en-US" sz="2800" b="1" dirty="0"/>
              <a:t>Article 35 TFEU: </a:t>
            </a:r>
            <a:r>
              <a:rPr lang="en-US" sz="2800" dirty="0"/>
              <a:t>the measure may also be a measure of equivalent effect to a quantitative restriction on exports but, being covered by the harmonising sectoral rules, its compatibility with primary law need not be examined separately; nor is it a customs duty or export tax (Arts. 28, 30 TFEU irrelevant).</a:t>
            </a:r>
          </a:p>
          <a:p>
            <a:pPr>
              <a:lnSpc>
                <a:spcPct val="120000"/>
              </a:lnSpc>
            </a:pPr>
            <a:r>
              <a:rPr lang="en-US" sz="2800" b="1" dirty="0"/>
              <a:t>Proposed answer: </a:t>
            </a:r>
            <a:r>
              <a:rPr lang="en-US" sz="2800" dirty="0"/>
              <a:t>Article 35 TFEU and Article 3 of both instruments preclude a national rule subjecting exports to a more onerous formula than internal sales and imports, absent an Article 36 TFEU / overriding-interest justification and proportionality.</a:t>
            </a:r>
          </a:p>
        </p:txBody>
      </p:sp>
      <p:sp>
        <p:nvSpPr>
          <p:cNvPr id="4" name="Slide Number Placeholder 3"/>
          <p:cNvSpPr>
            <a:spLocks noGrp="1"/>
          </p:cNvSpPr>
          <p:nvPr>
            <p:ph type="sldNum" sz="quarter" idx="12"/>
          </p:nvPr>
        </p:nvSpPr>
        <p:spPr/>
        <p:txBody>
          <a:bodyPr/>
          <a:lstStyle/>
          <a:p>
            <a:pPr>
              <a:defRPr/>
            </a:pPr>
            <a:fld id="{5BB16789-D242-4D40-AF71-1DA9CF44B5BB}" type="slidenum">
              <a:rPr lang="it-IT" smtClean="0"/>
              <a:pPr>
                <a:defRPr/>
              </a:pPr>
              <a:t>13</a:t>
            </a:fld>
            <a:endParaRPr lang="it-IT"/>
          </a:p>
        </p:txBody>
      </p:sp>
      <p:sp>
        <p:nvSpPr>
          <p:cNvPr id="5" name="Title 4"/>
          <p:cNvSpPr>
            <a:spLocks noGrp="1"/>
          </p:cNvSpPr>
          <p:nvPr>
            <p:ph type="title"/>
          </p:nvPr>
        </p:nvSpPr>
        <p:spPr>
          <a:xfrm>
            <a:off x="331575" y="826818"/>
            <a:ext cx="10959008" cy="1080120"/>
          </a:xfrm>
        </p:spPr>
        <p:txBody>
          <a:bodyPr anchor="ctr"/>
          <a:lstStyle/>
          <a:p>
            <a:r>
              <a:rPr lang="en-US" sz="3600" dirty="0"/>
              <a:t>C-251/24 </a:t>
            </a:r>
            <a:r>
              <a:rPr lang="en-US" sz="3600" i="1" dirty="0"/>
              <a:t>Axpo Energy Romania</a:t>
            </a:r>
            <a:r>
              <a:rPr lang="en-US" sz="2400" b="0" i="0" dirty="0"/>
              <a:t> - cross-border restrictions (Q5) (AG Opinion, 25 June 2026)</a:t>
            </a:r>
            <a:endParaRPr lang="en-GB" sz="3600" i="1" dirty="0"/>
          </a:p>
        </p:txBody>
      </p:sp>
    </p:spTree>
    <p:extLst>
      <p:ext uri="{BB962C8B-B14F-4D97-AF65-F5344CB8AC3E}">
        <p14:creationId xmlns:p14="http://schemas.microsoft.com/office/powerpoint/2010/main" val="12033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820E1-A944-5FDC-D4C5-457D0AE8376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5010CA8-FED4-7775-0599-44ADC49A05FE}"/>
              </a:ext>
            </a:extLst>
          </p:cNvPr>
          <p:cNvSpPr>
            <a:spLocks noGrp="1"/>
          </p:cNvSpPr>
          <p:nvPr>
            <p:ph idx="1"/>
          </p:nvPr>
        </p:nvSpPr>
        <p:spPr>
          <a:xfrm>
            <a:off x="331575" y="1906938"/>
            <a:ext cx="11528850" cy="4496799"/>
          </a:xfrm>
        </p:spPr>
        <p:txBody>
          <a:bodyPr>
            <a:normAutofit/>
          </a:bodyPr>
          <a:lstStyle/>
          <a:p>
            <a:pPr>
              <a:lnSpc>
                <a:spcPct val="120000"/>
              </a:lnSpc>
            </a:pPr>
            <a:r>
              <a:rPr lang="en-US" sz="2400" dirty="0"/>
              <a:t>Delivered on 26 January 2026</a:t>
            </a:r>
          </a:p>
          <a:p>
            <a:pPr>
              <a:lnSpc>
                <a:spcPct val="120000"/>
              </a:lnSpc>
            </a:pPr>
            <a:r>
              <a:rPr lang="en-US" sz="2400" dirty="0"/>
              <a:t>An infringement action by the European Commission against Hungary.</a:t>
            </a:r>
          </a:p>
          <a:p>
            <a:pPr>
              <a:lnSpc>
                <a:spcPct val="120000"/>
              </a:lnSpc>
            </a:pPr>
            <a:r>
              <a:rPr lang="en-US" sz="2400" dirty="0"/>
              <a:t>The action challenged Hungarian legislation, which fixed reference prices below market rates for basic construction materials (like sand, gravel, and cement) and imposed a 90% supplementary mining fee on the difference between the sales price and the reference price. </a:t>
            </a:r>
          </a:p>
          <a:p>
            <a:pPr>
              <a:lnSpc>
                <a:spcPct val="120000"/>
              </a:lnSpc>
            </a:pPr>
            <a:r>
              <a:rPr lang="en-US" sz="2400" dirty="0"/>
              <a:t>The dispute was about whether this measure was intentionally designed to disproportionately penalize and force out foreign EU-owned undertakings in the sector, violating the </a:t>
            </a:r>
            <a:r>
              <a:rPr lang="en-US" sz="2400" b="1" dirty="0"/>
              <a:t>freedom of establishment</a:t>
            </a:r>
            <a:r>
              <a:rPr lang="en-US" sz="2400" dirty="0"/>
              <a:t>.</a:t>
            </a:r>
            <a:endParaRPr lang="fi-FI" sz="2400" i="1" dirty="0"/>
          </a:p>
          <a:p>
            <a:pPr>
              <a:lnSpc>
                <a:spcPct val="120000"/>
              </a:lnSpc>
            </a:pPr>
            <a:endParaRPr lang="en-US" sz="2800" dirty="0"/>
          </a:p>
        </p:txBody>
      </p:sp>
      <p:sp>
        <p:nvSpPr>
          <p:cNvPr id="4" name="Slide Number Placeholder 3">
            <a:extLst>
              <a:ext uri="{FF2B5EF4-FFF2-40B4-BE49-F238E27FC236}">
                <a16:creationId xmlns:a16="http://schemas.microsoft.com/office/drawing/2014/main" id="{FD795E1F-D4EF-2D5E-63CA-AFF60B818883}"/>
              </a:ext>
            </a:extLst>
          </p:cNvPr>
          <p:cNvSpPr>
            <a:spLocks noGrp="1"/>
          </p:cNvSpPr>
          <p:nvPr>
            <p:ph type="sldNum" sz="quarter" idx="12"/>
          </p:nvPr>
        </p:nvSpPr>
        <p:spPr/>
        <p:txBody>
          <a:bodyPr/>
          <a:lstStyle/>
          <a:p>
            <a:pPr>
              <a:defRPr/>
            </a:pPr>
            <a:fld id="{5BB16789-D242-4D40-AF71-1DA9CF44B5BB}" type="slidenum">
              <a:rPr lang="it-IT" smtClean="0"/>
              <a:pPr>
                <a:defRPr/>
              </a:pPr>
              <a:t>14</a:t>
            </a:fld>
            <a:endParaRPr lang="it-IT"/>
          </a:p>
        </p:txBody>
      </p:sp>
      <p:sp>
        <p:nvSpPr>
          <p:cNvPr id="5" name="Title 4">
            <a:extLst>
              <a:ext uri="{FF2B5EF4-FFF2-40B4-BE49-F238E27FC236}">
                <a16:creationId xmlns:a16="http://schemas.microsoft.com/office/drawing/2014/main" id="{7BB76399-3C67-1100-18D1-2A6197A6C280}"/>
              </a:ext>
            </a:extLst>
          </p:cNvPr>
          <p:cNvSpPr>
            <a:spLocks noGrp="1"/>
          </p:cNvSpPr>
          <p:nvPr>
            <p:ph type="title"/>
          </p:nvPr>
        </p:nvSpPr>
        <p:spPr>
          <a:xfrm>
            <a:off x="331575" y="826818"/>
            <a:ext cx="10959008" cy="1080120"/>
          </a:xfrm>
        </p:spPr>
        <p:txBody>
          <a:bodyPr anchor="ctr"/>
          <a:lstStyle/>
          <a:p>
            <a:r>
              <a:rPr lang="en-US" sz="3600" dirty="0"/>
              <a:t>C‑144/24 </a:t>
            </a:r>
            <a:r>
              <a:rPr lang="en-US" sz="3600" i="1" dirty="0"/>
              <a:t>Commission v Hungary</a:t>
            </a:r>
            <a:r>
              <a:rPr lang="en-US" sz="2400" b="0" i="0" dirty="0"/>
              <a:t> (26 January 2026)</a:t>
            </a:r>
            <a:endParaRPr lang="en-GB" sz="3600" i="1" dirty="0"/>
          </a:p>
        </p:txBody>
      </p:sp>
    </p:spTree>
    <p:extLst>
      <p:ext uri="{BB962C8B-B14F-4D97-AF65-F5344CB8AC3E}">
        <p14:creationId xmlns:p14="http://schemas.microsoft.com/office/powerpoint/2010/main" val="83818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47926-022C-7302-D1F5-3C9CCF9E0ED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DF12F6-F5A7-6475-B722-E00C3CFC1224}"/>
              </a:ext>
            </a:extLst>
          </p:cNvPr>
          <p:cNvSpPr>
            <a:spLocks noGrp="1"/>
          </p:cNvSpPr>
          <p:nvPr>
            <p:ph idx="1"/>
          </p:nvPr>
        </p:nvSpPr>
        <p:spPr>
          <a:xfrm>
            <a:off x="331575" y="1562470"/>
            <a:ext cx="11528850" cy="4841267"/>
          </a:xfrm>
        </p:spPr>
        <p:txBody>
          <a:bodyPr>
            <a:normAutofit fontScale="85000" lnSpcReduction="20000"/>
          </a:bodyPr>
          <a:lstStyle/>
          <a:p>
            <a:pPr>
              <a:lnSpc>
                <a:spcPct val="120000"/>
              </a:lnSpc>
            </a:pPr>
            <a:r>
              <a:rPr lang="en-US" sz="2800" dirty="0"/>
              <a:t>The Court ruled that Hungary failed to fulfill its obligations under Article 49 TFEU by maintaining discriminatory and disproportionate restrictions on EU-based investors.</a:t>
            </a:r>
          </a:p>
          <a:p>
            <a:pPr>
              <a:lnSpc>
                <a:spcPct val="120000"/>
              </a:lnSpc>
            </a:pPr>
            <a:r>
              <a:rPr lang="en-US" sz="2800" dirty="0"/>
              <a:t>Legal reasoning</a:t>
            </a:r>
          </a:p>
          <a:p>
            <a:pPr lvl="1">
              <a:lnSpc>
                <a:spcPct val="120000"/>
              </a:lnSpc>
            </a:pPr>
            <a:r>
              <a:rPr lang="en-US" sz="2800" dirty="0"/>
              <a:t>the Court noted that while formally applicable without distinction, the 90 % fee predominantly affected companies in other Member States,  constituting an indirect restriction.</a:t>
            </a:r>
          </a:p>
          <a:p>
            <a:pPr lvl="1">
              <a:lnSpc>
                <a:spcPct val="120000"/>
              </a:lnSpc>
            </a:pPr>
            <a:r>
              <a:rPr lang="en-US" sz="2800" dirty="0"/>
              <a:t>Hungary’s </a:t>
            </a:r>
            <a:r>
              <a:rPr lang="en-US" sz="2800" dirty="0" err="1"/>
              <a:t>defence</a:t>
            </a:r>
            <a:r>
              <a:rPr lang="en-US" sz="2800" dirty="0"/>
              <a:t> of “reviving the economy” and protecting local markets was considered purely economic. The Court reaffirmed that purely economic motives cannot justify restrictions to the four freedoms. </a:t>
            </a:r>
          </a:p>
          <a:p>
            <a:pPr lvl="1">
              <a:lnSpc>
                <a:spcPct val="120000"/>
              </a:lnSpc>
            </a:pPr>
            <a:r>
              <a:rPr lang="en-US" sz="2800" dirty="0"/>
              <a:t>The Court held that while public security can justify restrictions, the Hungarian legislation had not adequately proven such public security interests. </a:t>
            </a:r>
            <a:endParaRPr lang="en-GB" sz="2800" i="1" dirty="0"/>
          </a:p>
        </p:txBody>
      </p:sp>
      <p:sp>
        <p:nvSpPr>
          <p:cNvPr id="4" name="Slide Number Placeholder 3">
            <a:extLst>
              <a:ext uri="{FF2B5EF4-FFF2-40B4-BE49-F238E27FC236}">
                <a16:creationId xmlns:a16="http://schemas.microsoft.com/office/drawing/2014/main" id="{E3E228D9-ECFB-5FF4-2286-6D04DE896418}"/>
              </a:ext>
            </a:extLst>
          </p:cNvPr>
          <p:cNvSpPr>
            <a:spLocks noGrp="1"/>
          </p:cNvSpPr>
          <p:nvPr>
            <p:ph type="sldNum" sz="quarter" idx="12"/>
          </p:nvPr>
        </p:nvSpPr>
        <p:spPr/>
        <p:txBody>
          <a:bodyPr/>
          <a:lstStyle/>
          <a:p>
            <a:pPr>
              <a:defRPr/>
            </a:pPr>
            <a:fld id="{5BB16789-D242-4D40-AF71-1DA9CF44B5BB}" type="slidenum">
              <a:rPr lang="it-IT" smtClean="0"/>
              <a:pPr>
                <a:defRPr/>
              </a:pPr>
              <a:t>15</a:t>
            </a:fld>
            <a:endParaRPr lang="it-IT"/>
          </a:p>
        </p:txBody>
      </p:sp>
      <p:sp>
        <p:nvSpPr>
          <p:cNvPr id="5" name="Title 4">
            <a:extLst>
              <a:ext uri="{FF2B5EF4-FFF2-40B4-BE49-F238E27FC236}">
                <a16:creationId xmlns:a16="http://schemas.microsoft.com/office/drawing/2014/main" id="{FB36F6A3-6D01-F268-B556-6A8125565C5F}"/>
              </a:ext>
            </a:extLst>
          </p:cNvPr>
          <p:cNvSpPr>
            <a:spLocks noGrp="1"/>
          </p:cNvSpPr>
          <p:nvPr>
            <p:ph type="title"/>
          </p:nvPr>
        </p:nvSpPr>
        <p:spPr>
          <a:xfrm>
            <a:off x="331575" y="640387"/>
            <a:ext cx="10959008" cy="1080120"/>
          </a:xfrm>
        </p:spPr>
        <p:txBody>
          <a:bodyPr anchor="ctr"/>
          <a:lstStyle/>
          <a:p>
            <a:r>
              <a:rPr lang="en-US" sz="3600" dirty="0"/>
              <a:t>C‑144/24 </a:t>
            </a:r>
            <a:r>
              <a:rPr lang="en-US" sz="3600" i="1" dirty="0"/>
              <a:t>Commission v Hungary</a:t>
            </a:r>
            <a:r>
              <a:rPr lang="en-US" sz="2400" b="0" i="0" dirty="0"/>
              <a:t> (26 January 2026)</a:t>
            </a:r>
            <a:endParaRPr lang="en-GB" sz="3600" i="1" dirty="0"/>
          </a:p>
        </p:txBody>
      </p:sp>
    </p:spTree>
    <p:extLst>
      <p:ext uri="{BB962C8B-B14F-4D97-AF65-F5344CB8AC3E}">
        <p14:creationId xmlns:p14="http://schemas.microsoft.com/office/powerpoint/2010/main" val="355591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DCC48-75E5-A2A3-FE29-5D4F9B4817FF}"/>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F830BF9-72E9-10F8-7ED4-8E3EC8D70680}"/>
              </a:ext>
            </a:extLst>
          </p:cNvPr>
          <p:cNvSpPr>
            <a:spLocks noGrp="1"/>
          </p:cNvSpPr>
          <p:nvPr>
            <p:ph idx="1"/>
          </p:nvPr>
        </p:nvSpPr>
        <p:spPr>
          <a:xfrm>
            <a:off x="331575" y="1660125"/>
            <a:ext cx="11528850" cy="4824928"/>
          </a:xfrm>
        </p:spPr>
        <p:txBody>
          <a:bodyPr>
            <a:normAutofit fontScale="77500" lnSpcReduction="20000"/>
          </a:bodyPr>
          <a:lstStyle/>
          <a:p>
            <a:pPr>
              <a:lnSpc>
                <a:spcPct val="120000"/>
              </a:lnSpc>
            </a:pPr>
            <a:r>
              <a:rPr lang="fr-FR" sz="2800" dirty="0"/>
              <a:t>Preliminary </a:t>
            </a:r>
            <a:r>
              <a:rPr lang="fr-FR" sz="2800" dirty="0" err="1"/>
              <a:t>reference</a:t>
            </a:r>
            <a:r>
              <a:rPr lang="fr-FR" sz="2800" dirty="0"/>
              <a:t> </a:t>
            </a:r>
            <a:r>
              <a:rPr lang="fr-FR" sz="2800" dirty="0" err="1"/>
              <a:t>procedure</a:t>
            </a:r>
            <a:r>
              <a:rPr lang="fr-FR" sz="2800" dirty="0"/>
              <a:t>, </a:t>
            </a:r>
            <a:r>
              <a:rPr lang="fr-FR" sz="2800" dirty="0" err="1"/>
              <a:t>judgement</a:t>
            </a:r>
            <a:r>
              <a:rPr lang="fr-FR" sz="2800" dirty="0"/>
              <a:t> </a:t>
            </a:r>
            <a:r>
              <a:rPr lang="fr-FR" sz="2800" dirty="0" err="1"/>
              <a:t>delivered</a:t>
            </a:r>
            <a:r>
              <a:rPr lang="fr-FR" sz="2800" dirty="0"/>
              <a:t> on 18 December 2025.</a:t>
            </a:r>
          </a:p>
          <a:p>
            <a:pPr>
              <a:lnSpc>
                <a:spcPct val="120000"/>
              </a:lnSpc>
            </a:pPr>
            <a:r>
              <a:rPr lang="fr-FR" sz="2800" dirty="0"/>
              <a:t>Parties: Electrabel and </a:t>
            </a:r>
            <a:r>
              <a:rPr lang="fr-FR" sz="2800" dirty="0" err="1"/>
              <a:t>several</a:t>
            </a:r>
            <a:r>
              <a:rPr lang="fr-FR" sz="2800" dirty="0"/>
              <a:t> </a:t>
            </a:r>
            <a:r>
              <a:rPr lang="fr-FR" sz="2800" dirty="0" err="1"/>
              <a:t>other</a:t>
            </a:r>
            <a:r>
              <a:rPr lang="fr-FR" sz="2800" dirty="0"/>
              <a:t> </a:t>
            </a:r>
            <a:r>
              <a:rPr lang="fr-FR" sz="2800" dirty="0" err="1"/>
              <a:t>companies</a:t>
            </a:r>
            <a:r>
              <a:rPr lang="fr-FR" sz="2800" dirty="0"/>
              <a:t> v Commission de Régulation de l’Électricité et du Gaz (CREG)</a:t>
            </a:r>
          </a:p>
          <a:p>
            <a:pPr>
              <a:lnSpc>
                <a:spcPct val="120000"/>
              </a:lnSpc>
            </a:pPr>
            <a:r>
              <a:rPr lang="en-US" sz="2800" dirty="0"/>
              <a:t>Following the 2022 energy crisis, Belgium implemented a market revenue cap of €180/MWh mandated by EU Regulation 2022/1854. </a:t>
            </a:r>
          </a:p>
          <a:p>
            <a:pPr>
              <a:lnSpc>
                <a:spcPct val="120000"/>
              </a:lnSpc>
            </a:pPr>
            <a:r>
              <a:rPr lang="en-US" sz="2800" dirty="0"/>
              <a:t>Preliminary questions essentially inquired whether </a:t>
            </a:r>
          </a:p>
          <a:p>
            <a:pPr lvl="1">
              <a:lnSpc>
                <a:spcPct val="120000"/>
              </a:lnSpc>
            </a:pPr>
            <a:r>
              <a:rPr lang="en-US" sz="2800" dirty="0"/>
              <a:t>Belgium can use statutory presumptions instead of actual revenues when applying the electricity revenue cap.</a:t>
            </a:r>
          </a:p>
          <a:p>
            <a:pPr lvl="1">
              <a:lnSpc>
                <a:spcPct val="120000"/>
              </a:lnSpc>
            </a:pPr>
            <a:r>
              <a:rPr lang="en-US" sz="2800" dirty="0"/>
              <a:t>producers must be allowed to prove their real revenues and economic circumstances.</a:t>
            </a:r>
          </a:p>
          <a:p>
            <a:pPr lvl="1">
              <a:lnSpc>
                <a:spcPct val="120000"/>
              </a:lnSpc>
            </a:pPr>
            <a:r>
              <a:rPr lang="en-US" sz="2800" dirty="0"/>
              <a:t>a national revenue cap can apply to periods before the Regulation's start date (1 December 2022).</a:t>
            </a:r>
          </a:p>
        </p:txBody>
      </p:sp>
      <p:sp>
        <p:nvSpPr>
          <p:cNvPr id="4" name="Slide Number Placeholder 3">
            <a:extLst>
              <a:ext uri="{FF2B5EF4-FFF2-40B4-BE49-F238E27FC236}">
                <a16:creationId xmlns:a16="http://schemas.microsoft.com/office/drawing/2014/main" id="{B5DB0FC3-29F5-346E-2D61-EEFD57A0552B}"/>
              </a:ext>
            </a:extLst>
          </p:cNvPr>
          <p:cNvSpPr>
            <a:spLocks noGrp="1"/>
          </p:cNvSpPr>
          <p:nvPr>
            <p:ph type="sldNum" sz="quarter" idx="12"/>
          </p:nvPr>
        </p:nvSpPr>
        <p:spPr/>
        <p:txBody>
          <a:bodyPr/>
          <a:lstStyle/>
          <a:p>
            <a:pPr>
              <a:defRPr/>
            </a:pPr>
            <a:fld id="{5BB16789-D242-4D40-AF71-1DA9CF44B5BB}" type="slidenum">
              <a:rPr lang="it-IT" smtClean="0"/>
              <a:pPr>
                <a:defRPr/>
              </a:pPr>
              <a:t>16</a:t>
            </a:fld>
            <a:endParaRPr lang="it-IT"/>
          </a:p>
        </p:txBody>
      </p:sp>
      <p:sp>
        <p:nvSpPr>
          <p:cNvPr id="5" name="Title 4">
            <a:extLst>
              <a:ext uri="{FF2B5EF4-FFF2-40B4-BE49-F238E27FC236}">
                <a16:creationId xmlns:a16="http://schemas.microsoft.com/office/drawing/2014/main" id="{73647C1D-4AF8-7FD0-A4E8-CC0BB400C304}"/>
              </a:ext>
            </a:extLst>
          </p:cNvPr>
          <p:cNvSpPr>
            <a:spLocks noGrp="1"/>
          </p:cNvSpPr>
          <p:nvPr>
            <p:ph type="title"/>
          </p:nvPr>
        </p:nvSpPr>
        <p:spPr>
          <a:xfrm>
            <a:off x="331575" y="668781"/>
            <a:ext cx="10959008" cy="1080120"/>
          </a:xfrm>
        </p:spPr>
        <p:txBody>
          <a:bodyPr anchor="ctr"/>
          <a:lstStyle/>
          <a:p>
            <a:r>
              <a:rPr lang="es-ES" sz="3600" dirty="0"/>
              <a:t>C‑633/23 </a:t>
            </a:r>
            <a:r>
              <a:rPr lang="es-ES" sz="3600" i="1" dirty="0" err="1"/>
              <a:t>Electrabel</a:t>
            </a:r>
            <a:r>
              <a:rPr lang="en-US" sz="2400" b="0" i="0" dirty="0"/>
              <a:t> (18 December 2025)</a:t>
            </a:r>
            <a:endParaRPr lang="en-GB" sz="3600" i="1" dirty="0"/>
          </a:p>
        </p:txBody>
      </p:sp>
    </p:spTree>
    <p:extLst>
      <p:ext uri="{BB962C8B-B14F-4D97-AF65-F5344CB8AC3E}">
        <p14:creationId xmlns:p14="http://schemas.microsoft.com/office/powerpoint/2010/main" val="57925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3800D-4022-3E34-D4FC-5B4199542BD2}"/>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D1D130F-79B8-6966-626F-54D3C6103BF3}"/>
              </a:ext>
            </a:extLst>
          </p:cNvPr>
          <p:cNvSpPr>
            <a:spLocks noGrp="1"/>
          </p:cNvSpPr>
          <p:nvPr>
            <p:ph idx="1"/>
          </p:nvPr>
        </p:nvSpPr>
        <p:spPr>
          <a:xfrm>
            <a:off x="331575" y="1906938"/>
            <a:ext cx="11528850" cy="4496799"/>
          </a:xfrm>
        </p:spPr>
        <p:txBody>
          <a:bodyPr>
            <a:normAutofit fontScale="92500" lnSpcReduction="10000"/>
          </a:bodyPr>
          <a:lstStyle/>
          <a:p>
            <a:pPr>
              <a:lnSpc>
                <a:spcPct val="120000"/>
              </a:lnSpc>
            </a:pPr>
            <a:r>
              <a:rPr lang="en-US" sz="2800" dirty="0"/>
              <a:t>A Member State may use presumptions to calculate capped revenues, provided they are consistent with the objectives of the Regulation and do not undermine its effectiveness.</a:t>
            </a:r>
          </a:p>
          <a:p>
            <a:pPr>
              <a:lnSpc>
                <a:spcPct val="120000"/>
              </a:lnSpc>
            </a:pPr>
            <a:r>
              <a:rPr lang="en-US" sz="2800" dirty="0"/>
              <a:t>EU law does not require Member States to determine the cap solely on the basis of each producer's actual revenues or to provide a mechanism for proving actual revenues in every case.</a:t>
            </a:r>
          </a:p>
          <a:p>
            <a:pPr>
              <a:lnSpc>
                <a:spcPct val="120000"/>
              </a:lnSpc>
            </a:pPr>
            <a:r>
              <a:rPr lang="en-US" sz="2800" dirty="0"/>
              <a:t>Member States may apply more restrictive national revenue-cap measures retroactively to periods before 1 December 2022, provided they comply with EU law.</a:t>
            </a:r>
          </a:p>
        </p:txBody>
      </p:sp>
      <p:sp>
        <p:nvSpPr>
          <p:cNvPr id="4" name="Slide Number Placeholder 3">
            <a:extLst>
              <a:ext uri="{FF2B5EF4-FFF2-40B4-BE49-F238E27FC236}">
                <a16:creationId xmlns:a16="http://schemas.microsoft.com/office/drawing/2014/main" id="{FB67D784-D516-8E23-69C0-B8107F7C69C1}"/>
              </a:ext>
            </a:extLst>
          </p:cNvPr>
          <p:cNvSpPr>
            <a:spLocks noGrp="1"/>
          </p:cNvSpPr>
          <p:nvPr>
            <p:ph type="sldNum" sz="quarter" idx="12"/>
          </p:nvPr>
        </p:nvSpPr>
        <p:spPr/>
        <p:txBody>
          <a:bodyPr/>
          <a:lstStyle/>
          <a:p>
            <a:pPr>
              <a:defRPr/>
            </a:pPr>
            <a:fld id="{5BB16789-D242-4D40-AF71-1DA9CF44B5BB}" type="slidenum">
              <a:rPr lang="it-IT" smtClean="0"/>
              <a:pPr>
                <a:defRPr/>
              </a:pPr>
              <a:t>17</a:t>
            </a:fld>
            <a:endParaRPr lang="it-IT"/>
          </a:p>
        </p:txBody>
      </p:sp>
      <p:sp>
        <p:nvSpPr>
          <p:cNvPr id="5" name="Title 4">
            <a:extLst>
              <a:ext uri="{FF2B5EF4-FFF2-40B4-BE49-F238E27FC236}">
                <a16:creationId xmlns:a16="http://schemas.microsoft.com/office/drawing/2014/main" id="{27C4DC97-38C5-5E3B-9F94-5F7CD8C8EBB1}"/>
              </a:ext>
            </a:extLst>
          </p:cNvPr>
          <p:cNvSpPr>
            <a:spLocks noGrp="1"/>
          </p:cNvSpPr>
          <p:nvPr>
            <p:ph type="title"/>
          </p:nvPr>
        </p:nvSpPr>
        <p:spPr>
          <a:xfrm>
            <a:off x="331575" y="826818"/>
            <a:ext cx="10959008" cy="1080120"/>
          </a:xfrm>
        </p:spPr>
        <p:txBody>
          <a:bodyPr anchor="ctr"/>
          <a:lstStyle/>
          <a:p>
            <a:r>
              <a:rPr lang="es-ES" sz="3600" dirty="0"/>
              <a:t>C‑633/23 </a:t>
            </a:r>
            <a:r>
              <a:rPr lang="es-ES" sz="3600" i="1" dirty="0" err="1"/>
              <a:t>Electrabel</a:t>
            </a:r>
            <a:r>
              <a:rPr lang="en-US" sz="2400" b="0" i="0" dirty="0"/>
              <a:t> (18 December 2025)</a:t>
            </a:r>
            <a:endParaRPr lang="en-GB" sz="3600" i="1" dirty="0"/>
          </a:p>
        </p:txBody>
      </p:sp>
    </p:spTree>
    <p:extLst>
      <p:ext uri="{BB962C8B-B14F-4D97-AF65-F5344CB8AC3E}">
        <p14:creationId xmlns:p14="http://schemas.microsoft.com/office/powerpoint/2010/main" val="286863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C407-2505-5D2A-856A-04B973DEBF2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A4F5A62-5BEE-EA83-5763-AFCBE8317911}"/>
              </a:ext>
            </a:extLst>
          </p:cNvPr>
          <p:cNvSpPr>
            <a:spLocks noGrp="1"/>
          </p:cNvSpPr>
          <p:nvPr>
            <p:ph idx="1"/>
          </p:nvPr>
        </p:nvSpPr>
        <p:spPr>
          <a:xfrm>
            <a:off x="331575" y="1906938"/>
            <a:ext cx="11528850" cy="4496799"/>
          </a:xfrm>
        </p:spPr>
        <p:txBody>
          <a:bodyPr>
            <a:normAutofit fontScale="70000" lnSpcReduction="20000"/>
          </a:bodyPr>
          <a:lstStyle/>
          <a:p>
            <a:pPr>
              <a:lnSpc>
                <a:spcPct val="120000"/>
              </a:lnSpc>
            </a:pPr>
            <a:r>
              <a:rPr lang="fr-FR" sz="2800" dirty="0"/>
              <a:t>Preliminary </a:t>
            </a:r>
            <a:r>
              <a:rPr lang="fr-FR" sz="2800" dirty="0" err="1"/>
              <a:t>reference</a:t>
            </a:r>
            <a:r>
              <a:rPr lang="fr-FR" sz="2800" dirty="0"/>
              <a:t> </a:t>
            </a:r>
            <a:r>
              <a:rPr lang="fr-FR" sz="2800" dirty="0" err="1"/>
              <a:t>procedure</a:t>
            </a:r>
            <a:r>
              <a:rPr lang="fr-FR" sz="2800" dirty="0"/>
              <a:t>, </a:t>
            </a:r>
            <a:r>
              <a:rPr lang="fr-FR" sz="2800" dirty="0" err="1"/>
              <a:t>judgement</a:t>
            </a:r>
            <a:r>
              <a:rPr lang="fr-FR" sz="2800" dirty="0"/>
              <a:t> </a:t>
            </a:r>
            <a:r>
              <a:rPr lang="fr-FR" sz="2800" dirty="0" err="1"/>
              <a:t>delivered</a:t>
            </a:r>
            <a:r>
              <a:rPr lang="fr-FR" sz="2800" dirty="0"/>
              <a:t> on</a:t>
            </a:r>
            <a:r>
              <a:rPr lang="en-US" sz="2800" dirty="0"/>
              <a:t> 22 January 2026.</a:t>
            </a:r>
          </a:p>
          <a:p>
            <a:pPr>
              <a:lnSpc>
                <a:spcPct val="120000"/>
              </a:lnSpc>
            </a:pPr>
            <a:r>
              <a:rPr lang="en-US" sz="2800" dirty="0"/>
              <a:t>Parties: SECAB Soc. Coop. &amp; Others v </a:t>
            </a:r>
            <a:r>
              <a:rPr lang="en-US" sz="2800" dirty="0" err="1"/>
              <a:t>Autorità</a:t>
            </a:r>
            <a:r>
              <a:rPr lang="en-US" sz="2800" dirty="0"/>
              <a:t> di </a:t>
            </a:r>
            <a:r>
              <a:rPr lang="en-US" sz="2800" dirty="0" err="1"/>
              <a:t>Regolazione</a:t>
            </a:r>
            <a:r>
              <a:rPr lang="en-US" sz="2800" dirty="0"/>
              <a:t> per Energia Reti e </a:t>
            </a:r>
            <a:r>
              <a:rPr lang="en-US" sz="2800" dirty="0" err="1"/>
              <a:t>Ambiente</a:t>
            </a:r>
            <a:r>
              <a:rPr lang="en-US" sz="2800" dirty="0"/>
              <a:t> (ARERA)</a:t>
            </a:r>
          </a:p>
          <a:p>
            <a:pPr>
              <a:lnSpc>
                <a:spcPct val="120000"/>
              </a:lnSpc>
            </a:pPr>
            <a:r>
              <a:rPr lang="en-US" sz="2800" dirty="0"/>
              <a:t>During the energy crisis, Italy enacted price-cap legislation on renewable generators (specifically hydro, wind, and solar), and SECAB and others challenged these rules before the national court. </a:t>
            </a:r>
          </a:p>
          <a:p>
            <a:pPr>
              <a:lnSpc>
                <a:spcPct val="120000"/>
              </a:lnSpc>
            </a:pPr>
            <a:r>
              <a:rPr lang="en-US" sz="2800" dirty="0"/>
              <a:t>Preliminary questions essentially inquired whether </a:t>
            </a:r>
          </a:p>
          <a:p>
            <a:pPr lvl="1">
              <a:lnSpc>
                <a:spcPct val="120000"/>
              </a:lnSpc>
            </a:pPr>
            <a:r>
              <a:rPr lang="en-US" sz="2800" dirty="0"/>
              <a:t>renewable electricity producers must be guaranteed the right to retain at least 10% of revenues above the national revenue cap.</a:t>
            </a:r>
          </a:p>
          <a:p>
            <a:pPr lvl="1">
              <a:lnSpc>
                <a:spcPct val="120000"/>
              </a:lnSpc>
            </a:pPr>
            <a:r>
              <a:rPr lang="en-US" sz="2800" dirty="0"/>
              <a:t>a national revenue cap is unlawful if it risks undermining or discouraging investment in renewable energy.</a:t>
            </a:r>
          </a:p>
          <a:p>
            <a:pPr lvl="1">
              <a:lnSpc>
                <a:spcPct val="120000"/>
              </a:lnSpc>
            </a:pPr>
            <a:r>
              <a:rPr lang="en-US" sz="2800" dirty="0"/>
              <a:t>a revenue cap can apply to renewable producers while exempting electricity generated from hard coal.</a:t>
            </a:r>
            <a:endParaRPr lang="en-GB" sz="2800" i="1" dirty="0"/>
          </a:p>
        </p:txBody>
      </p:sp>
      <p:sp>
        <p:nvSpPr>
          <p:cNvPr id="4" name="Slide Number Placeholder 3">
            <a:extLst>
              <a:ext uri="{FF2B5EF4-FFF2-40B4-BE49-F238E27FC236}">
                <a16:creationId xmlns:a16="http://schemas.microsoft.com/office/drawing/2014/main" id="{D7907E98-6440-0687-1488-3B7C320A22E6}"/>
              </a:ext>
            </a:extLst>
          </p:cNvPr>
          <p:cNvSpPr>
            <a:spLocks noGrp="1"/>
          </p:cNvSpPr>
          <p:nvPr>
            <p:ph type="sldNum" sz="quarter" idx="12"/>
          </p:nvPr>
        </p:nvSpPr>
        <p:spPr/>
        <p:txBody>
          <a:bodyPr/>
          <a:lstStyle/>
          <a:p>
            <a:pPr>
              <a:defRPr/>
            </a:pPr>
            <a:fld id="{5BB16789-D242-4D40-AF71-1DA9CF44B5BB}" type="slidenum">
              <a:rPr lang="it-IT" smtClean="0"/>
              <a:pPr>
                <a:defRPr/>
              </a:pPr>
              <a:t>18</a:t>
            </a:fld>
            <a:endParaRPr lang="it-IT"/>
          </a:p>
        </p:txBody>
      </p:sp>
      <p:sp>
        <p:nvSpPr>
          <p:cNvPr id="5" name="Title 4">
            <a:extLst>
              <a:ext uri="{FF2B5EF4-FFF2-40B4-BE49-F238E27FC236}">
                <a16:creationId xmlns:a16="http://schemas.microsoft.com/office/drawing/2014/main" id="{73823DB7-BA24-19B2-E27C-7DA36097ACC3}"/>
              </a:ext>
            </a:extLst>
          </p:cNvPr>
          <p:cNvSpPr>
            <a:spLocks noGrp="1"/>
          </p:cNvSpPr>
          <p:nvPr>
            <p:ph type="title"/>
          </p:nvPr>
        </p:nvSpPr>
        <p:spPr>
          <a:xfrm>
            <a:off x="331575" y="826818"/>
            <a:ext cx="10959008" cy="1080120"/>
          </a:xfrm>
        </p:spPr>
        <p:txBody>
          <a:bodyPr anchor="ctr"/>
          <a:lstStyle/>
          <a:p>
            <a:r>
              <a:rPr lang="es-ES" sz="3600" dirty="0"/>
              <a:t>C‑423/23 </a:t>
            </a:r>
            <a:r>
              <a:rPr lang="es-ES" sz="3600" i="1" dirty="0"/>
              <a:t>SECAB</a:t>
            </a:r>
            <a:r>
              <a:rPr lang="en-US" sz="2400" b="0" i="0" dirty="0"/>
              <a:t> (22 January 2026)</a:t>
            </a:r>
            <a:endParaRPr lang="en-GB" sz="3600" i="1" dirty="0"/>
          </a:p>
        </p:txBody>
      </p:sp>
    </p:spTree>
    <p:extLst>
      <p:ext uri="{BB962C8B-B14F-4D97-AF65-F5344CB8AC3E}">
        <p14:creationId xmlns:p14="http://schemas.microsoft.com/office/powerpoint/2010/main" val="153921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6C07A-D8D9-94DD-86B1-699692C5FDB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7BC33D-C86E-4F08-FD3C-D6A2D5F1F435}"/>
              </a:ext>
            </a:extLst>
          </p:cNvPr>
          <p:cNvSpPr>
            <a:spLocks noGrp="1"/>
          </p:cNvSpPr>
          <p:nvPr>
            <p:ph idx="1"/>
          </p:nvPr>
        </p:nvSpPr>
        <p:spPr>
          <a:xfrm>
            <a:off x="331575" y="1906938"/>
            <a:ext cx="11528850" cy="4496799"/>
          </a:xfrm>
        </p:spPr>
        <p:txBody>
          <a:bodyPr>
            <a:normAutofit fontScale="92500" lnSpcReduction="20000"/>
          </a:bodyPr>
          <a:lstStyle/>
          <a:p>
            <a:pPr>
              <a:lnSpc>
                <a:spcPct val="120000"/>
              </a:lnSpc>
            </a:pPr>
            <a:r>
              <a:rPr lang="en-US" sz="2800" dirty="0"/>
              <a:t>The Court did not find the national law to be incompatible with EU rules.</a:t>
            </a:r>
          </a:p>
          <a:p>
            <a:pPr>
              <a:lnSpc>
                <a:spcPct val="120000"/>
              </a:lnSpc>
            </a:pPr>
            <a:r>
              <a:rPr lang="en-US" sz="2800" dirty="0"/>
              <a:t>It held that</a:t>
            </a:r>
          </a:p>
          <a:p>
            <a:pPr lvl="1">
              <a:lnSpc>
                <a:spcPct val="120000"/>
              </a:lnSpc>
            </a:pPr>
            <a:r>
              <a:rPr lang="en-US" sz="2800" dirty="0"/>
              <a:t>EU law does not require Member States to guarantee that renewable energy producers retain 10% of revenues exceeding the national cap.</a:t>
            </a:r>
          </a:p>
          <a:p>
            <a:pPr lvl="1">
              <a:lnSpc>
                <a:spcPct val="120000"/>
              </a:lnSpc>
            </a:pPr>
            <a:r>
              <a:rPr lang="en-US" sz="2800" dirty="0"/>
              <a:t>National revenue caps are compatible with EU law, provided they do not compromise the objectives of promoting investment in renewable energy.</a:t>
            </a:r>
          </a:p>
          <a:p>
            <a:pPr lvl="1">
              <a:lnSpc>
                <a:spcPct val="120000"/>
              </a:lnSpc>
            </a:pPr>
            <a:r>
              <a:rPr lang="en-US" sz="2800" dirty="0"/>
              <a:t>EU law does not preclude differentiated treatment between renewable electricity producers and hard-coal generators under national revenue-capping schemes.</a:t>
            </a:r>
          </a:p>
        </p:txBody>
      </p:sp>
      <p:sp>
        <p:nvSpPr>
          <p:cNvPr id="4" name="Slide Number Placeholder 3">
            <a:extLst>
              <a:ext uri="{FF2B5EF4-FFF2-40B4-BE49-F238E27FC236}">
                <a16:creationId xmlns:a16="http://schemas.microsoft.com/office/drawing/2014/main" id="{148D9230-5DC8-803E-22DA-CC8C4B68DBA9}"/>
              </a:ext>
            </a:extLst>
          </p:cNvPr>
          <p:cNvSpPr>
            <a:spLocks noGrp="1"/>
          </p:cNvSpPr>
          <p:nvPr>
            <p:ph type="sldNum" sz="quarter" idx="12"/>
          </p:nvPr>
        </p:nvSpPr>
        <p:spPr/>
        <p:txBody>
          <a:bodyPr/>
          <a:lstStyle/>
          <a:p>
            <a:pPr>
              <a:defRPr/>
            </a:pPr>
            <a:fld id="{5BB16789-D242-4D40-AF71-1DA9CF44B5BB}" type="slidenum">
              <a:rPr lang="it-IT" smtClean="0"/>
              <a:pPr>
                <a:defRPr/>
              </a:pPr>
              <a:t>19</a:t>
            </a:fld>
            <a:endParaRPr lang="it-IT"/>
          </a:p>
        </p:txBody>
      </p:sp>
      <p:sp>
        <p:nvSpPr>
          <p:cNvPr id="5" name="Title 4">
            <a:extLst>
              <a:ext uri="{FF2B5EF4-FFF2-40B4-BE49-F238E27FC236}">
                <a16:creationId xmlns:a16="http://schemas.microsoft.com/office/drawing/2014/main" id="{163FFFF3-5EEC-B0D6-8B91-D6277DDA6D55}"/>
              </a:ext>
            </a:extLst>
          </p:cNvPr>
          <p:cNvSpPr>
            <a:spLocks noGrp="1"/>
          </p:cNvSpPr>
          <p:nvPr>
            <p:ph type="title"/>
          </p:nvPr>
        </p:nvSpPr>
        <p:spPr>
          <a:xfrm>
            <a:off x="331575" y="826818"/>
            <a:ext cx="10959008" cy="1080120"/>
          </a:xfrm>
        </p:spPr>
        <p:txBody>
          <a:bodyPr anchor="ctr"/>
          <a:lstStyle/>
          <a:p>
            <a:r>
              <a:rPr lang="es-ES" sz="3600" dirty="0"/>
              <a:t>C‑423/23 </a:t>
            </a:r>
            <a:r>
              <a:rPr lang="es-ES" sz="3600" i="1" dirty="0"/>
              <a:t>SECAB</a:t>
            </a:r>
            <a:r>
              <a:rPr lang="en-US" sz="2400" b="0" i="0" dirty="0"/>
              <a:t> (22 January 2026)</a:t>
            </a:r>
            <a:endParaRPr lang="en-GB" sz="3600" i="1" dirty="0"/>
          </a:p>
        </p:txBody>
      </p:sp>
    </p:spTree>
    <p:extLst>
      <p:ext uri="{BB962C8B-B14F-4D97-AF65-F5344CB8AC3E}">
        <p14:creationId xmlns:p14="http://schemas.microsoft.com/office/powerpoint/2010/main" val="410558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AE58F82-1450-4627-9D6F-FF980887B315}"/>
              </a:ext>
            </a:extLst>
          </p:cNvPr>
          <p:cNvSpPr>
            <a:spLocks noGrp="1"/>
          </p:cNvSpPr>
          <p:nvPr>
            <p:ph idx="1"/>
          </p:nvPr>
        </p:nvSpPr>
        <p:spPr>
          <a:xfrm>
            <a:off x="331575" y="1906938"/>
            <a:ext cx="11528850" cy="4496799"/>
          </a:xfrm>
        </p:spPr>
        <p:txBody>
          <a:bodyPr>
            <a:normAutofit fontScale="85000" lnSpcReduction="10000"/>
          </a:bodyPr>
          <a:lstStyle/>
          <a:p>
            <a:r>
              <a:rPr lang="en-US" sz="2800" dirty="0"/>
              <a:t>    C-245/24, </a:t>
            </a:r>
            <a:r>
              <a:rPr lang="en-US" sz="2800" i="1" dirty="0"/>
              <a:t>Lukoil Bulgaria </a:t>
            </a:r>
            <a:r>
              <a:rPr lang="en-US" i="1" dirty="0"/>
              <a:t>&amp;</a:t>
            </a:r>
            <a:r>
              <a:rPr lang="en-US" sz="2800" i="1" dirty="0"/>
              <a:t> Lukoil </a:t>
            </a:r>
            <a:r>
              <a:rPr lang="en-US" sz="2800" i="1" dirty="0" err="1"/>
              <a:t>Neftohim</a:t>
            </a:r>
            <a:r>
              <a:rPr lang="en-US" sz="2800" i="1" dirty="0"/>
              <a:t> Burgas, </a:t>
            </a:r>
            <a:r>
              <a:rPr lang="en-US" dirty="0"/>
              <a:t>18 December 2025 (</a:t>
            </a:r>
            <a:r>
              <a:rPr lang="en-US" sz="2800" dirty="0"/>
              <a:t>competition) </a:t>
            </a:r>
          </a:p>
          <a:p>
            <a:r>
              <a:rPr lang="en-US" sz="2800" dirty="0"/>
              <a:t>    C-178/24 P, </a:t>
            </a:r>
            <a:r>
              <a:rPr lang="en-US" sz="2800" i="1" dirty="0" err="1"/>
              <a:t>Mainova</a:t>
            </a:r>
            <a:r>
              <a:rPr lang="en-US" sz="2800" i="1" dirty="0"/>
              <a:t> v Commission &amp; </a:t>
            </a:r>
            <a:r>
              <a:rPr lang="en-US" dirty="0"/>
              <a:t>C-171/24 P, </a:t>
            </a:r>
            <a:r>
              <a:rPr lang="en-US" i="1" dirty="0"/>
              <a:t>EVH v Commission, </a:t>
            </a:r>
            <a:r>
              <a:rPr lang="en-US" dirty="0"/>
              <a:t>19 March 2026 </a:t>
            </a:r>
            <a:r>
              <a:rPr lang="en-US" sz="2800" dirty="0"/>
              <a:t>(competition)</a:t>
            </a:r>
          </a:p>
          <a:p>
            <a:r>
              <a:rPr lang="en-US" sz="2800" dirty="0"/>
              <a:t>    T-93/24, </a:t>
            </a:r>
            <a:r>
              <a:rPr lang="en-US" sz="2800" i="1" dirty="0" err="1"/>
              <a:t>Lantmännen</a:t>
            </a:r>
            <a:r>
              <a:rPr lang="en-US" sz="2800" i="1" dirty="0"/>
              <a:t>, </a:t>
            </a:r>
            <a:r>
              <a:rPr lang="en-US" dirty="0"/>
              <a:t>21 January 2026</a:t>
            </a:r>
            <a:r>
              <a:rPr lang="en-US" sz="2800" dirty="0"/>
              <a:t> (competition) </a:t>
            </a:r>
          </a:p>
          <a:p>
            <a:r>
              <a:rPr lang="en-US" dirty="0"/>
              <a:t>    </a:t>
            </a:r>
            <a:r>
              <a:rPr lang="en-US" sz="2800" dirty="0"/>
              <a:t>C-251/24, </a:t>
            </a:r>
            <a:r>
              <a:rPr lang="en-US" sz="2800" i="1" dirty="0" err="1"/>
              <a:t>Axpo</a:t>
            </a:r>
            <a:r>
              <a:rPr lang="en-US" sz="2800" i="1" dirty="0"/>
              <a:t> Energy Romania, </a:t>
            </a:r>
            <a:r>
              <a:rPr lang="en-US" dirty="0"/>
              <a:t>AG Opinion of 25 June 2026 </a:t>
            </a:r>
            <a:r>
              <a:rPr lang="en-US" sz="2800" dirty="0"/>
              <a:t>(competition)</a:t>
            </a:r>
          </a:p>
          <a:p>
            <a:r>
              <a:rPr lang="en-US" dirty="0"/>
              <a:t>    C‑144/24, </a:t>
            </a:r>
            <a:r>
              <a:rPr lang="en-US" i="1" dirty="0"/>
              <a:t>Commission/Hungary, </a:t>
            </a:r>
            <a:r>
              <a:rPr lang="en-US" dirty="0"/>
              <a:t>26 January 2026 (freedom of establishment) </a:t>
            </a:r>
          </a:p>
          <a:p>
            <a:r>
              <a:rPr lang="en-US" sz="2800" dirty="0"/>
              <a:t>    C‑633/23, </a:t>
            </a:r>
            <a:r>
              <a:rPr lang="en-US" sz="2800" i="1" dirty="0" err="1"/>
              <a:t>Electrabel</a:t>
            </a:r>
            <a:r>
              <a:rPr lang="en-US" sz="2800" i="1" dirty="0"/>
              <a:t>,</a:t>
            </a:r>
            <a:r>
              <a:rPr lang="en-US" sz="2800" dirty="0"/>
              <a:t> </a:t>
            </a:r>
            <a:r>
              <a:rPr lang="en-US" dirty="0"/>
              <a:t>18 December 2025 </a:t>
            </a:r>
            <a:r>
              <a:rPr lang="en-US" sz="2800" dirty="0"/>
              <a:t>(energy crisis) </a:t>
            </a:r>
          </a:p>
          <a:p>
            <a:r>
              <a:rPr lang="en-US" sz="2800" dirty="0"/>
              <a:t>    C‑423/23 </a:t>
            </a:r>
            <a:r>
              <a:rPr lang="en-US" sz="2800" i="1" dirty="0"/>
              <a:t>SECAB, </a:t>
            </a:r>
            <a:r>
              <a:rPr lang="en-US" dirty="0"/>
              <a:t>22 January 2026 </a:t>
            </a:r>
            <a:r>
              <a:rPr lang="en-US" sz="2800" dirty="0"/>
              <a:t>(energy crisis) </a:t>
            </a:r>
          </a:p>
          <a:p>
            <a:r>
              <a:rPr lang="en-US" dirty="0"/>
              <a:t>    </a:t>
            </a:r>
            <a:r>
              <a:rPr lang="en-US" sz="2800" dirty="0"/>
              <a:t>C-206/23, </a:t>
            </a:r>
            <a:r>
              <a:rPr lang="en-US" sz="2800" i="1" dirty="0"/>
              <a:t>Commission v Bulgaria, </a:t>
            </a:r>
            <a:r>
              <a:rPr lang="en-US" dirty="0"/>
              <a:t>22 January 2026 </a:t>
            </a:r>
            <a:r>
              <a:rPr lang="en-US" sz="2800" dirty="0"/>
              <a:t>(RES directive)</a:t>
            </a:r>
          </a:p>
          <a:p>
            <a:r>
              <a:rPr lang="en-US" dirty="0"/>
              <a:t>    </a:t>
            </a:r>
            <a:r>
              <a:rPr lang="en-US" sz="2800" dirty="0"/>
              <a:t>C-392/24 </a:t>
            </a:r>
            <a:r>
              <a:rPr lang="en-US" sz="2800" i="1" dirty="0"/>
              <a:t>PPC Renewables Romania,</a:t>
            </a:r>
            <a:r>
              <a:rPr lang="en-US" sz="2800" dirty="0"/>
              <a:t> AG Opinion 25 June 2026</a:t>
            </a:r>
            <a:endParaRPr lang="en-GB" sz="2800" i="1" dirty="0"/>
          </a:p>
        </p:txBody>
      </p:sp>
      <p:sp>
        <p:nvSpPr>
          <p:cNvPr id="4" name="Slide Number Placeholder 3">
            <a:extLst>
              <a:ext uri="{FF2B5EF4-FFF2-40B4-BE49-F238E27FC236}">
                <a16:creationId xmlns:a16="http://schemas.microsoft.com/office/drawing/2014/main" id="{7DEB80B8-028A-4DB7-9DFB-53A6E7D4C18F}"/>
              </a:ext>
            </a:extLst>
          </p:cNvPr>
          <p:cNvSpPr>
            <a:spLocks noGrp="1"/>
          </p:cNvSpPr>
          <p:nvPr>
            <p:ph type="sldNum" sz="quarter" idx="12"/>
          </p:nvPr>
        </p:nvSpPr>
        <p:spPr/>
        <p:txBody>
          <a:bodyPr/>
          <a:lstStyle/>
          <a:p>
            <a:pPr>
              <a:defRPr/>
            </a:pPr>
            <a:fld id="{5BB16789-D242-4D40-AF71-1DA9CF44B5BB}" type="slidenum">
              <a:rPr lang="it-IT" smtClean="0"/>
              <a:pPr>
                <a:defRPr/>
              </a:pPr>
              <a:t>2</a:t>
            </a:fld>
            <a:endParaRPr lang="it-IT"/>
          </a:p>
        </p:txBody>
      </p:sp>
      <p:sp>
        <p:nvSpPr>
          <p:cNvPr id="5" name="Title 4">
            <a:extLst>
              <a:ext uri="{FF2B5EF4-FFF2-40B4-BE49-F238E27FC236}">
                <a16:creationId xmlns:a16="http://schemas.microsoft.com/office/drawing/2014/main" id="{566D1AFE-3C63-4172-91FB-22A079EFE0F2}"/>
              </a:ext>
            </a:extLst>
          </p:cNvPr>
          <p:cNvSpPr>
            <a:spLocks noGrp="1"/>
          </p:cNvSpPr>
          <p:nvPr>
            <p:ph type="title"/>
          </p:nvPr>
        </p:nvSpPr>
        <p:spPr>
          <a:xfrm>
            <a:off x="331575" y="826818"/>
            <a:ext cx="10959008" cy="1080120"/>
          </a:xfrm>
        </p:spPr>
        <p:txBody>
          <a:bodyPr anchor="ctr"/>
          <a:lstStyle/>
          <a:p>
            <a:r>
              <a:rPr lang="en-GB" sz="3600" dirty="0"/>
              <a:t>List of cases </a:t>
            </a:r>
          </a:p>
        </p:txBody>
      </p:sp>
    </p:spTree>
    <p:extLst>
      <p:ext uri="{BB962C8B-B14F-4D97-AF65-F5344CB8AC3E}">
        <p14:creationId xmlns:p14="http://schemas.microsoft.com/office/powerpoint/2010/main" val="644215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CD830-7959-36C5-CF0E-6F6E45FFC9D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5AAAA6-5A22-AADB-AC31-3FC496EDE342}"/>
              </a:ext>
            </a:extLst>
          </p:cNvPr>
          <p:cNvSpPr>
            <a:spLocks noGrp="1"/>
          </p:cNvSpPr>
          <p:nvPr>
            <p:ph idx="1"/>
          </p:nvPr>
        </p:nvSpPr>
        <p:spPr>
          <a:xfrm>
            <a:off x="331575" y="1906938"/>
            <a:ext cx="11528850" cy="4496799"/>
          </a:xfrm>
        </p:spPr>
        <p:txBody>
          <a:bodyPr>
            <a:normAutofit fontScale="92500"/>
          </a:bodyPr>
          <a:lstStyle/>
          <a:p>
            <a:pPr>
              <a:lnSpc>
                <a:spcPct val="120000"/>
              </a:lnSpc>
            </a:pPr>
            <a:r>
              <a:rPr lang="en-US" sz="2800" dirty="0"/>
              <a:t>Judgment delivered 22 January 2026.</a:t>
            </a:r>
          </a:p>
          <a:p>
            <a:pPr>
              <a:lnSpc>
                <a:spcPct val="120000"/>
              </a:lnSpc>
            </a:pPr>
            <a:r>
              <a:rPr lang="en-US" sz="2800" dirty="0"/>
              <a:t>Parties: European Commission v Republic of Bulgaria.</a:t>
            </a:r>
          </a:p>
          <a:p>
            <a:pPr>
              <a:lnSpc>
                <a:spcPct val="120000"/>
              </a:lnSpc>
            </a:pPr>
            <a:r>
              <a:rPr lang="en-US" sz="2800" dirty="0"/>
              <a:t>The Commission launched an infringement action under Article 258 TFEU due to Bulgaria's failure to transpose and notify transposition measures for Directive (EU) 2018/2001 (the Renewable Energy Directive – RED II) within the prescribed timeline ending 30 June 2021. </a:t>
            </a:r>
          </a:p>
          <a:p>
            <a:pPr>
              <a:lnSpc>
                <a:spcPct val="120000"/>
              </a:lnSpc>
            </a:pPr>
            <a:r>
              <a:rPr lang="en-US" sz="2800" dirty="0"/>
              <a:t>The case also raised the question of whether financial sanctions should be imposed under Article 260(3) TFEU for that failure.</a:t>
            </a:r>
          </a:p>
        </p:txBody>
      </p:sp>
      <p:sp>
        <p:nvSpPr>
          <p:cNvPr id="4" name="Slide Number Placeholder 3">
            <a:extLst>
              <a:ext uri="{FF2B5EF4-FFF2-40B4-BE49-F238E27FC236}">
                <a16:creationId xmlns:a16="http://schemas.microsoft.com/office/drawing/2014/main" id="{0871207C-FCFD-CBA0-4E00-B555856581D0}"/>
              </a:ext>
            </a:extLst>
          </p:cNvPr>
          <p:cNvSpPr>
            <a:spLocks noGrp="1"/>
          </p:cNvSpPr>
          <p:nvPr>
            <p:ph type="sldNum" sz="quarter" idx="12"/>
          </p:nvPr>
        </p:nvSpPr>
        <p:spPr/>
        <p:txBody>
          <a:bodyPr/>
          <a:lstStyle/>
          <a:p>
            <a:pPr>
              <a:defRPr/>
            </a:pPr>
            <a:fld id="{5BB16789-D242-4D40-AF71-1DA9CF44B5BB}" type="slidenum">
              <a:rPr lang="it-IT" smtClean="0"/>
              <a:pPr>
                <a:defRPr/>
              </a:pPr>
              <a:t>20</a:t>
            </a:fld>
            <a:endParaRPr lang="it-IT"/>
          </a:p>
        </p:txBody>
      </p:sp>
      <p:sp>
        <p:nvSpPr>
          <p:cNvPr id="5" name="Title 4">
            <a:extLst>
              <a:ext uri="{FF2B5EF4-FFF2-40B4-BE49-F238E27FC236}">
                <a16:creationId xmlns:a16="http://schemas.microsoft.com/office/drawing/2014/main" id="{802E29EF-6E9C-2C39-475A-2720A56D747C}"/>
              </a:ext>
            </a:extLst>
          </p:cNvPr>
          <p:cNvSpPr>
            <a:spLocks noGrp="1"/>
          </p:cNvSpPr>
          <p:nvPr>
            <p:ph type="title"/>
          </p:nvPr>
        </p:nvSpPr>
        <p:spPr>
          <a:xfrm>
            <a:off x="331575" y="826818"/>
            <a:ext cx="10959008" cy="1080120"/>
          </a:xfrm>
        </p:spPr>
        <p:txBody>
          <a:bodyPr anchor="ctr"/>
          <a:lstStyle/>
          <a:p>
            <a:r>
              <a:rPr lang="fr-FR" sz="3600" dirty="0"/>
              <a:t>C-206/23 </a:t>
            </a:r>
            <a:r>
              <a:rPr lang="fr-FR" sz="3600" i="1" dirty="0"/>
              <a:t>Commission v </a:t>
            </a:r>
            <a:r>
              <a:rPr lang="fr-FR" sz="3600" i="1" dirty="0" err="1"/>
              <a:t>Bulgaria</a:t>
            </a:r>
            <a:r>
              <a:rPr lang="en-US" sz="2400" b="0" i="0" dirty="0"/>
              <a:t> (22 January 2026)</a:t>
            </a:r>
            <a:endParaRPr lang="en-GB" sz="3600" i="1" dirty="0"/>
          </a:p>
        </p:txBody>
      </p:sp>
    </p:spTree>
    <p:extLst>
      <p:ext uri="{BB962C8B-B14F-4D97-AF65-F5344CB8AC3E}">
        <p14:creationId xmlns:p14="http://schemas.microsoft.com/office/powerpoint/2010/main" val="57861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E2D47-52C9-5E45-5ED4-572E1C7F2CF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C1B400E-1D9A-EDF1-5D67-119C5E2CBA99}"/>
              </a:ext>
            </a:extLst>
          </p:cNvPr>
          <p:cNvSpPr>
            <a:spLocks noGrp="1"/>
          </p:cNvSpPr>
          <p:nvPr>
            <p:ph idx="1"/>
          </p:nvPr>
        </p:nvSpPr>
        <p:spPr>
          <a:xfrm>
            <a:off x="331575" y="1906938"/>
            <a:ext cx="11528850" cy="4496799"/>
          </a:xfrm>
        </p:spPr>
        <p:txBody>
          <a:bodyPr>
            <a:normAutofit fontScale="92500" lnSpcReduction="10000"/>
          </a:bodyPr>
          <a:lstStyle/>
          <a:p>
            <a:pPr>
              <a:lnSpc>
                <a:spcPct val="120000"/>
              </a:lnSpc>
            </a:pPr>
            <a:r>
              <a:rPr lang="en-US" sz="2800" dirty="0"/>
              <a:t>The Court found that Bulgaria had failed to notify all measures necessary to transpose RED II and therefore breached its obligations under EU law.</a:t>
            </a:r>
          </a:p>
          <a:p>
            <a:pPr>
              <a:lnSpc>
                <a:spcPct val="120000"/>
              </a:lnSpc>
            </a:pPr>
            <a:r>
              <a:rPr lang="en-US" sz="2800" dirty="0"/>
              <a:t>The Court confirmed that financial penalties under Article 260 TFEU may be imposed already at the first infringement judgment where a Member State fails to notify transposition measures for a directive.</a:t>
            </a:r>
          </a:p>
          <a:p>
            <a:pPr>
              <a:lnSpc>
                <a:spcPct val="120000"/>
              </a:lnSpc>
            </a:pPr>
            <a:r>
              <a:rPr lang="en-US" sz="2800" dirty="0"/>
              <a:t>Bulgaria was ordered to pay a lump-sum penalty of €1.5 million, reflecting the seriousness and duration of the infringement.</a:t>
            </a:r>
          </a:p>
          <a:p>
            <a:pPr>
              <a:lnSpc>
                <a:spcPct val="120000"/>
              </a:lnSpc>
            </a:pPr>
            <a:r>
              <a:rPr lang="en-US" sz="2800" dirty="0"/>
              <a:t>The Court also imposed a daily penalty of €9,000 from the date of the judgment until full compliance is achieved.</a:t>
            </a:r>
          </a:p>
        </p:txBody>
      </p:sp>
      <p:sp>
        <p:nvSpPr>
          <p:cNvPr id="4" name="Slide Number Placeholder 3">
            <a:extLst>
              <a:ext uri="{FF2B5EF4-FFF2-40B4-BE49-F238E27FC236}">
                <a16:creationId xmlns:a16="http://schemas.microsoft.com/office/drawing/2014/main" id="{42158072-79C4-0935-65A0-B3A2C4AA66B9}"/>
              </a:ext>
            </a:extLst>
          </p:cNvPr>
          <p:cNvSpPr>
            <a:spLocks noGrp="1"/>
          </p:cNvSpPr>
          <p:nvPr>
            <p:ph type="sldNum" sz="quarter" idx="12"/>
          </p:nvPr>
        </p:nvSpPr>
        <p:spPr/>
        <p:txBody>
          <a:bodyPr/>
          <a:lstStyle/>
          <a:p>
            <a:pPr>
              <a:defRPr/>
            </a:pPr>
            <a:fld id="{5BB16789-D242-4D40-AF71-1DA9CF44B5BB}" type="slidenum">
              <a:rPr lang="it-IT" smtClean="0"/>
              <a:pPr>
                <a:defRPr/>
              </a:pPr>
              <a:t>21</a:t>
            </a:fld>
            <a:endParaRPr lang="it-IT"/>
          </a:p>
        </p:txBody>
      </p:sp>
      <p:sp>
        <p:nvSpPr>
          <p:cNvPr id="5" name="Title 4">
            <a:extLst>
              <a:ext uri="{FF2B5EF4-FFF2-40B4-BE49-F238E27FC236}">
                <a16:creationId xmlns:a16="http://schemas.microsoft.com/office/drawing/2014/main" id="{46158B24-8B66-B4D7-A34A-5BCB85B05758}"/>
              </a:ext>
            </a:extLst>
          </p:cNvPr>
          <p:cNvSpPr>
            <a:spLocks noGrp="1"/>
          </p:cNvSpPr>
          <p:nvPr>
            <p:ph type="title"/>
          </p:nvPr>
        </p:nvSpPr>
        <p:spPr>
          <a:xfrm>
            <a:off x="331575" y="826818"/>
            <a:ext cx="10959008" cy="1080120"/>
          </a:xfrm>
        </p:spPr>
        <p:txBody>
          <a:bodyPr anchor="ctr"/>
          <a:lstStyle/>
          <a:p>
            <a:r>
              <a:rPr lang="fr-FR" sz="3600" dirty="0"/>
              <a:t>C -206/23 </a:t>
            </a:r>
            <a:r>
              <a:rPr lang="fr-FR" sz="3600" i="1" dirty="0"/>
              <a:t>Commission v </a:t>
            </a:r>
            <a:r>
              <a:rPr lang="fr-FR" sz="3600" i="1" dirty="0" err="1"/>
              <a:t>Bulgaria</a:t>
            </a:r>
            <a:r>
              <a:rPr lang="en-US" sz="2400" b="0" i="0" dirty="0"/>
              <a:t> (22 January 2026)</a:t>
            </a:r>
            <a:endParaRPr lang="en-GB" sz="3600" i="1" dirty="0"/>
          </a:p>
        </p:txBody>
      </p:sp>
    </p:spTree>
    <p:extLst>
      <p:ext uri="{BB962C8B-B14F-4D97-AF65-F5344CB8AC3E}">
        <p14:creationId xmlns:p14="http://schemas.microsoft.com/office/powerpoint/2010/main" val="556416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AD8A4-8CB1-3649-ED27-A89EDD92829F}"/>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5763095-05A8-3C74-171B-00D4973E67FF}"/>
              </a:ext>
            </a:extLst>
          </p:cNvPr>
          <p:cNvSpPr>
            <a:spLocks noGrp="1"/>
          </p:cNvSpPr>
          <p:nvPr>
            <p:ph idx="1"/>
          </p:nvPr>
        </p:nvSpPr>
        <p:spPr>
          <a:xfrm>
            <a:off x="331575" y="1906938"/>
            <a:ext cx="11528850" cy="4496799"/>
          </a:xfrm>
        </p:spPr>
        <p:txBody>
          <a:bodyPr>
            <a:normAutofit fontScale="92500" lnSpcReduction="20000"/>
          </a:bodyPr>
          <a:lstStyle/>
          <a:p>
            <a:pPr>
              <a:lnSpc>
                <a:spcPct val="120000"/>
              </a:lnSpc>
            </a:pPr>
            <a:r>
              <a:rPr lang="en-US" sz="2800" dirty="0"/>
              <a:t>Legal reasoning</a:t>
            </a:r>
          </a:p>
          <a:p>
            <a:pPr lvl="1">
              <a:lnSpc>
                <a:spcPct val="120000"/>
              </a:lnSpc>
            </a:pPr>
            <a:r>
              <a:rPr lang="en-US" sz="2800" dirty="0"/>
              <a:t>Article 260(3) TFEU authorizes direct imposition of financial sanctions at the first judgment stage when a Member State fails to notify transposition measures of a legislative directive.</a:t>
            </a:r>
          </a:p>
          <a:p>
            <a:pPr lvl="1">
              <a:lnSpc>
                <a:spcPct val="120000"/>
              </a:lnSpc>
            </a:pPr>
            <a:r>
              <a:rPr lang="en-US" sz="2800" dirty="0"/>
              <a:t>RED II is a cornerstone of EU environmental action and energy security. Delays directly undermine transition targets, affecting both public and private interests.</a:t>
            </a:r>
          </a:p>
          <a:p>
            <a:pPr lvl="1">
              <a:lnSpc>
                <a:spcPct val="120000"/>
              </a:lnSpc>
            </a:pPr>
            <a:r>
              <a:rPr lang="en-US" sz="2800" dirty="0"/>
              <a:t>Bulgaria’s delay exceeded 3 years and 10 months. The Court adjusted fine levels using Bulgaria's GDP to ensure the penalties were proportionate and strongly dissuasive.</a:t>
            </a:r>
            <a:endParaRPr lang="en-GB" sz="2800" i="1" dirty="0"/>
          </a:p>
        </p:txBody>
      </p:sp>
      <p:sp>
        <p:nvSpPr>
          <p:cNvPr id="4" name="Slide Number Placeholder 3">
            <a:extLst>
              <a:ext uri="{FF2B5EF4-FFF2-40B4-BE49-F238E27FC236}">
                <a16:creationId xmlns:a16="http://schemas.microsoft.com/office/drawing/2014/main" id="{CD794B21-B7B5-8FC3-9BEB-B425E4978532}"/>
              </a:ext>
            </a:extLst>
          </p:cNvPr>
          <p:cNvSpPr>
            <a:spLocks noGrp="1"/>
          </p:cNvSpPr>
          <p:nvPr>
            <p:ph type="sldNum" sz="quarter" idx="12"/>
          </p:nvPr>
        </p:nvSpPr>
        <p:spPr/>
        <p:txBody>
          <a:bodyPr/>
          <a:lstStyle/>
          <a:p>
            <a:pPr>
              <a:defRPr/>
            </a:pPr>
            <a:fld id="{5BB16789-D242-4D40-AF71-1DA9CF44B5BB}" type="slidenum">
              <a:rPr lang="it-IT" smtClean="0"/>
              <a:pPr>
                <a:defRPr/>
              </a:pPr>
              <a:t>22</a:t>
            </a:fld>
            <a:endParaRPr lang="it-IT"/>
          </a:p>
        </p:txBody>
      </p:sp>
      <p:sp>
        <p:nvSpPr>
          <p:cNvPr id="5" name="Title 4">
            <a:extLst>
              <a:ext uri="{FF2B5EF4-FFF2-40B4-BE49-F238E27FC236}">
                <a16:creationId xmlns:a16="http://schemas.microsoft.com/office/drawing/2014/main" id="{614E5F2D-657E-2365-9DD7-EA90B95CB4E2}"/>
              </a:ext>
            </a:extLst>
          </p:cNvPr>
          <p:cNvSpPr>
            <a:spLocks noGrp="1"/>
          </p:cNvSpPr>
          <p:nvPr>
            <p:ph type="title"/>
          </p:nvPr>
        </p:nvSpPr>
        <p:spPr>
          <a:xfrm>
            <a:off x="331575" y="826818"/>
            <a:ext cx="10959008" cy="1080120"/>
          </a:xfrm>
        </p:spPr>
        <p:txBody>
          <a:bodyPr anchor="ctr"/>
          <a:lstStyle/>
          <a:p>
            <a:r>
              <a:rPr lang="fr-FR" sz="3600" dirty="0"/>
              <a:t>C -206/23 </a:t>
            </a:r>
            <a:r>
              <a:rPr lang="fr-FR" sz="3600" i="1" dirty="0"/>
              <a:t>Commission v </a:t>
            </a:r>
            <a:r>
              <a:rPr lang="fr-FR" sz="3600" i="1" dirty="0" err="1"/>
              <a:t>Bulgaria</a:t>
            </a:r>
            <a:r>
              <a:rPr lang="en-US" sz="2400" b="0" i="0" dirty="0"/>
              <a:t> (22 January 2026)</a:t>
            </a:r>
            <a:endParaRPr lang="en-GB" sz="3600" i="1" dirty="0"/>
          </a:p>
        </p:txBody>
      </p:sp>
    </p:spTree>
    <p:extLst>
      <p:ext uri="{BB962C8B-B14F-4D97-AF65-F5344CB8AC3E}">
        <p14:creationId xmlns:p14="http://schemas.microsoft.com/office/powerpoint/2010/main" val="315055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E47D8-328D-27FE-2A36-DA1DF0B4BC4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EF927D2-6C98-2D21-B30D-9BD16A2C5609}"/>
              </a:ext>
            </a:extLst>
          </p:cNvPr>
          <p:cNvSpPr>
            <a:spLocks noGrp="1"/>
          </p:cNvSpPr>
          <p:nvPr>
            <p:ph idx="1"/>
          </p:nvPr>
        </p:nvSpPr>
        <p:spPr>
          <a:xfrm>
            <a:off x="331575" y="1906938"/>
            <a:ext cx="11528850" cy="4496799"/>
          </a:xfrm>
        </p:spPr>
        <p:txBody>
          <a:bodyPr>
            <a:normAutofit fontScale="92500" lnSpcReduction="10000"/>
          </a:bodyPr>
          <a:lstStyle/>
          <a:p>
            <a:pPr>
              <a:lnSpc>
                <a:spcPct val="120000"/>
              </a:lnSpc>
            </a:pPr>
            <a:r>
              <a:rPr lang="fr-FR" sz="2800" dirty="0"/>
              <a:t>Preliminary </a:t>
            </a:r>
            <a:r>
              <a:rPr lang="fr-FR" sz="2800" dirty="0" err="1"/>
              <a:t>reference</a:t>
            </a:r>
            <a:r>
              <a:rPr lang="fr-FR" sz="2800" dirty="0"/>
              <a:t> </a:t>
            </a:r>
            <a:r>
              <a:rPr lang="fr-FR" sz="2800" dirty="0" err="1"/>
              <a:t>procedure</a:t>
            </a:r>
            <a:r>
              <a:rPr lang="fr-FR" sz="2800" dirty="0"/>
              <a:t>, o</a:t>
            </a:r>
            <a:r>
              <a:rPr lang="en-US" sz="2800" dirty="0"/>
              <a:t>pinion delivered on 25 June 2026 (Advocate General </a:t>
            </a:r>
            <a:r>
              <a:rPr lang="en-US" sz="2800" i="1" dirty="0" err="1"/>
              <a:t>Rantos</a:t>
            </a:r>
            <a:r>
              <a:rPr lang="en-US" sz="2800" dirty="0"/>
              <a:t>).</a:t>
            </a:r>
          </a:p>
          <a:p>
            <a:pPr>
              <a:lnSpc>
                <a:spcPct val="120000"/>
              </a:lnSpc>
            </a:pPr>
            <a:r>
              <a:rPr lang="en-US" sz="2800" dirty="0"/>
              <a:t>Parties: PPC Renewables Romania SRL v ANAF &amp; Romanian Government.</a:t>
            </a:r>
          </a:p>
          <a:p>
            <a:pPr>
              <a:lnSpc>
                <a:spcPct val="120000"/>
              </a:lnSpc>
            </a:pPr>
            <a:r>
              <a:rPr lang="en-US" sz="2800" dirty="0"/>
              <a:t>PPC Renewables is seeking compensation for damages suffered due to Romania’s </a:t>
            </a:r>
            <a:r>
              <a:rPr lang="en-US" dirty="0"/>
              <a:t>“</a:t>
            </a:r>
            <a:r>
              <a:rPr lang="en-US" sz="2800" dirty="0"/>
              <a:t>Energy Transition Fund” contribution, which imposed a mandatory levy on renewable electricity producers.</a:t>
            </a:r>
          </a:p>
          <a:p>
            <a:pPr>
              <a:lnSpc>
                <a:spcPct val="120000"/>
              </a:lnSpc>
            </a:pPr>
            <a:r>
              <a:rPr lang="en-US" sz="2800" dirty="0"/>
              <a:t>PPC claims the levy acts as an illegal turnover tax, neglects the actual levelized operating costs of green projects, and violates EU fair competition rules by selectively exempting certain state-owned entities.</a:t>
            </a:r>
            <a:endParaRPr lang="en-GB" sz="2800" i="1" dirty="0"/>
          </a:p>
        </p:txBody>
      </p:sp>
      <p:sp>
        <p:nvSpPr>
          <p:cNvPr id="4" name="Slide Number Placeholder 3">
            <a:extLst>
              <a:ext uri="{FF2B5EF4-FFF2-40B4-BE49-F238E27FC236}">
                <a16:creationId xmlns:a16="http://schemas.microsoft.com/office/drawing/2014/main" id="{E8B7123E-00A8-22B1-6778-526C6C87AF66}"/>
              </a:ext>
            </a:extLst>
          </p:cNvPr>
          <p:cNvSpPr>
            <a:spLocks noGrp="1"/>
          </p:cNvSpPr>
          <p:nvPr>
            <p:ph type="sldNum" sz="quarter" idx="12"/>
          </p:nvPr>
        </p:nvSpPr>
        <p:spPr/>
        <p:txBody>
          <a:bodyPr/>
          <a:lstStyle/>
          <a:p>
            <a:pPr>
              <a:defRPr/>
            </a:pPr>
            <a:fld id="{5BB16789-D242-4D40-AF71-1DA9CF44B5BB}" type="slidenum">
              <a:rPr lang="it-IT" smtClean="0"/>
              <a:pPr>
                <a:defRPr/>
              </a:pPr>
              <a:t>23</a:t>
            </a:fld>
            <a:endParaRPr lang="it-IT"/>
          </a:p>
        </p:txBody>
      </p:sp>
      <p:sp>
        <p:nvSpPr>
          <p:cNvPr id="5" name="Title 4">
            <a:extLst>
              <a:ext uri="{FF2B5EF4-FFF2-40B4-BE49-F238E27FC236}">
                <a16:creationId xmlns:a16="http://schemas.microsoft.com/office/drawing/2014/main" id="{9039C9FE-C3D3-6B43-89E3-2FCFE5A7FF64}"/>
              </a:ext>
            </a:extLst>
          </p:cNvPr>
          <p:cNvSpPr>
            <a:spLocks noGrp="1"/>
          </p:cNvSpPr>
          <p:nvPr>
            <p:ph type="title"/>
          </p:nvPr>
        </p:nvSpPr>
        <p:spPr>
          <a:xfrm>
            <a:off x="331575" y="826818"/>
            <a:ext cx="10959008" cy="1080120"/>
          </a:xfrm>
        </p:spPr>
        <p:txBody>
          <a:bodyPr anchor="ctr"/>
          <a:lstStyle/>
          <a:p>
            <a:r>
              <a:rPr lang="en-US" sz="3600" dirty="0"/>
              <a:t>C-392/24 </a:t>
            </a:r>
            <a:r>
              <a:rPr lang="en-US" sz="3600" i="1" dirty="0"/>
              <a:t>PPC Renewables Romania</a:t>
            </a:r>
            <a:r>
              <a:rPr lang="en-US" sz="2400" b="0" i="0" dirty="0"/>
              <a:t> (AG Opinion, 25 June 2026)</a:t>
            </a:r>
            <a:endParaRPr lang="en-GB" sz="3600" i="1" dirty="0"/>
          </a:p>
        </p:txBody>
      </p:sp>
    </p:spTree>
    <p:extLst>
      <p:ext uri="{BB962C8B-B14F-4D97-AF65-F5344CB8AC3E}">
        <p14:creationId xmlns:p14="http://schemas.microsoft.com/office/powerpoint/2010/main" val="137183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993EC-8F20-8EF5-4937-51A31C64A4C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114A57F-E185-2C67-D55F-3BA2674FDAF7}"/>
              </a:ext>
            </a:extLst>
          </p:cNvPr>
          <p:cNvSpPr>
            <a:spLocks noGrp="1"/>
          </p:cNvSpPr>
          <p:nvPr>
            <p:ph idx="1"/>
          </p:nvPr>
        </p:nvSpPr>
        <p:spPr>
          <a:xfrm>
            <a:off x="331575" y="1906938"/>
            <a:ext cx="11528850" cy="4496799"/>
          </a:xfrm>
        </p:spPr>
        <p:txBody>
          <a:bodyPr>
            <a:normAutofit fontScale="85000" lnSpcReduction="20000"/>
          </a:bodyPr>
          <a:lstStyle/>
          <a:p>
            <a:pPr>
              <a:lnSpc>
                <a:spcPct val="120000"/>
              </a:lnSpc>
            </a:pPr>
            <a:r>
              <a:rPr lang="en-US" sz="2800" dirty="0"/>
              <a:t>The referring Romanian court essentially asks whether Romania's Energy Transition Fund levy is compatible with EU climate, renewable energy, electricity market, and State aid rules. Specifically: </a:t>
            </a:r>
          </a:p>
          <a:p>
            <a:pPr lvl="1">
              <a:lnSpc>
                <a:spcPct val="120000"/>
              </a:lnSpc>
            </a:pPr>
            <a:r>
              <a:rPr lang="en-US" sz="2800" dirty="0"/>
              <a:t>Does EU law permit a special levy on renewable electricity producers, or does such a measure undermine the EU's climate-neutrality and renewable-energy targets?</a:t>
            </a:r>
          </a:p>
          <a:p>
            <a:pPr lvl="1">
              <a:lnSpc>
                <a:spcPct val="120000"/>
              </a:lnSpc>
            </a:pPr>
            <a:r>
              <a:rPr lang="en-US" sz="2800" dirty="0"/>
              <a:t>Can a Member State impose the levy only on certain categories of electricity producers while exempting others, without violating the principles of non-discrimination and a level playing field in the internal electricity market?</a:t>
            </a:r>
          </a:p>
          <a:p>
            <a:pPr lvl="1">
              <a:lnSpc>
                <a:spcPct val="120000"/>
              </a:lnSpc>
            </a:pPr>
            <a:r>
              <a:rPr lang="en-US" sz="2800" dirty="0"/>
              <a:t>Does exempting certain producers from the levy constitute unlawful State aid requiring prior notification to the Commission?</a:t>
            </a:r>
            <a:endParaRPr lang="en-US" sz="2800" i="1" dirty="0">
              <a:highlight>
                <a:srgbClr val="FFFF00"/>
              </a:highlight>
            </a:endParaRPr>
          </a:p>
        </p:txBody>
      </p:sp>
      <p:sp>
        <p:nvSpPr>
          <p:cNvPr id="4" name="Slide Number Placeholder 3">
            <a:extLst>
              <a:ext uri="{FF2B5EF4-FFF2-40B4-BE49-F238E27FC236}">
                <a16:creationId xmlns:a16="http://schemas.microsoft.com/office/drawing/2014/main" id="{EC14D6F2-8149-EA4F-549E-21A66C924B96}"/>
              </a:ext>
            </a:extLst>
          </p:cNvPr>
          <p:cNvSpPr>
            <a:spLocks noGrp="1"/>
          </p:cNvSpPr>
          <p:nvPr>
            <p:ph type="sldNum" sz="quarter" idx="12"/>
          </p:nvPr>
        </p:nvSpPr>
        <p:spPr/>
        <p:txBody>
          <a:bodyPr/>
          <a:lstStyle/>
          <a:p>
            <a:pPr>
              <a:defRPr/>
            </a:pPr>
            <a:fld id="{5BB16789-D242-4D40-AF71-1DA9CF44B5BB}" type="slidenum">
              <a:rPr lang="it-IT" smtClean="0"/>
              <a:pPr>
                <a:defRPr/>
              </a:pPr>
              <a:t>24</a:t>
            </a:fld>
            <a:endParaRPr lang="it-IT"/>
          </a:p>
        </p:txBody>
      </p:sp>
      <p:sp>
        <p:nvSpPr>
          <p:cNvPr id="5" name="Title 4">
            <a:extLst>
              <a:ext uri="{FF2B5EF4-FFF2-40B4-BE49-F238E27FC236}">
                <a16:creationId xmlns:a16="http://schemas.microsoft.com/office/drawing/2014/main" id="{81BBEC6B-AF11-4D21-B34E-6F58270EA2D3}"/>
              </a:ext>
            </a:extLst>
          </p:cNvPr>
          <p:cNvSpPr>
            <a:spLocks noGrp="1"/>
          </p:cNvSpPr>
          <p:nvPr>
            <p:ph type="title"/>
          </p:nvPr>
        </p:nvSpPr>
        <p:spPr>
          <a:xfrm>
            <a:off x="331575" y="826818"/>
            <a:ext cx="10959008" cy="1080120"/>
          </a:xfrm>
        </p:spPr>
        <p:txBody>
          <a:bodyPr anchor="ctr"/>
          <a:lstStyle/>
          <a:p>
            <a:r>
              <a:rPr lang="en-US" sz="3600" dirty="0"/>
              <a:t>C-392/24 </a:t>
            </a:r>
            <a:r>
              <a:rPr lang="en-US" sz="3600" i="1" dirty="0"/>
              <a:t>PPC Renewables Romania</a:t>
            </a:r>
            <a:r>
              <a:rPr lang="en-US" sz="2400" b="0" i="0" dirty="0"/>
              <a:t> (AG Opinion, 25 June 2026)</a:t>
            </a:r>
            <a:endParaRPr lang="en-GB" sz="3600" i="1" dirty="0"/>
          </a:p>
        </p:txBody>
      </p:sp>
    </p:spTree>
    <p:extLst>
      <p:ext uri="{BB962C8B-B14F-4D97-AF65-F5344CB8AC3E}">
        <p14:creationId xmlns:p14="http://schemas.microsoft.com/office/powerpoint/2010/main" val="3129691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EB80B8-028A-4DB7-9DFB-53A6E7D4C18F}"/>
              </a:ext>
            </a:extLst>
          </p:cNvPr>
          <p:cNvSpPr>
            <a:spLocks noGrp="1"/>
          </p:cNvSpPr>
          <p:nvPr>
            <p:ph type="sldNum" sz="quarter" idx="12"/>
          </p:nvPr>
        </p:nvSpPr>
        <p:spPr/>
        <p:txBody>
          <a:bodyPr/>
          <a:lstStyle/>
          <a:p>
            <a:pPr>
              <a:defRPr/>
            </a:pPr>
            <a:fld id="{5BB16789-D242-4D40-AF71-1DA9CF44B5BB}" type="slidenum">
              <a:rPr lang="it-IT" smtClean="0"/>
              <a:pPr>
                <a:defRPr/>
              </a:pPr>
              <a:t>25</a:t>
            </a:fld>
            <a:endParaRPr lang="it-IT"/>
          </a:p>
        </p:txBody>
      </p:sp>
      <p:sp>
        <p:nvSpPr>
          <p:cNvPr id="9" name="TextBox 8">
            <a:extLst>
              <a:ext uri="{FF2B5EF4-FFF2-40B4-BE49-F238E27FC236}">
                <a16:creationId xmlns:a16="http://schemas.microsoft.com/office/drawing/2014/main" id="{D90CC871-CAE4-D482-61AF-D6A74D65B2CD}"/>
              </a:ext>
            </a:extLst>
          </p:cNvPr>
          <p:cNvSpPr txBox="1"/>
          <p:nvPr/>
        </p:nvSpPr>
        <p:spPr>
          <a:xfrm>
            <a:off x="3296511" y="5564453"/>
            <a:ext cx="2799489" cy="646331"/>
          </a:xfrm>
          <a:prstGeom prst="rect">
            <a:avLst/>
          </a:prstGeom>
          <a:noFill/>
        </p:spPr>
        <p:txBody>
          <a:bodyPr wrap="square">
            <a:spAutoFit/>
          </a:bodyPr>
          <a:lstStyle/>
          <a:p>
            <a:pPr algn="ctr"/>
            <a:r>
              <a:rPr lang="en-GB" b="1"/>
              <a:t>Adrien de </a:t>
            </a:r>
            <a:r>
              <a:rPr lang="en-GB" b="1" dirty="0"/>
              <a:t>Hauteclocque (FSR)</a:t>
            </a:r>
            <a:endParaRPr lang="en-GB" dirty="0"/>
          </a:p>
        </p:txBody>
      </p:sp>
      <p:sp>
        <p:nvSpPr>
          <p:cNvPr id="12" name="Title 4">
            <a:extLst>
              <a:ext uri="{FF2B5EF4-FFF2-40B4-BE49-F238E27FC236}">
                <a16:creationId xmlns:a16="http://schemas.microsoft.com/office/drawing/2014/main" id="{79E2CFBA-AE1A-34D1-DC9E-AD78C98BC32C}"/>
              </a:ext>
            </a:extLst>
          </p:cNvPr>
          <p:cNvSpPr>
            <a:spLocks noGrp="1"/>
          </p:cNvSpPr>
          <p:nvPr>
            <p:ph type="title"/>
          </p:nvPr>
        </p:nvSpPr>
        <p:spPr>
          <a:xfrm>
            <a:off x="385676" y="970380"/>
            <a:ext cx="10959008" cy="1080120"/>
          </a:xfrm>
        </p:spPr>
        <p:txBody>
          <a:bodyPr anchor="ctr"/>
          <a:lstStyle/>
          <a:p>
            <a:pPr algn="ctr"/>
            <a:r>
              <a:rPr lang="en-GB" sz="3600" dirty="0"/>
              <a:t>Thank you for participating!</a:t>
            </a:r>
          </a:p>
        </p:txBody>
      </p:sp>
      <p:sp>
        <p:nvSpPr>
          <p:cNvPr id="17" name="TextBox 16">
            <a:extLst>
              <a:ext uri="{FF2B5EF4-FFF2-40B4-BE49-F238E27FC236}">
                <a16:creationId xmlns:a16="http://schemas.microsoft.com/office/drawing/2014/main" id="{63A63AEB-B1C7-0602-A3BC-D4CB036541F7}"/>
              </a:ext>
            </a:extLst>
          </p:cNvPr>
          <p:cNvSpPr txBox="1"/>
          <p:nvPr/>
        </p:nvSpPr>
        <p:spPr>
          <a:xfrm>
            <a:off x="6071287" y="5564452"/>
            <a:ext cx="2799489" cy="646331"/>
          </a:xfrm>
          <a:prstGeom prst="rect">
            <a:avLst/>
          </a:prstGeom>
          <a:noFill/>
        </p:spPr>
        <p:txBody>
          <a:bodyPr wrap="square">
            <a:spAutoFit/>
          </a:bodyPr>
          <a:lstStyle/>
          <a:p>
            <a:pPr algn="ctr"/>
            <a:r>
              <a:rPr lang="en-GB" b="1" dirty="0"/>
              <a:t>Kaisa Huhta</a:t>
            </a:r>
          </a:p>
          <a:p>
            <a:pPr algn="ctr"/>
            <a:r>
              <a:rPr lang="en-GB" b="1" dirty="0"/>
              <a:t>(FSR)</a:t>
            </a:r>
            <a:endParaRPr lang="en-GB" dirty="0"/>
          </a:p>
        </p:txBody>
      </p:sp>
      <p:pic>
        <p:nvPicPr>
          <p:cNvPr id="2" name="Picture 4">
            <a:extLst>
              <a:ext uri="{FF2B5EF4-FFF2-40B4-BE49-F238E27FC236}">
                <a16:creationId xmlns:a16="http://schemas.microsoft.com/office/drawing/2014/main" id="{1F996AAF-EB04-7687-9C1E-ED97F7C7B0E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999" r="11355"/>
          <a:stretch/>
        </p:blipFill>
        <p:spPr bwMode="auto">
          <a:xfrm>
            <a:off x="6240053" y="3122260"/>
            <a:ext cx="2311136" cy="2311136"/>
          </a:xfrm>
          <a:prstGeom prst="roundRect">
            <a:avLst/>
          </a:prstGeom>
          <a:noFill/>
          <a:extLst>
            <a:ext uri="{909E8E84-426E-40DD-AFC4-6F175D3DCCD1}">
              <a14:hiddenFill xmlns:a14="http://schemas.microsoft.com/office/drawing/2010/main">
                <a:solidFill>
                  <a:srgbClr val="FFFFFF"/>
                </a:solidFill>
              </a14:hiddenFill>
            </a:ext>
          </a:extLst>
        </p:spPr>
      </p:pic>
      <p:pic>
        <p:nvPicPr>
          <p:cNvPr id="8" name="Picture 7" descr="A person sitting at a table with a bottle of champagne  AI-generated content may be incorrect.">
            <a:extLst>
              <a:ext uri="{FF2B5EF4-FFF2-40B4-BE49-F238E27FC236}">
                <a16:creationId xmlns:a16="http://schemas.microsoft.com/office/drawing/2014/main" id="{7D92BDFE-6229-CEE6-4063-A526AAA23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241" y="3122261"/>
            <a:ext cx="2311135" cy="2311135"/>
          </a:xfrm>
          <a:prstGeom prst="roundRect">
            <a:avLst/>
          </a:prstGeom>
        </p:spPr>
      </p:pic>
    </p:spTree>
    <p:extLst>
      <p:ext uri="{BB962C8B-B14F-4D97-AF65-F5344CB8AC3E}">
        <p14:creationId xmlns:p14="http://schemas.microsoft.com/office/powerpoint/2010/main" val="408956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520CF-BA19-9634-6878-03F7E2256F3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F4E06C3-ED83-B8FC-9306-1369ED312AFA}"/>
              </a:ext>
            </a:extLst>
          </p:cNvPr>
          <p:cNvSpPr>
            <a:spLocks noGrp="1"/>
          </p:cNvSpPr>
          <p:nvPr>
            <p:ph idx="1"/>
          </p:nvPr>
        </p:nvSpPr>
        <p:spPr>
          <a:xfrm>
            <a:off x="331575" y="1906938"/>
            <a:ext cx="11528850" cy="4496799"/>
          </a:xfrm>
        </p:spPr>
        <p:txBody>
          <a:bodyPr>
            <a:normAutofit fontScale="77500" lnSpcReduction="20000"/>
          </a:bodyPr>
          <a:lstStyle/>
          <a:p>
            <a:pPr>
              <a:lnSpc>
                <a:spcPct val="120000"/>
              </a:lnSpc>
            </a:pPr>
            <a:r>
              <a:rPr lang="en-US" sz="2800" dirty="0"/>
              <a:t>Preliminary reference (Third Chamber), judgment delivered on 18 December 2025.</a:t>
            </a:r>
          </a:p>
          <a:p>
            <a:pPr>
              <a:lnSpc>
                <a:spcPct val="120000"/>
              </a:lnSpc>
            </a:pPr>
            <a:r>
              <a:rPr lang="en-US" sz="2800" dirty="0"/>
              <a:t>Parties: Lukoil Bulgaria and Lukoil Neftohim Burgas v the Bulgarian competition authority.</a:t>
            </a:r>
          </a:p>
          <a:p>
            <a:pPr>
              <a:lnSpc>
                <a:spcPct val="120000"/>
              </a:lnSpc>
            </a:pPr>
            <a:r>
              <a:rPr lang="en-US" sz="2800" dirty="0"/>
              <a:t>Two companies of the Lukoil group were found to have abused their dominance on the fuel storage market by refusing third parties access to transport and storage infrastructure (depots and pipelines).</a:t>
            </a:r>
          </a:p>
          <a:p>
            <a:pPr>
              <a:lnSpc>
                <a:spcPct val="120000"/>
              </a:lnSpc>
            </a:pPr>
            <a:r>
              <a:rPr lang="en-US" sz="2800" dirty="0"/>
              <a:t>That infrastructure had largely been built by the State and was acquired by Lukoil through a 1999 privatization</a:t>
            </a:r>
            <a:r>
              <a:rPr lang="en-US" dirty="0"/>
              <a:t>. T</a:t>
            </a:r>
            <a:r>
              <a:rPr lang="en-US" sz="2800" dirty="0"/>
              <a:t>he State retains a golden share and certain facilities are subject to a regulatory access obligation.</a:t>
            </a:r>
          </a:p>
          <a:p>
            <a:pPr>
              <a:lnSpc>
                <a:spcPct val="120000"/>
              </a:lnSpc>
            </a:pPr>
            <a:r>
              <a:rPr lang="en-US" sz="2800" dirty="0"/>
              <a:t>Two issues reached the Court: whether the conduct could be assessed as a single abuse at the level of the undertaking, and whether the </a:t>
            </a:r>
            <a:r>
              <a:rPr lang="en-US" sz="2800" i="1" dirty="0"/>
              <a:t>Bronner </a:t>
            </a:r>
            <a:r>
              <a:rPr lang="en-US" sz="2800" dirty="0"/>
              <a:t>test applies to such privatised infrastructure.</a:t>
            </a:r>
          </a:p>
        </p:txBody>
      </p:sp>
      <p:sp>
        <p:nvSpPr>
          <p:cNvPr id="4" name="Slide Number Placeholder 3">
            <a:extLst>
              <a:ext uri="{FF2B5EF4-FFF2-40B4-BE49-F238E27FC236}">
                <a16:creationId xmlns:a16="http://schemas.microsoft.com/office/drawing/2014/main" id="{9CC5A2FC-2905-5991-041F-0F7EAA91CC7A}"/>
              </a:ext>
            </a:extLst>
          </p:cNvPr>
          <p:cNvSpPr>
            <a:spLocks noGrp="1"/>
          </p:cNvSpPr>
          <p:nvPr>
            <p:ph type="sldNum" sz="quarter" idx="12"/>
          </p:nvPr>
        </p:nvSpPr>
        <p:spPr/>
        <p:txBody>
          <a:bodyPr/>
          <a:lstStyle/>
          <a:p>
            <a:pPr>
              <a:defRPr/>
            </a:pPr>
            <a:fld id="{5BB16789-D242-4D40-AF71-1DA9CF44B5BB}" type="slidenum">
              <a:rPr lang="it-IT" smtClean="0"/>
              <a:pPr>
                <a:defRPr/>
              </a:pPr>
              <a:t>3</a:t>
            </a:fld>
            <a:endParaRPr lang="it-IT"/>
          </a:p>
        </p:txBody>
      </p:sp>
      <p:sp>
        <p:nvSpPr>
          <p:cNvPr id="5" name="Title 4">
            <a:extLst>
              <a:ext uri="{FF2B5EF4-FFF2-40B4-BE49-F238E27FC236}">
                <a16:creationId xmlns:a16="http://schemas.microsoft.com/office/drawing/2014/main" id="{1A2CF4B5-DECC-DC6A-1B8B-423A2D01C2FA}"/>
              </a:ext>
            </a:extLst>
          </p:cNvPr>
          <p:cNvSpPr>
            <a:spLocks noGrp="1"/>
          </p:cNvSpPr>
          <p:nvPr>
            <p:ph type="title"/>
          </p:nvPr>
        </p:nvSpPr>
        <p:spPr>
          <a:xfrm>
            <a:off x="331575" y="826818"/>
            <a:ext cx="10959008" cy="1080120"/>
          </a:xfrm>
        </p:spPr>
        <p:txBody>
          <a:bodyPr anchor="ctr"/>
          <a:lstStyle/>
          <a:p>
            <a:r>
              <a:rPr lang="en-US" sz="3600" dirty="0"/>
              <a:t>C-245/24 </a:t>
            </a:r>
            <a:r>
              <a:rPr lang="en-US" sz="3600" i="1" dirty="0"/>
              <a:t>Lukoil Bulgaria et Lukoil </a:t>
            </a:r>
            <a:r>
              <a:rPr lang="en-US" sz="3600" i="1" dirty="0" err="1"/>
              <a:t>Neftohim</a:t>
            </a:r>
            <a:r>
              <a:rPr lang="en-US" sz="3600" i="1" dirty="0"/>
              <a:t> Burgas</a:t>
            </a:r>
            <a:r>
              <a:rPr lang="en-US" sz="2400" b="0" i="0" dirty="0"/>
              <a:t> (18 December 2025)</a:t>
            </a:r>
            <a:endParaRPr lang="en-GB" sz="3600" i="1" dirty="0"/>
          </a:p>
        </p:txBody>
      </p:sp>
    </p:spTree>
    <p:extLst>
      <p:ext uri="{BB962C8B-B14F-4D97-AF65-F5344CB8AC3E}">
        <p14:creationId xmlns:p14="http://schemas.microsoft.com/office/powerpoint/2010/main" val="120330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520CF-BA19-9634-6878-03F7E2256F3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F4E06C3-ED83-B8FC-9306-1369ED312AFA}"/>
              </a:ext>
            </a:extLst>
          </p:cNvPr>
          <p:cNvSpPr>
            <a:spLocks noGrp="1"/>
          </p:cNvSpPr>
          <p:nvPr>
            <p:ph idx="1"/>
          </p:nvPr>
        </p:nvSpPr>
        <p:spPr>
          <a:xfrm>
            <a:off x="331575" y="1906938"/>
            <a:ext cx="11528850" cy="4496799"/>
          </a:xfrm>
        </p:spPr>
        <p:txBody>
          <a:bodyPr>
            <a:normAutofit lnSpcReduction="10000"/>
          </a:bodyPr>
          <a:lstStyle/>
          <a:p>
            <a:pPr>
              <a:lnSpc>
                <a:spcPct val="120000"/>
              </a:lnSpc>
            </a:pPr>
            <a:r>
              <a:rPr lang="en-US" sz="2400" dirty="0"/>
              <a:t>The two companies engaged in conduct of a different nature (refusal of access by one, restriction of trade by the other), but belonged to the same undertaking in the competition-law sense.</a:t>
            </a:r>
          </a:p>
          <a:p>
            <a:pPr>
              <a:lnSpc>
                <a:spcPct val="120000"/>
              </a:lnSpc>
            </a:pPr>
            <a:r>
              <a:rPr lang="en-US" sz="2400" dirty="0"/>
              <a:t>Following </a:t>
            </a:r>
            <a:r>
              <a:rPr lang="en-US" sz="2400" b="1" i="1" dirty="0"/>
              <a:t>Sumal</a:t>
            </a:r>
            <a:r>
              <a:rPr lang="en-US" sz="2400" dirty="0"/>
              <a:t> (C-882/19, 6 October 2021), the decisive criterion is unity of conduct on the market: the formal separation between distinct legal persons does not preclude treating them as one undertaking.</a:t>
            </a:r>
          </a:p>
          <a:p>
            <a:pPr>
              <a:lnSpc>
                <a:spcPct val="120000"/>
              </a:lnSpc>
            </a:pPr>
            <a:r>
              <a:rPr lang="en-US" sz="2400" dirty="0"/>
              <a:t>The Court held that the authority may assess these practices together as a single abuse at undertaking level: it need not prove that each individual practice, taken separately, satisfies all the conditions of Article 102 TFEU, provided it proves them for the overall abusive conduct.</a:t>
            </a:r>
          </a:p>
        </p:txBody>
      </p:sp>
      <p:sp>
        <p:nvSpPr>
          <p:cNvPr id="4" name="Slide Number Placeholder 3">
            <a:extLst>
              <a:ext uri="{FF2B5EF4-FFF2-40B4-BE49-F238E27FC236}">
                <a16:creationId xmlns:a16="http://schemas.microsoft.com/office/drawing/2014/main" id="{9CC5A2FC-2905-5991-041F-0F7EAA91CC7A}"/>
              </a:ext>
            </a:extLst>
          </p:cNvPr>
          <p:cNvSpPr>
            <a:spLocks noGrp="1"/>
          </p:cNvSpPr>
          <p:nvPr>
            <p:ph type="sldNum" sz="quarter" idx="12"/>
          </p:nvPr>
        </p:nvSpPr>
        <p:spPr/>
        <p:txBody>
          <a:bodyPr/>
          <a:lstStyle/>
          <a:p>
            <a:pPr>
              <a:defRPr/>
            </a:pPr>
            <a:fld id="{5BB16789-D242-4D40-AF71-1DA9CF44B5BB}" type="slidenum">
              <a:rPr lang="it-IT" smtClean="0"/>
              <a:pPr>
                <a:defRPr/>
              </a:pPr>
              <a:t>4</a:t>
            </a:fld>
            <a:endParaRPr lang="it-IT"/>
          </a:p>
        </p:txBody>
      </p:sp>
      <p:sp>
        <p:nvSpPr>
          <p:cNvPr id="5" name="Title 4">
            <a:extLst>
              <a:ext uri="{FF2B5EF4-FFF2-40B4-BE49-F238E27FC236}">
                <a16:creationId xmlns:a16="http://schemas.microsoft.com/office/drawing/2014/main" id="{1A2CF4B5-DECC-DC6A-1B8B-423A2D01C2FA}"/>
              </a:ext>
            </a:extLst>
          </p:cNvPr>
          <p:cNvSpPr>
            <a:spLocks noGrp="1"/>
          </p:cNvSpPr>
          <p:nvPr>
            <p:ph type="title"/>
          </p:nvPr>
        </p:nvSpPr>
        <p:spPr>
          <a:xfrm>
            <a:off x="331575" y="826818"/>
            <a:ext cx="10959008" cy="1080120"/>
          </a:xfrm>
        </p:spPr>
        <p:txBody>
          <a:bodyPr anchor="ctr"/>
          <a:lstStyle/>
          <a:p>
            <a:r>
              <a:rPr lang="en-US" sz="3600" dirty="0"/>
              <a:t>C-245/24 </a:t>
            </a:r>
            <a:r>
              <a:rPr lang="en-US" sz="3600" i="1" dirty="0"/>
              <a:t>Lukoil Bulgaria &amp; Lukoil </a:t>
            </a:r>
            <a:r>
              <a:rPr lang="en-US" sz="3600" i="1" dirty="0" err="1"/>
              <a:t>Neftohim</a:t>
            </a:r>
            <a:r>
              <a:rPr lang="en-US" sz="3600" i="1" dirty="0"/>
              <a:t> Burgas</a:t>
            </a:r>
            <a:r>
              <a:rPr lang="en-US" sz="2400" b="0" i="0" dirty="0"/>
              <a:t> – Q1: single undertaking (18 December 2025)</a:t>
            </a:r>
            <a:endParaRPr lang="en-GB" sz="3600" i="1" dirty="0"/>
          </a:p>
        </p:txBody>
      </p:sp>
    </p:spTree>
    <p:extLst>
      <p:ext uri="{BB962C8B-B14F-4D97-AF65-F5344CB8AC3E}">
        <p14:creationId xmlns:p14="http://schemas.microsoft.com/office/powerpoint/2010/main" val="120330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520CF-BA19-9634-6878-03F7E2256F3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F4E06C3-ED83-B8FC-9306-1369ED312AFA}"/>
              </a:ext>
            </a:extLst>
          </p:cNvPr>
          <p:cNvSpPr>
            <a:spLocks noGrp="1"/>
          </p:cNvSpPr>
          <p:nvPr>
            <p:ph idx="1"/>
          </p:nvPr>
        </p:nvSpPr>
        <p:spPr>
          <a:xfrm>
            <a:off x="331575" y="1906938"/>
            <a:ext cx="11528850" cy="4496799"/>
          </a:xfrm>
        </p:spPr>
        <p:txBody>
          <a:bodyPr>
            <a:normAutofit fontScale="85000" lnSpcReduction="10000"/>
          </a:bodyPr>
          <a:lstStyle/>
          <a:p>
            <a:pPr>
              <a:lnSpc>
                <a:spcPct val="120000"/>
              </a:lnSpc>
            </a:pPr>
            <a:r>
              <a:rPr lang="en-US" sz="2800" b="1" i="1" dirty="0"/>
              <a:t>Bronner</a:t>
            </a:r>
            <a:r>
              <a:rPr lang="en-US" sz="2800" dirty="0"/>
              <a:t> (C-7/97, 26 November 1998) (§41): a refusal of access is abusive only where (i) it is likely to eliminate all competition from the access-seeker, (ii) it is not objectively justifiable, and (iii) access is indispensable, with no actual or potential substitute.</a:t>
            </a:r>
          </a:p>
          <a:p>
            <a:pPr>
              <a:lnSpc>
                <a:spcPct val="120000"/>
              </a:lnSpc>
            </a:pPr>
            <a:r>
              <a:rPr lang="en-US" sz="2800" dirty="0"/>
              <a:t>This high threshold protects the freedom of contract, the right to property and the incentive to invest. It is justified only where the undertaking (i) developed the infrastructure for its own needs and (ii) owns it </a:t>
            </a:r>
            <a:r>
              <a:rPr lang="en-US" dirty="0"/>
              <a:t>(</a:t>
            </a:r>
            <a:r>
              <a:rPr lang="en-US" sz="2800" dirty="0"/>
              <a:t>two cumulative criteria).</a:t>
            </a:r>
          </a:p>
          <a:p>
            <a:pPr>
              <a:lnSpc>
                <a:spcPct val="120000"/>
              </a:lnSpc>
            </a:pPr>
            <a:r>
              <a:rPr lang="en-US" sz="2800" dirty="0"/>
              <a:t>Per </a:t>
            </a:r>
            <a:r>
              <a:rPr lang="en-US" sz="2800" b="1" i="1" dirty="0"/>
              <a:t>Lietuvos geležinkeliai</a:t>
            </a:r>
            <a:r>
              <a:rPr lang="en-US" sz="2800" dirty="0"/>
              <a:t> (C-42/21 P, 12 January 2023), where the undertaking is under a regulatory duty to grant access, and thus lacks full decision-making autonomy, </a:t>
            </a:r>
            <a:r>
              <a:rPr lang="en-US" sz="2800" i="1" dirty="0"/>
              <a:t>Bronner</a:t>
            </a:r>
            <a:r>
              <a:rPr lang="en-US" sz="2800" dirty="0"/>
              <a:t> does not apply.</a:t>
            </a:r>
          </a:p>
        </p:txBody>
      </p:sp>
      <p:sp>
        <p:nvSpPr>
          <p:cNvPr id="4" name="Slide Number Placeholder 3">
            <a:extLst>
              <a:ext uri="{FF2B5EF4-FFF2-40B4-BE49-F238E27FC236}">
                <a16:creationId xmlns:a16="http://schemas.microsoft.com/office/drawing/2014/main" id="{9CC5A2FC-2905-5991-041F-0F7EAA91CC7A}"/>
              </a:ext>
            </a:extLst>
          </p:cNvPr>
          <p:cNvSpPr>
            <a:spLocks noGrp="1"/>
          </p:cNvSpPr>
          <p:nvPr>
            <p:ph type="sldNum" sz="quarter" idx="12"/>
          </p:nvPr>
        </p:nvSpPr>
        <p:spPr/>
        <p:txBody>
          <a:bodyPr/>
          <a:lstStyle/>
          <a:p>
            <a:pPr>
              <a:defRPr/>
            </a:pPr>
            <a:fld id="{5BB16789-D242-4D40-AF71-1DA9CF44B5BB}" type="slidenum">
              <a:rPr lang="it-IT" smtClean="0"/>
              <a:pPr>
                <a:defRPr/>
              </a:pPr>
              <a:t>5</a:t>
            </a:fld>
            <a:endParaRPr lang="it-IT"/>
          </a:p>
        </p:txBody>
      </p:sp>
      <p:sp>
        <p:nvSpPr>
          <p:cNvPr id="5" name="Title 4">
            <a:extLst>
              <a:ext uri="{FF2B5EF4-FFF2-40B4-BE49-F238E27FC236}">
                <a16:creationId xmlns:a16="http://schemas.microsoft.com/office/drawing/2014/main" id="{1A2CF4B5-DECC-DC6A-1B8B-423A2D01C2FA}"/>
              </a:ext>
            </a:extLst>
          </p:cNvPr>
          <p:cNvSpPr>
            <a:spLocks noGrp="1"/>
          </p:cNvSpPr>
          <p:nvPr>
            <p:ph type="title"/>
          </p:nvPr>
        </p:nvSpPr>
        <p:spPr>
          <a:xfrm>
            <a:off x="331575" y="826818"/>
            <a:ext cx="10959008" cy="1080120"/>
          </a:xfrm>
        </p:spPr>
        <p:txBody>
          <a:bodyPr anchor="ctr"/>
          <a:lstStyle/>
          <a:p>
            <a:r>
              <a:rPr lang="en-US" sz="3600" dirty="0"/>
              <a:t>C-245/24 </a:t>
            </a:r>
            <a:r>
              <a:rPr lang="en-US" sz="3600" i="1" dirty="0"/>
              <a:t>Lukoil Bulgaria et Lukoil </a:t>
            </a:r>
            <a:r>
              <a:rPr lang="en-US" sz="3600" i="1" dirty="0" err="1"/>
              <a:t>Neftohim</a:t>
            </a:r>
            <a:r>
              <a:rPr lang="en-US" sz="3600" i="1" dirty="0"/>
              <a:t> Burgas</a:t>
            </a:r>
            <a:r>
              <a:rPr lang="en-US" sz="2400" b="0" i="0" dirty="0"/>
              <a:t> </a:t>
            </a:r>
            <a:r>
              <a:rPr lang="en-US" sz="2400" b="0" dirty="0"/>
              <a:t>– Q2 &amp; Q3: </a:t>
            </a:r>
            <a:r>
              <a:rPr lang="en-US" sz="2400" b="0" i="0" dirty="0"/>
              <a:t>the </a:t>
            </a:r>
            <a:r>
              <a:rPr lang="en-US" sz="2400" b="0" i="1" dirty="0"/>
              <a:t>Bronner</a:t>
            </a:r>
            <a:r>
              <a:rPr lang="en-US" sz="2400" b="0" i="0" dirty="0"/>
              <a:t> question (18 December 2025)</a:t>
            </a:r>
            <a:endParaRPr lang="en-GB" sz="3600" i="1" dirty="0"/>
          </a:p>
        </p:txBody>
      </p:sp>
    </p:spTree>
    <p:extLst>
      <p:ext uri="{BB962C8B-B14F-4D97-AF65-F5344CB8AC3E}">
        <p14:creationId xmlns:p14="http://schemas.microsoft.com/office/powerpoint/2010/main" val="12033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520CF-BA19-9634-6878-03F7E2256F3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F4E06C3-ED83-B8FC-9306-1369ED312AFA}"/>
              </a:ext>
            </a:extLst>
          </p:cNvPr>
          <p:cNvSpPr>
            <a:spLocks noGrp="1"/>
          </p:cNvSpPr>
          <p:nvPr>
            <p:ph idx="1"/>
          </p:nvPr>
        </p:nvSpPr>
        <p:spPr>
          <a:xfrm>
            <a:off x="331575" y="2120006"/>
            <a:ext cx="11528850" cy="4496799"/>
          </a:xfrm>
        </p:spPr>
        <p:txBody>
          <a:bodyPr>
            <a:normAutofit fontScale="85000" lnSpcReduction="20000"/>
          </a:bodyPr>
          <a:lstStyle/>
          <a:p>
            <a:pPr>
              <a:lnSpc>
                <a:spcPct val="120000"/>
              </a:lnSpc>
            </a:pPr>
            <a:r>
              <a:rPr lang="en-US" sz="2800" b="1" dirty="0"/>
              <a:t>Finding</a:t>
            </a:r>
            <a:r>
              <a:rPr lang="en-US" sz="2800" dirty="0"/>
              <a:t>: the </a:t>
            </a:r>
            <a:r>
              <a:rPr lang="en-US" sz="2800" i="1" dirty="0"/>
              <a:t>Bronner </a:t>
            </a:r>
            <a:r>
              <a:rPr lang="en-US" sz="2800" dirty="0"/>
              <a:t>criteria can extend to privatised infrastructure. What matters is not only the price paid or the scale of later investment, but also whether the undertaking enjoys full decision-making autonomy over access.</a:t>
            </a:r>
          </a:p>
          <a:p>
            <a:pPr>
              <a:lnSpc>
                <a:spcPct val="120000"/>
              </a:lnSpc>
            </a:pPr>
            <a:r>
              <a:rPr lang="en-US" sz="2800" i="1" dirty="0"/>
              <a:t>Bronner</a:t>
            </a:r>
            <a:r>
              <a:rPr lang="en-US" sz="2800" dirty="0"/>
              <a:t> thus applies only if (i) the privatisation took place on competitive terms, so the asset is akin to one the undertaking developed itself, and (ii) the undertaking has full autonomy over access (no golden share, no regulatory access duty).</a:t>
            </a:r>
          </a:p>
          <a:p>
            <a:pPr>
              <a:lnSpc>
                <a:spcPct val="120000"/>
              </a:lnSpc>
            </a:pPr>
            <a:r>
              <a:rPr lang="en-US" sz="2800" b="1" dirty="0"/>
              <a:t>Significance</a:t>
            </a:r>
            <a:r>
              <a:rPr lang="en-US" sz="2800" dirty="0"/>
              <a:t>: whether Bronner applies </a:t>
            </a:r>
            <a:r>
              <a:rPr lang="en-US" dirty="0"/>
              <a:t>is</a:t>
            </a:r>
            <a:r>
              <a:rPr lang="en-US" sz="2800" dirty="0"/>
              <a:t> recurring battleground, in energy and beyond (cf. </a:t>
            </a:r>
            <a:r>
              <a:rPr lang="en-US" sz="2800" i="1" dirty="0"/>
              <a:t>Android Auto </a:t>
            </a:r>
            <a:r>
              <a:rPr lang="en-US" sz="2800" dirty="0"/>
              <a:t>in digital). The autonomy test makes the protective threshold harder to invoke for operators of regulated or formerly public infrastructure.</a:t>
            </a:r>
          </a:p>
        </p:txBody>
      </p:sp>
      <p:sp>
        <p:nvSpPr>
          <p:cNvPr id="4" name="Slide Number Placeholder 3">
            <a:extLst>
              <a:ext uri="{FF2B5EF4-FFF2-40B4-BE49-F238E27FC236}">
                <a16:creationId xmlns:a16="http://schemas.microsoft.com/office/drawing/2014/main" id="{9CC5A2FC-2905-5991-041F-0F7EAA91CC7A}"/>
              </a:ext>
            </a:extLst>
          </p:cNvPr>
          <p:cNvSpPr>
            <a:spLocks noGrp="1"/>
          </p:cNvSpPr>
          <p:nvPr>
            <p:ph type="sldNum" sz="quarter" idx="12"/>
          </p:nvPr>
        </p:nvSpPr>
        <p:spPr/>
        <p:txBody>
          <a:bodyPr/>
          <a:lstStyle/>
          <a:p>
            <a:pPr>
              <a:defRPr/>
            </a:pPr>
            <a:fld id="{5BB16789-D242-4D40-AF71-1DA9CF44B5BB}" type="slidenum">
              <a:rPr lang="it-IT" smtClean="0"/>
              <a:pPr>
                <a:defRPr/>
              </a:pPr>
              <a:t>6</a:t>
            </a:fld>
            <a:endParaRPr lang="it-IT"/>
          </a:p>
        </p:txBody>
      </p:sp>
      <p:sp>
        <p:nvSpPr>
          <p:cNvPr id="5" name="Title 4">
            <a:extLst>
              <a:ext uri="{FF2B5EF4-FFF2-40B4-BE49-F238E27FC236}">
                <a16:creationId xmlns:a16="http://schemas.microsoft.com/office/drawing/2014/main" id="{1A2CF4B5-DECC-DC6A-1B8B-423A2D01C2FA}"/>
              </a:ext>
            </a:extLst>
          </p:cNvPr>
          <p:cNvSpPr>
            <a:spLocks noGrp="1"/>
          </p:cNvSpPr>
          <p:nvPr>
            <p:ph type="title"/>
          </p:nvPr>
        </p:nvSpPr>
        <p:spPr>
          <a:xfrm>
            <a:off x="331575" y="826818"/>
            <a:ext cx="10959008" cy="1080120"/>
          </a:xfrm>
        </p:spPr>
        <p:txBody>
          <a:bodyPr anchor="ctr"/>
          <a:lstStyle/>
          <a:p>
            <a:r>
              <a:rPr lang="en-US" sz="3600" dirty="0"/>
              <a:t>C-245/24 </a:t>
            </a:r>
            <a:r>
              <a:rPr lang="en-US" sz="3600" i="1" dirty="0"/>
              <a:t>Lukoil Bulgaria et Lukoil </a:t>
            </a:r>
            <a:r>
              <a:rPr lang="en-US" sz="3600" i="1" dirty="0" err="1"/>
              <a:t>Neftohim</a:t>
            </a:r>
            <a:r>
              <a:rPr lang="en-US" sz="3600" i="1" dirty="0"/>
              <a:t> Burgas</a:t>
            </a:r>
            <a:r>
              <a:rPr lang="en-US" sz="2400" b="0" i="0" dirty="0"/>
              <a:t> — holding &amp; significance (18 December 2025)</a:t>
            </a:r>
            <a:endParaRPr lang="en-GB" sz="3600" i="1" dirty="0"/>
          </a:p>
        </p:txBody>
      </p:sp>
    </p:spTree>
    <p:extLst>
      <p:ext uri="{BB962C8B-B14F-4D97-AF65-F5344CB8AC3E}">
        <p14:creationId xmlns:p14="http://schemas.microsoft.com/office/powerpoint/2010/main" val="12033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FD71-2A43-FD5D-F5D8-DC3ED6A545C9}"/>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0C4821B-053C-8121-E5DF-E8AA26903AF8}"/>
              </a:ext>
            </a:extLst>
          </p:cNvPr>
          <p:cNvSpPr>
            <a:spLocks noGrp="1"/>
          </p:cNvSpPr>
          <p:nvPr>
            <p:ph idx="1"/>
          </p:nvPr>
        </p:nvSpPr>
        <p:spPr>
          <a:xfrm>
            <a:off x="331575" y="1906938"/>
            <a:ext cx="11528850" cy="4496799"/>
          </a:xfrm>
        </p:spPr>
        <p:txBody>
          <a:bodyPr>
            <a:normAutofit fontScale="77500" lnSpcReduction="20000"/>
          </a:bodyPr>
          <a:lstStyle/>
          <a:p>
            <a:pPr>
              <a:lnSpc>
                <a:spcPct val="120000"/>
              </a:lnSpc>
            </a:pPr>
            <a:r>
              <a:rPr lang="en-US" sz="2800" dirty="0"/>
              <a:t>Two parallel appeals, same dispute: Mainova and enercity (C-178/24 P and C-179/24 P) and EVH and six others (C-171/24 P to C-177/24 P), Tenth Chamber, 19 March 2026.</a:t>
            </a:r>
          </a:p>
          <a:p>
            <a:pPr>
              <a:lnSpc>
                <a:spcPct val="120000"/>
              </a:lnSpc>
            </a:pPr>
            <a:r>
              <a:rPr lang="en-US" sz="2800" b="1" dirty="0"/>
              <a:t>Decision under challenge</a:t>
            </a:r>
            <a:r>
              <a:rPr lang="en-US" sz="2800" dirty="0"/>
              <a:t>: the Commission’s clearance of M.8870 E.ON/Innogy (17 Sept. 2019), upheld by the General Court on 20 December 2023.</a:t>
            </a:r>
          </a:p>
          <a:p>
            <a:pPr>
              <a:lnSpc>
                <a:spcPct val="120000"/>
              </a:lnSpc>
            </a:pPr>
            <a:r>
              <a:rPr lang="en-US" sz="2800" b="1" dirty="0"/>
              <a:t>Context</a:t>
            </a:r>
            <a:r>
              <a:rPr lang="en-US" sz="2800" dirty="0"/>
              <a:t>: a three-limb asset swap between RWE and E.ON &gt;&gt; M.8870 (E.ON takes innogy), M.8871 (RWE takes E.ON production assets), B8-28/19 (RWE takes a 16.67% stake in E.ON, cleared by the Bundeskartellamt).</a:t>
            </a:r>
          </a:p>
          <a:p>
            <a:pPr>
              <a:lnSpc>
                <a:spcPct val="120000"/>
              </a:lnSpc>
            </a:pPr>
            <a:r>
              <a:rPr lang="en-US" sz="2800" b="1" dirty="0"/>
              <a:t>Appellants</a:t>
            </a:r>
            <a:r>
              <a:rPr lang="en-US" sz="2800" dirty="0"/>
              <a:t>: German municipal and regional energy suppliers, third parties to the operation.</a:t>
            </a:r>
          </a:p>
          <a:p>
            <a:pPr>
              <a:lnSpc>
                <a:spcPct val="120000"/>
              </a:lnSpc>
            </a:pPr>
            <a:r>
              <a:rPr lang="en-US" sz="2800" b="1" dirty="0"/>
              <a:t>Outcome</a:t>
            </a:r>
            <a:r>
              <a:rPr lang="en-US" sz="2800" dirty="0"/>
              <a:t>: appeals dismissed in their entirety.</a:t>
            </a:r>
          </a:p>
        </p:txBody>
      </p:sp>
      <p:sp>
        <p:nvSpPr>
          <p:cNvPr id="4" name="Slide Number Placeholder 3">
            <a:extLst>
              <a:ext uri="{FF2B5EF4-FFF2-40B4-BE49-F238E27FC236}">
                <a16:creationId xmlns:a16="http://schemas.microsoft.com/office/drawing/2014/main" id="{BACE2581-F038-B291-9CF0-864E7BAAEB69}"/>
              </a:ext>
            </a:extLst>
          </p:cNvPr>
          <p:cNvSpPr>
            <a:spLocks noGrp="1"/>
          </p:cNvSpPr>
          <p:nvPr>
            <p:ph type="sldNum" sz="quarter" idx="12"/>
          </p:nvPr>
        </p:nvSpPr>
        <p:spPr/>
        <p:txBody>
          <a:bodyPr/>
          <a:lstStyle/>
          <a:p>
            <a:pPr>
              <a:defRPr/>
            </a:pPr>
            <a:fld id="{5BB16789-D242-4D40-AF71-1DA9CF44B5BB}" type="slidenum">
              <a:rPr lang="it-IT" smtClean="0"/>
              <a:pPr>
                <a:defRPr/>
              </a:pPr>
              <a:t>7</a:t>
            </a:fld>
            <a:endParaRPr lang="it-IT"/>
          </a:p>
        </p:txBody>
      </p:sp>
      <p:sp>
        <p:nvSpPr>
          <p:cNvPr id="5" name="Title 4">
            <a:extLst>
              <a:ext uri="{FF2B5EF4-FFF2-40B4-BE49-F238E27FC236}">
                <a16:creationId xmlns:a16="http://schemas.microsoft.com/office/drawing/2014/main" id="{912A0787-418F-932F-C492-0A26A0A3E292}"/>
              </a:ext>
            </a:extLst>
          </p:cNvPr>
          <p:cNvSpPr>
            <a:spLocks noGrp="1"/>
          </p:cNvSpPr>
          <p:nvPr>
            <p:ph type="title"/>
          </p:nvPr>
        </p:nvSpPr>
        <p:spPr>
          <a:xfrm>
            <a:off x="331575" y="826818"/>
            <a:ext cx="10959008" cy="1080120"/>
          </a:xfrm>
        </p:spPr>
        <p:txBody>
          <a:bodyPr anchor="ctr"/>
          <a:lstStyle/>
          <a:p>
            <a:r>
              <a:rPr lang="en-US" sz="3600" dirty="0"/>
              <a:t>C-178/24 &amp; C-171/24 P </a:t>
            </a:r>
            <a:r>
              <a:rPr lang="en-US" sz="3600" i="1" dirty="0" err="1"/>
              <a:t>Mainova</a:t>
            </a:r>
            <a:r>
              <a:rPr lang="en-US" sz="3600" i="1" dirty="0"/>
              <a:t> &amp; EVH / Commission</a:t>
            </a:r>
            <a:r>
              <a:rPr lang="en-US" sz="2400" b="0" i="0" dirty="0"/>
              <a:t> - overview (19 March 2026)</a:t>
            </a:r>
            <a:endParaRPr lang="en-GB" sz="3600" i="1" dirty="0"/>
          </a:p>
        </p:txBody>
      </p:sp>
    </p:spTree>
    <p:extLst>
      <p:ext uri="{BB962C8B-B14F-4D97-AF65-F5344CB8AC3E}">
        <p14:creationId xmlns:p14="http://schemas.microsoft.com/office/powerpoint/2010/main" val="14559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617D865-3583-58ED-1DA8-F2BD47065B1A}"/>
              </a:ext>
            </a:extLst>
          </p:cNvPr>
          <p:cNvSpPr>
            <a:spLocks noGrp="1"/>
          </p:cNvSpPr>
          <p:nvPr>
            <p:ph idx="1"/>
          </p:nvPr>
        </p:nvSpPr>
        <p:spPr>
          <a:xfrm>
            <a:off x="331575" y="1906938"/>
            <a:ext cx="11528850" cy="4496799"/>
          </a:xfrm>
        </p:spPr>
        <p:txBody>
          <a:bodyPr>
            <a:normAutofit fontScale="85000" lnSpcReduction="20000"/>
          </a:bodyPr>
          <a:lstStyle/>
          <a:p>
            <a:pPr>
              <a:lnSpc>
                <a:spcPct val="120000"/>
              </a:lnSpc>
            </a:pPr>
            <a:r>
              <a:rPr lang="en-US" sz="2800" b="1" dirty="0"/>
              <a:t>Single concentration (Art. 3)</a:t>
            </a:r>
            <a:r>
              <a:rPr lang="en-US" sz="2800" dirty="0"/>
              <a:t>: beyond interdependence, the transactions must result in control passing to the same undertaking(s). Not met here &gt;&gt; different acquirers take different targets, so the swap is three separate concentrations.</a:t>
            </a:r>
          </a:p>
          <a:p>
            <a:pPr>
              <a:lnSpc>
                <a:spcPct val="120000"/>
              </a:lnSpc>
            </a:pPr>
            <a:r>
              <a:rPr lang="en-US" sz="2800" b="1" dirty="0"/>
              <a:t>Recital 20</a:t>
            </a:r>
            <a:r>
              <a:rPr lang="en-US" sz="2800" dirty="0"/>
              <a:t>: a non-binding preamble cannot widen Art. 3’s definition (following EVH e.a., C-464/23 P, 26 June 2025).</a:t>
            </a:r>
          </a:p>
          <a:p>
            <a:pPr>
              <a:lnSpc>
                <a:spcPct val="120000"/>
              </a:lnSpc>
            </a:pPr>
            <a:r>
              <a:rPr lang="en-US" sz="2800" b="1" dirty="0"/>
              <a:t>B8-28/19 minority stake</a:t>
            </a:r>
            <a:r>
              <a:rPr lang="en-US" sz="2800" dirty="0"/>
              <a:t>: never notified to the Commission</a:t>
            </a:r>
            <a:r>
              <a:rPr lang="en-US" dirty="0"/>
              <a:t>. A</a:t>
            </a:r>
            <a:r>
              <a:rPr lang="en-US" sz="2800" dirty="0"/>
              <a:t>bsent a complaint, the Commission had no duty to rule of its own motion on its jurisdiction.</a:t>
            </a:r>
          </a:p>
          <a:p>
            <a:pPr>
              <a:lnSpc>
                <a:spcPct val="120000"/>
              </a:lnSpc>
            </a:pPr>
            <a:r>
              <a:rPr lang="en-US" sz="2800" b="1" dirty="0"/>
              <a:t>Art. 21(1) / Art. 101 TFUE</a:t>
            </a:r>
            <a:r>
              <a:rPr lang="en-US" sz="2800" dirty="0"/>
              <a:t>: an alleged demarcation agreement is for Regulation 1/2003 on complaint, outside the structural merger review. </a:t>
            </a:r>
            <a:r>
              <a:rPr lang="en-US" sz="2800" i="1" dirty="0"/>
              <a:t>Towercast</a:t>
            </a:r>
            <a:r>
              <a:rPr lang="en-US" sz="2800" dirty="0"/>
              <a:t> is distinguished (there the deal was un-notified, so no blocking effect), </a:t>
            </a:r>
            <a:r>
              <a:rPr lang="en-US" sz="2800" i="1" dirty="0"/>
              <a:t>Austria Asphalt</a:t>
            </a:r>
            <a:r>
              <a:rPr lang="en-US" sz="2800" dirty="0"/>
              <a:t> confirmed.</a:t>
            </a:r>
          </a:p>
        </p:txBody>
      </p:sp>
      <p:sp>
        <p:nvSpPr>
          <p:cNvPr id="3" name="Espace réservé du numéro de diapositive 2">
            <a:extLst>
              <a:ext uri="{FF2B5EF4-FFF2-40B4-BE49-F238E27FC236}">
                <a16:creationId xmlns:a16="http://schemas.microsoft.com/office/drawing/2014/main" id="{317284BC-DAE2-ED6E-346C-F000E00D3AC6}"/>
              </a:ext>
            </a:extLst>
          </p:cNvPr>
          <p:cNvSpPr>
            <a:spLocks noGrp="1"/>
          </p:cNvSpPr>
          <p:nvPr>
            <p:ph type="sldNum" sz="quarter" idx="12"/>
          </p:nvPr>
        </p:nvSpPr>
        <p:spPr/>
        <p:txBody>
          <a:bodyPr/>
          <a:lstStyle/>
          <a:p>
            <a:pPr>
              <a:defRPr/>
            </a:pPr>
            <a:fld id="{470B5C6D-7C0A-40A2-93E5-45B7AD5C39FE}" type="slidenum">
              <a:rPr lang="it-IT" smtClean="0"/>
              <a:pPr>
                <a:defRPr/>
              </a:pPr>
              <a:t>8</a:t>
            </a:fld>
            <a:endParaRPr lang="it-IT"/>
          </a:p>
        </p:txBody>
      </p:sp>
      <p:sp>
        <p:nvSpPr>
          <p:cNvPr id="4" name="Titre 3">
            <a:extLst>
              <a:ext uri="{FF2B5EF4-FFF2-40B4-BE49-F238E27FC236}">
                <a16:creationId xmlns:a16="http://schemas.microsoft.com/office/drawing/2014/main" id="{F789FB2C-84D4-0A20-6E58-26770E041AFB}"/>
              </a:ext>
            </a:extLst>
          </p:cNvPr>
          <p:cNvSpPr>
            <a:spLocks noGrp="1"/>
          </p:cNvSpPr>
          <p:nvPr>
            <p:ph type="title"/>
          </p:nvPr>
        </p:nvSpPr>
        <p:spPr>
          <a:xfrm>
            <a:off x="331575" y="826818"/>
            <a:ext cx="10959008" cy="1080120"/>
          </a:xfrm>
        </p:spPr>
        <p:txBody>
          <a:bodyPr anchor="ctr"/>
          <a:lstStyle/>
          <a:p>
            <a:r>
              <a:rPr lang="en-US" sz="3600" dirty="0"/>
              <a:t>C-178/24 &amp; C-171/24 P </a:t>
            </a:r>
            <a:r>
              <a:rPr lang="en-US" sz="3600" i="1" dirty="0" err="1"/>
              <a:t>Mainova</a:t>
            </a:r>
            <a:r>
              <a:rPr lang="en-US" sz="3600" i="1" dirty="0"/>
              <a:t> &amp; EVH</a:t>
            </a:r>
            <a:r>
              <a:rPr lang="en-US" sz="2400" b="0" i="0" dirty="0"/>
              <a:t> - single concentration &amp; Article 101 (19 March 2026)</a:t>
            </a:r>
            <a:endParaRPr lang="fr-FR" sz="3600" i="1" dirty="0"/>
          </a:p>
        </p:txBody>
      </p:sp>
    </p:spTree>
    <p:extLst>
      <p:ext uri="{BB962C8B-B14F-4D97-AF65-F5344CB8AC3E}">
        <p14:creationId xmlns:p14="http://schemas.microsoft.com/office/powerpoint/2010/main" val="92840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31575" y="1906938"/>
            <a:ext cx="11528850" cy="4496799"/>
          </a:xfrm>
        </p:spPr>
        <p:txBody>
          <a:bodyPr>
            <a:normAutofit fontScale="85000" lnSpcReduction="10000"/>
          </a:bodyPr>
          <a:lstStyle/>
          <a:p>
            <a:pPr>
              <a:lnSpc>
                <a:spcPct val="120000"/>
              </a:lnSpc>
            </a:pPr>
            <a:r>
              <a:rPr lang="en-US" sz="2800" b="1" dirty="0"/>
              <a:t>Margin of appraisal</a:t>
            </a:r>
            <a:r>
              <a:rPr lang="en-US" sz="2800" dirty="0"/>
              <a:t>: on complex economic assessments, review is confined to manifest error, material accuracy of the facts, and misuse of powers.</a:t>
            </a:r>
          </a:p>
          <a:p>
            <a:pPr>
              <a:lnSpc>
                <a:spcPct val="120000"/>
              </a:lnSpc>
            </a:pPr>
            <a:r>
              <a:rPr lang="en-US" sz="2800" b="1" dirty="0"/>
              <a:t>Appeal is not re-assessment</a:t>
            </a:r>
            <a:r>
              <a:rPr lang="en-US" sz="2800" dirty="0"/>
              <a:t>: pleas on the market investigation, the expert reports and studies, market definition and competitive closeness are inadmissible.</a:t>
            </a:r>
          </a:p>
          <a:p>
            <a:pPr>
              <a:lnSpc>
                <a:spcPct val="120000"/>
              </a:lnSpc>
            </a:pPr>
            <a:r>
              <a:rPr lang="en-US" sz="2800" b="1" dirty="0"/>
              <a:t>Burden of proof</a:t>
            </a:r>
            <a:r>
              <a:rPr lang="en-US" sz="2800" dirty="0"/>
              <a:t>: against a reasoned decision, the applicant must bring equally detailed evidence, not an undue reversal. Studies built on post-decision data carry limited probative value.</a:t>
            </a:r>
          </a:p>
          <a:p>
            <a:pPr>
              <a:lnSpc>
                <a:spcPct val="120000"/>
              </a:lnSpc>
            </a:pPr>
            <a:r>
              <a:rPr lang="en-US" sz="2800" b="1" dirty="0"/>
              <a:t>Significance</a:t>
            </a:r>
            <a:r>
              <a:rPr lang="en-US" sz="2800" dirty="0"/>
              <a:t>: third parties face a steep climb to overturn a clearance on the merits.</a:t>
            </a:r>
          </a:p>
        </p:txBody>
      </p:sp>
      <p:sp>
        <p:nvSpPr>
          <p:cNvPr id="4" name="Slide Number Placeholder 3"/>
          <p:cNvSpPr>
            <a:spLocks noGrp="1"/>
          </p:cNvSpPr>
          <p:nvPr>
            <p:ph type="sldNum" sz="quarter" idx="12"/>
          </p:nvPr>
        </p:nvSpPr>
        <p:spPr/>
        <p:txBody>
          <a:bodyPr/>
          <a:lstStyle/>
          <a:p>
            <a:pPr>
              <a:defRPr/>
            </a:pPr>
            <a:fld id="{5BB16789-D242-4D40-AF71-1DA9CF44B5BB}" type="slidenum">
              <a:rPr lang="it-IT" smtClean="0"/>
              <a:pPr>
                <a:defRPr/>
              </a:pPr>
              <a:t>9</a:t>
            </a:fld>
            <a:endParaRPr lang="it-IT"/>
          </a:p>
        </p:txBody>
      </p:sp>
      <p:sp>
        <p:nvSpPr>
          <p:cNvPr id="5" name="Title 4"/>
          <p:cNvSpPr>
            <a:spLocks noGrp="1"/>
          </p:cNvSpPr>
          <p:nvPr>
            <p:ph type="title"/>
          </p:nvPr>
        </p:nvSpPr>
        <p:spPr>
          <a:xfrm>
            <a:off x="331575" y="826818"/>
            <a:ext cx="10959008" cy="1080120"/>
          </a:xfrm>
        </p:spPr>
        <p:txBody>
          <a:bodyPr anchor="ctr"/>
          <a:lstStyle/>
          <a:p>
            <a:r>
              <a:rPr lang="en-US" sz="3600" dirty="0"/>
              <a:t>C-178/24 &amp; C-171/24 P </a:t>
            </a:r>
            <a:r>
              <a:rPr lang="en-US" sz="3600" i="1" dirty="0" err="1"/>
              <a:t>Mainova</a:t>
            </a:r>
            <a:r>
              <a:rPr lang="en-US" sz="3600" i="1" dirty="0"/>
              <a:t> &amp; EVH</a:t>
            </a:r>
            <a:r>
              <a:rPr lang="en-US" sz="2400" b="0" i="0" dirty="0"/>
              <a:t> - standard of review &amp; significance (19 March 2026)</a:t>
            </a:r>
            <a:endParaRPr lang="en-GB" sz="3600" i="1" dirty="0"/>
          </a:p>
        </p:txBody>
      </p:sp>
    </p:spTree>
    <p:extLst>
      <p:ext uri="{BB962C8B-B14F-4D97-AF65-F5344CB8AC3E}">
        <p14:creationId xmlns:p14="http://schemas.microsoft.com/office/powerpoint/2010/main" val="120330799"/>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SR-Template-presentation.pptx" id="{818F2BEB-38D8-4669-963C-BD154150CCF3}" vid="{250325B8-47FD-4C2C-BCA1-DEFD5701A47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SR-Template-presentation.pptx" id="{818F2BEB-38D8-4669-963C-BD154150CCF3}" vid="{0D89EE7C-B0AE-45AF-AE99-17D13515ECF7}"/>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SR-Template-presentation.pptx" id="{818F2BEB-38D8-4669-963C-BD154150CCF3}" vid="{0D89EE7C-B0AE-45AF-AE99-17D13515ECF7}"/>
    </a:ext>
  </a:extLst>
</a:theme>
</file>

<file path=ppt/theme/theme4.xml><?xml version="1.0" encoding="utf-8"?>
<a:theme xmlns:a="http://schemas.openxmlformats.org/drawingml/2006/main" name="Office Theme">
  <a:themeElements>
    <a:clrScheme name="FSR Template">
      <a:dk1>
        <a:srgbClr val="004575"/>
      </a:dk1>
      <a:lt1>
        <a:srgbClr val="FFFFFF"/>
      </a:lt1>
      <a:dk2>
        <a:srgbClr val="004575"/>
      </a:dk2>
      <a:lt2>
        <a:srgbClr val="FFFFFF"/>
      </a:lt2>
      <a:accent1>
        <a:srgbClr val="8F942F"/>
      </a:accent1>
      <a:accent2>
        <a:srgbClr val="C85826"/>
      </a:accent2>
      <a:accent3>
        <a:srgbClr val="C4AEA1"/>
      </a:accent3>
      <a:accent4>
        <a:srgbClr val="F1C46F"/>
      </a:accent4>
      <a:accent5>
        <a:srgbClr val="2581C4"/>
      </a:accent5>
      <a:accent6>
        <a:srgbClr val="0045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icrosoft PowerPoint Presentation (2).pot  -  Compatibility Mode" id="{39EFD688-770E-452A-9EC8-40EA49EC012F}" vid="{DEC5EDC1-2CC6-4A9D-B215-9E0DF6B55929}"/>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1c9214b-f478-4802-92b0-c87474ff500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0D231EEB639049BF485F1CA815AEAC" ma:contentTypeVersion="17" ma:contentTypeDescription="Create a new document." ma:contentTypeScope="" ma:versionID="6c3b4fcccea8ebea9611388fae218dfc">
  <xsd:schema xmlns:xsd="http://www.w3.org/2001/XMLSchema" xmlns:xs="http://www.w3.org/2001/XMLSchema" xmlns:p="http://schemas.microsoft.com/office/2006/metadata/properties" xmlns:ns3="a1c9214b-f478-4802-92b0-c87474ff5006" xmlns:ns4="3485a6bb-ba0b-46ca-af0c-68f9101e1009" targetNamespace="http://schemas.microsoft.com/office/2006/metadata/properties" ma:root="true" ma:fieldsID="1673d24652676c3886490f1e72b28f1d" ns3:_="" ns4:_="">
    <xsd:import namespace="a1c9214b-f478-4802-92b0-c87474ff5006"/>
    <xsd:import namespace="3485a6bb-ba0b-46ca-af0c-68f9101e100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214b-f478-4802-92b0-c87474ff5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85a6bb-ba0b-46ca-af0c-68f9101e10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622745-F7ED-4954-ADE2-BD472622A1B1}">
  <ds:schemaRefs>
    <ds:schemaRef ds:uri="http://schemas.microsoft.com/office/2006/metadata/properties"/>
    <ds:schemaRef ds:uri="http://purl.org/dc/terms/"/>
    <ds:schemaRef ds:uri="http://www.w3.org/XML/1998/namespace"/>
    <ds:schemaRef ds:uri="http://schemas.microsoft.com/office/infopath/2007/PartnerControls"/>
    <ds:schemaRef ds:uri="http://schemas.microsoft.com/office/2006/documentManagement/types"/>
    <ds:schemaRef ds:uri="3485a6bb-ba0b-46ca-af0c-68f9101e1009"/>
    <ds:schemaRef ds:uri="http://schemas.openxmlformats.org/package/2006/metadata/core-properties"/>
    <ds:schemaRef ds:uri="a1c9214b-f478-4802-92b0-c87474ff5006"/>
    <ds:schemaRef ds:uri="http://purl.org/dc/dcmitype/"/>
    <ds:schemaRef ds:uri="http://purl.org/dc/elements/1.1/"/>
  </ds:schemaRefs>
</ds:datastoreItem>
</file>

<file path=customXml/itemProps2.xml><?xml version="1.0" encoding="utf-8"?>
<ds:datastoreItem xmlns:ds="http://schemas.openxmlformats.org/officeDocument/2006/customXml" ds:itemID="{2246F7AB-AEC2-4269-92A4-FF2AEA19EF3C}">
  <ds:schemaRefs>
    <ds:schemaRef ds:uri="http://schemas.microsoft.com/sharepoint/v3/contenttype/forms"/>
  </ds:schemaRefs>
</ds:datastoreItem>
</file>

<file path=customXml/itemProps3.xml><?xml version="1.0" encoding="utf-8"?>
<ds:datastoreItem xmlns:ds="http://schemas.openxmlformats.org/officeDocument/2006/customXml" ds:itemID="{3D09E869-218B-4A71-94BE-E6C6F1B0EC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9214b-f478-4802-92b0-c87474ff5006"/>
    <ds:schemaRef ds:uri="3485a6bb-ba0b-46ca-af0c-68f9101e1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e8f432a-23bf-41d6-ab25-8bcd209e80dc}" enabled="1" method="Privileged" siteId="{87879f2e-7304-4bf2-baf2-63e7f83f3c34}" removed="0"/>
</clbl:labelList>
</file>

<file path=docProps/app.xml><?xml version="1.0" encoding="utf-8"?>
<Properties xmlns="http://schemas.openxmlformats.org/officeDocument/2006/extended-properties" xmlns:vt="http://schemas.openxmlformats.org/officeDocument/2006/docPropsVTypes">
  <Template/>
  <TotalTime>4621</TotalTime>
  <Words>3081</Words>
  <Application>Microsoft Office PowerPoint</Application>
  <PresentationFormat>Widescreen</PresentationFormat>
  <Paragraphs>171</Paragraphs>
  <Slides>25</Slides>
  <Notes>13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25</vt:i4>
      </vt:variant>
    </vt:vector>
  </HeadingPairs>
  <TitlesOfParts>
    <vt:vector size="32" baseType="lpstr">
      <vt:lpstr>Arial</vt:lpstr>
      <vt:lpstr>Calibri</vt:lpstr>
      <vt:lpstr>Times New Roman</vt:lpstr>
      <vt:lpstr>Presentation1</vt:lpstr>
      <vt:lpstr>1_Custom Design</vt:lpstr>
      <vt:lpstr>Content slides</vt:lpstr>
      <vt:lpstr>Office Theme</vt:lpstr>
      <vt:lpstr>An overview of recent energy case law from the CJEU</vt:lpstr>
      <vt:lpstr>List of cases </vt:lpstr>
      <vt:lpstr>C-245/24 Lukoil Bulgaria et Lukoil Neftohim Burgas (18 December 2025)</vt:lpstr>
      <vt:lpstr>C-245/24 Lukoil Bulgaria &amp; Lukoil Neftohim Burgas – Q1: single undertaking (18 December 2025)</vt:lpstr>
      <vt:lpstr>C-245/24 Lukoil Bulgaria et Lukoil Neftohim Burgas – Q2 &amp; Q3: the Bronner question (18 December 2025)</vt:lpstr>
      <vt:lpstr>C-245/24 Lukoil Bulgaria et Lukoil Neftohim Burgas — holding &amp; significance (18 December 2025)</vt:lpstr>
      <vt:lpstr>C-178/24 &amp; C-171/24 P Mainova &amp; EVH / Commission - overview (19 March 2026)</vt:lpstr>
      <vt:lpstr>C-178/24 &amp; C-171/24 P Mainova &amp; EVH - single concentration &amp; Article 101 (19 March 2026)</vt:lpstr>
      <vt:lpstr>C-178/24 &amp; C-171/24 P Mainova &amp; EVH - standard of review &amp; significance (19 March 2026)</vt:lpstr>
      <vt:lpstr>T-93/24 Lantmännen - facts &amp; pleas (21 January 2026)</vt:lpstr>
      <vt:lpstr>T-93/24 Lantmännen - holding &amp; significance (21 January 2026)</vt:lpstr>
      <vt:lpstr>C-251/24 Axpo Energy Romania - free price formation (Q4) (AG Opinion, 25 June 2026)</vt:lpstr>
      <vt:lpstr>C-251/24 Axpo Energy Romania - cross-border restrictions (Q5) (AG Opinion, 25 June 2026)</vt:lpstr>
      <vt:lpstr>C‑144/24 Commission v Hungary (26 January 2026)</vt:lpstr>
      <vt:lpstr>C‑144/24 Commission v Hungary (26 January 2026)</vt:lpstr>
      <vt:lpstr>C‑633/23 Electrabel (18 December 2025)</vt:lpstr>
      <vt:lpstr>C‑633/23 Electrabel (18 December 2025)</vt:lpstr>
      <vt:lpstr>C‑423/23 SECAB (22 January 2026)</vt:lpstr>
      <vt:lpstr>C‑423/23 SECAB (22 January 2026)</vt:lpstr>
      <vt:lpstr>C-206/23 Commission v Bulgaria (22 January 2026)</vt:lpstr>
      <vt:lpstr>C -206/23 Commission v Bulgaria (22 January 2026)</vt:lpstr>
      <vt:lpstr>C -206/23 Commission v Bulgaria (22 January 2026)</vt:lpstr>
      <vt:lpstr>C-392/24 PPC Renewables Romania (AG Opinion, 25 June 2026)</vt:lpstr>
      <vt:lpstr>C-392/24 PPC Renewables Romania (AG Opinion, 25 June 2026)</vt:lpstr>
      <vt:lpstr>Thank you for participating!</vt:lpstr>
    </vt:vector>
  </TitlesOfParts>
  <Company>European University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Leonardo Meeus</dc:creator>
  <cp:lastModifiedBy>Munchmeyer, Max</cp:lastModifiedBy>
  <cp:revision>27</cp:revision>
  <cp:lastPrinted>2016-10-18T13:25:01Z</cp:lastPrinted>
  <dcterms:created xsi:type="dcterms:W3CDTF">2010-10-01T11:44:00Z</dcterms:created>
  <dcterms:modified xsi:type="dcterms:W3CDTF">2026-06-30T11:53:05Z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2052-9.1.0.4249</vt:lpwstr>
  </property>
  <property fmtid="{D5CDD505-2E9C-101B-9397-08002B2CF9AE}" pid="3" name="ContentTypeId">
    <vt:lpwstr>0x010100D70D231EEB639049BF485F1CA815AEAC</vt:lpwstr>
  </property>
  <property fmtid="{D5CDD505-2E9C-101B-9397-08002B2CF9AE}" pid="4" name="MediaServiceImageTags">
    <vt:lpwstr/>
  </property>
</Properties>
</file>