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Oswald"/>
      <p:regular r:id="rId15"/>
      <p:bold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OpenSans-bold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font" Target="fonts/OpenSans-regular.fntdata"/><Relationship Id="rId7" Type="http://schemas.openxmlformats.org/officeDocument/2006/relationships/slide" Target="slides/slide2.xml"/><Relationship Id="rId20" Type="http://schemas.openxmlformats.org/officeDocument/2006/relationships/font" Target="fonts/OpenSans-boldItalic.fntdata"/><Relationship Id="rId2" Type="http://schemas.openxmlformats.org/officeDocument/2006/relationships/viewProps" Target="viewProps.xml"/><Relationship Id="rId16" Type="http://schemas.openxmlformats.org/officeDocument/2006/relationships/font" Target="fonts/Oswald-bold.fntdata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font" Target="fonts/OpenSans-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ee4ae01c67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" name="Google Shape;57;g3ee4ae01c67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e0a8bcbb3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3e0a8bcbb3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dabb4bb119_0_3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3dabb4bb119_0_3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dabb4bb119_0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3dabb4bb119_0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dabb4bb119_0_3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3" name="Google Shape;83;g3dabb4bb119_0_3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dabb4bb119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3dabb4bb119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dabb4bb11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3dabb4bb11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e39404ed27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3e39404ed27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swa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swa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B"/>
              </a:buClr>
              <a:buSzPts val="2400"/>
              <a:buNone/>
              <a:defRPr sz="2400">
                <a:solidFill>
                  <a:srgbClr val="88888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B"/>
              </a:buClr>
              <a:buSzPts val="2000"/>
              <a:buNone/>
              <a:defRPr sz="2000">
                <a:solidFill>
                  <a:srgbClr val="88888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B"/>
              </a:buClr>
              <a:buSzPts val="1800"/>
              <a:buNone/>
              <a:defRPr sz="1800">
                <a:solidFill>
                  <a:srgbClr val="88888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B"/>
              </a:buClr>
              <a:buSzPts val="1600"/>
              <a:buNone/>
              <a:defRPr sz="1600">
                <a:solidFill>
                  <a:srgbClr val="88888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B"/>
              </a:buClr>
              <a:buSzPts val="1600"/>
              <a:buNone/>
              <a:defRPr sz="1600">
                <a:solidFill>
                  <a:srgbClr val="8888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B"/>
              </a:buClr>
              <a:buSzPts val="1600"/>
              <a:buNone/>
              <a:defRPr sz="1600">
                <a:solidFill>
                  <a:srgbClr val="8888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B"/>
              </a:buClr>
              <a:buSzPts val="1600"/>
              <a:buNone/>
              <a:defRPr sz="1600">
                <a:solidFill>
                  <a:srgbClr val="8888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B"/>
              </a:buClr>
              <a:buSzPts val="1600"/>
              <a:buNone/>
              <a:defRPr sz="1600">
                <a:solidFill>
                  <a:srgbClr val="8888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B"/>
              </a:buClr>
              <a:buSzPts val="1600"/>
              <a:buNone/>
              <a:defRPr sz="1600">
                <a:solidFill>
                  <a:srgbClr val="88888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swa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swald"/>
              <a:buNone/>
              <a:defRPr b="0" i="0" sz="4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mo.int/resources/publication-series/state-of-climate-europe/european-state-of-climate-2025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arbonmarketwatch.org/publications/sky-polluters-time-to-chip-in-citizens-time-to-cash-in/" TargetMode="External"/><Relationship Id="rId4" Type="http://schemas.openxmlformats.org/officeDocument/2006/relationships/hyperlink" Target="https://carbonmarketwatch.org/publications/sky-polluters-time-to-chip-in-citizens-time-to-cash-in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dn.odi.org/media/documents/11764.pdf" TargetMode="External"/><Relationship Id="rId4" Type="http://schemas.openxmlformats.org/officeDocument/2006/relationships/hyperlink" Target="https://carbonmarketwatch.org/publications/the-phantom-leakage/" TargetMode="External"/><Relationship Id="rId5" Type="http://schemas.openxmlformats.org/officeDocument/2006/relationships/hyperlink" Target="https://www.eca.europa.eu/Lists/ECADocuments/SR20_18/SR_EU-ETS_EN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eur-lex.europa.eu/legal-content/EN/TXT/?uri=celex:52025PC0990" TargetMode="External"/><Relationship Id="rId4" Type="http://schemas.openxmlformats.org/officeDocument/2006/relationships/hyperlink" Target="https://www.businesseurope.eu/publications/priorities-for-the-eu-ets-review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arbonmarketwatch.org/publications/joint-letter-eu-ets-revenues-from-polluters-to-the-people/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lidia.tamellini@carbonmarketwatch.org" TargetMode="External"/><Relationship Id="rId4" Type="http://schemas.openxmlformats.org/officeDocument/2006/relationships/hyperlink" Target="http://www.carbonmarketwatch.org/" TargetMode="External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/>
        </p:nvSpPr>
        <p:spPr>
          <a:xfrm>
            <a:off x="4930100" y="4470400"/>
            <a:ext cx="7281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Remove the following text from the image &quot;Monday 11 May 11am - 12pm CET&quot;" id="53" name="Google Shape;5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/>
        </p:nvSpPr>
        <p:spPr>
          <a:xfrm>
            <a:off x="2896850" y="5318475"/>
            <a:ext cx="90867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Lidia Tamellini, Policy Expert on EU industrial decarbonisation</a:t>
            </a:r>
            <a:endParaRPr sz="21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FSR Online Debate "EU ETS 2026 revision: what's next?"  </a:t>
            </a:r>
            <a:endParaRPr sz="21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22 June 2026 </a:t>
            </a:r>
            <a:endParaRPr sz="21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830648" y="590375"/>
            <a:ext cx="3672525" cy="679625"/>
          </a:xfrm>
          <a:prstGeom prst="flowChartManualInput">
            <a:avLst/>
          </a:prstGeom>
          <a:solidFill>
            <a:srgbClr val="293C8C">
              <a:alpha val="59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swald"/>
              <a:buNone/>
            </a:pPr>
            <a:r>
              <a:rPr b="1" lang="en-US"/>
              <a:t>INTRODUCTION</a:t>
            </a:r>
            <a:endParaRPr b="1"/>
          </a:p>
        </p:txBody>
      </p:sp>
      <p:sp>
        <p:nvSpPr>
          <p:cNvPr id="61" name="Google Shape;61;p14"/>
          <p:cNvSpPr txBox="1"/>
          <p:nvPr/>
        </p:nvSpPr>
        <p:spPr>
          <a:xfrm>
            <a:off x="1543600" y="1561175"/>
            <a:ext cx="100452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Climate crisis is getting worse (</a:t>
            </a:r>
            <a:r>
              <a:rPr b="1" lang="en-US" sz="32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also in the EU</a:t>
            </a: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b="1"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○"/>
            </a:pPr>
            <a:r>
              <a:rPr lang="en-U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… and it doesn’t care about politics and economics</a:t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</a:pPr>
            <a:r>
              <a:rPr b="1" lang="en-US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ETS plays critical role</a:t>
            </a:r>
            <a:endParaRPr b="1"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○"/>
            </a:pPr>
            <a:r>
              <a:rPr lang="en-US" sz="28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Long term and predictable signal</a:t>
            </a:r>
            <a:r>
              <a:rPr lang="en-U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for business case for deep industrial transformation</a:t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Open Sans"/>
              <a:buChar char="○"/>
            </a:pPr>
            <a:r>
              <a:rPr lang="en-US" sz="28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Use of revenues</a:t>
            </a:r>
            <a:endParaRPr sz="28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Open Sans"/>
              <a:buChar char="○"/>
            </a:pPr>
            <a:r>
              <a:rPr lang="en-US" sz="28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Making polluters pay </a:t>
            </a:r>
            <a:endParaRPr sz="28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○"/>
            </a:pPr>
            <a:r>
              <a:rPr lang="en-U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Signal to international partners</a:t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■"/>
            </a:pPr>
            <a:r>
              <a:rPr i="1" lang="en-U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Carbon pricing is expanding fast</a:t>
            </a:r>
            <a:endParaRPr i="1"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C122B"/>
                </a:solidFill>
              </a:rPr>
              <a:t>Want a new cap? Make it carbon budget neutral</a:t>
            </a:r>
            <a:endParaRPr>
              <a:solidFill>
                <a:srgbClr val="0C122B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7144900" y="1690825"/>
            <a:ext cx="4443900" cy="4571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spcBef>
                <a:spcPts val="1000"/>
              </a:spcBef>
              <a:spcAft>
                <a:spcPts val="0"/>
              </a:spcAft>
              <a:buClr>
                <a:srgbClr val="0C122B"/>
              </a:buClr>
              <a:buSzPts val="3200"/>
              <a:buFont typeface="Open Sans"/>
              <a:buChar char="●"/>
            </a:pPr>
            <a:r>
              <a:rPr b="1" lang="en-US" sz="3200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The ETS doesn’t need any additional supply until 2036</a:t>
            </a:r>
            <a:endParaRPr b="1" sz="3200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31800" lvl="0" marL="457200" rtl="0" algn="l">
              <a:spcBef>
                <a:spcPts val="1000"/>
              </a:spcBef>
              <a:spcAft>
                <a:spcPts val="0"/>
              </a:spcAft>
              <a:buClr>
                <a:srgbClr val="0C122B"/>
              </a:buClr>
              <a:buSzPts val="3200"/>
              <a:buFont typeface="Open Sans"/>
              <a:buChar char="●"/>
            </a:pPr>
            <a:r>
              <a:rPr b="0" lang="en-US" sz="2900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Small changes to LFR have massive impacts on carbon budget (2.4% → 3 billion extra tonnes of CO2e)</a:t>
            </a:r>
            <a:endParaRPr b="1" sz="3200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" name="Google Shape;68;p15" title="signal-2026-06-01-13071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755425"/>
            <a:ext cx="6840100" cy="4441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1286450" y="1561175"/>
            <a:ext cx="10302300" cy="4700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00" spcFirstLastPara="1" rIns="91400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323">
                <a:solidFill>
                  <a:srgbClr val="D10787"/>
                </a:solidFill>
                <a:latin typeface="Open Sans"/>
                <a:ea typeface="Open Sans"/>
                <a:cs typeface="Open Sans"/>
                <a:sym typeface="Open Sans"/>
              </a:rPr>
              <a:t>If more</a:t>
            </a:r>
            <a:r>
              <a:rPr b="1" lang="en-US" sz="3323">
                <a:solidFill>
                  <a:srgbClr val="D10787"/>
                </a:solidFill>
                <a:latin typeface="Open Sans"/>
                <a:ea typeface="Open Sans"/>
                <a:cs typeface="Open Sans"/>
                <a:sym typeface="Open Sans"/>
              </a:rPr>
              <a:t> “emissions space” is </a:t>
            </a:r>
            <a:r>
              <a:rPr b="1" lang="en-US" sz="3323">
                <a:solidFill>
                  <a:srgbClr val="D10787"/>
                </a:solidFill>
                <a:latin typeface="Open Sans"/>
                <a:ea typeface="Open Sans"/>
                <a:cs typeface="Open Sans"/>
                <a:sym typeface="Open Sans"/>
              </a:rPr>
              <a:t>needed, that’s an argument for scope extension</a:t>
            </a:r>
            <a:endParaRPr b="1" sz="3323">
              <a:solidFill>
                <a:srgbClr val="D107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5765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D10787"/>
              </a:buClr>
              <a:buSzPts val="2790"/>
              <a:buFont typeface="Open Sans"/>
              <a:buChar char="●"/>
            </a:pPr>
            <a:r>
              <a:rPr b="1" lang="en-US" sz="2790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Waste incineration </a:t>
            </a:r>
            <a:r>
              <a:rPr lang="en-US" sz="2790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should be included</a:t>
            </a:r>
            <a:endParaRPr sz="2248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57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10787"/>
              </a:buClr>
              <a:buSzPts val="2790"/>
              <a:buFont typeface="Open Sans"/>
              <a:buChar char="●"/>
            </a:pPr>
            <a:r>
              <a:rPr b="1" lang="en-US" sz="2790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Aviation</a:t>
            </a:r>
            <a:endParaRPr sz="2248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1475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Open Sans"/>
              <a:buChar char="○"/>
            </a:pPr>
            <a:r>
              <a:rPr b="1" lang="en-US" sz="2250" u="sng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Two-thirds</a:t>
            </a:r>
            <a:r>
              <a:rPr lang="en-US" sz="22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carbon emissions from private jets are not covered</a:t>
            </a:r>
            <a:endParaRPr sz="22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1475" lvl="2" marL="1371600" rtl="0" algn="just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Open Sans"/>
              <a:buChar char="■"/>
            </a:pPr>
            <a:r>
              <a:rPr b="1" lang="en-US" sz="225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All departing and arriving private jets must be covered with a multiplier of four (+</a:t>
            </a:r>
            <a:r>
              <a:rPr b="1" lang="en-US" sz="2250" u="sng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€1.2B/yr by 2030</a:t>
            </a:r>
            <a:r>
              <a:rPr b="1" lang="en-US" sz="225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2248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1316" lvl="1" marL="9144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C122B"/>
              </a:buClr>
              <a:buSzPts val="2248"/>
              <a:buFont typeface="Open Sans"/>
              <a:buChar char="○"/>
            </a:pPr>
            <a:r>
              <a:rPr lang="en-US" sz="2248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Include all EEA flights (departing and returning) to generate an extra </a:t>
            </a:r>
            <a:r>
              <a:rPr lang="en-US" sz="2248" u="sng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€19 billion annually </a:t>
            </a:r>
            <a:r>
              <a:rPr lang="en-US" sz="2248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by 2030</a:t>
            </a:r>
            <a:endParaRPr sz="2248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48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rgbClr val="0C122B"/>
                </a:solidFill>
                <a:latin typeface="Oswald"/>
                <a:ea typeface="Oswald"/>
                <a:cs typeface="Oswald"/>
                <a:sym typeface="Oswald"/>
              </a:rPr>
              <a:t>Want a new cap? Make it carbon budget neutral</a:t>
            </a:r>
            <a:endParaRPr b="0" sz="4400">
              <a:solidFill>
                <a:srgbClr val="0C122B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rgbClr val="0C122B"/>
                </a:solidFill>
                <a:latin typeface="Oswald"/>
                <a:ea typeface="Oswald"/>
                <a:cs typeface="Oswald"/>
                <a:sym typeface="Oswald"/>
              </a:rPr>
              <a:t>Freebies have prevented investments: eliminate them once and for all</a:t>
            </a:r>
            <a:endParaRPr b="0" sz="4400">
              <a:solidFill>
                <a:srgbClr val="0C122B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1075775" y="1824950"/>
            <a:ext cx="9975300" cy="4700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/>
          <a:p>
            <a:pPr indent="-416560" lvl="0" marL="457200" rtl="0" algn="l">
              <a:spcBef>
                <a:spcPts val="1000"/>
              </a:spcBef>
              <a:spcAft>
                <a:spcPts val="0"/>
              </a:spcAft>
              <a:buClr>
                <a:srgbClr val="0C122B"/>
              </a:buClr>
              <a:buSzPts val="2960"/>
              <a:buFont typeface="Open Sans"/>
              <a:buChar char="●"/>
            </a:pPr>
            <a:r>
              <a:rPr b="1" lang="en-US" sz="2960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Free allocation is a wasteful failure - it must be phased out.</a:t>
            </a:r>
            <a:endParaRPr b="1" sz="2960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6560" lvl="0" marL="457200" rtl="0" algn="l">
              <a:spcBef>
                <a:spcPts val="1000"/>
              </a:spcBef>
              <a:spcAft>
                <a:spcPts val="0"/>
              </a:spcAft>
              <a:buClr>
                <a:srgbClr val="0C122B"/>
              </a:buClr>
              <a:buSzPts val="2960"/>
              <a:buFont typeface="Open Sans"/>
              <a:buChar char="●"/>
            </a:pPr>
            <a:r>
              <a:rPr b="0" lang="en-US" sz="2960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2008-2021: </a:t>
            </a:r>
            <a:r>
              <a:rPr b="0" lang="en-US" sz="2960" u="sng">
                <a:solidFill>
                  <a:srgbClr val="1D9E88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€200 billion of free allocation</a:t>
            </a:r>
            <a:endParaRPr b="1" sz="2960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6560" lvl="1" marL="914400" rtl="0" algn="l">
              <a:spcBef>
                <a:spcPts val="1000"/>
              </a:spcBef>
              <a:spcAft>
                <a:spcPts val="0"/>
              </a:spcAft>
              <a:buClr>
                <a:srgbClr val="0C122B"/>
              </a:buClr>
              <a:buSzPts val="2960"/>
              <a:buFont typeface="Open Sans"/>
              <a:buChar char="○"/>
            </a:pPr>
            <a:r>
              <a:rPr b="0" lang="en-US" sz="2590" u="sng">
                <a:solidFill>
                  <a:srgbClr val="1D9E88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Windfall profits</a:t>
            </a:r>
            <a:r>
              <a:rPr b="0" lang="en-US" sz="2590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 are still an issue</a:t>
            </a:r>
            <a:endParaRPr b="1" sz="2960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6560" lvl="1" marL="914400" rtl="0" algn="l">
              <a:spcBef>
                <a:spcPts val="1000"/>
              </a:spcBef>
              <a:spcAft>
                <a:spcPts val="0"/>
              </a:spcAft>
              <a:buClr>
                <a:srgbClr val="0C122B"/>
              </a:buClr>
              <a:buSzPts val="2960"/>
              <a:buFont typeface="Open Sans"/>
              <a:buChar char="○"/>
            </a:pPr>
            <a:r>
              <a:rPr b="0" lang="en-US" sz="2590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90% of industrial emissions are free</a:t>
            </a:r>
            <a:endParaRPr b="1" sz="2960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6560" lvl="1" marL="914400" rtl="0" algn="l">
              <a:spcBef>
                <a:spcPts val="1000"/>
              </a:spcBef>
              <a:spcAft>
                <a:spcPts val="0"/>
              </a:spcAft>
              <a:buClr>
                <a:srgbClr val="0C122B"/>
              </a:buClr>
              <a:buSzPts val="2960"/>
              <a:buFont typeface="Open Sans"/>
              <a:buChar char="○"/>
            </a:pPr>
            <a:r>
              <a:rPr b="0" lang="en-US" sz="2590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Since 2021: 97% of total EU EI industry pollutions</a:t>
            </a:r>
            <a:endParaRPr b="1" sz="2960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6560" lvl="0" marL="457200" rtl="0" algn="l">
              <a:spcBef>
                <a:spcPts val="1000"/>
              </a:spcBef>
              <a:spcAft>
                <a:spcPts val="0"/>
              </a:spcAft>
              <a:buClr>
                <a:srgbClr val="0C122B"/>
              </a:buClr>
              <a:buSzPts val="2960"/>
              <a:buFont typeface="Open Sans"/>
              <a:buChar char="●"/>
            </a:pPr>
            <a:r>
              <a:rPr b="0" lang="en-US" sz="2590" u="sng">
                <a:solidFill>
                  <a:srgbClr val="1D9E88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Court of Auditors</a:t>
            </a:r>
            <a:r>
              <a:rPr b="0" lang="en-US" sz="2590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: FA hampers industrial decarbonisation</a:t>
            </a:r>
            <a:endParaRPr b="1" sz="2960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1543602" y="1561176"/>
            <a:ext cx="10045200" cy="4700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/>
          <a:p>
            <a:pPr indent="-416560" lvl="0" marL="457200" rtl="0" algn="l">
              <a:spcBef>
                <a:spcPts val="1000"/>
              </a:spcBef>
              <a:spcAft>
                <a:spcPts val="0"/>
              </a:spcAft>
              <a:buClr>
                <a:srgbClr val="0C122B"/>
              </a:buClr>
              <a:buSzPts val="2960"/>
              <a:buFont typeface="Open Sans"/>
              <a:buChar char="●"/>
            </a:pPr>
            <a:r>
              <a:rPr b="1" lang="en-US" sz="2960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Make any residual freebies conditional on climate investments</a:t>
            </a:r>
            <a:endParaRPr b="1" sz="2960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6560" lvl="0" marL="457200" rtl="0" algn="l">
              <a:spcBef>
                <a:spcPts val="1000"/>
              </a:spcBef>
              <a:spcAft>
                <a:spcPts val="0"/>
              </a:spcAft>
              <a:buClr>
                <a:srgbClr val="0C122B"/>
              </a:buClr>
              <a:buSzPts val="2960"/>
              <a:buFont typeface="Open Sans"/>
              <a:buChar char="●"/>
            </a:pPr>
            <a:r>
              <a:rPr b="0" lang="en-US" sz="2960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Strict </a:t>
            </a:r>
            <a:r>
              <a:rPr b="0" lang="en-US" sz="296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investment conditionality</a:t>
            </a:r>
            <a:r>
              <a:rPr b="0" lang="en-US" sz="2960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2960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6560" lvl="1" marL="914400" rtl="0" algn="l">
              <a:spcBef>
                <a:spcPts val="1000"/>
              </a:spcBef>
              <a:spcAft>
                <a:spcPts val="0"/>
              </a:spcAft>
              <a:buClr>
                <a:srgbClr val="0C122B"/>
              </a:buClr>
              <a:buSzPts val="2960"/>
              <a:buFont typeface="Open Sans"/>
              <a:buChar char="○"/>
            </a:pPr>
            <a:r>
              <a:rPr b="0" lang="en-US" sz="2960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Investments into real, additional and meaningful decarbonisation.</a:t>
            </a:r>
            <a:endParaRPr b="1" sz="2960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6560" lvl="1" marL="914400" rtl="0" algn="l">
              <a:spcBef>
                <a:spcPts val="1000"/>
              </a:spcBef>
              <a:spcAft>
                <a:spcPts val="0"/>
              </a:spcAft>
              <a:buClr>
                <a:srgbClr val="0C122B"/>
              </a:buClr>
              <a:buSzPts val="2960"/>
              <a:buFont typeface="Open Sans"/>
              <a:buChar char="○"/>
            </a:pPr>
            <a:r>
              <a:rPr b="0" lang="en-US" sz="2960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Investments of similar values, similarly to what has been proposed in the </a:t>
            </a:r>
            <a:r>
              <a:rPr b="0" lang="en-US" sz="2960" u="sng">
                <a:solidFill>
                  <a:srgbClr val="1D9E88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Temporary Decarbonisation Fund</a:t>
            </a:r>
            <a:endParaRPr b="1" sz="2960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6560" lvl="0" marL="457200" rtl="0" algn="l">
              <a:spcBef>
                <a:spcPts val="1000"/>
              </a:spcBef>
              <a:spcAft>
                <a:spcPts val="0"/>
              </a:spcAft>
              <a:buClr>
                <a:srgbClr val="0C122B"/>
              </a:buClr>
              <a:buSzPts val="2960"/>
              <a:buFont typeface="Open Sans"/>
              <a:buChar char="●"/>
            </a:pPr>
            <a:r>
              <a:rPr lang="en-US" sz="296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Opposing conditionality</a:t>
            </a:r>
            <a:r>
              <a:rPr lang="en-US" sz="2960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 shows lack of </a:t>
            </a:r>
            <a:r>
              <a:rPr lang="en-US" sz="2960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commitment</a:t>
            </a:r>
            <a:endParaRPr b="1" sz="2960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rgbClr val="0C122B"/>
                </a:solidFill>
                <a:latin typeface="Oswald"/>
                <a:ea typeface="Oswald"/>
                <a:cs typeface="Oswald"/>
                <a:sym typeface="Oswald"/>
              </a:rPr>
              <a:t>Freebies have prevented investments: eliminate them once and for all</a:t>
            </a:r>
            <a:endParaRPr b="0" sz="4400">
              <a:solidFill>
                <a:srgbClr val="0C122B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1543600" y="1561175"/>
            <a:ext cx="8319900" cy="4700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/>
          <a:p>
            <a:pPr indent="-404813" lvl="0" marL="457200" rtl="0" algn="l">
              <a:spcBef>
                <a:spcPts val="1000"/>
              </a:spcBef>
              <a:spcAft>
                <a:spcPts val="0"/>
              </a:spcAft>
              <a:buClr>
                <a:srgbClr val="0C122B"/>
              </a:buClr>
              <a:buSzPts val="2775"/>
              <a:buFont typeface="Open Sans"/>
              <a:buChar char="●"/>
            </a:pPr>
            <a:r>
              <a:rPr b="1" lang="en-US" sz="2775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Too many revenues are being wasted</a:t>
            </a:r>
            <a:endParaRPr b="1" sz="2775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4813" lvl="0" marL="457200" rtl="0" algn="l">
              <a:spcBef>
                <a:spcPts val="1000"/>
              </a:spcBef>
              <a:spcAft>
                <a:spcPts val="0"/>
              </a:spcAft>
              <a:buClr>
                <a:srgbClr val="0C122B"/>
              </a:buClr>
              <a:buSzPts val="2775"/>
              <a:buFont typeface="Open Sans"/>
              <a:buChar char="●"/>
            </a:pPr>
            <a:r>
              <a:rPr b="0" lang="en-US" sz="2775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List of funding priorities is </a:t>
            </a:r>
            <a:r>
              <a:rPr b="0" lang="en-US" sz="2775" u="sng">
                <a:solidFill>
                  <a:srgbClr val="1D9E88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outdated and needs a fundamental overhaul</a:t>
            </a:r>
            <a:endParaRPr b="1" sz="2775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4813" lvl="1" marL="914400" rtl="0" algn="l">
              <a:spcBef>
                <a:spcPts val="1000"/>
              </a:spcBef>
              <a:spcAft>
                <a:spcPts val="0"/>
              </a:spcAft>
              <a:buClr>
                <a:srgbClr val="0C122B"/>
              </a:buClr>
              <a:buSzPts val="2775"/>
              <a:buFont typeface="Open Sans"/>
              <a:buChar char="○"/>
            </a:pPr>
            <a:r>
              <a:rPr lang="en-US" sz="2775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Prioritise emission reductions</a:t>
            </a:r>
            <a:endParaRPr b="1" sz="2775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4813" lvl="1" marL="914400" rtl="0" algn="l">
              <a:spcBef>
                <a:spcPts val="1000"/>
              </a:spcBef>
              <a:spcAft>
                <a:spcPts val="0"/>
              </a:spcAft>
              <a:buClr>
                <a:srgbClr val="0C122B"/>
              </a:buClr>
              <a:buSzPts val="2775"/>
              <a:buFont typeface="Open Sans"/>
              <a:buChar char="○"/>
            </a:pPr>
            <a:r>
              <a:rPr b="0" lang="en-US" sz="2775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International finance commitments</a:t>
            </a:r>
            <a:endParaRPr b="1" sz="2775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4813" lvl="1" marL="914400" rtl="0" algn="l">
              <a:spcBef>
                <a:spcPts val="1000"/>
              </a:spcBef>
              <a:spcAft>
                <a:spcPts val="0"/>
              </a:spcAft>
              <a:buClr>
                <a:srgbClr val="0C122B"/>
              </a:buClr>
              <a:buSzPts val="2775"/>
              <a:buFont typeface="Open Sans"/>
              <a:buChar char="○"/>
            </a:pPr>
            <a:r>
              <a:rPr b="0" lang="en-US" sz="2775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‘People first’ approach</a:t>
            </a:r>
            <a:endParaRPr b="1" sz="2775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4813" lvl="1" marL="914400" rtl="0" algn="l">
              <a:spcBef>
                <a:spcPts val="1000"/>
              </a:spcBef>
              <a:spcAft>
                <a:spcPts val="0"/>
              </a:spcAft>
              <a:buClr>
                <a:srgbClr val="0C122B"/>
              </a:buClr>
              <a:buSzPts val="2775"/>
              <a:buFont typeface="Open Sans"/>
              <a:buChar char="○"/>
            </a:pPr>
            <a:r>
              <a:rPr b="0" lang="en-US" sz="2775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Also fund industry, but not only</a:t>
            </a:r>
            <a:endParaRPr b="0" sz="2775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4813" lvl="1" marL="914400" rtl="0" algn="l">
              <a:spcBef>
                <a:spcPts val="1000"/>
              </a:spcBef>
              <a:spcAft>
                <a:spcPts val="0"/>
              </a:spcAft>
              <a:buClr>
                <a:srgbClr val="0C122B"/>
              </a:buClr>
              <a:buSzPts val="2775"/>
              <a:buFont typeface="Open Sans"/>
              <a:buChar char="○"/>
            </a:pPr>
            <a:r>
              <a:rPr lang="en-US" sz="2775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Top-up SCF with ETS1 revenues</a:t>
            </a:r>
            <a:endParaRPr sz="2775">
              <a:solidFill>
                <a:srgbClr val="0C122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00" spcFirstLastPara="1" rIns="914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rgbClr val="0C122B"/>
                </a:solidFill>
                <a:latin typeface="Oswald"/>
                <a:ea typeface="Oswald"/>
                <a:cs typeface="Oswald"/>
                <a:sym typeface="Oswald"/>
              </a:rPr>
              <a:t>Use revenues wisely: kick out fossil fuels subsidies</a:t>
            </a:r>
            <a:endParaRPr b="0" sz="4400">
              <a:solidFill>
                <a:srgbClr val="0C122B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3" name="Google Shape;93;p19" title="19.png"/>
          <p:cNvPicPr preferRelativeResize="0"/>
          <p:nvPr/>
        </p:nvPicPr>
        <p:blipFill rotWithShape="1">
          <a:blip r:embed="rId4">
            <a:alphaModFix/>
          </a:blip>
          <a:srcRect b="0" l="43684" r="0" t="0"/>
          <a:stretch/>
        </p:blipFill>
        <p:spPr>
          <a:xfrm>
            <a:off x="8925050" y="696250"/>
            <a:ext cx="2592876" cy="616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 title="tes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088" y="1699200"/>
            <a:ext cx="11042762" cy="34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/>
        </p:nvSpPr>
        <p:spPr>
          <a:xfrm>
            <a:off x="6934767" y="4366076"/>
            <a:ext cx="3771300" cy="1451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00" spcFirstLastPara="1" rIns="91400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</a:rPr>
              <a:t>Lidia Tamellini</a:t>
            </a:r>
            <a:endParaRPr b="1" sz="16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lidia.tamellini@carbonmarketwatch.org</a:t>
            </a:r>
            <a:r>
              <a:rPr lang="en-US"/>
              <a:t>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sng">
                <a:solidFill>
                  <a:srgbClr val="1D9E88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www.carbonmarketwatch.org</a:t>
            </a:r>
            <a:endParaRPr b="0" i="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rgbClr val="0C122B"/>
                </a:solidFill>
                <a:latin typeface="Open Sans"/>
                <a:ea typeface="Open Sans"/>
                <a:cs typeface="Open Sans"/>
                <a:sym typeface="Open Sans"/>
              </a:rPr>
              <a:t>@CarbonMrktWatch</a:t>
            </a:r>
            <a:endParaRPr b="0" i="0"/>
          </a:p>
        </p:txBody>
      </p:sp>
      <p:sp>
        <p:nvSpPr>
          <p:cNvPr id="104" name="Google Shape;104;p21"/>
          <p:cNvSpPr txBox="1"/>
          <p:nvPr/>
        </p:nvSpPr>
        <p:spPr>
          <a:xfrm>
            <a:off x="4076075" y="910025"/>
            <a:ext cx="66300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286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Stay the course. </a:t>
            </a:r>
            <a:br>
              <a:rPr b="1" lang="en-U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Don’t mess</a:t>
            </a:r>
            <a:r>
              <a:rPr b="1" lang="en-U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with the ETS</a:t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8650" y="910025"/>
            <a:ext cx="3513799" cy="49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MW">
      <a:dk1>
        <a:srgbClr val="0C122B"/>
      </a:dk1>
      <a:lt1>
        <a:srgbClr val="FFFFFF"/>
      </a:lt1>
      <a:dk2>
        <a:srgbClr val="293C8C"/>
      </a:dk2>
      <a:lt2>
        <a:srgbClr val="54F9DB"/>
      </a:lt2>
      <a:accent1>
        <a:srgbClr val="293C8C"/>
      </a:accent1>
      <a:accent2>
        <a:srgbClr val="54F9DB"/>
      </a:accent2>
      <a:accent3>
        <a:srgbClr val="1D9E88"/>
      </a:accent3>
      <a:accent4>
        <a:srgbClr val="40B4C9"/>
      </a:accent4>
      <a:accent5>
        <a:srgbClr val="FCC480"/>
      </a:accent5>
      <a:accent6>
        <a:srgbClr val="D10787"/>
      </a:accent6>
      <a:hlink>
        <a:srgbClr val="1D9E88"/>
      </a:hlink>
      <a:folHlink>
        <a:srgbClr val="40B4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1FE1F21D51FF44B47E4762AEE1707C" ma:contentTypeVersion="20" ma:contentTypeDescription="Create a new document." ma:contentTypeScope="" ma:versionID="3692dab548bf4753c386f12255dcd055">
  <xsd:schema xmlns:xsd="http://www.w3.org/2001/XMLSchema" xmlns:xs="http://www.w3.org/2001/XMLSchema" xmlns:p="http://schemas.microsoft.com/office/2006/metadata/properties" xmlns:ns2="ce4b9325-827e-4497-8e58-508cf4241585" xmlns:ns3="05fdc583-c852-4b37-b91d-af172b4185ed" targetNamespace="http://schemas.microsoft.com/office/2006/metadata/properties" ma:root="true" ma:fieldsID="9b64c6fe0deb3a08eeaf36137e514ce0" ns2:_="" ns3:_="">
    <xsd:import namespace="ce4b9325-827e-4497-8e58-508cf4241585"/>
    <xsd:import namespace="05fdc583-c852-4b37-b91d-af172b4185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UploadedtoMailchimp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b9325-827e-4497-8e58-508cf42415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UploadedtoMailchimp" ma:index="15" nillable="true" ma:displayName="Uploaded to Mailchimp" ma:default="0" ma:format="Dropdown" ma:internalName="UploadedtoMailchimp">
      <xsd:simpleType>
        <xsd:restriction base="dms:Boolean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1a43545-49ed-48fb-bdab-64fb7487fb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dc583-c852-4b37-b91d-af172b4185e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bd3b6e2-1eae-4e84-9330-cdc2883d8890}" ma:internalName="TaxCatchAll" ma:showField="CatchAllData" ma:web="05fdc583-c852-4b37-b91d-af172b4185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ploadedtoMailchimp xmlns="ce4b9325-827e-4497-8e58-508cf4241585">false</UploadedtoMailchimp>
    <lcf76f155ced4ddcb4097134ff3c332f xmlns="ce4b9325-827e-4497-8e58-508cf4241585">
      <Terms xmlns="http://schemas.microsoft.com/office/infopath/2007/PartnerControls"/>
    </lcf76f155ced4ddcb4097134ff3c332f>
    <TaxCatchAll xmlns="05fdc583-c852-4b37-b91d-af172b4185ed" xsi:nil="true"/>
  </documentManagement>
</p:properties>
</file>

<file path=customXml/itemProps1.xml><?xml version="1.0" encoding="utf-8"?>
<ds:datastoreItem xmlns:ds="http://schemas.openxmlformats.org/officeDocument/2006/customXml" ds:itemID="{41D33F51-D0B9-42A4-8A02-CF89F51AAC94}"/>
</file>

<file path=customXml/itemProps2.xml><?xml version="1.0" encoding="utf-8"?>
<ds:datastoreItem xmlns:ds="http://schemas.openxmlformats.org/officeDocument/2006/customXml" ds:itemID="{776627CB-58AA-46B7-A47F-1E298881A930}"/>
</file>

<file path=customXml/itemProps3.xml><?xml version="1.0" encoding="utf-8"?>
<ds:datastoreItem xmlns:ds="http://schemas.openxmlformats.org/officeDocument/2006/customXml" ds:itemID="{931AE5A0-F4F0-4833-AFDB-CB25F63993C9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0x010100D71FE1F21D51FF44B47E4762AEE1707C</vt:lpwstr>
  </property>
</Properties>
</file>