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4"/>
    <p:sldMasterId id="2147483660" r:id="rId5"/>
  </p:sldMasterIdLst>
  <p:notesMasterIdLst>
    <p:notesMasterId r:id="rId18"/>
  </p:notesMasterIdLst>
  <p:sldIdLst>
    <p:sldId id="367" r:id="rId6"/>
    <p:sldId id="479" r:id="rId7"/>
    <p:sldId id="466" r:id="rId8"/>
    <p:sldId id="478" r:id="rId9"/>
    <p:sldId id="468" r:id="rId10"/>
    <p:sldId id="469" r:id="rId11"/>
    <p:sldId id="470" r:id="rId12"/>
    <p:sldId id="474" r:id="rId13"/>
    <p:sldId id="471" r:id="rId14"/>
    <p:sldId id="476" r:id="rId15"/>
    <p:sldId id="477" r:id="rId16"/>
    <p:sldId id="4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21F4A5-4304-8DFE-E33C-7F5929A8F116}" v="5" dt="2026-05-19T12:20:42.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693" autoAdjust="0"/>
  </p:normalViewPr>
  <p:slideViewPr>
    <p:cSldViewPr snapToGrid="0">
      <p:cViewPr varScale="1">
        <p:scale>
          <a:sx n="45" d="100"/>
          <a:sy n="45" d="100"/>
        </p:scale>
        <p:origin x="140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GGERO, ROBERTA" userId="S::roberta.ruggero@eui.eu::3da6b37d-b1b1-4f19-98ec-192b77722a66" providerId="AD" clId="Web-{9D21F4A5-4304-8DFE-E33C-7F5929A8F116}"/>
    <pc:docChg chg="modSld">
      <pc:chgData name="RUGGERO, ROBERTA" userId="S::roberta.ruggero@eui.eu::3da6b37d-b1b1-4f19-98ec-192b77722a66" providerId="AD" clId="Web-{9D21F4A5-4304-8DFE-E33C-7F5929A8F116}" dt="2026-05-19T12:20:40.036" v="1" actId="20577"/>
      <pc:docMkLst>
        <pc:docMk/>
      </pc:docMkLst>
      <pc:sldChg chg="modSp">
        <pc:chgData name="RUGGERO, ROBERTA" userId="S::roberta.ruggero@eui.eu::3da6b37d-b1b1-4f19-98ec-192b77722a66" providerId="AD" clId="Web-{9D21F4A5-4304-8DFE-E33C-7F5929A8F116}" dt="2026-05-19T12:20:40.036" v="1" actId="20577"/>
        <pc:sldMkLst>
          <pc:docMk/>
          <pc:sldMk cId="422644834" sldId="468"/>
        </pc:sldMkLst>
        <pc:spChg chg="mod">
          <ac:chgData name="RUGGERO, ROBERTA" userId="S::roberta.ruggero@eui.eu::3da6b37d-b1b1-4f19-98ec-192b77722a66" providerId="AD" clId="Web-{9D21F4A5-4304-8DFE-E33C-7F5929A8F116}" dt="2026-05-19T12:20:40.036" v="1" actId="20577"/>
          <ac:spMkLst>
            <pc:docMk/>
            <pc:sldMk cId="422644834" sldId="468"/>
            <ac:spMk id="20" creationId="{9C91FFAA-B358-12AB-CC97-34AD557ED3E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FC14C9-9198-4042-9154-AC84C89B354A}" type="datetimeFigureOut">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B4D97E-6A9B-4D29-BB1A-B31506E6AA16}" type="slidenum">
              <a:t>‹#›</a:t>
            </a:fld>
            <a:endParaRPr lang="en-US"/>
          </a:p>
        </p:txBody>
      </p:sp>
    </p:spTree>
    <p:extLst>
      <p:ext uri="{BB962C8B-B14F-4D97-AF65-F5344CB8AC3E}">
        <p14:creationId xmlns:p14="http://schemas.microsoft.com/office/powerpoint/2010/main" val="3908466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78E4-9683-1F3B-3EDD-B53E544A1F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F05237-4F39-A3D2-B66C-0A462CF60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00F24B-7DD8-1154-324E-BEEEA70831C3}"/>
              </a:ext>
            </a:extLst>
          </p:cNvPr>
          <p:cNvSpPr>
            <a:spLocks noGrp="1"/>
          </p:cNvSpPr>
          <p:nvPr>
            <p:ph type="body" idx="1"/>
          </p:nvPr>
        </p:nvSpPr>
        <p:spPr/>
        <p:txBody>
          <a:bodyPr/>
          <a:lstStyle/>
          <a:p>
            <a:endParaRPr lang="en-IE" sz="1050" dirty="0"/>
          </a:p>
        </p:txBody>
      </p:sp>
      <p:sp>
        <p:nvSpPr>
          <p:cNvPr id="4" name="Slide Number Placeholder 3">
            <a:extLst>
              <a:ext uri="{FF2B5EF4-FFF2-40B4-BE49-F238E27FC236}">
                <a16:creationId xmlns:a16="http://schemas.microsoft.com/office/drawing/2014/main" id="{E4269782-2652-32A5-85C9-C32C16E970A0}"/>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2</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34219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DD128-B3DC-8EB9-C939-2E4A3052E2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A21A8-0944-6F0E-F1D5-25E8088A2B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B5DFD-F2B5-049B-E6DC-6D93A7AD443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C385C74-57E1-4E97-914B-FE8EC696371D}"/>
              </a:ext>
            </a:extLst>
          </p:cNvPr>
          <p:cNvSpPr>
            <a:spLocks noGrp="1"/>
          </p:cNvSpPr>
          <p:nvPr>
            <p:ph type="sldNum" sz="quarter" idx="5"/>
          </p:nvPr>
        </p:nvSpPr>
        <p:spPr/>
        <p:txBody>
          <a:bodyPr/>
          <a:lstStyle/>
          <a:p>
            <a:fld id="{5C4B4ED0-103B-4E6A-A5E3-E8561D3758CB}" type="slidenum">
              <a:rPr lang="en-GB" smtClean="0"/>
              <a:t>3</a:t>
            </a:fld>
            <a:endParaRPr lang="en-GB"/>
          </a:p>
        </p:txBody>
      </p:sp>
    </p:spTree>
    <p:extLst>
      <p:ext uri="{BB962C8B-B14F-4D97-AF65-F5344CB8AC3E}">
        <p14:creationId xmlns:p14="http://schemas.microsoft.com/office/powerpoint/2010/main" val="3894329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16B4D97E-6A9B-4D29-BB1A-B31506E6AA16}" type="slidenum">
              <a:rPr lang="en-IE" smtClean="0"/>
              <a:t>5</a:t>
            </a:fld>
            <a:endParaRPr lang="en-IE"/>
          </a:p>
        </p:txBody>
      </p:sp>
    </p:spTree>
    <p:extLst>
      <p:ext uri="{BB962C8B-B14F-4D97-AF65-F5344CB8AC3E}">
        <p14:creationId xmlns:p14="http://schemas.microsoft.com/office/powerpoint/2010/main" val="4021056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16B4D97E-6A9B-4D29-BB1A-B31506E6AA16}" type="slidenum">
              <a:rPr lang="en-IE" smtClean="0"/>
              <a:t>6</a:t>
            </a:fld>
            <a:endParaRPr lang="en-IE"/>
          </a:p>
        </p:txBody>
      </p:sp>
    </p:spTree>
    <p:extLst>
      <p:ext uri="{BB962C8B-B14F-4D97-AF65-F5344CB8AC3E}">
        <p14:creationId xmlns:p14="http://schemas.microsoft.com/office/powerpoint/2010/main" val="3808044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IE" dirty="0"/>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5"/>
          </p:nvPr>
        </p:nvSpPr>
        <p:spPr/>
        <p:txBody>
          <a:bodyPr/>
          <a:lstStyle/>
          <a:p>
            <a:fld id="{16B4D97E-6A9B-4D29-BB1A-B31506E6AA16}" type="slidenum">
              <a:rPr lang="en-IE" smtClean="0"/>
              <a:t>7</a:t>
            </a:fld>
            <a:endParaRPr lang="en-IE"/>
          </a:p>
        </p:txBody>
      </p:sp>
    </p:spTree>
    <p:extLst>
      <p:ext uri="{BB962C8B-B14F-4D97-AF65-F5344CB8AC3E}">
        <p14:creationId xmlns:p14="http://schemas.microsoft.com/office/powerpoint/2010/main" val="591803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AC81E-605F-8AF6-F2CF-9EEB010162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EDD239-5F74-D3CC-D1F9-42180D06A2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8E13CB-12E0-698A-6535-AF0D63699099}"/>
              </a:ext>
            </a:extLst>
          </p:cNvPr>
          <p:cNvSpPr>
            <a:spLocks noGrp="1"/>
          </p:cNvSpPr>
          <p:nvPr>
            <p:ph type="body" idx="1"/>
          </p:nvPr>
        </p:nvSpPr>
        <p:spPr/>
        <p:txBody>
          <a:bodyPr/>
          <a:lstStyle/>
          <a:p>
            <a:pPr lvl="0">
              <a:defRPr/>
            </a:pPr>
            <a:endParaRPr lang="en-IE" sz="1200" dirty="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p:txBody>
      </p:sp>
      <p:sp>
        <p:nvSpPr>
          <p:cNvPr id="4" name="Slide Number Placeholder 3">
            <a:extLst>
              <a:ext uri="{FF2B5EF4-FFF2-40B4-BE49-F238E27FC236}">
                <a16:creationId xmlns:a16="http://schemas.microsoft.com/office/drawing/2014/main" id="{E6870B8A-FC0F-3FAB-F932-B207ACF66DCE}"/>
              </a:ext>
            </a:extLst>
          </p:cNvPr>
          <p:cNvSpPr>
            <a:spLocks noGrp="1"/>
          </p:cNvSpPr>
          <p:nvPr>
            <p:ph type="sldNum" sz="quarter" idx="5"/>
          </p:nvPr>
        </p:nvSpPr>
        <p:spPr/>
        <p:txBody>
          <a:bodyPr/>
          <a:lstStyle/>
          <a:p>
            <a:fld id="{16B4D97E-6A9B-4D29-BB1A-B31506E6AA16}" type="slidenum">
              <a:rPr lang="en-IE" smtClean="0"/>
              <a:t>8</a:t>
            </a:fld>
            <a:endParaRPr lang="en-IE"/>
          </a:p>
        </p:txBody>
      </p:sp>
    </p:spTree>
    <p:extLst>
      <p:ext uri="{BB962C8B-B14F-4D97-AF65-F5344CB8AC3E}">
        <p14:creationId xmlns:p14="http://schemas.microsoft.com/office/powerpoint/2010/main" val="2389069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0A640-E96E-78A7-D5DF-ED35451FF8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9DC01-F117-7CBC-23FA-62675C80D0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B65D0E-F507-0854-B78D-5EFCAF8C8E29}"/>
              </a:ext>
            </a:extLst>
          </p:cNvPr>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en-IE" sz="1050" dirty="0">
              <a:latin typeface="+mn-lt"/>
              <a:ea typeface="Tahoma" panose="020B0604030504040204" pitchFamily="34" charset="0"/>
              <a:cs typeface="Tahoma" panose="020B0604030504040204" pitchFamily="34" charset="0"/>
            </a:endParaRPr>
          </a:p>
          <a:p>
            <a:endParaRPr lang="en-IE" dirty="0"/>
          </a:p>
        </p:txBody>
      </p:sp>
      <p:sp>
        <p:nvSpPr>
          <p:cNvPr id="4" name="Slide Number Placeholder 3">
            <a:extLst>
              <a:ext uri="{FF2B5EF4-FFF2-40B4-BE49-F238E27FC236}">
                <a16:creationId xmlns:a16="http://schemas.microsoft.com/office/drawing/2014/main" id="{94D8F2AB-0C57-A6FF-9703-91E48AAB1CBE}"/>
              </a:ext>
            </a:extLst>
          </p:cNvPr>
          <p:cNvSpPr>
            <a:spLocks noGrp="1"/>
          </p:cNvSpPr>
          <p:nvPr>
            <p:ph type="sldNum" sz="quarter" idx="5"/>
          </p:nvPr>
        </p:nvSpPr>
        <p:spPr/>
        <p:txBody>
          <a:bodyPr/>
          <a:lstStyle/>
          <a:p>
            <a:fld id="{16B4D97E-6A9B-4D29-BB1A-B31506E6AA16}" type="slidenum">
              <a:rPr lang="en-IE" smtClean="0"/>
              <a:t>9</a:t>
            </a:fld>
            <a:endParaRPr lang="en-IE"/>
          </a:p>
        </p:txBody>
      </p:sp>
    </p:spTree>
    <p:extLst>
      <p:ext uri="{BB962C8B-B14F-4D97-AF65-F5344CB8AC3E}">
        <p14:creationId xmlns:p14="http://schemas.microsoft.com/office/powerpoint/2010/main" val="4038193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1ABE9-7714-DAC9-073C-1A0A24D9FB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1CAE59-8F14-8D23-CB7B-B7842A38D3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EECD35-BDA3-E39B-36B4-9A3BE2B9798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a:p>
        </p:txBody>
      </p:sp>
      <p:sp>
        <p:nvSpPr>
          <p:cNvPr id="4" name="Slide Number Placeholder 3">
            <a:extLst>
              <a:ext uri="{FF2B5EF4-FFF2-40B4-BE49-F238E27FC236}">
                <a16:creationId xmlns:a16="http://schemas.microsoft.com/office/drawing/2014/main" id="{F0D417ED-DCE8-C3CC-BE0D-030630220DAE}"/>
              </a:ext>
            </a:extLst>
          </p:cNvPr>
          <p:cNvSpPr>
            <a:spLocks noGrp="1"/>
          </p:cNvSpPr>
          <p:nvPr>
            <p:ph type="sldNum" sz="quarter" idx="5"/>
          </p:nvPr>
        </p:nvSpPr>
        <p:spPr/>
        <p:txBody>
          <a:bodyPr/>
          <a:lstStyle/>
          <a:p>
            <a:fld id="{16B4D97E-6A9B-4D29-BB1A-B31506E6AA16}" type="slidenum">
              <a:rPr lang="en-IE" smtClean="0"/>
              <a:t>10</a:t>
            </a:fld>
            <a:endParaRPr lang="en-IE"/>
          </a:p>
        </p:txBody>
      </p:sp>
    </p:spTree>
    <p:extLst>
      <p:ext uri="{BB962C8B-B14F-4D97-AF65-F5344CB8AC3E}">
        <p14:creationId xmlns:p14="http://schemas.microsoft.com/office/powerpoint/2010/main" val="3370763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90BA0-4436-B8EB-3A9F-88CEFF539A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C6916-1D91-7D5A-C550-E9DB60C463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8AFD77-F362-E3C6-2095-807F3B64DD2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100" dirty="0">
              <a:latin typeface="+mn-lt"/>
            </a:endParaRPr>
          </a:p>
        </p:txBody>
      </p:sp>
      <p:sp>
        <p:nvSpPr>
          <p:cNvPr id="4" name="Slide Number Placeholder 3">
            <a:extLst>
              <a:ext uri="{FF2B5EF4-FFF2-40B4-BE49-F238E27FC236}">
                <a16:creationId xmlns:a16="http://schemas.microsoft.com/office/drawing/2014/main" id="{205A85F8-177D-7F2F-78C8-AF8B62C8D944}"/>
              </a:ext>
            </a:extLst>
          </p:cNvPr>
          <p:cNvSpPr>
            <a:spLocks noGrp="1"/>
          </p:cNvSpPr>
          <p:nvPr>
            <p:ph type="sldNum" sz="quarter" idx="5"/>
          </p:nvPr>
        </p:nvSpPr>
        <p:spPr/>
        <p:txBody>
          <a:bodyPr/>
          <a:lstStyle/>
          <a:p>
            <a:fld id="{16B4D97E-6A9B-4D29-BB1A-B31506E6AA16}" type="slidenum">
              <a:rPr lang="en-IE" smtClean="0"/>
              <a:t>11</a:t>
            </a:fld>
            <a:endParaRPr lang="en-IE"/>
          </a:p>
        </p:txBody>
      </p:sp>
    </p:spTree>
    <p:extLst>
      <p:ext uri="{BB962C8B-B14F-4D97-AF65-F5344CB8AC3E}">
        <p14:creationId xmlns:p14="http://schemas.microsoft.com/office/powerpoint/2010/main" val="21274923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1315056986"/>
      </p:ext>
    </p:extLst>
  </p:cSld>
  <p:clrMapOvr>
    <a:masterClrMapping/>
  </p:clrMapOvr>
  <p:extLst>
    <p:ext uri="{DCECCB84-F9BA-43D5-87BE-67443E8EF086}">
      <p15:sldGuideLst xmlns:p15="http://schemas.microsoft.com/office/powerpoint/2012/main">
        <p15:guide id="3" orient="horz" pos="2160">
          <p15:clr>
            <a:srgbClr val="FBAE40"/>
          </p15:clr>
        </p15:guide>
        <p15:guide id="4"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596405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500386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537022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270972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086443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632835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791870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3270793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460757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98079767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userDrawn="1"/>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userDrawn="1"/>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29523778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612751364"/>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604595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10574630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2379858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0866706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1643209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133409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36611649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7613867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73563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34101182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986588808"/>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9007355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781867016"/>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1874204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6149006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918186408"/>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8574656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701426118"/>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userDrawn="1"/>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15717321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8837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userDrawn="1"/>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2304875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userDrawn="1"/>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51706683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userDrawn="1"/>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2838083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6494365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68785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userDrawn="1"/>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56503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userDrawn="1"/>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03010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583678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40533723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2.jpe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theme" Target="../theme/theme2.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1"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userDrawn="1"/>
        </p:nvPicPr>
        <p:blipFill>
          <a:blip r:embed="rId41"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userDrawn="1"/>
        </p:nvPicPr>
        <p:blipFill>
          <a:blip r:embed="rId4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74452273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 id="2147483692" r:id="rId18"/>
    <p:sldLayoutId id="2147483693" r:id="rId19"/>
    <p:sldLayoutId id="2147483694" r:id="rId20"/>
    <p:sldLayoutId id="2147483695" r:id="rId21"/>
    <p:sldLayoutId id="2147483696" r:id="rId22"/>
    <p:sldLayoutId id="2147483697" r:id="rId23"/>
    <p:sldLayoutId id="2147483698" r:id="rId24"/>
    <p:sldLayoutId id="2147483699" r:id="rId25"/>
    <p:sldLayoutId id="2147483700" r:id="rId26"/>
    <p:sldLayoutId id="2147483701" r:id="rId27"/>
    <p:sldLayoutId id="2147483702" r:id="rId28"/>
    <p:sldLayoutId id="2147483703" r:id="rId29"/>
    <p:sldLayoutId id="2147483704" r:id="rId30"/>
    <p:sldLayoutId id="2147483705" r:id="rId31"/>
    <p:sldLayoutId id="2147483706" r:id="rId32"/>
    <p:sldLayoutId id="2147483707" r:id="rId33"/>
    <p:sldLayoutId id="2147483708" r:id="rId34"/>
    <p:sldLayoutId id="2147483709" r:id="rId35"/>
    <p:sldLayoutId id="2147483710" r:id="rId36"/>
    <p:sldLayoutId id="2147483711" r:id="rId37"/>
    <p:sldLayoutId id="2147483712" r:id="rId38"/>
    <p:sldLayoutId id="2147483713" r:id="rId39"/>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p15:clr>
            <a:srgbClr val="F26B43"/>
          </p15:clr>
        </p15:guide>
        <p15:guide id="4"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5/19/2026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714"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49774-B97E-C9A3-9986-C75AD20D8A1C}"/>
              </a:ext>
            </a:extLst>
          </p:cNvPr>
          <p:cNvSpPr>
            <a:spLocks noGrp="1"/>
          </p:cNvSpPr>
          <p:nvPr>
            <p:ph type="title"/>
          </p:nvPr>
        </p:nvSpPr>
        <p:spPr>
          <a:xfrm>
            <a:off x="838200" y="3434898"/>
            <a:ext cx="10515600" cy="1215760"/>
          </a:xfrm>
        </p:spPr>
        <p:txBody>
          <a:bodyPr/>
          <a:lstStyle/>
          <a:p>
            <a:r>
              <a:rPr lang="fr-BE" dirty="0"/>
              <a:t>The Citizens Energy Package</a:t>
            </a:r>
            <a:br>
              <a:rPr lang="fr-BE" dirty="0"/>
            </a:br>
            <a:r>
              <a:rPr lang="fr-BE" sz="2800" dirty="0"/>
              <a:t>Affordable energy for all</a:t>
            </a:r>
            <a:endParaRPr lang="en-GB" dirty="0"/>
          </a:p>
        </p:txBody>
      </p:sp>
      <p:sp>
        <p:nvSpPr>
          <p:cNvPr id="4" name="Slide Number Placeholder 5">
            <a:extLst>
              <a:ext uri="{FF2B5EF4-FFF2-40B4-BE49-F238E27FC236}">
                <a16:creationId xmlns:a16="http://schemas.microsoft.com/office/drawing/2014/main" id="{3108CC93-F8C8-3166-DBC4-1CF2E751E16D}"/>
              </a:ext>
            </a:extLst>
          </p:cNvPr>
          <p:cNvSpPr txBox="1">
            <a:spLocks/>
          </p:cNvSpPr>
          <p:nvPr/>
        </p:nvSpPr>
        <p:spPr>
          <a:xfrm>
            <a:off x="376188" y="6282069"/>
            <a:ext cx="2743200" cy="365125"/>
          </a:xfrm>
          <a:prstGeom prst="rect">
            <a:avLst/>
          </a:prstGeom>
        </p:spPr>
        <p:txBody>
          <a:bodyPr vert="horz" lIns="91440" tIns="45720" rIns="91440" bIns="45720" rtlCol="0" anchor="b"/>
          <a:lstStyle>
            <a:defPPr marR="0" lvl="0" algn="l" rtl="0">
              <a:lnSpc>
                <a:spcPct val="100000"/>
              </a:lnSpc>
              <a:spcBef>
                <a:spcPts val="0"/>
              </a:spcBef>
              <a:spcAft>
                <a:spcPts val="0"/>
              </a:spcAft>
            </a:defPPr>
            <a:lvl1pPr marR="0" lvl="0" algn="r" rtl="0">
              <a:lnSpc>
                <a:spcPct val="100000"/>
              </a:lnSpc>
              <a:spcBef>
                <a:spcPts val="0"/>
              </a:spcBef>
              <a:spcAft>
                <a:spcPts val="0"/>
              </a:spcAft>
              <a:buClr>
                <a:srgbClr val="000000"/>
              </a:buClr>
              <a:buFont typeface="Arial"/>
              <a:defRPr sz="1000" b="0" i="0" u="none" strike="noStrike" cap="none">
                <a:solidFill>
                  <a:schemeClr val="tx1"/>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768364BB-9B21-4D29-A19C-C6410F652861}" type="slidenum">
              <a:rPr kumimoji="0" lang="en-IE" sz="1000" b="0" i="0" u="none" strike="noStrike" kern="0" cap="none" spc="0" normalizeH="0" baseline="0" noProof="0" smtClean="0">
                <a:ln>
                  <a:noFill/>
                </a:ln>
                <a:solidFill>
                  <a:prstClr val="black"/>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IE" sz="1000" b="0" i="0" u="none" strike="noStrike" kern="0" cap="none" spc="0" normalizeH="0" baseline="0" noProof="0">
              <a:ln>
                <a:noFill/>
              </a:ln>
              <a:solidFill>
                <a:prstClr val="black"/>
              </a:solidFill>
              <a:effectLst/>
              <a:uLnTx/>
              <a:uFillTx/>
              <a:latin typeface="Arial"/>
              <a:cs typeface="Arial"/>
              <a:sym typeface="Arial"/>
            </a:endParaRPr>
          </a:p>
        </p:txBody>
      </p:sp>
      <p:sp>
        <p:nvSpPr>
          <p:cNvPr id="8" name="Content Placeholder 7">
            <a:extLst>
              <a:ext uri="{FF2B5EF4-FFF2-40B4-BE49-F238E27FC236}">
                <a16:creationId xmlns:a16="http://schemas.microsoft.com/office/drawing/2014/main" id="{8A9DD533-D85A-9BB0-B116-FE2BAF88E8E7}"/>
              </a:ext>
            </a:extLst>
          </p:cNvPr>
          <p:cNvSpPr>
            <a:spLocks noGrp="1"/>
          </p:cNvSpPr>
          <p:nvPr>
            <p:ph sz="quarter" idx="11"/>
          </p:nvPr>
        </p:nvSpPr>
        <p:spPr>
          <a:xfrm>
            <a:off x="985684" y="5287399"/>
            <a:ext cx="10515600" cy="587375"/>
          </a:xfrm>
        </p:spPr>
        <p:txBody>
          <a:bodyPr vert="horz" lIns="144000" tIns="144000" rIns="144000" bIns="144000" rtlCol="0" anchor="t">
            <a:noAutofit/>
          </a:bodyPr>
          <a:lstStyle/>
          <a:p>
            <a:pPr algn="r"/>
            <a:endParaRPr lang="en-IE" i="1"/>
          </a:p>
        </p:txBody>
      </p:sp>
    </p:spTree>
    <p:extLst>
      <p:ext uri="{BB962C8B-B14F-4D97-AF65-F5344CB8AC3E}">
        <p14:creationId xmlns:p14="http://schemas.microsoft.com/office/powerpoint/2010/main" val="1467861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BAF62-6001-6B55-36FA-E161297B1A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4785D-2E35-9335-3A8C-061802B55CBB}"/>
              </a:ext>
            </a:extLst>
          </p:cNvPr>
          <p:cNvSpPr>
            <a:spLocks noGrp="1"/>
          </p:cNvSpPr>
          <p:nvPr>
            <p:ph type="title"/>
          </p:nvPr>
        </p:nvSpPr>
        <p:spPr>
          <a:xfrm>
            <a:off x="228445" y="1318920"/>
            <a:ext cx="11445698" cy="2436488"/>
          </a:xfrm>
        </p:spPr>
        <p:txBody>
          <a:bodyPr/>
          <a:lstStyle/>
          <a:p>
            <a:r>
              <a:rPr lang="en-US" sz="2400" b="1" dirty="0"/>
              <a:t>Two commonly used indicators of competition </a:t>
            </a:r>
            <a:r>
              <a:rPr lang="en-US" sz="2400" dirty="0"/>
              <a:t>Herfindahl–Hirschman Index (HHI) and the supplier switching rate.</a:t>
            </a:r>
            <a:br>
              <a:rPr lang="en-US" sz="2400" dirty="0"/>
            </a:br>
            <a:br>
              <a:rPr lang="en-US" sz="2400" dirty="0"/>
            </a:br>
            <a:r>
              <a:rPr lang="en-US" sz="2200" i="1" dirty="0">
                <a:latin typeface="Tahoma" panose="020B0604030504040204" pitchFamily="34" charset="0"/>
                <a:ea typeface="Tahoma" panose="020B0604030504040204" pitchFamily="34" charset="0"/>
                <a:cs typeface="Tahoma" panose="020B0604030504040204" pitchFamily="34" charset="0"/>
              </a:rPr>
              <a:t>Generally, Member States without price regulation saw an improvement in competition... </a:t>
            </a:r>
            <a:br>
              <a:rPr lang="en-US" sz="2200" i="1" dirty="0">
                <a:latin typeface="Tahoma" panose="020B0604030504040204" pitchFamily="34" charset="0"/>
                <a:ea typeface="Tahoma" panose="020B0604030504040204" pitchFamily="34" charset="0"/>
                <a:cs typeface="Tahoma" panose="020B0604030504040204" pitchFamily="34" charset="0"/>
              </a:rPr>
            </a:br>
            <a:r>
              <a:rPr lang="en-US" sz="2200" i="1" dirty="0">
                <a:latin typeface="Tahoma" panose="020B0604030504040204" pitchFamily="34" charset="0"/>
                <a:ea typeface="Tahoma" panose="020B0604030504040204" pitchFamily="34" charset="0"/>
                <a:cs typeface="Tahoma" panose="020B0604030504040204" pitchFamily="34" charset="0"/>
              </a:rPr>
              <a:t>The crisis had a negative effect on competition; among the 12 Member States with consistent annualised data on market concentration, the simple (non-weighted) average HHI index increased by 4.7%...</a:t>
            </a:r>
            <a:endParaRPr lang="en-IE" sz="2200" b="1" noProof="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5">
            <a:extLst>
              <a:ext uri="{FF2B5EF4-FFF2-40B4-BE49-F238E27FC236}">
                <a16:creationId xmlns:a16="http://schemas.microsoft.com/office/drawing/2014/main" id="{A4985CF5-62FD-4326-278F-4E5152819E50}"/>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10</a:t>
            </a:fld>
            <a:endParaRPr lang="en-IE" noProof="0" dirty="0"/>
          </a:p>
        </p:txBody>
      </p:sp>
      <p:sp>
        <p:nvSpPr>
          <p:cNvPr id="4" name="TextBox 3">
            <a:extLst>
              <a:ext uri="{FF2B5EF4-FFF2-40B4-BE49-F238E27FC236}">
                <a16:creationId xmlns:a16="http://schemas.microsoft.com/office/drawing/2014/main" id="{077A0E61-1123-0D6B-F08F-3809E48D5196}"/>
              </a:ext>
            </a:extLst>
          </p:cNvPr>
          <p:cNvSpPr txBox="1"/>
          <p:nvPr/>
        </p:nvSpPr>
        <p:spPr>
          <a:xfrm>
            <a:off x="176194" y="111170"/>
            <a:ext cx="11683787" cy="1200329"/>
          </a:xfrm>
          <a:prstGeom prst="rect">
            <a:avLst/>
          </a:prstGeom>
          <a:noFill/>
        </p:spPr>
        <p:txBody>
          <a:bodyPr wrap="square">
            <a:spAutoFit/>
          </a:bodyPr>
          <a:lstStyle/>
          <a:p>
            <a:pPr algn="ctr"/>
            <a:r>
              <a:rPr lang="en-IE" sz="2400" b="1" i="1" dirty="0">
                <a:latin typeface="Tahoma" panose="020B0604030504040204" pitchFamily="34" charset="0"/>
                <a:ea typeface="Tahoma" panose="020B0604030504040204" pitchFamily="34" charset="0"/>
                <a:cs typeface="Tahoma" panose="020B0604030504040204" pitchFamily="34" charset="0"/>
              </a:rPr>
              <a:t>REPORT FROM THE COMMISSION on market-based electricity supply prices, effective retail market competition and promoting remuneration of flexibility in retail contracts </a:t>
            </a:r>
            <a:endParaRPr lang="en-IE" sz="2400" b="1"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4A81ECD6-6B39-7173-E2E5-3AFC58F92B6E}"/>
              </a:ext>
            </a:extLst>
          </p:cNvPr>
          <p:cNvSpPr txBox="1"/>
          <p:nvPr/>
        </p:nvSpPr>
        <p:spPr>
          <a:xfrm>
            <a:off x="228445" y="3836886"/>
            <a:ext cx="10975435" cy="1446550"/>
          </a:xfrm>
          <a:prstGeom prst="rect">
            <a:avLst/>
          </a:prstGeom>
          <a:noFill/>
        </p:spPr>
        <p:txBody>
          <a:bodyPr wrap="square">
            <a:spAutoFit/>
          </a:bodyPr>
          <a:lstStyle/>
          <a:p>
            <a:r>
              <a:rPr lang="en-US" sz="2200" i="1" dirty="0">
                <a:latin typeface="Tahoma" panose="020B0604030504040204" pitchFamily="34" charset="0"/>
                <a:ea typeface="Tahoma" panose="020B0604030504040204" pitchFamily="34" charset="0"/>
                <a:cs typeface="Tahoma" panose="020B0604030504040204" pitchFamily="34" charset="0"/>
              </a:rPr>
              <a:t>Switching rates vary considerably across the EU. Higher rates suggest a healthy competitive market…Amongst Member States where the switching rate is less than 10 %, almost three quarters (73%) have dominant suppliers. …price interventions may act as a disincentive to switching.</a:t>
            </a:r>
            <a:endParaRPr lang="en-IE" sz="2200" i="1" dirty="0">
              <a:latin typeface="Tahoma" panose="020B0604030504040204" pitchFamily="34" charset="0"/>
              <a:ea typeface="Tahoma" panose="020B0604030504040204" pitchFamily="34" charset="0"/>
              <a:cs typeface="Tahoma" panose="020B0604030504040204" pitchFamily="34" charset="0"/>
            </a:endParaRPr>
          </a:p>
        </p:txBody>
      </p:sp>
      <p:sp>
        <p:nvSpPr>
          <p:cNvPr id="9" name="TextBox 8">
            <a:extLst>
              <a:ext uri="{FF2B5EF4-FFF2-40B4-BE49-F238E27FC236}">
                <a16:creationId xmlns:a16="http://schemas.microsoft.com/office/drawing/2014/main" id="{7ED824B1-98BC-4F6F-77B5-492E957EA751}"/>
              </a:ext>
            </a:extLst>
          </p:cNvPr>
          <p:cNvSpPr txBox="1"/>
          <p:nvPr/>
        </p:nvSpPr>
        <p:spPr>
          <a:xfrm>
            <a:off x="228445" y="5539080"/>
            <a:ext cx="11079938" cy="430887"/>
          </a:xfrm>
          <a:prstGeom prst="rect">
            <a:avLst/>
          </a:prstGeom>
          <a:noFill/>
        </p:spPr>
        <p:txBody>
          <a:bodyPr wrap="square">
            <a:spAutoFit/>
          </a:bodyPr>
          <a:lstStyle/>
          <a:p>
            <a:pPr algn="ctr"/>
            <a:endParaRPr lang="en-IE" sz="2200" b="1"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5886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nodePh="1">
                                  <p:stCondLst>
                                    <p:cond delay="0"/>
                                  </p:stCondLst>
                                  <p:endCondLst>
                                    <p:cond evt="begin" delay="0">
                                      <p:tn val="17"/>
                                    </p:cond>
                                  </p:end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49D2E-818C-605E-A3C2-584B8076DC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CAAB00-AA4F-9977-025C-A784D50E86DB}"/>
              </a:ext>
            </a:extLst>
          </p:cNvPr>
          <p:cNvSpPr>
            <a:spLocks noGrp="1"/>
          </p:cNvSpPr>
          <p:nvPr>
            <p:ph type="title"/>
          </p:nvPr>
        </p:nvSpPr>
        <p:spPr>
          <a:xfrm>
            <a:off x="295238" y="1098158"/>
            <a:ext cx="11445698" cy="5366473"/>
          </a:xfrm>
        </p:spPr>
        <p:txBody>
          <a:bodyPr/>
          <a:lstStyle/>
          <a:p>
            <a:r>
              <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rPr>
              <a:t>Activating retail flexibility will help integrate the generation of variable renewables and empower consumers to better manage their energy.</a:t>
            </a:r>
            <a:br>
              <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Consumers need:</a:t>
            </a:r>
            <a:br>
              <a:rPr lang="en-US" sz="2400"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A clear legal framework, innovative solutions and products that enable consumers to benefit from choice as well as fair prices and rewards</a:t>
            </a:r>
            <a:br>
              <a:rPr lang="en-US" sz="2400"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Effective data access arrangements that empower them to make informed choices</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To be protected with robust safeguards on contractual arrangements</a:t>
            </a:r>
            <a:br>
              <a:rPr lang="en-US" sz="2400"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Transparency and information about products and prices</a:t>
            </a:r>
            <a:br>
              <a:rPr lang="en-US" sz="2400"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Awareness; targeted communication campaigns on benefits and risks of flexibility</a:t>
            </a:r>
            <a:br>
              <a:rPr lang="en-US" sz="2400"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Promotion of fit-for-purpose flexible retail contracts.</a:t>
            </a:r>
            <a:br>
              <a:rPr lang="en-US" sz="2400" dirty="0">
                <a:latin typeface="Tahoma" panose="020B0604030504040204" pitchFamily="34" charset="0"/>
                <a:ea typeface="Tahoma" panose="020B0604030504040204" pitchFamily="34" charset="0"/>
                <a:cs typeface="Tahoma" panose="020B0604030504040204" pitchFamily="34" charset="0"/>
              </a:rPr>
            </a:br>
            <a:endParaRPr lang="en-IE" sz="2400" b="1" noProof="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5">
            <a:extLst>
              <a:ext uri="{FF2B5EF4-FFF2-40B4-BE49-F238E27FC236}">
                <a16:creationId xmlns:a16="http://schemas.microsoft.com/office/drawing/2014/main" id="{CC96B87A-0C0A-AC72-4E2F-20D3F75882E9}"/>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11</a:t>
            </a:fld>
            <a:endParaRPr lang="en-IE" noProof="0" dirty="0"/>
          </a:p>
        </p:txBody>
      </p:sp>
      <p:sp>
        <p:nvSpPr>
          <p:cNvPr id="4" name="TextBox 3">
            <a:extLst>
              <a:ext uri="{FF2B5EF4-FFF2-40B4-BE49-F238E27FC236}">
                <a16:creationId xmlns:a16="http://schemas.microsoft.com/office/drawing/2014/main" id="{85E72053-14FE-FB27-847F-2A3087EC042A}"/>
              </a:ext>
            </a:extLst>
          </p:cNvPr>
          <p:cNvSpPr txBox="1"/>
          <p:nvPr/>
        </p:nvSpPr>
        <p:spPr>
          <a:xfrm>
            <a:off x="176194" y="111170"/>
            <a:ext cx="11683787" cy="830997"/>
          </a:xfrm>
          <a:prstGeom prst="rect">
            <a:avLst/>
          </a:prstGeom>
          <a:noFill/>
        </p:spPr>
        <p:txBody>
          <a:bodyPr wrap="square">
            <a:spAutoFit/>
          </a:bodyPr>
          <a:lstStyle/>
          <a:p>
            <a:pPr algn="ctr"/>
            <a:r>
              <a:rPr lang="en-IE" sz="2400" b="1" dirty="0">
                <a:latin typeface="Tahoma" panose="020B0604030504040204" pitchFamily="34" charset="0"/>
                <a:ea typeface="Tahoma" panose="020B0604030504040204" pitchFamily="34" charset="0"/>
                <a:cs typeface="Tahoma" panose="020B0604030504040204" pitchFamily="34" charset="0"/>
              </a:rPr>
              <a:t>REPORT on market-based electricity supply prices and Flexibility in retail contracts </a:t>
            </a:r>
            <a:endParaRPr lang="en-IE" sz="24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5431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74F07-15FE-9245-D5E3-649C21A2C4D0}"/>
              </a:ext>
            </a:extLst>
          </p:cNvPr>
          <p:cNvSpPr>
            <a:spLocks noGrp="1"/>
          </p:cNvSpPr>
          <p:nvPr>
            <p:ph type="title"/>
          </p:nvPr>
        </p:nvSpPr>
        <p:spPr>
          <a:xfrm>
            <a:off x="838200" y="2766218"/>
            <a:ext cx="10515600" cy="1325563"/>
          </a:xfrm>
        </p:spPr>
        <p:txBody>
          <a:bodyPr/>
          <a:lstStyle/>
          <a:p>
            <a:pPr algn="ctr"/>
            <a:r>
              <a:rPr lang="fr-BE" b="1" dirty="0">
                <a:solidFill>
                  <a:srgbClr val="FF0000"/>
                </a:solidFill>
              </a:rPr>
              <a:t>Thank you!</a:t>
            </a:r>
            <a:endParaRPr lang="en-IE" b="1" dirty="0">
              <a:solidFill>
                <a:srgbClr val="FF0000"/>
              </a:solidFill>
            </a:endParaRPr>
          </a:p>
        </p:txBody>
      </p:sp>
    </p:spTree>
    <p:extLst>
      <p:ext uri="{BB962C8B-B14F-4D97-AF65-F5344CB8AC3E}">
        <p14:creationId xmlns:p14="http://schemas.microsoft.com/office/powerpoint/2010/main" val="417442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22E55-481F-104D-D264-37E1738746E1}"/>
            </a:ext>
          </a:extLst>
        </p:cNvPr>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96128186-772A-37AE-80FC-4D74678518F3}"/>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2</a:t>
            </a:fld>
            <a:endParaRPr lang="en-IE"/>
          </a:p>
        </p:txBody>
      </p:sp>
      <p:sp>
        <p:nvSpPr>
          <p:cNvPr id="2" name="Title 5">
            <a:extLst>
              <a:ext uri="{FF2B5EF4-FFF2-40B4-BE49-F238E27FC236}">
                <a16:creationId xmlns:a16="http://schemas.microsoft.com/office/drawing/2014/main" id="{BEAA497F-708D-CF93-0F3F-F790C1351163}"/>
              </a:ext>
            </a:extLst>
          </p:cNvPr>
          <p:cNvSpPr txBox="1">
            <a:spLocks/>
          </p:cNvSpPr>
          <p:nvPr/>
        </p:nvSpPr>
        <p:spPr>
          <a:xfrm>
            <a:off x="2927409" y="210806"/>
            <a:ext cx="5647944" cy="73490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500" b="1" dirty="0">
                <a:solidFill>
                  <a:srgbClr val="002060"/>
                </a:solidFill>
              </a:rPr>
              <a:t>Timeline CEP</a:t>
            </a:r>
            <a:endParaRPr lang="en-GB" sz="3500" b="1" dirty="0">
              <a:solidFill>
                <a:srgbClr val="002060"/>
              </a:solidFill>
              <a:cs typeface="Arial"/>
            </a:endParaRPr>
          </a:p>
        </p:txBody>
      </p:sp>
      <p:sp>
        <p:nvSpPr>
          <p:cNvPr id="11" name="TextBox 10">
            <a:extLst>
              <a:ext uri="{FF2B5EF4-FFF2-40B4-BE49-F238E27FC236}">
                <a16:creationId xmlns:a16="http://schemas.microsoft.com/office/drawing/2014/main" id="{BFC5A8EF-52E1-EB0B-36D6-63740300D1E8}"/>
              </a:ext>
            </a:extLst>
          </p:cNvPr>
          <p:cNvSpPr txBox="1"/>
          <p:nvPr/>
        </p:nvSpPr>
        <p:spPr>
          <a:xfrm>
            <a:off x="457773" y="945715"/>
            <a:ext cx="10587216" cy="5847755"/>
          </a:xfrm>
          <a:prstGeom prst="rect">
            <a:avLst/>
          </a:prstGeom>
          <a:noFill/>
        </p:spPr>
        <p:txBody>
          <a:bodyPr wrap="square" lIns="91440" tIns="45720" rIns="91440" bIns="45720" anchor="t">
            <a:spAutoFit/>
          </a:bodyPr>
          <a:lstStyle/>
          <a:p>
            <a:pPr marL="285750" indent="-285750" algn="just">
              <a:buFont typeface="Arial"/>
              <a:buChar char="•"/>
            </a:pPr>
            <a:r>
              <a:rPr lang="en-US" sz="2400" b="1" dirty="0">
                <a:solidFill>
                  <a:srgbClr val="002060"/>
                </a:solidFill>
              </a:rPr>
              <a:t>Mandated in Cssr Jorgensen mission letter: </a:t>
            </a:r>
            <a:endParaRPr lang="en-US" sz="2400" dirty="0">
              <a:cs typeface="Arial"/>
            </a:endParaRPr>
          </a:p>
          <a:p>
            <a:pPr marL="285750" indent="-285750" algn="just">
              <a:buFont typeface="Arial"/>
              <a:buChar char="•"/>
            </a:pPr>
            <a:endParaRPr lang="en-US" sz="2400" b="1" dirty="0">
              <a:solidFill>
                <a:srgbClr val="002060"/>
              </a:solidFill>
              <a:cs typeface="Arial"/>
            </a:endParaRPr>
          </a:p>
          <a:p>
            <a:pPr marL="285750" indent="-285750" algn="just">
              <a:buFont typeface="Arial"/>
              <a:buChar char="•"/>
            </a:pPr>
            <a:endParaRPr lang="en-US" sz="2400" b="1" dirty="0">
              <a:solidFill>
                <a:srgbClr val="002060"/>
              </a:solidFill>
              <a:cs typeface="Arial"/>
            </a:endParaRPr>
          </a:p>
          <a:p>
            <a:pPr marL="285750" indent="-285750" algn="just">
              <a:buFont typeface="Arial"/>
              <a:buChar char="•"/>
            </a:pPr>
            <a:r>
              <a:rPr lang="en-US" sz="2400" i="1" dirty="0">
                <a:solidFill>
                  <a:srgbClr val="000000"/>
                </a:solidFill>
                <a:ea typeface="+mn-lt"/>
                <a:cs typeface="+mn-lt"/>
              </a:rPr>
              <a:t>'You will develop a Citizens Energy Package to increase citizens’ participation in the energy transition and strengthen the social dimension of the Energy Union. You will propose further measures to address energy poverty and contribute to the European Affordable Housing Plan.'</a:t>
            </a:r>
            <a:endParaRPr lang="en-US" sz="2400" dirty="0">
              <a:solidFill>
                <a:srgbClr val="000000"/>
              </a:solidFill>
              <a:cs typeface="Arial"/>
            </a:endParaRPr>
          </a:p>
          <a:p>
            <a:pPr marL="285750" indent="-285750" algn="just">
              <a:buFont typeface="Arial"/>
              <a:buChar char="•"/>
            </a:pPr>
            <a:endParaRPr lang="en-US" sz="2400" dirty="0">
              <a:solidFill>
                <a:srgbClr val="000000"/>
              </a:solidFill>
              <a:cs typeface="Arial"/>
            </a:endParaRPr>
          </a:p>
          <a:p>
            <a:pPr marL="285750" indent="-285750" algn="just">
              <a:buFont typeface="Arial"/>
              <a:buChar char="•"/>
            </a:pPr>
            <a:endParaRPr lang="en-US" sz="2400" dirty="0">
              <a:solidFill>
                <a:srgbClr val="000000"/>
              </a:solidFill>
              <a:cs typeface="Arial"/>
            </a:endParaRPr>
          </a:p>
          <a:p>
            <a:pPr marL="285750" indent="-285750" algn="just">
              <a:buFont typeface="Arial"/>
              <a:buChar char="•"/>
            </a:pPr>
            <a:r>
              <a:rPr lang="en-US" sz="2400" b="1" dirty="0">
                <a:solidFill>
                  <a:srgbClr val="002060"/>
                </a:solidFill>
                <a:cs typeface="Arial"/>
              </a:rPr>
              <a:t>Further implementation of Affordable Energy Action Plan and Clean Industrial Deal </a:t>
            </a:r>
          </a:p>
          <a:p>
            <a:pPr marL="285750" indent="-285750" algn="just">
              <a:buFont typeface="Arial"/>
              <a:buChar char="•"/>
            </a:pPr>
            <a:endParaRPr lang="en-US" sz="2400" b="1" dirty="0">
              <a:solidFill>
                <a:srgbClr val="002060"/>
              </a:solidFill>
            </a:endParaRPr>
          </a:p>
          <a:p>
            <a:pPr marL="285750" indent="-285750" algn="ctr">
              <a:buFont typeface="Arial"/>
              <a:buChar char="•"/>
            </a:pPr>
            <a:r>
              <a:rPr lang="en-US" sz="2400" b="1" dirty="0">
                <a:solidFill>
                  <a:srgbClr val="FF0000"/>
                </a:solidFill>
              </a:rPr>
              <a:t>Communication adopted on 10th of March 2026</a:t>
            </a:r>
            <a:endParaRPr lang="en-US" sz="2400" b="1" dirty="0">
              <a:solidFill>
                <a:srgbClr val="FF0000"/>
              </a:solidFill>
              <a:cs typeface="Arial"/>
            </a:endParaRPr>
          </a:p>
          <a:p>
            <a:pPr marL="285750" indent="-285750" algn="ctr">
              <a:buFont typeface="Arial"/>
              <a:buChar char="•"/>
            </a:pPr>
            <a:endParaRPr lang="en-US" sz="2400" b="1" dirty="0">
              <a:solidFill>
                <a:srgbClr val="FF0000"/>
              </a:solidFill>
              <a:cs typeface="Arial"/>
            </a:endParaRPr>
          </a:p>
          <a:p>
            <a:pPr marL="285750" indent="-285750" algn="ctr">
              <a:buFont typeface="Arial"/>
              <a:buChar char="•"/>
            </a:pPr>
            <a:r>
              <a:rPr lang="en-US" sz="2400" b="1" dirty="0">
                <a:solidFill>
                  <a:srgbClr val="FF0000"/>
                </a:solidFill>
                <a:cs typeface="Arial"/>
              </a:rPr>
              <a:t>Implementation Set of Recommendations + Report - 30 April</a:t>
            </a:r>
          </a:p>
          <a:p>
            <a:pPr algn="just"/>
            <a:endParaRPr lang="en-US" sz="1400" dirty="0">
              <a:solidFill>
                <a:srgbClr val="000000"/>
              </a:solidFill>
            </a:endParaRPr>
          </a:p>
        </p:txBody>
      </p:sp>
    </p:spTree>
    <p:extLst>
      <p:ext uri="{BB962C8B-B14F-4D97-AF65-F5344CB8AC3E}">
        <p14:creationId xmlns:p14="http://schemas.microsoft.com/office/powerpoint/2010/main" val="39092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3B890-D330-4013-658D-A82A6C9B0DF4}"/>
            </a:ext>
          </a:extLst>
        </p:cNvPr>
        <p:cNvGrpSpPr/>
        <p:nvPr/>
      </p:nvGrpSpPr>
      <p:grpSpPr>
        <a:xfrm>
          <a:off x="0" y="0"/>
          <a:ext cx="0" cy="0"/>
          <a:chOff x="0" y="0"/>
          <a:chExt cx="0" cy="0"/>
        </a:xfrm>
      </p:grpSpPr>
      <p:sp>
        <p:nvSpPr>
          <p:cNvPr id="11" name="Title 16">
            <a:extLst>
              <a:ext uri="{FF2B5EF4-FFF2-40B4-BE49-F238E27FC236}">
                <a16:creationId xmlns:a16="http://schemas.microsoft.com/office/drawing/2014/main" id="{63F20578-C101-495D-00A4-AFED77B31DEC}"/>
              </a:ext>
            </a:extLst>
          </p:cNvPr>
          <p:cNvSpPr>
            <a:spLocks noGrp="1"/>
          </p:cNvSpPr>
          <p:nvPr>
            <p:ph type="title"/>
          </p:nvPr>
        </p:nvSpPr>
        <p:spPr>
          <a:xfrm>
            <a:off x="951089" y="131849"/>
            <a:ext cx="10021711" cy="279365"/>
          </a:xfrm>
        </p:spPr>
        <p:txBody>
          <a:bodyPr vert="horz" lIns="91440" tIns="45720" rIns="91440" bIns="45720" rtlCol="0" anchor="ctr">
            <a:noAutofit/>
          </a:bodyPr>
          <a:lstStyle/>
          <a:p>
            <a:pPr algn="ctr"/>
            <a:r>
              <a:rPr lang="en-IE" sz="2000" b="1" dirty="0">
                <a:solidFill>
                  <a:srgbClr val="FF0000"/>
                </a:solidFill>
              </a:rPr>
              <a:t>THE CITIZENS ENERGY PACKAGE: COMMUNICATION </a:t>
            </a:r>
            <a:endParaRPr lang="en-IE" sz="3000" b="1" dirty="0">
              <a:solidFill>
                <a:srgbClr val="FF0000"/>
              </a:solidFill>
            </a:endParaRPr>
          </a:p>
        </p:txBody>
      </p:sp>
      <p:graphicFrame>
        <p:nvGraphicFramePr>
          <p:cNvPr id="2" name="Table 1">
            <a:extLst>
              <a:ext uri="{FF2B5EF4-FFF2-40B4-BE49-F238E27FC236}">
                <a16:creationId xmlns:a16="http://schemas.microsoft.com/office/drawing/2014/main" id="{C6A89F24-01CE-4FCB-0B6C-76A81D83CC0D}"/>
              </a:ext>
            </a:extLst>
          </p:cNvPr>
          <p:cNvGraphicFramePr>
            <a:graphicFrameLocks noGrp="1"/>
          </p:cNvGraphicFramePr>
          <p:nvPr>
            <p:extLst>
              <p:ext uri="{D42A27DB-BD31-4B8C-83A1-F6EECF244321}">
                <p14:modId xmlns:p14="http://schemas.microsoft.com/office/powerpoint/2010/main" val="1702105318"/>
              </p:ext>
            </p:extLst>
          </p:nvPr>
        </p:nvGraphicFramePr>
        <p:xfrm>
          <a:off x="239888" y="577850"/>
          <a:ext cx="11712223" cy="2301240"/>
        </p:xfrm>
        <a:graphic>
          <a:graphicData uri="http://schemas.openxmlformats.org/drawingml/2006/table">
            <a:tbl>
              <a:tblPr firstRow="1" bandRow="1">
                <a:tableStyleId>{5C22544A-7EE6-4342-B048-85BDC9FD1C3A}</a:tableStyleId>
              </a:tblPr>
              <a:tblGrid>
                <a:gridCol w="1566766">
                  <a:extLst>
                    <a:ext uri="{9D8B030D-6E8A-4147-A177-3AD203B41FA5}">
                      <a16:colId xmlns:a16="http://schemas.microsoft.com/office/drawing/2014/main" val="1794897468"/>
                    </a:ext>
                  </a:extLst>
                </a:gridCol>
                <a:gridCol w="5627886">
                  <a:extLst>
                    <a:ext uri="{9D8B030D-6E8A-4147-A177-3AD203B41FA5}">
                      <a16:colId xmlns:a16="http://schemas.microsoft.com/office/drawing/2014/main" val="3197516961"/>
                    </a:ext>
                  </a:extLst>
                </a:gridCol>
                <a:gridCol w="4517571">
                  <a:extLst>
                    <a:ext uri="{9D8B030D-6E8A-4147-A177-3AD203B41FA5}">
                      <a16:colId xmlns:a16="http://schemas.microsoft.com/office/drawing/2014/main" val="2045815915"/>
                    </a:ext>
                  </a:extLst>
                </a:gridCol>
              </a:tblGrid>
              <a:tr h="271236">
                <a:tc>
                  <a:txBody>
                    <a:bodyPr/>
                    <a:lstStyle/>
                    <a:p>
                      <a:pPr algn="ctr"/>
                      <a:r>
                        <a:rPr lang="fr-BE" sz="1200"/>
                        <a:t>PILLAR</a:t>
                      </a:r>
                      <a:endParaRPr lang="en-IE" sz="1200"/>
                    </a:p>
                  </a:txBody>
                  <a:tcPr>
                    <a:solidFill>
                      <a:srgbClr val="002060"/>
                    </a:solidFill>
                  </a:tcPr>
                </a:tc>
                <a:tc>
                  <a:txBody>
                    <a:bodyPr/>
                    <a:lstStyle/>
                    <a:p>
                      <a:pPr algn="ctr"/>
                      <a:r>
                        <a:rPr lang="fr-BE" sz="1200"/>
                        <a:t>FLAGSHIP</a:t>
                      </a:r>
                      <a:endParaRPr lang="en-IE" sz="1200"/>
                    </a:p>
                  </a:txBody>
                  <a:tcPr>
                    <a:solidFill>
                      <a:srgbClr val="002060"/>
                    </a:solidFill>
                  </a:tcPr>
                </a:tc>
                <a:tc>
                  <a:txBody>
                    <a:bodyPr/>
                    <a:lstStyle/>
                    <a:p>
                      <a:pPr algn="ctr"/>
                      <a:r>
                        <a:rPr lang="fr-BE" sz="1200" dirty="0"/>
                        <a:t>IMPACT</a:t>
                      </a:r>
                      <a:endParaRPr lang="en-IE" sz="1200" dirty="0"/>
                    </a:p>
                  </a:txBody>
                  <a:tcPr>
                    <a:solidFill>
                      <a:srgbClr val="002060"/>
                    </a:solidFill>
                  </a:tcPr>
                </a:tc>
                <a:extLst>
                  <a:ext uri="{0D108BD9-81ED-4DB2-BD59-A6C34878D82A}">
                    <a16:rowId xmlns:a16="http://schemas.microsoft.com/office/drawing/2014/main" val="674763517"/>
                  </a:ext>
                </a:extLst>
              </a:tr>
              <a:tr h="15163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noProof="0" dirty="0">
                          <a:solidFill>
                            <a:schemeClr val="dk1"/>
                          </a:solidFill>
                        </a:rPr>
                        <a:t>I. Lower energy bills for households</a:t>
                      </a:r>
                      <a:endParaRPr lang="en-GB" sz="1400" b="1" kern="1200" noProof="0" dirty="0">
                        <a:solidFill>
                          <a:schemeClr val="dk1"/>
                        </a:solidFill>
                        <a:latin typeface="+mn-lt"/>
                        <a:ea typeface="+mn-ea"/>
                        <a:cs typeface="+mn-cs"/>
                      </a:endParaRPr>
                    </a:p>
                    <a:p>
                      <a:endParaRPr lang="en-IE" sz="1400" dirty="0"/>
                    </a:p>
                  </a:txBody>
                  <a:tcPr>
                    <a:solidFill>
                      <a:schemeClr val="tx2">
                        <a:lumMod val="25000"/>
                        <a:lumOff val="75000"/>
                      </a:schemeClr>
                    </a:solidFill>
                  </a:tcPr>
                </a:tc>
                <a:tc>
                  <a:txBody>
                    <a:bodyPr/>
                    <a:lstStyle/>
                    <a:p>
                      <a:pPr marL="228600" marR="0" lvl="0" indent="-228600" algn="just" defTabSz="914400" rtl="0" eaLnBrk="1" fontAlgn="auto" latinLnBrk="0" hangingPunct="1">
                        <a:lnSpc>
                          <a:spcPct val="100000"/>
                        </a:lnSpc>
                        <a:spcBef>
                          <a:spcPts val="0"/>
                        </a:spcBef>
                        <a:spcAft>
                          <a:spcPts val="600"/>
                        </a:spcAft>
                        <a:buClrTx/>
                        <a:buSzTx/>
                        <a:buFont typeface="Arial" panose="020B0604020202020204" pitchFamily="34" charset="0"/>
                        <a:buAutoNum type="arabicPeriod"/>
                        <a:tabLst/>
                        <a:defRPr/>
                      </a:pPr>
                      <a:r>
                        <a:rPr lang="en-US" sz="1400" b="1" i="0" noProof="0" dirty="0"/>
                        <a:t>Lower electricity bills by carrying out tax reviews and supporting electrification</a:t>
                      </a:r>
                    </a:p>
                    <a:p>
                      <a:pPr marL="228600" marR="0" lvl="0" indent="-228600" algn="just" defTabSz="914400" rtl="0" eaLnBrk="1" fontAlgn="auto" latinLnBrk="0" hangingPunct="1">
                        <a:lnSpc>
                          <a:spcPct val="100000"/>
                        </a:lnSpc>
                        <a:spcBef>
                          <a:spcPts val="0"/>
                        </a:spcBef>
                        <a:spcAft>
                          <a:spcPts val="600"/>
                        </a:spcAft>
                        <a:buClrTx/>
                        <a:buSzTx/>
                        <a:buFont typeface="Arial" panose="020B0604020202020204" pitchFamily="34" charset="0"/>
                        <a:buAutoNum type="arabicPeriod"/>
                        <a:tabLst/>
                        <a:defRPr/>
                      </a:pPr>
                      <a:r>
                        <a:rPr lang="en-US" sz="1400" b="1" i="0" noProof="0" dirty="0"/>
                        <a:t>Swift implementation of the EC guidance on network charge design</a:t>
                      </a:r>
                    </a:p>
                    <a:p>
                      <a:pPr marL="228600" marR="0" lvl="0" indent="-228600" algn="just" defTabSz="914400" rtl="0" eaLnBrk="1" fontAlgn="auto" latinLnBrk="0" hangingPunct="1">
                        <a:lnSpc>
                          <a:spcPct val="100000"/>
                        </a:lnSpc>
                        <a:spcBef>
                          <a:spcPts val="0"/>
                        </a:spcBef>
                        <a:spcAft>
                          <a:spcPts val="600"/>
                        </a:spcAft>
                        <a:buClrTx/>
                        <a:buSzTx/>
                        <a:buFont typeface="Arial" panose="020B0604020202020204" pitchFamily="34" charset="0"/>
                        <a:buAutoNum type="arabicPeriod"/>
                        <a:tabLst/>
                        <a:defRPr/>
                      </a:pPr>
                      <a:r>
                        <a:rPr lang="en-US" sz="1400" b="1" i="0" noProof="0" dirty="0"/>
                        <a:t> Boost clean, efficient technologies within the European Energy Efficiency Financing Coalition</a:t>
                      </a:r>
                    </a:p>
                    <a:p>
                      <a:pPr marL="228600" marR="0" lvl="0" indent="-228600" algn="just" defTabSz="914400" rtl="0" eaLnBrk="1" fontAlgn="auto" latinLnBrk="0" hangingPunct="1">
                        <a:lnSpc>
                          <a:spcPct val="100000"/>
                        </a:lnSpc>
                        <a:spcBef>
                          <a:spcPts val="0"/>
                        </a:spcBef>
                        <a:spcAft>
                          <a:spcPts val="600"/>
                        </a:spcAft>
                        <a:buClrTx/>
                        <a:buSzTx/>
                        <a:buFont typeface="Arial" panose="020B0604020202020204" pitchFamily="34" charset="0"/>
                        <a:buAutoNum type="arabicPeriod"/>
                        <a:tabLst/>
                        <a:defRPr/>
                      </a:pPr>
                      <a:r>
                        <a:rPr lang="en-US" sz="1400" b="1" i="0" noProof="0" dirty="0"/>
                        <a:t> Simplification of the switching process and comparison of offers</a:t>
                      </a:r>
                    </a:p>
                  </a:txBody>
                  <a:tcPr>
                    <a:solidFill>
                      <a:schemeClr val="tx2">
                        <a:lumMod val="25000"/>
                        <a:lumOff val="75000"/>
                      </a:schemeClr>
                    </a:solidFill>
                  </a:tcPr>
                </a:tc>
                <a:tc>
                  <a:txBody>
                    <a:bodyPr/>
                    <a:lstStyle/>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Savings of up to €200/year per household</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More efficient grid operation</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Improved energy efficiency of buildings and appliances </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By switching, estimated savings of up to €152/year</a:t>
                      </a:r>
                    </a:p>
                  </a:txBody>
                  <a:tcPr>
                    <a:solidFill>
                      <a:schemeClr val="tx2">
                        <a:lumMod val="25000"/>
                        <a:lumOff val="75000"/>
                      </a:schemeClr>
                    </a:solidFill>
                  </a:tcPr>
                </a:tc>
                <a:extLst>
                  <a:ext uri="{0D108BD9-81ED-4DB2-BD59-A6C34878D82A}">
                    <a16:rowId xmlns:a16="http://schemas.microsoft.com/office/drawing/2014/main" val="1523500938"/>
                  </a:ext>
                </a:extLst>
              </a:tr>
            </a:tbl>
          </a:graphicData>
        </a:graphic>
      </p:graphicFrame>
      <p:graphicFrame>
        <p:nvGraphicFramePr>
          <p:cNvPr id="3" name="Table 2">
            <a:extLst>
              <a:ext uri="{FF2B5EF4-FFF2-40B4-BE49-F238E27FC236}">
                <a16:creationId xmlns:a16="http://schemas.microsoft.com/office/drawing/2014/main" id="{0849C181-897D-9C65-295B-268D6DCFAD86}"/>
              </a:ext>
            </a:extLst>
          </p:cNvPr>
          <p:cNvGraphicFramePr>
            <a:graphicFrameLocks noGrp="1"/>
          </p:cNvGraphicFramePr>
          <p:nvPr>
            <p:extLst>
              <p:ext uri="{D42A27DB-BD31-4B8C-83A1-F6EECF244321}">
                <p14:modId xmlns:p14="http://schemas.microsoft.com/office/powerpoint/2010/main" val="2468525323"/>
              </p:ext>
            </p:extLst>
          </p:nvPr>
        </p:nvGraphicFramePr>
        <p:xfrm>
          <a:off x="239887" y="2676868"/>
          <a:ext cx="11712223" cy="2240280"/>
        </p:xfrm>
        <a:graphic>
          <a:graphicData uri="http://schemas.openxmlformats.org/drawingml/2006/table">
            <a:tbl>
              <a:tblPr firstRow="1" bandRow="1">
                <a:tableStyleId>{5C22544A-7EE6-4342-B048-85BDC9FD1C3A}</a:tableStyleId>
              </a:tblPr>
              <a:tblGrid>
                <a:gridCol w="1566766">
                  <a:extLst>
                    <a:ext uri="{9D8B030D-6E8A-4147-A177-3AD203B41FA5}">
                      <a16:colId xmlns:a16="http://schemas.microsoft.com/office/drawing/2014/main" val="3165952903"/>
                    </a:ext>
                  </a:extLst>
                </a:gridCol>
                <a:gridCol w="5627886">
                  <a:extLst>
                    <a:ext uri="{9D8B030D-6E8A-4147-A177-3AD203B41FA5}">
                      <a16:colId xmlns:a16="http://schemas.microsoft.com/office/drawing/2014/main" val="565756216"/>
                    </a:ext>
                  </a:extLst>
                </a:gridCol>
                <a:gridCol w="4517571">
                  <a:extLst>
                    <a:ext uri="{9D8B030D-6E8A-4147-A177-3AD203B41FA5}">
                      <a16:colId xmlns:a16="http://schemas.microsoft.com/office/drawing/2014/main" val="3263023172"/>
                    </a:ext>
                  </a:extLst>
                </a:gridCol>
              </a:tblGrid>
              <a:tr h="21950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noProof="0" dirty="0">
                          <a:solidFill>
                            <a:schemeClr val="tx1"/>
                          </a:solidFill>
                        </a:rPr>
                        <a:t>II. Protecting and empowering consumers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kern="1200" noProof="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1" kern="1200" noProof="0" dirty="0">
                        <a:solidFill>
                          <a:schemeClr val="tx1"/>
                        </a:solidFill>
                      </a:endParaRPr>
                    </a:p>
                    <a:p>
                      <a:endParaRPr lang="en-IE" sz="1400" dirty="0">
                        <a:solidFill>
                          <a:schemeClr val="tx1"/>
                        </a:solidFill>
                      </a:endParaRPr>
                    </a:p>
                  </a:txBody>
                  <a:tcPr>
                    <a:solidFill>
                      <a:schemeClr val="tx2">
                        <a:lumMod val="10000"/>
                        <a:lumOff val="90000"/>
                      </a:schemeClr>
                    </a:solidFill>
                  </a:tcPr>
                </a:tc>
                <a:tc>
                  <a:txBody>
                    <a:bodyPr/>
                    <a:lstStyle/>
                    <a:p>
                      <a:pPr algn="just">
                        <a:spcAft>
                          <a:spcPts val="600"/>
                        </a:spcAft>
                      </a:pPr>
                      <a:r>
                        <a:rPr lang="fr-BE" sz="1400" b="1" i="0" noProof="0" dirty="0">
                          <a:solidFill>
                            <a:schemeClr val="tx1"/>
                          </a:solidFill>
                        </a:rPr>
                        <a:t>5</a:t>
                      </a:r>
                      <a:r>
                        <a:rPr lang="fr-BE" sz="1400" i="0" noProof="0" dirty="0">
                          <a:solidFill>
                            <a:schemeClr val="tx1"/>
                          </a:solidFill>
                        </a:rPr>
                        <a:t>. EC </a:t>
                      </a:r>
                      <a:r>
                        <a:rPr lang="fr-BE" sz="1400" b="1" i="0" noProof="0" dirty="0">
                          <a:solidFill>
                            <a:schemeClr val="tx1"/>
                          </a:solidFill>
                        </a:rPr>
                        <a:t>guidance on energy </a:t>
                      </a:r>
                      <a:r>
                        <a:rPr lang="fr-BE" sz="1400" b="1" i="0" noProof="0" dirty="0" err="1">
                          <a:solidFill>
                            <a:schemeClr val="tx1"/>
                          </a:solidFill>
                        </a:rPr>
                        <a:t>communities</a:t>
                      </a:r>
                      <a:r>
                        <a:rPr lang="fr-BE" sz="1400" b="1" i="0" noProof="0" dirty="0">
                          <a:solidFill>
                            <a:schemeClr val="tx1"/>
                          </a:solidFill>
                        </a:rPr>
                        <a:t> and self-consumption </a:t>
                      </a:r>
                      <a:r>
                        <a:rPr lang="fr-BE" sz="1400" i="0" noProof="0" dirty="0">
                          <a:solidFill>
                            <a:schemeClr val="tx1"/>
                          </a:solidFill>
                        </a:rPr>
                        <a:t>+ </a:t>
                      </a:r>
                      <a:r>
                        <a:rPr lang="en-US" sz="1400" b="1" i="0" noProof="0" dirty="0">
                          <a:solidFill>
                            <a:schemeClr val="tx1"/>
                          </a:solidFill>
                        </a:rPr>
                        <a:t>implementing regulation on data interoperability </a:t>
                      </a:r>
                      <a:r>
                        <a:rPr lang="en-US" sz="1400" i="0" noProof="0" dirty="0">
                          <a:solidFill>
                            <a:schemeClr val="tx1"/>
                          </a:solidFill>
                        </a:rPr>
                        <a:t>+ practical guides on community energy projects</a:t>
                      </a:r>
                    </a:p>
                    <a:p>
                      <a:pPr algn="just">
                        <a:spcAft>
                          <a:spcPts val="600"/>
                        </a:spcAft>
                      </a:pPr>
                      <a:r>
                        <a:rPr lang="en-US" sz="1400" b="1" i="0" noProof="0" dirty="0">
                          <a:solidFill>
                            <a:schemeClr val="tx1"/>
                          </a:solidFill>
                        </a:rPr>
                        <a:t>6. EC guidance on remuneration of flexibility </a:t>
                      </a:r>
                      <a:r>
                        <a:rPr lang="en-US" sz="1400" b="0" i="0" noProof="0" dirty="0">
                          <a:solidFill>
                            <a:schemeClr val="tx1"/>
                          </a:solidFill>
                        </a:rPr>
                        <a:t>in retail contracts +</a:t>
                      </a:r>
                      <a:r>
                        <a:rPr lang="en-US" sz="1400" b="1" i="0" noProof="0" dirty="0">
                          <a:solidFill>
                            <a:schemeClr val="tx1"/>
                          </a:solidFill>
                        </a:rPr>
                        <a:t> Implementing Regulation on data interoperability </a:t>
                      </a:r>
                      <a:r>
                        <a:rPr lang="en-US" sz="1400" b="0" i="0" noProof="0" dirty="0">
                          <a:solidFill>
                            <a:schemeClr val="tx1"/>
                          </a:solidFill>
                        </a:rPr>
                        <a:t>requirements and procedures</a:t>
                      </a:r>
                    </a:p>
                    <a:p>
                      <a:pPr marL="0" marR="0" lvl="0" indent="0" algn="just" defTabSz="914400" rtl="0" eaLnBrk="1" fontAlgn="auto" latinLnBrk="0" hangingPunct="1">
                        <a:lnSpc>
                          <a:spcPct val="100000"/>
                        </a:lnSpc>
                        <a:spcBef>
                          <a:spcPts val="0"/>
                        </a:spcBef>
                        <a:spcAft>
                          <a:spcPts val="600"/>
                        </a:spcAft>
                        <a:buClrTx/>
                        <a:buSzTx/>
                        <a:buFontTx/>
                        <a:buNone/>
                        <a:tabLst/>
                        <a:defRPr/>
                      </a:pPr>
                      <a:r>
                        <a:rPr lang="en-GB" sz="1400" b="1" i="0" kern="1200" noProof="0" dirty="0">
                          <a:solidFill>
                            <a:schemeClr val="tx1"/>
                          </a:solidFill>
                          <a:latin typeface="+mn-lt"/>
                          <a:ea typeface="+mn-ea"/>
                          <a:cs typeface="+mn-cs"/>
                        </a:rPr>
                        <a:t>7. C</a:t>
                      </a:r>
                      <a:r>
                        <a:rPr lang="en-US" sz="1400" b="1" i="0" kern="1200" noProof="0" dirty="0">
                          <a:solidFill>
                            <a:schemeClr val="tx1"/>
                          </a:solidFill>
                          <a:latin typeface="+mn-lt"/>
                          <a:ea typeface="+mn-ea"/>
                          <a:cs typeface="+mn-cs"/>
                        </a:rPr>
                        <a:t>ode of service on consumer rights to energy suppliers + </a:t>
                      </a:r>
                      <a:r>
                        <a:rPr lang="en-US" sz="1400" b="1" i="0" kern="1200" noProof="0" dirty="0">
                          <a:solidFill>
                            <a:schemeClr val="tx1"/>
                          </a:solidFill>
                          <a:latin typeface="EC Square Sans Pro"/>
                          <a:ea typeface="+mn-ea"/>
                          <a:cs typeface="+mn-cs"/>
                        </a:rPr>
                        <a:t>EC guidance on the summary of key contractual terms and conditions </a:t>
                      </a:r>
                      <a:r>
                        <a:rPr lang="en-US" sz="1400" b="1" i="0" kern="1200" noProof="0" dirty="0">
                          <a:solidFill>
                            <a:schemeClr val="tx1"/>
                          </a:solidFill>
                          <a:latin typeface="+mn-lt"/>
                          <a:ea typeface="+mn-ea"/>
                          <a:cs typeface="+mn-cs"/>
                        </a:rPr>
                        <a:t> + EC guidance on supplier risk management</a:t>
                      </a:r>
                      <a:endParaRPr lang="en-GB" sz="1400" b="1" i="0" kern="1200" noProof="0" dirty="0">
                        <a:solidFill>
                          <a:schemeClr val="tx1"/>
                        </a:solidFill>
                        <a:latin typeface="+mn-lt"/>
                        <a:ea typeface="+mn-ea"/>
                        <a:cs typeface="+mn-cs"/>
                      </a:endParaRPr>
                    </a:p>
                  </a:txBody>
                  <a:tcPr>
                    <a:solidFill>
                      <a:schemeClr val="tx2">
                        <a:lumMod val="10000"/>
                        <a:lumOff val="90000"/>
                      </a:schemeClr>
                    </a:solidFill>
                  </a:tcPr>
                </a:tc>
                <a:tc>
                  <a:txBody>
                    <a:bodyPr/>
                    <a:lstStyle/>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Savings of up to €1100/year per household (sharing </a:t>
                      </a:r>
                      <a:r>
                        <a:rPr lang="en-GB" sz="1400" b="0" dirty="0">
                          <a:solidFill>
                            <a:schemeClr val="tx1"/>
                          </a:solidFill>
                        </a:rPr>
                        <a:t>+ sales of surplus</a:t>
                      </a:r>
                      <a:r>
                        <a:rPr lang="en-US" sz="1400" b="0" i="0" kern="1200" noProof="0" dirty="0">
                          <a:solidFill>
                            <a:schemeClr val="tx1"/>
                          </a:solidFill>
                          <a:latin typeface="+mn-lt"/>
                          <a:ea typeface="+mn-ea"/>
                          <a:cs typeface="+mn-cs"/>
                        </a:rPr>
                        <a: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Energy Communities - by 2030, potentially:</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90 GW installed renewable capacity</a:t>
                      </a:r>
                    </a:p>
                    <a:p>
                      <a:pPr marL="742950" marR="0" lvl="1"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Annually, 38  million tons less of CO</a:t>
                      </a:r>
                      <a:r>
                        <a:rPr lang="en-US" sz="1400" b="0" i="0" kern="1200" baseline="-25000" noProof="0" dirty="0">
                          <a:solidFill>
                            <a:schemeClr val="tx1"/>
                          </a:solidFill>
                          <a:latin typeface="+mn-lt"/>
                          <a:ea typeface="+mn-ea"/>
                          <a:cs typeface="+mn-cs"/>
                        </a:rPr>
                        <a:t>2</a:t>
                      </a:r>
                      <a:endParaRPr lang="en-US" sz="1400" b="0" i="0" kern="1200" noProof="0" dirty="0">
                        <a:solidFill>
                          <a:schemeClr val="tx1"/>
                        </a:solidFill>
                        <a:latin typeface="+mn-lt"/>
                        <a:ea typeface="+mn-ea"/>
                        <a:cs typeface="+mn-cs"/>
                      </a:endParaRP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Fair remuneration of flexibility: savings on electricity bills up to 40%</a:t>
                      </a:r>
                    </a:p>
                    <a:p>
                      <a:pPr marL="285750" marR="0" lvl="0" indent="-285750" algn="just" rtl="0" eaLnBrk="1" fontAlgn="auto" latinLnBrk="0" hangingPunct="1">
                        <a:lnSpc>
                          <a:spcPct val="100000"/>
                        </a:lnSpc>
                        <a:spcBef>
                          <a:spcPts val="0"/>
                        </a:spcBef>
                        <a:spcAft>
                          <a:spcPts val="600"/>
                        </a:spcAft>
                        <a:buClrTx/>
                        <a:buSzTx/>
                        <a:buFont typeface="Arial" panose="020B0604020202020204" pitchFamily="34" charset="0"/>
                        <a:buChar char="•"/>
                      </a:pPr>
                      <a:r>
                        <a:rPr lang="en-US" sz="1400" b="0" i="0" kern="1200" noProof="0" dirty="0">
                          <a:solidFill>
                            <a:schemeClr val="tx1"/>
                          </a:solidFill>
                          <a:latin typeface="+mn-lt"/>
                          <a:ea typeface="+mn-ea"/>
                          <a:cs typeface="+mn-cs"/>
                        </a:rPr>
                        <a:t>Greater market transparency leading to competitive pricing, higher consumer trust and service efficiency</a:t>
                      </a:r>
                    </a:p>
                  </a:txBody>
                  <a:tcPr>
                    <a:solidFill>
                      <a:schemeClr val="tx2">
                        <a:lumMod val="10000"/>
                        <a:lumOff val="90000"/>
                      </a:schemeClr>
                    </a:solidFill>
                  </a:tcPr>
                </a:tc>
                <a:extLst>
                  <a:ext uri="{0D108BD9-81ED-4DB2-BD59-A6C34878D82A}">
                    <a16:rowId xmlns:a16="http://schemas.microsoft.com/office/drawing/2014/main" val="2743679219"/>
                  </a:ext>
                </a:extLst>
              </a:tr>
            </a:tbl>
          </a:graphicData>
        </a:graphic>
      </p:graphicFrame>
      <p:graphicFrame>
        <p:nvGraphicFramePr>
          <p:cNvPr id="4" name="Table 3">
            <a:extLst>
              <a:ext uri="{FF2B5EF4-FFF2-40B4-BE49-F238E27FC236}">
                <a16:creationId xmlns:a16="http://schemas.microsoft.com/office/drawing/2014/main" id="{541CA836-83FE-5745-AAF4-6E2E7A9DEE93}"/>
              </a:ext>
            </a:extLst>
          </p:cNvPr>
          <p:cNvGraphicFramePr>
            <a:graphicFrameLocks noGrp="1"/>
          </p:cNvGraphicFramePr>
          <p:nvPr>
            <p:extLst>
              <p:ext uri="{D42A27DB-BD31-4B8C-83A1-F6EECF244321}">
                <p14:modId xmlns:p14="http://schemas.microsoft.com/office/powerpoint/2010/main" val="744006983"/>
              </p:ext>
            </p:extLst>
          </p:nvPr>
        </p:nvGraphicFramePr>
        <p:xfrm>
          <a:off x="239886" y="4909871"/>
          <a:ext cx="11712223" cy="1340830"/>
        </p:xfrm>
        <a:graphic>
          <a:graphicData uri="http://schemas.openxmlformats.org/drawingml/2006/table">
            <a:tbl>
              <a:tblPr firstRow="1" bandRow="1">
                <a:tableStyleId>{5C22544A-7EE6-4342-B048-85BDC9FD1C3A}</a:tableStyleId>
              </a:tblPr>
              <a:tblGrid>
                <a:gridCol w="1566766">
                  <a:extLst>
                    <a:ext uri="{9D8B030D-6E8A-4147-A177-3AD203B41FA5}">
                      <a16:colId xmlns:a16="http://schemas.microsoft.com/office/drawing/2014/main" val="585850430"/>
                    </a:ext>
                  </a:extLst>
                </a:gridCol>
                <a:gridCol w="5627886">
                  <a:extLst>
                    <a:ext uri="{9D8B030D-6E8A-4147-A177-3AD203B41FA5}">
                      <a16:colId xmlns:a16="http://schemas.microsoft.com/office/drawing/2014/main" val="579359578"/>
                    </a:ext>
                  </a:extLst>
                </a:gridCol>
                <a:gridCol w="4517571">
                  <a:extLst>
                    <a:ext uri="{9D8B030D-6E8A-4147-A177-3AD203B41FA5}">
                      <a16:colId xmlns:a16="http://schemas.microsoft.com/office/drawing/2014/main" val="1522240244"/>
                    </a:ext>
                  </a:extLst>
                </a:gridCol>
              </a:tblGrid>
              <a:tr h="1340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kern="1200" noProof="0" dirty="0">
                          <a:solidFill>
                            <a:schemeClr val="tx1"/>
                          </a:solidFill>
                        </a:rPr>
                        <a:t>III. Tackling energy poverty and vulnerability</a:t>
                      </a:r>
                      <a:endParaRPr lang="en-GB" sz="1400" b="1" kern="1200" noProof="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400" dirty="0">
                        <a:solidFill>
                          <a:schemeClr val="tx1"/>
                        </a:solidFill>
                      </a:endParaRPr>
                    </a:p>
                  </a:txBody>
                  <a:tcPr>
                    <a:solidFill>
                      <a:schemeClr val="tx2">
                        <a:lumMod val="25000"/>
                        <a:lumOff val="75000"/>
                      </a:schemeClr>
                    </a:solidFill>
                  </a:tcPr>
                </a:tc>
                <a:tc>
                  <a:txBody>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lang="en-US" sz="1400" b="1" i="0" kern="1200" noProof="0" dirty="0">
                          <a:solidFill>
                            <a:schemeClr val="tx1"/>
                          </a:solidFill>
                          <a:latin typeface="+mn-lt"/>
                          <a:ea typeface="+mn-ea"/>
                          <a:cs typeface="+mn-cs"/>
                        </a:rPr>
                        <a:t>8. Updated EC recommendation on energy poverty + technical assistance and funding of EU projects </a:t>
                      </a:r>
                      <a:endParaRPr lang="fr-BE" sz="1400" dirty="0">
                        <a:solidFill>
                          <a:schemeClr val="tx1"/>
                        </a:solidFill>
                      </a:endParaRPr>
                    </a:p>
                    <a:p>
                      <a:pPr algn="just">
                        <a:spcAft>
                          <a:spcPts val="600"/>
                        </a:spcAft>
                      </a:pPr>
                      <a:r>
                        <a:rPr lang="fr-BE" sz="1400" b="1" dirty="0">
                          <a:solidFill>
                            <a:schemeClr val="tx1"/>
                          </a:solidFill>
                        </a:rPr>
                        <a:t>9</a:t>
                      </a:r>
                      <a:r>
                        <a:rPr lang="fr-BE" sz="1400" dirty="0">
                          <a:solidFill>
                            <a:schemeClr val="tx1"/>
                          </a:solidFill>
                        </a:rPr>
                        <a:t>. </a:t>
                      </a:r>
                      <a:r>
                        <a:rPr lang="en-US" sz="1400" b="1" i="0" kern="1200" noProof="0" dirty="0">
                          <a:solidFill>
                            <a:schemeClr val="tx1"/>
                          </a:solidFill>
                          <a:latin typeface="+mn-lt"/>
                          <a:ea typeface="+mn-ea"/>
                          <a:cs typeface="+mn-cs"/>
                        </a:rPr>
                        <a:t>EC guidance on protecting vulnerable against disconnections</a:t>
                      </a:r>
                    </a:p>
                  </a:txBody>
                  <a:tcPr>
                    <a:solidFill>
                      <a:schemeClr val="tx2">
                        <a:lumMod val="25000"/>
                        <a:lumOff val="75000"/>
                      </a:schemeClr>
                    </a:solidFill>
                  </a:tcPr>
                </a:tc>
                <a:tc>
                  <a:txBody>
                    <a:bodyPr/>
                    <a:lstStyle/>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Progressive and measurable reduction of energy poverty </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Lower energy consumption through energy efficiency</a:t>
                      </a:r>
                    </a:p>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400" b="0" i="0" kern="1200" noProof="0" dirty="0">
                          <a:solidFill>
                            <a:schemeClr val="tx1"/>
                          </a:solidFill>
                          <a:latin typeface="+mn-lt"/>
                          <a:ea typeface="+mn-ea"/>
                          <a:cs typeface="+mn-cs"/>
                        </a:rPr>
                        <a:t>Fewer disconnection and consistent protection of vulnerable</a:t>
                      </a:r>
                    </a:p>
                  </a:txBody>
                  <a:tcPr>
                    <a:solidFill>
                      <a:schemeClr val="tx2">
                        <a:lumMod val="25000"/>
                        <a:lumOff val="75000"/>
                      </a:schemeClr>
                    </a:solidFill>
                  </a:tcPr>
                </a:tc>
                <a:extLst>
                  <a:ext uri="{0D108BD9-81ED-4DB2-BD59-A6C34878D82A}">
                    <a16:rowId xmlns:a16="http://schemas.microsoft.com/office/drawing/2014/main" val="1735998517"/>
                  </a:ext>
                </a:extLst>
              </a:tr>
            </a:tbl>
          </a:graphicData>
        </a:graphic>
      </p:graphicFrame>
      <p:graphicFrame>
        <p:nvGraphicFramePr>
          <p:cNvPr id="5" name="Table 4">
            <a:extLst>
              <a:ext uri="{FF2B5EF4-FFF2-40B4-BE49-F238E27FC236}">
                <a16:creationId xmlns:a16="http://schemas.microsoft.com/office/drawing/2014/main" id="{AF660170-A06C-9D35-C9B2-AB4A89B8ED03}"/>
              </a:ext>
            </a:extLst>
          </p:cNvPr>
          <p:cNvGraphicFramePr>
            <a:graphicFrameLocks noGrp="1"/>
          </p:cNvGraphicFramePr>
          <p:nvPr>
            <p:extLst>
              <p:ext uri="{D42A27DB-BD31-4B8C-83A1-F6EECF244321}">
                <p14:modId xmlns:p14="http://schemas.microsoft.com/office/powerpoint/2010/main" val="4144867158"/>
              </p:ext>
            </p:extLst>
          </p:nvPr>
        </p:nvGraphicFramePr>
        <p:xfrm>
          <a:off x="239885" y="5913120"/>
          <a:ext cx="11712223" cy="601980"/>
        </p:xfrm>
        <a:graphic>
          <a:graphicData uri="http://schemas.openxmlformats.org/drawingml/2006/table">
            <a:tbl>
              <a:tblPr firstRow="1" bandRow="1">
                <a:tableStyleId>{5C22544A-7EE6-4342-B048-85BDC9FD1C3A}</a:tableStyleId>
              </a:tblPr>
              <a:tblGrid>
                <a:gridCol w="1566766">
                  <a:extLst>
                    <a:ext uri="{9D8B030D-6E8A-4147-A177-3AD203B41FA5}">
                      <a16:colId xmlns:a16="http://schemas.microsoft.com/office/drawing/2014/main" val="3760815915"/>
                    </a:ext>
                  </a:extLst>
                </a:gridCol>
                <a:gridCol w="9937177">
                  <a:extLst>
                    <a:ext uri="{9D8B030D-6E8A-4147-A177-3AD203B41FA5}">
                      <a16:colId xmlns:a16="http://schemas.microsoft.com/office/drawing/2014/main" val="444940418"/>
                    </a:ext>
                  </a:extLst>
                </a:gridCol>
                <a:gridCol w="208280">
                  <a:extLst>
                    <a:ext uri="{9D8B030D-6E8A-4147-A177-3AD203B41FA5}">
                      <a16:colId xmlns:a16="http://schemas.microsoft.com/office/drawing/2014/main" val="3020826280"/>
                    </a:ext>
                  </a:extLst>
                </a:gridCol>
              </a:tblGrid>
              <a:tr h="6019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IE" sz="1400" dirty="0"/>
                    </a:p>
                  </a:txBody>
                  <a:tcPr>
                    <a:solidFill>
                      <a:schemeClr val="tx2">
                        <a:lumMod val="25000"/>
                        <a:lumOff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noProof="0" dirty="0">
                          <a:solidFill>
                            <a:schemeClr val="dk1"/>
                          </a:solidFill>
                        </a:rPr>
                        <a:t>IV. Implementing existing EU laws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kern="1200" noProof="0" dirty="0">
                          <a:solidFill>
                            <a:srgbClr val="FF0000"/>
                          </a:solidFill>
                        </a:rPr>
                        <a:t>CEP Implementation package + engagement and communication activities</a:t>
                      </a:r>
                      <a:endParaRPr lang="en-US" sz="1400" b="1" i="0" kern="1200" noProof="0" dirty="0">
                        <a:solidFill>
                          <a:srgbClr val="FF0000"/>
                        </a:solidFill>
                        <a:latin typeface="+mn-lt"/>
                        <a:ea typeface="+mn-ea"/>
                        <a:cs typeface="+mn-cs"/>
                      </a:endParaRPr>
                    </a:p>
                  </a:txBody>
                  <a:tcPr>
                    <a:solidFill>
                      <a:schemeClr val="tx2">
                        <a:lumMod val="25000"/>
                        <a:lumOff val="75000"/>
                      </a:schemeClr>
                    </a:solidFill>
                  </a:tcPr>
                </a:tc>
                <a:tc>
                  <a:txBody>
                    <a:bodyPr/>
                    <a:lstStyle/>
                    <a:p>
                      <a:pPr marL="285750" marR="0" lvl="0" indent="-285750" algn="just"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lang="en-US" sz="1400" b="0" i="0" kern="1200" noProof="0" dirty="0">
                        <a:solidFill>
                          <a:schemeClr val="tx1"/>
                        </a:solidFill>
                        <a:latin typeface="+mn-lt"/>
                        <a:ea typeface="+mn-ea"/>
                        <a:cs typeface="+mn-cs"/>
                      </a:endParaRPr>
                    </a:p>
                  </a:txBody>
                  <a:tcPr>
                    <a:solidFill>
                      <a:schemeClr val="tx2">
                        <a:lumMod val="25000"/>
                        <a:lumOff val="75000"/>
                      </a:schemeClr>
                    </a:solidFill>
                  </a:tcPr>
                </a:tc>
                <a:extLst>
                  <a:ext uri="{0D108BD9-81ED-4DB2-BD59-A6C34878D82A}">
                    <a16:rowId xmlns:a16="http://schemas.microsoft.com/office/drawing/2014/main" val="376787951"/>
                  </a:ext>
                </a:extLst>
              </a:tr>
            </a:tbl>
          </a:graphicData>
        </a:graphic>
      </p:graphicFrame>
    </p:spTree>
    <p:extLst>
      <p:ext uri="{BB962C8B-B14F-4D97-AF65-F5344CB8AC3E}">
        <p14:creationId xmlns:p14="http://schemas.microsoft.com/office/powerpoint/2010/main" val="32754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1798E-49C2-9335-3C9F-7A44B104F659}"/>
            </a:ext>
          </a:extLst>
        </p:cNvPr>
        <p:cNvGrpSpPr/>
        <p:nvPr/>
      </p:nvGrpSpPr>
      <p:grpSpPr>
        <a:xfrm>
          <a:off x="0" y="0"/>
          <a:ext cx="0" cy="0"/>
          <a:chOff x="0" y="0"/>
          <a:chExt cx="0" cy="0"/>
        </a:xfrm>
      </p:grpSpPr>
      <p:sp>
        <p:nvSpPr>
          <p:cNvPr id="9" name="Title 16">
            <a:extLst>
              <a:ext uri="{FF2B5EF4-FFF2-40B4-BE49-F238E27FC236}">
                <a16:creationId xmlns:a16="http://schemas.microsoft.com/office/drawing/2014/main" id="{B3900C9F-AE51-9FA4-2DD8-44BB47F420F3}"/>
              </a:ext>
            </a:extLst>
          </p:cNvPr>
          <p:cNvSpPr>
            <a:spLocks noGrp="1"/>
          </p:cNvSpPr>
          <p:nvPr>
            <p:ph type="title"/>
          </p:nvPr>
        </p:nvSpPr>
        <p:spPr>
          <a:xfrm>
            <a:off x="254669" y="105711"/>
            <a:ext cx="11682662" cy="646825"/>
          </a:xfrm>
        </p:spPr>
        <p:txBody>
          <a:bodyPr vert="horz" lIns="91440" tIns="45720" rIns="91440" bIns="45720" rtlCol="0" anchor="ctr">
            <a:noAutofit/>
          </a:bodyPr>
          <a:lstStyle/>
          <a:p>
            <a:pPr algn="ctr"/>
            <a:r>
              <a:rPr lang="en-IE" sz="2400" b="1" dirty="0">
                <a:solidFill>
                  <a:srgbClr val="002060"/>
                </a:solidFill>
              </a:rPr>
              <a:t>THE CITIZEN ENERGY PACKAGE: IMPLEMENTATION SET</a:t>
            </a:r>
            <a:br>
              <a:rPr lang="en-IE" sz="2400" b="1" dirty="0">
                <a:solidFill>
                  <a:srgbClr val="002060"/>
                </a:solidFill>
              </a:rPr>
            </a:br>
            <a:r>
              <a:rPr lang="en-US" sz="2400" b="1" dirty="0">
                <a:solidFill>
                  <a:srgbClr val="002060"/>
                </a:solidFill>
              </a:rPr>
              <a:t>four Recommendations, one Report, one Implementing Act</a:t>
            </a:r>
            <a:endParaRPr lang="en-IE" sz="2400" b="1" dirty="0">
              <a:solidFill>
                <a:srgbClr val="002060"/>
              </a:solidFill>
            </a:endParaRPr>
          </a:p>
        </p:txBody>
      </p:sp>
      <p:sp>
        <p:nvSpPr>
          <p:cNvPr id="16" name="Plus Sign 15">
            <a:extLst>
              <a:ext uri="{FF2B5EF4-FFF2-40B4-BE49-F238E27FC236}">
                <a16:creationId xmlns:a16="http://schemas.microsoft.com/office/drawing/2014/main" id="{D8E31B98-4529-848B-7D6F-7B5C4D8A6DC9}"/>
              </a:ext>
            </a:extLst>
          </p:cNvPr>
          <p:cNvSpPr/>
          <p:nvPr/>
        </p:nvSpPr>
        <p:spPr>
          <a:xfrm>
            <a:off x="8157464" y="3429000"/>
            <a:ext cx="512064" cy="475488"/>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DFC47BF7-0EA1-73EF-3BB3-876F20CECEF8}"/>
              </a:ext>
            </a:extLst>
          </p:cNvPr>
          <p:cNvGraphicFramePr>
            <a:graphicFrameLocks noGrp="1"/>
          </p:cNvGraphicFramePr>
          <p:nvPr>
            <p:extLst>
              <p:ext uri="{D42A27DB-BD31-4B8C-83A1-F6EECF244321}">
                <p14:modId xmlns:p14="http://schemas.microsoft.com/office/powerpoint/2010/main" val="1941582475"/>
              </p:ext>
            </p:extLst>
          </p:nvPr>
        </p:nvGraphicFramePr>
        <p:xfrm>
          <a:off x="179151" y="969264"/>
          <a:ext cx="7978313" cy="1950720"/>
        </p:xfrm>
        <a:graphic>
          <a:graphicData uri="http://schemas.openxmlformats.org/drawingml/2006/table">
            <a:tbl>
              <a:tblPr firstRow="1" bandRow="1">
                <a:tableStyleId>{00A15C55-8517-42AA-B614-E9B94910E393}</a:tableStyleId>
              </a:tblPr>
              <a:tblGrid>
                <a:gridCol w="7978313">
                  <a:extLst>
                    <a:ext uri="{9D8B030D-6E8A-4147-A177-3AD203B41FA5}">
                      <a16:colId xmlns:a16="http://schemas.microsoft.com/office/drawing/2014/main" val="4083501273"/>
                    </a:ext>
                  </a:extLst>
                </a:gridCol>
              </a:tblGrid>
              <a:tr h="4364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SET OF RECOMMENDATIONS – MANDATED/ LINKED TO EMD DIRECTIVE 2024/1711</a:t>
                      </a:r>
                    </a:p>
                  </a:txBody>
                  <a:tcPr>
                    <a:solidFill>
                      <a:srgbClr val="002060"/>
                    </a:solidFill>
                  </a:tcPr>
                </a:tc>
                <a:extLst>
                  <a:ext uri="{0D108BD9-81ED-4DB2-BD59-A6C34878D82A}">
                    <a16:rowId xmlns:a16="http://schemas.microsoft.com/office/drawing/2014/main" val="1934999871"/>
                  </a:ext>
                </a:extLst>
              </a:tr>
              <a:tr h="1226907">
                <a:tc>
                  <a:txBody>
                    <a:bodyPr/>
                    <a:lstStyle/>
                    <a:p>
                      <a:pPr marL="342900" indent="-342900">
                        <a:buAutoNum type="arabicPeriod"/>
                      </a:pPr>
                      <a:r>
                        <a:rPr lang="en-GB" sz="1600" b="1" dirty="0"/>
                        <a:t>Energy communities and self-consumption + Action Plan on Energy Communities</a:t>
                      </a:r>
                    </a:p>
                    <a:p>
                      <a:pPr marL="576000" indent="-285750">
                        <a:buFont typeface="Arial" panose="020B0604020202020204" pitchFamily="34" charset="0"/>
                        <a:buChar char="•"/>
                      </a:pPr>
                      <a:r>
                        <a:rPr lang="en-US" sz="1600" kern="1200" dirty="0">
                          <a:solidFill>
                            <a:schemeClr val="dk1"/>
                          </a:solidFill>
                        </a:rPr>
                        <a:t>Guidance to support the development of energy communities</a:t>
                      </a:r>
                    </a:p>
                    <a:p>
                      <a:pPr marL="576000" indent="-285750">
                        <a:buFont typeface="Arial" panose="020B0604020202020204" pitchFamily="34" charset="0"/>
                        <a:buChar char="•"/>
                      </a:pPr>
                      <a:r>
                        <a:rPr lang="en-US" sz="1600" kern="1200" dirty="0">
                          <a:solidFill>
                            <a:schemeClr val="dk1"/>
                          </a:solidFill>
                        </a:rPr>
                        <a:t>Common EU framework for energy sharing among citizens, SMEs and communities</a:t>
                      </a:r>
                    </a:p>
                    <a:p>
                      <a:pPr marL="575945" indent="-285750">
                        <a:buFont typeface="Arial" panose="020B0604020202020204" pitchFamily="34" charset="0"/>
                        <a:buChar char="•"/>
                      </a:pPr>
                      <a:r>
                        <a:rPr lang="en-US" sz="1600" kern="1200" dirty="0">
                          <a:solidFill>
                            <a:schemeClr val="dk1"/>
                          </a:solidFill>
                        </a:rPr>
                        <a:t>Transparent cost-allocation rules, grid access, data interoperability, and fair renumeration for shared renewable electricity</a:t>
                      </a:r>
                      <a:endParaRPr lang="en-GB" sz="1600" kern="1200" dirty="0">
                        <a:solidFill>
                          <a:schemeClr val="dk1"/>
                        </a:solidFill>
                        <a:latin typeface="+mn-lt"/>
                        <a:ea typeface="+mn-ea"/>
                        <a:cs typeface="+mn-cs"/>
                      </a:endParaRPr>
                    </a:p>
                  </a:txBody>
                  <a:tcPr/>
                </a:tc>
                <a:extLst>
                  <a:ext uri="{0D108BD9-81ED-4DB2-BD59-A6C34878D82A}">
                    <a16:rowId xmlns:a16="http://schemas.microsoft.com/office/drawing/2014/main" val="2089863133"/>
                  </a:ext>
                </a:extLst>
              </a:tr>
            </a:tbl>
          </a:graphicData>
        </a:graphic>
      </p:graphicFrame>
      <p:graphicFrame>
        <p:nvGraphicFramePr>
          <p:cNvPr id="7" name="Table 6">
            <a:extLst>
              <a:ext uri="{FF2B5EF4-FFF2-40B4-BE49-F238E27FC236}">
                <a16:creationId xmlns:a16="http://schemas.microsoft.com/office/drawing/2014/main" id="{F35F35CB-13CA-9436-1F72-BD974B5DCD8E}"/>
              </a:ext>
            </a:extLst>
          </p:cNvPr>
          <p:cNvGraphicFramePr>
            <a:graphicFrameLocks noGrp="1"/>
          </p:cNvGraphicFramePr>
          <p:nvPr>
            <p:extLst>
              <p:ext uri="{D42A27DB-BD31-4B8C-83A1-F6EECF244321}">
                <p14:modId xmlns:p14="http://schemas.microsoft.com/office/powerpoint/2010/main" val="2026407716"/>
              </p:ext>
            </p:extLst>
          </p:nvPr>
        </p:nvGraphicFramePr>
        <p:xfrm>
          <a:off x="179151" y="2919984"/>
          <a:ext cx="7978313" cy="2483820"/>
        </p:xfrm>
        <a:graphic>
          <a:graphicData uri="http://schemas.openxmlformats.org/drawingml/2006/table">
            <a:tbl>
              <a:tblPr firstRow="1" bandRow="1">
                <a:tableStyleId>{00A15C55-8517-42AA-B614-E9B94910E393}</a:tableStyleId>
              </a:tblPr>
              <a:tblGrid>
                <a:gridCol w="7978313">
                  <a:extLst>
                    <a:ext uri="{9D8B030D-6E8A-4147-A177-3AD203B41FA5}">
                      <a16:colId xmlns:a16="http://schemas.microsoft.com/office/drawing/2014/main" val="3770219221"/>
                    </a:ext>
                  </a:extLst>
                </a:gridCol>
              </a:tblGrid>
              <a:tr h="1660860">
                <a:tc>
                  <a:txBody>
                    <a:bodyPr/>
                    <a:lstStyle/>
                    <a:p>
                      <a:pPr marL="0" marR="0" lvl="0" indent="0" algn="l" rtl="0" eaLnBrk="1" fontAlgn="auto" latinLnBrk="0" hangingPunct="1">
                        <a:lnSpc>
                          <a:spcPct val="100000"/>
                        </a:lnSpc>
                        <a:spcBef>
                          <a:spcPts val="0"/>
                        </a:spcBef>
                        <a:spcAft>
                          <a:spcPts val="0"/>
                        </a:spcAft>
                        <a:buClrTx/>
                        <a:buSzTx/>
                        <a:buFontTx/>
                        <a:buNone/>
                      </a:pPr>
                      <a:r>
                        <a:rPr lang="en-GB" sz="1600" b="1" dirty="0"/>
                        <a:t>2. </a:t>
                      </a:r>
                      <a:r>
                        <a:rPr lang="en-US" sz="1600" b="1" dirty="0"/>
                        <a:t>Protection of vulnerable customers against disconnections and during natural gas </a:t>
                      </a:r>
                      <a:r>
                        <a:rPr lang="en-US" sz="1600" b="1" i="0" dirty="0"/>
                        <a:t>phase-out </a:t>
                      </a:r>
                    </a:p>
                    <a:p>
                      <a:pPr marL="57600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i="0" kern="1200" dirty="0">
                          <a:solidFill>
                            <a:schemeClr val="dk1"/>
                          </a:solidFill>
                          <a:latin typeface="+mn-lt"/>
                          <a:ea typeface="+mn-ea"/>
                          <a:cs typeface="+mn-cs"/>
                        </a:rPr>
                        <a:t>On </a:t>
                      </a:r>
                      <a:r>
                        <a:rPr lang="en-US" sz="1600" b="1" i="0" kern="1200" dirty="0">
                          <a:solidFill>
                            <a:schemeClr val="dk1"/>
                          </a:solidFill>
                          <a:latin typeface="+mn-lt"/>
                          <a:ea typeface="+mn-ea"/>
                          <a:cs typeface="+mn-cs"/>
                        </a:rPr>
                        <a:t>disconnections</a:t>
                      </a:r>
                      <a:r>
                        <a:rPr lang="en-US" sz="1600" b="0" i="0" kern="1200" dirty="0">
                          <a:solidFill>
                            <a:schemeClr val="dk1"/>
                          </a:solidFill>
                          <a:latin typeface="+mn-lt"/>
                          <a:ea typeface="+mn-ea"/>
                          <a:cs typeface="+mn-cs"/>
                        </a:rPr>
                        <a:t>: promotes seasonal and medical disconnection bans, early-warning systems, and multi-actor coordination</a:t>
                      </a:r>
                      <a:endParaRPr lang="en-GB" sz="1600" b="0" i="0" kern="1200" dirty="0">
                        <a:solidFill>
                          <a:schemeClr val="dk1"/>
                        </a:solidFill>
                        <a:latin typeface="+mn-lt"/>
                        <a:ea typeface="+mn-ea"/>
                        <a:cs typeface="+mn-cs"/>
                      </a:endParaRPr>
                    </a:p>
                    <a:p>
                      <a:pPr marL="57600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pPr>
                      <a:r>
                        <a:rPr lang="en-US" sz="1600" b="0" i="0" kern="1200" dirty="0">
                          <a:solidFill>
                            <a:schemeClr val="dk1"/>
                          </a:solidFill>
                          <a:latin typeface="+mn-lt"/>
                          <a:ea typeface="+mn-ea"/>
                          <a:cs typeface="+mn-cs"/>
                        </a:rPr>
                        <a:t>On </a:t>
                      </a:r>
                      <a:r>
                        <a:rPr lang="en-US" sz="1600" b="1" i="0" kern="1200" dirty="0">
                          <a:solidFill>
                            <a:schemeClr val="dk1"/>
                          </a:solidFill>
                          <a:latin typeface="+mn-lt"/>
                          <a:ea typeface="+mn-ea"/>
                          <a:cs typeface="+mn-cs"/>
                        </a:rPr>
                        <a:t>gas phase-out</a:t>
                      </a:r>
                      <a:r>
                        <a:rPr lang="en-US" sz="1600" b="0" i="0" kern="1200" dirty="0">
                          <a:solidFill>
                            <a:schemeClr val="dk1"/>
                          </a:solidFill>
                          <a:latin typeface="+mn-lt"/>
                          <a:ea typeface="+mn-ea"/>
                          <a:cs typeface="+mn-cs"/>
                        </a:rPr>
                        <a:t>: promotes clear communication, one-stop-shop assistance, and tailored measures </a:t>
                      </a:r>
                      <a:endParaRPr lang="en-GB" sz="1600" b="0" i="0" kern="1200" dirty="0">
                        <a:solidFill>
                          <a:schemeClr val="dk1"/>
                        </a:solidFill>
                        <a:latin typeface="+mn-lt"/>
                        <a:ea typeface="+mn-ea"/>
                        <a:cs typeface="+mn-cs"/>
                      </a:endParaRPr>
                    </a:p>
                  </a:txBody>
                  <a:tcPr/>
                </a:tc>
                <a:extLst>
                  <a:ext uri="{0D108BD9-81ED-4DB2-BD59-A6C34878D82A}">
                    <a16:rowId xmlns:a16="http://schemas.microsoft.com/office/drawing/2014/main" val="113020646"/>
                  </a:ext>
                </a:extLst>
              </a:tr>
              <a:tr h="797002">
                <a:tc>
                  <a:txBody>
                    <a:bodyPr/>
                    <a:lstStyle/>
                    <a:p>
                      <a:pPr marL="0" indent="0">
                        <a:buNone/>
                      </a:pPr>
                      <a:r>
                        <a:rPr lang="en-GB" sz="1600" b="1" dirty="0"/>
                        <a:t>3. Supplier risk management</a:t>
                      </a:r>
                    </a:p>
                    <a:p>
                      <a:pPr marL="576000" indent="-285750" algn="l" defTabSz="914400" rtl="0" eaLnBrk="1" latinLnBrk="0" hangingPunct="1">
                        <a:buFont typeface="Arial" panose="020B0604020202020204" pitchFamily="34" charset="0"/>
                        <a:buChar char="•"/>
                      </a:pPr>
                      <a:r>
                        <a:rPr lang="en-US" sz="1600" kern="1200" dirty="0">
                          <a:solidFill>
                            <a:schemeClr val="dk1"/>
                          </a:solidFill>
                        </a:rPr>
                        <a:t>Prevents supplier failures and protects consumers from financial loss </a:t>
                      </a:r>
                    </a:p>
                    <a:p>
                      <a:pPr marL="576000" indent="-285750" algn="l" defTabSz="914400" rtl="0" eaLnBrk="1" latinLnBrk="0" hangingPunct="1">
                        <a:buFont typeface="Arial" panose="020B0604020202020204" pitchFamily="34" charset="0"/>
                        <a:buChar char="•"/>
                      </a:pPr>
                      <a:r>
                        <a:rPr lang="en-US" sz="1600" kern="1200" dirty="0">
                          <a:solidFill>
                            <a:schemeClr val="dk1"/>
                          </a:solidFill>
                        </a:rPr>
                        <a:t>Guidance on prudential oversight, risk mitigation and crisis protocols</a:t>
                      </a:r>
                      <a:endParaRPr lang="en-GB" sz="1600" kern="1200" dirty="0">
                        <a:solidFill>
                          <a:schemeClr val="dk1"/>
                        </a:solidFill>
                        <a:latin typeface="+mn-lt"/>
                        <a:ea typeface="+mn-ea"/>
                        <a:cs typeface="+mn-cs"/>
                      </a:endParaRPr>
                    </a:p>
                  </a:txBody>
                  <a:tcPr/>
                </a:tc>
                <a:extLst>
                  <a:ext uri="{0D108BD9-81ED-4DB2-BD59-A6C34878D82A}">
                    <a16:rowId xmlns:a16="http://schemas.microsoft.com/office/drawing/2014/main" val="8822055"/>
                  </a:ext>
                </a:extLst>
              </a:tr>
            </a:tbl>
          </a:graphicData>
        </a:graphic>
      </p:graphicFrame>
      <p:graphicFrame>
        <p:nvGraphicFramePr>
          <p:cNvPr id="8" name="Table 7">
            <a:extLst>
              <a:ext uri="{FF2B5EF4-FFF2-40B4-BE49-F238E27FC236}">
                <a16:creationId xmlns:a16="http://schemas.microsoft.com/office/drawing/2014/main" id="{25A41290-6B27-EB4B-B3D5-A2959ADA98D2}"/>
              </a:ext>
            </a:extLst>
          </p:cNvPr>
          <p:cNvGraphicFramePr>
            <a:graphicFrameLocks noGrp="1"/>
          </p:cNvGraphicFramePr>
          <p:nvPr>
            <p:extLst>
              <p:ext uri="{D42A27DB-BD31-4B8C-83A1-F6EECF244321}">
                <p14:modId xmlns:p14="http://schemas.microsoft.com/office/powerpoint/2010/main" val="3526543813"/>
              </p:ext>
            </p:extLst>
          </p:nvPr>
        </p:nvGraphicFramePr>
        <p:xfrm>
          <a:off x="179150" y="5403804"/>
          <a:ext cx="7978313" cy="1102587"/>
        </p:xfrm>
        <a:graphic>
          <a:graphicData uri="http://schemas.openxmlformats.org/drawingml/2006/table">
            <a:tbl>
              <a:tblPr firstRow="1" bandRow="1">
                <a:tableStyleId>{00A15C55-8517-42AA-B614-E9B94910E393}</a:tableStyleId>
              </a:tblPr>
              <a:tblGrid>
                <a:gridCol w="7978313">
                  <a:extLst>
                    <a:ext uri="{9D8B030D-6E8A-4147-A177-3AD203B41FA5}">
                      <a16:colId xmlns:a16="http://schemas.microsoft.com/office/drawing/2014/main" val="709778666"/>
                    </a:ext>
                  </a:extLst>
                </a:gridCol>
              </a:tblGrid>
              <a:tr h="0">
                <a:tc>
                  <a:txBody>
                    <a:bodyPr/>
                    <a:lstStyle/>
                    <a:p>
                      <a:pPr marL="0" indent="0">
                        <a:buNone/>
                      </a:pP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2425549772"/>
                  </a:ext>
                </a:extLst>
              </a:tr>
              <a:tr h="7977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dirty="0"/>
                        <a:t>4. Key contractual terms and conditions</a:t>
                      </a:r>
                    </a:p>
                    <a:p>
                      <a:pPr marL="57600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kern="1200" dirty="0">
                          <a:solidFill>
                            <a:schemeClr val="dk1"/>
                          </a:solidFill>
                        </a:rPr>
                        <a:t>Clear, comparable one-page summary before signing an energy contract</a:t>
                      </a:r>
                    </a:p>
                    <a:p>
                      <a:pPr marL="57600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kern="1200" dirty="0">
                          <a:solidFill>
                            <a:schemeClr val="dk1"/>
                          </a:solidFill>
                        </a:rPr>
                        <a:t>Simplifies information on prices, duration, termination rights, and complaint procedures</a:t>
                      </a:r>
                      <a:endParaRPr lang="en-GB" sz="1400" kern="1200" dirty="0">
                        <a:solidFill>
                          <a:schemeClr val="dk1"/>
                        </a:solidFill>
                        <a:latin typeface="+mn-lt"/>
                        <a:ea typeface="+mn-ea"/>
                        <a:cs typeface="+mn-cs"/>
                      </a:endParaRPr>
                    </a:p>
                  </a:txBody>
                  <a:tcPr/>
                </a:tc>
                <a:extLst>
                  <a:ext uri="{0D108BD9-81ED-4DB2-BD59-A6C34878D82A}">
                    <a16:rowId xmlns:a16="http://schemas.microsoft.com/office/drawing/2014/main" val="1665803264"/>
                  </a:ext>
                </a:extLst>
              </a:tr>
            </a:tbl>
          </a:graphicData>
        </a:graphic>
      </p:graphicFrame>
      <p:graphicFrame>
        <p:nvGraphicFramePr>
          <p:cNvPr id="10" name="Table 9">
            <a:extLst>
              <a:ext uri="{FF2B5EF4-FFF2-40B4-BE49-F238E27FC236}">
                <a16:creationId xmlns:a16="http://schemas.microsoft.com/office/drawing/2014/main" id="{E570ECE5-8D2E-364B-B101-C712F8B0395F}"/>
              </a:ext>
            </a:extLst>
          </p:cNvPr>
          <p:cNvGraphicFramePr>
            <a:graphicFrameLocks noGrp="1"/>
          </p:cNvGraphicFramePr>
          <p:nvPr>
            <p:extLst>
              <p:ext uri="{D42A27DB-BD31-4B8C-83A1-F6EECF244321}">
                <p14:modId xmlns:p14="http://schemas.microsoft.com/office/powerpoint/2010/main" val="184802739"/>
              </p:ext>
            </p:extLst>
          </p:nvPr>
        </p:nvGraphicFramePr>
        <p:xfrm>
          <a:off x="8794161" y="990600"/>
          <a:ext cx="3218688" cy="2879711"/>
        </p:xfrm>
        <a:graphic>
          <a:graphicData uri="http://schemas.openxmlformats.org/drawingml/2006/table">
            <a:tbl>
              <a:tblPr firstRow="1" bandRow="1">
                <a:tableStyleId>{F5AB1C69-6EDB-4FF4-983F-18BD219EF322}</a:tableStyleId>
              </a:tblPr>
              <a:tblGrid>
                <a:gridCol w="3218688">
                  <a:extLst>
                    <a:ext uri="{9D8B030D-6E8A-4147-A177-3AD203B41FA5}">
                      <a16:colId xmlns:a16="http://schemas.microsoft.com/office/drawing/2014/main" val="3988157858"/>
                    </a:ext>
                  </a:extLst>
                </a:gridCol>
              </a:tblGrid>
              <a:tr h="593711">
                <a:tc>
                  <a:txBody>
                    <a:bodyPr/>
                    <a:lstStyle/>
                    <a:p>
                      <a:r>
                        <a:rPr lang="en-GB" sz="1600" dirty="0"/>
                        <a:t>Report on market-based prices</a:t>
                      </a:r>
                    </a:p>
                  </a:txBody>
                  <a:tcPr/>
                </a:tc>
                <a:extLst>
                  <a:ext uri="{0D108BD9-81ED-4DB2-BD59-A6C34878D82A}">
                    <a16:rowId xmlns:a16="http://schemas.microsoft.com/office/drawing/2014/main" val="1927680559"/>
                  </a:ext>
                </a:extLst>
              </a:tr>
              <a:tr h="1078668">
                <a:tc>
                  <a:txBody>
                    <a:bodyPr/>
                    <a:lstStyle/>
                    <a:p>
                      <a:pPr marL="285750" indent="-285750">
                        <a:buFont typeface="Arial" panose="020B0604020202020204" pitchFamily="34" charset="0"/>
                        <a:buChar char="•"/>
                      </a:pPr>
                      <a:r>
                        <a:rPr lang="en-US" sz="1600" dirty="0"/>
                        <a:t>Assesses the implementation of Article 5 of Electricity Directive (EU)2019/944, the level of competition on electricity retail market, price interventions and the importance of supporting flexibility  in retail markets.</a:t>
                      </a:r>
                    </a:p>
                  </a:txBody>
                  <a:tcPr/>
                </a:tc>
                <a:extLst>
                  <a:ext uri="{0D108BD9-81ED-4DB2-BD59-A6C34878D82A}">
                    <a16:rowId xmlns:a16="http://schemas.microsoft.com/office/drawing/2014/main" val="4286663045"/>
                  </a:ext>
                </a:extLst>
              </a:tr>
            </a:tbl>
          </a:graphicData>
        </a:graphic>
      </p:graphicFrame>
      <p:graphicFrame>
        <p:nvGraphicFramePr>
          <p:cNvPr id="11" name="Table 10">
            <a:extLst>
              <a:ext uri="{FF2B5EF4-FFF2-40B4-BE49-F238E27FC236}">
                <a16:creationId xmlns:a16="http://schemas.microsoft.com/office/drawing/2014/main" id="{55EC1926-7C86-41D9-CC2C-F6B2886B19F8}"/>
              </a:ext>
            </a:extLst>
          </p:cNvPr>
          <p:cNvGraphicFramePr>
            <a:graphicFrameLocks noGrp="1"/>
          </p:cNvGraphicFramePr>
          <p:nvPr>
            <p:extLst>
              <p:ext uri="{D42A27DB-BD31-4B8C-83A1-F6EECF244321}">
                <p14:modId xmlns:p14="http://schemas.microsoft.com/office/powerpoint/2010/main" val="624357107"/>
              </p:ext>
            </p:extLst>
          </p:nvPr>
        </p:nvGraphicFramePr>
        <p:xfrm>
          <a:off x="8794161" y="4028692"/>
          <a:ext cx="3218688" cy="2153055"/>
        </p:xfrm>
        <a:graphic>
          <a:graphicData uri="http://schemas.openxmlformats.org/drawingml/2006/table">
            <a:tbl>
              <a:tblPr firstRow="1" bandRow="1">
                <a:tableStyleId>{F5AB1C69-6EDB-4FF4-983F-18BD219EF322}</a:tableStyleId>
              </a:tblPr>
              <a:tblGrid>
                <a:gridCol w="3218688">
                  <a:extLst>
                    <a:ext uri="{9D8B030D-6E8A-4147-A177-3AD203B41FA5}">
                      <a16:colId xmlns:a16="http://schemas.microsoft.com/office/drawing/2014/main" val="3988157858"/>
                    </a:ext>
                  </a:extLst>
                </a:gridCol>
              </a:tblGrid>
              <a:tr h="598575">
                <a:tc>
                  <a:txBody>
                    <a:bodyPr/>
                    <a:lstStyle/>
                    <a:p>
                      <a:r>
                        <a:rPr lang="en-US" sz="1600" dirty="0"/>
                        <a:t>Implementing Regulation on customer-switching data </a:t>
                      </a:r>
                      <a:endParaRPr lang="en-GB" sz="1600" dirty="0"/>
                    </a:p>
                  </a:txBody>
                  <a:tcPr/>
                </a:tc>
                <a:extLst>
                  <a:ext uri="{0D108BD9-81ED-4DB2-BD59-A6C34878D82A}">
                    <a16:rowId xmlns:a16="http://schemas.microsoft.com/office/drawing/2014/main" val="1927680559"/>
                  </a:ext>
                </a:extLst>
              </a:tr>
              <a:tr h="1230404">
                <a:tc>
                  <a:txBody>
                    <a:bodyPr/>
                    <a:lstStyle/>
                    <a:p>
                      <a:pPr marL="285750" indent="-285750">
                        <a:buFont typeface="Arial" panose="020B0604020202020204" pitchFamily="34" charset="0"/>
                        <a:buChar char="•"/>
                      </a:pPr>
                      <a:r>
                        <a:rPr lang="en-US" sz="1600" dirty="0"/>
                        <a:t>Sets common EU wide interoperability requirements and datasets/procedures to enable 24-hour back-office switching</a:t>
                      </a:r>
                    </a:p>
                    <a:p>
                      <a:pPr marL="285750" indent="-285750">
                        <a:buFont typeface="Arial" panose="020B0604020202020204" pitchFamily="34" charset="0"/>
                        <a:buChar char="•"/>
                      </a:pPr>
                      <a:r>
                        <a:rPr lang="en-GB" sz="1600" dirty="0"/>
                        <a:t>Improves consumer switching</a:t>
                      </a:r>
                    </a:p>
                  </a:txBody>
                  <a:tcPr/>
                </a:tc>
                <a:extLst>
                  <a:ext uri="{0D108BD9-81ED-4DB2-BD59-A6C34878D82A}">
                    <a16:rowId xmlns:a16="http://schemas.microsoft.com/office/drawing/2014/main" val="4286663045"/>
                  </a:ext>
                </a:extLst>
              </a:tr>
            </a:tbl>
          </a:graphicData>
        </a:graphic>
      </p:graphicFrame>
    </p:spTree>
    <p:extLst>
      <p:ext uri="{BB962C8B-B14F-4D97-AF65-F5344CB8AC3E}">
        <p14:creationId xmlns:p14="http://schemas.microsoft.com/office/powerpoint/2010/main" val="62512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F8FAC-1681-218E-685A-E10A2BE2C0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EC81B-B2E4-7777-A648-217407D6083C}"/>
              </a:ext>
            </a:extLst>
          </p:cNvPr>
          <p:cNvSpPr>
            <a:spLocks noGrp="1"/>
          </p:cNvSpPr>
          <p:nvPr>
            <p:ph type="title"/>
          </p:nvPr>
        </p:nvSpPr>
        <p:spPr>
          <a:xfrm>
            <a:off x="666749" y="166872"/>
            <a:ext cx="11023121" cy="816904"/>
          </a:xfrm>
        </p:spPr>
        <p:txBody>
          <a:bodyPr/>
          <a:lstStyle/>
          <a:p>
            <a:pPr algn="ctr"/>
            <a:r>
              <a:rPr lang="en-IE" sz="4000" b="1" noProof="0" dirty="0">
                <a:solidFill>
                  <a:srgbClr val="FF0000"/>
                </a:solidFill>
              </a:rPr>
              <a:t>Why the Package?</a:t>
            </a:r>
          </a:p>
        </p:txBody>
      </p:sp>
      <p:sp>
        <p:nvSpPr>
          <p:cNvPr id="7" name="Slide Number Placeholder 5">
            <a:extLst>
              <a:ext uri="{FF2B5EF4-FFF2-40B4-BE49-F238E27FC236}">
                <a16:creationId xmlns:a16="http://schemas.microsoft.com/office/drawing/2014/main" id="{82B8E53F-20D3-8BD6-018A-24652EFFD020}"/>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5</a:t>
            </a:fld>
            <a:endParaRPr lang="en-IE" noProof="0" dirty="0"/>
          </a:p>
        </p:txBody>
      </p:sp>
      <p:sp>
        <p:nvSpPr>
          <p:cNvPr id="9" name="TextBox 8">
            <a:extLst>
              <a:ext uri="{FF2B5EF4-FFF2-40B4-BE49-F238E27FC236}">
                <a16:creationId xmlns:a16="http://schemas.microsoft.com/office/drawing/2014/main" id="{9CD250B0-6551-1A64-B059-860EEA0F5CB4}"/>
              </a:ext>
            </a:extLst>
          </p:cNvPr>
          <p:cNvSpPr txBox="1"/>
          <p:nvPr/>
        </p:nvSpPr>
        <p:spPr>
          <a:xfrm>
            <a:off x="268716" y="921728"/>
            <a:ext cx="11421153" cy="461665"/>
          </a:xfrm>
          <a:prstGeom prst="rect">
            <a:avLst/>
          </a:prstGeom>
          <a:noFill/>
        </p:spPr>
        <p:txBody>
          <a:bodyPr wrap="square" lIns="91440" tIns="45720" rIns="91440" bIns="45720" rtlCol="0" anchor="t">
            <a:spAutoFit/>
          </a:bodyPr>
          <a:lstStyle/>
          <a:p>
            <a:r>
              <a:rPr lang="en-IE" sz="2400" dirty="0">
                <a:latin typeface="Tahoma" panose="020B0604030504040204" pitchFamily="34" charset="0"/>
                <a:ea typeface="Tahoma" panose="020B0604030504040204" pitchFamily="34" charset="0"/>
                <a:cs typeface="Tahoma" panose="020B0604030504040204" pitchFamily="34" charset="0"/>
              </a:rPr>
              <a:t>EMD, Recast gas/H2 Directive, EED, EPBD…= Consumer rights well identified</a:t>
            </a:r>
          </a:p>
        </p:txBody>
      </p:sp>
      <p:sp>
        <p:nvSpPr>
          <p:cNvPr id="5" name="TextBox 4">
            <a:extLst>
              <a:ext uri="{FF2B5EF4-FFF2-40B4-BE49-F238E27FC236}">
                <a16:creationId xmlns:a16="http://schemas.microsoft.com/office/drawing/2014/main" id="{C3B8472D-9D6A-12BD-66A6-E0BFA7DAD60C}"/>
              </a:ext>
            </a:extLst>
          </p:cNvPr>
          <p:cNvSpPr txBox="1"/>
          <p:nvPr/>
        </p:nvSpPr>
        <p:spPr>
          <a:xfrm>
            <a:off x="376188" y="1448753"/>
            <a:ext cx="10745167" cy="461665"/>
          </a:xfrm>
          <a:prstGeom prst="rect">
            <a:avLst/>
          </a:prstGeom>
          <a:noFill/>
        </p:spPr>
        <p:txBody>
          <a:bodyPr wrap="square">
            <a:spAutoFit/>
          </a:bodyPr>
          <a:lstStyle/>
          <a:p>
            <a:pPr algn="ctr"/>
            <a:r>
              <a:rPr lang="en-IE" sz="2400" dirty="0">
                <a:latin typeface="Tahoma" panose="020B0604030504040204" pitchFamily="34" charset="0"/>
                <a:ea typeface="Tahoma" panose="020B0604030504040204" pitchFamily="34" charset="0"/>
                <a:cs typeface="Tahoma" panose="020B0604030504040204" pitchFamily="34" charset="0"/>
              </a:rPr>
              <a:t>Implementation needed: Com Recommendations</a:t>
            </a:r>
          </a:p>
        </p:txBody>
      </p:sp>
      <p:sp>
        <p:nvSpPr>
          <p:cNvPr id="10" name="TextBox 9">
            <a:extLst>
              <a:ext uri="{FF2B5EF4-FFF2-40B4-BE49-F238E27FC236}">
                <a16:creationId xmlns:a16="http://schemas.microsoft.com/office/drawing/2014/main" id="{3D26B209-1025-C157-6238-3FAE27D4854E}"/>
              </a:ext>
            </a:extLst>
          </p:cNvPr>
          <p:cNvSpPr txBox="1"/>
          <p:nvPr/>
        </p:nvSpPr>
        <p:spPr>
          <a:xfrm>
            <a:off x="575352" y="2133706"/>
            <a:ext cx="11041294" cy="461665"/>
          </a:xfrm>
          <a:prstGeom prst="rect">
            <a:avLst/>
          </a:prstGeom>
          <a:noFill/>
        </p:spPr>
        <p:txBody>
          <a:bodyPr wrap="square">
            <a:spAutoFit/>
          </a:bodyPr>
          <a:lstStyle/>
          <a:p>
            <a:pPr algn="ctr"/>
            <a:r>
              <a:rPr lang="fr-BE" sz="2400" dirty="0">
                <a:latin typeface="Tahoma" panose="020B0604030504040204" pitchFamily="34" charset="0"/>
                <a:ea typeface="Tahoma" panose="020B0604030504040204" pitchFamily="34" charset="0"/>
                <a:cs typeface="Tahoma" panose="020B0604030504040204" pitchFamily="34" charset="0"/>
              </a:rPr>
              <a:t>&amp; </a:t>
            </a:r>
            <a:r>
              <a:rPr lang="fr-BE" sz="2400" dirty="0" err="1">
                <a:latin typeface="Tahoma" panose="020B0604030504040204" pitchFamily="34" charset="0"/>
                <a:ea typeface="Tahoma" panose="020B0604030504040204" pitchFamily="34" charset="0"/>
                <a:cs typeface="Tahoma" panose="020B0604030504040204" pitchFamily="34" charset="0"/>
              </a:rPr>
              <a:t>Forward</a:t>
            </a:r>
            <a:r>
              <a:rPr lang="fr-BE" sz="2400" dirty="0">
                <a:latin typeface="Tahoma" panose="020B0604030504040204" pitchFamily="34" charset="0"/>
                <a:ea typeface="Tahoma" panose="020B0604030504040204" pitchFamily="34" charset="0"/>
                <a:cs typeface="Tahoma" panose="020B0604030504040204" pitchFamily="34" charset="0"/>
              </a:rPr>
              <a:t> </a:t>
            </a:r>
            <a:r>
              <a:rPr lang="fr-BE" sz="2400" dirty="0" err="1">
                <a:latin typeface="Tahoma" panose="020B0604030504040204" pitchFamily="34" charset="0"/>
                <a:ea typeface="Tahoma" panose="020B0604030504040204" pitchFamily="34" charset="0"/>
                <a:cs typeface="Tahoma" panose="020B0604030504040204" pitchFamily="34" charset="0"/>
              </a:rPr>
              <a:t>Looking</a:t>
            </a:r>
            <a:endParaRPr lang="en-IE" sz="2400" dirty="0">
              <a:latin typeface="Tahoma" panose="020B0604030504040204" pitchFamily="34" charset="0"/>
              <a:ea typeface="Tahoma" panose="020B0604030504040204" pitchFamily="34" charset="0"/>
              <a:cs typeface="Tahoma" panose="020B0604030504040204" pitchFamily="34" charset="0"/>
            </a:endParaRPr>
          </a:p>
        </p:txBody>
      </p:sp>
      <p:sp>
        <p:nvSpPr>
          <p:cNvPr id="16" name="TextBox 15">
            <a:extLst>
              <a:ext uri="{FF2B5EF4-FFF2-40B4-BE49-F238E27FC236}">
                <a16:creationId xmlns:a16="http://schemas.microsoft.com/office/drawing/2014/main" id="{426CCCE8-92BD-F2B0-9F45-778783533121}"/>
              </a:ext>
            </a:extLst>
          </p:cNvPr>
          <p:cNvSpPr txBox="1"/>
          <p:nvPr/>
        </p:nvSpPr>
        <p:spPr>
          <a:xfrm>
            <a:off x="439159" y="2994341"/>
            <a:ext cx="11313681" cy="1754326"/>
          </a:xfrm>
          <a:prstGeom prst="rect">
            <a:avLst/>
          </a:prstGeom>
          <a:noFill/>
        </p:spPr>
        <p:txBody>
          <a:bodyPr wrap="square">
            <a:spAutoFit/>
          </a:bodyPr>
          <a:lstStyle/>
          <a:p>
            <a:pPr algn="ctr"/>
            <a:endParaRPr lang="en-IE" sz="2000" dirty="0">
              <a:latin typeface="Tahoma" panose="020B0604030504040204" pitchFamily="34" charset="0"/>
              <a:ea typeface="Tahoma" panose="020B0604030504040204" pitchFamily="34" charset="0"/>
              <a:cs typeface="Tahoma" panose="020B0604030504040204" pitchFamily="34" charset="0"/>
            </a:endParaRPr>
          </a:p>
          <a:p>
            <a:r>
              <a:rPr lang="en-IE" sz="2200" b="1" dirty="0">
                <a:latin typeface="Tahoma" panose="020B0604030504040204" pitchFamily="34" charset="0"/>
                <a:ea typeface="Tahoma" panose="020B0604030504040204" pitchFamily="34" charset="0"/>
                <a:cs typeface="Tahoma" panose="020B0604030504040204" pitchFamily="34" charset="0"/>
              </a:rPr>
              <a:t>Combine consumer protection </a:t>
            </a:r>
            <a:r>
              <a:rPr lang="en-IE" sz="2200" dirty="0">
                <a:latin typeface="Tahoma" panose="020B0604030504040204" pitchFamily="34" charset="0"/>
                <a:ea typeface="Tahoma" panose="020B0604030504040204" pitchFamily="34" charset="0"/>
                <a:cs typeface="Tahoma" panose="020B0604030504040204" pitchFamily="34" charset="0"/>
              </a:rPr>
              <a:t>– contracts, billing,  with</a:t>
            </a:r>
            <a:r>
              <a:rPr lang="en-IE" sz="2200" b="1" dirty="0">
                <a:latin typeface="Tahoma" panose="020B0604030504040204" pitchFamily="34" charset="0"/>
                <a:ea typeface="Tahoma" panose="020B0604030504040204" pitchFamily="34" charset="0"/>
                <a:cs typeface="Tahoma" panose="020B0604030504040204" pitchFamily="34" charset="0"/>
              </a:rPr>
              <a:t> consumer activation </a:t>
            </a:r>
            <a:r>
              <a:rPr lang="en-IE" sz="2200" dirty="0">
                <a:latin typeface="Tahoma" panose="020B0604030504040204" pitchFamily="34" charset="0"/>
                <a:ea typeface="Tahoma" panose="020B0604030504040204" pitchFamily="34" charset="0"/>
                <a:cs typeface="Tahoma" panose="020B0604030504040204" pitchFamily="34" charset="0"/>
              </a:rPr>
              <a:t>– switching, self-consumption, energy sharing, energy communities, flexibility.</a:t>
            </a:r>
          </a:p>
          <a:p>
            <a:endParaRPr lang="en-IE" sz="2200" dirty="0">
              <a:latin typeface="Tahoma" panose="020B0604030504040204" pitchFamily="34" charset="0"/>
              <a:ea typeface="Tahoma" panose="020B0604030504040204" pitchFamily="34" charset="0"/>
              <a:cs typeface="Tahoma" panose="020B0604030504040204" pitchFamily="34" charset="0"/>
            </a:endParaRPr>
          </a:p>
          <a:p>
            <a:r>
              <a:rPr lang="en-IE" sz="2200" dirty="0">
                <a:latin typeface="Tahoma" panose="020B0604030504040204" pitchFamily="34" charset="0"/>
                <a:ea typeface="Tahoma" panose="020B0604030504040204" pitchFamily="34" charset="0"/>
                <a:cs typeface="Tahoma" panose="020B0604030504040204" pitchFamily="34" charset="0"/>
              </a:rPr>
              <a:t>Not only react, but accompany and possibly prevent negative impact on consumers:</a:t>
            </a:r>
          </a:p>
        </p:txBody>
      </p:sp>
      <p:sp>
        <p:nvSpPr>
          <p:cNvPr id="20" name="TextBox 19">
            <a:extLst>
              <a:ext uri="{FF2B5EF4-FFF2-40B4-BE49-F238E27FC236}">
                <a16:creationId xmlns:a16="http://schemas.microsoft.com/office/drawing/2014/main" id="{9C91FFAA-B358-12AB-CC97-34AD557ED3E7}"/>
              </a:ext>
            </a:extLst>
          </p:cNvPr>
          <p:cNvSpPr txBox="1"/>
          <p:nvPr/>
        </p:nvSpPr>
        <p:spPr>
          <a:xfrm>
            <a:off x="490487" y="5409247"/>
            <a:ext cx="9558387" cy="1107996"/>
          </a:xfrm>
          <a:prstGeom prst="rect">
            <a:avLst/>
          </a:prstGeom>
          <a:noFill/>
        </p:spPr>
        <p:txBody>
          <a:bodyPr wrap="square" lIns="91440" tIns="45720" rIns="91440" bIns="45720" anchor="t">
            <a:spAutoFit/>
          </a:bodyPr>
          <a:lstStyle/>
          <a:p>
            <a:r>
              <a:rPr lang="fr-BE" sz="2200" b="1" dirty="0" err="1">
                <a:latin typeface="Tahoma"/>
                <a:ea typeface="Tahoma"/>
                <a:cs typeface="Tahoma"/>
              </a:rPr>
              <a:t>Telemarketing</a:t>
            </a:r>
            <a:r>
              <a:rPr lang="fr-BE" sz="2200" b="1" dirty="0">
                <a:latin typeface="Tahoma"/>
                <a:ea typeface="Tahoma"/>
                <a:cs typeface="Tahoma"/>
              </a:rPr>
              <a:t>, new, innovative services</a:t>
            </a:r>
          </a:p>
          <a:p>
            <a:endParaRPr lang="fr-BE" sz="2200" b="1" dirty="0">
              <a:latin typeface="Tahoma" panose="020B0604030504040204" pitchFamily="34" charset="0"/>
              <a:ea typeface="Tahoma" panose="020B0604030504040204" pitchFamily="34" charset="0"/>
              <a:cs typeface="Tahoma" panose="020B0604030504040204" pitchFamily="34" charset="0"/>
            </a:endParaRPr>
          </a:p>
          <a:p>
            <a:r>
              <a:rPr lang="fr-BE" sz="2200" b="1" dirty="0">
                <a:latin typeface="Tahoma"/>
                <a:ea typeface="Tahoma"/>
                <a:cs typeface="Tahoma"/>
              </a:rPr>
              <a:t>Post-2030 </a:t>
            </a:r>
            <a:r>
              <a:rPr lang="fr-BE" sz="2200" b="1" dirty="0" err="1">
                <a:latin typeface="Tahoma"/>
                <a:ea typeface="Tahoma"/>
                <a:cs typeface="Tahoma"/>
              </a:rPr>
              <a:t>legislative</a:t>
            </a:r>
            <a:r>
              <a:rPr lang="fr-BE" sz="2200" b="1" dirty="0">
                <a:latin typeface="Tahoma"/>
                <a:ea typeface="Tahoma"/>
                <a:cs typeface="Tahoma"/>
              </a:rPr>
              <a:t> </a:t>
            </a:r>
            <a:r>
              <a:rPr lang="fr-BE" sz="2200" b="1" dirty="0" err="1">
                <a:latin typeface="Tahoma"/>
                <a:ea typeface="Tahoma"/>
                <a:cs typeface="Tahoma"/>
              </a:rPr>
              <a:t>proposal</a:t>
            </a:r>
            <a:r>
              <a:rPr lang="fr-BE" sz="2200" b="1" dirty="0">
                <a:latin typeface="Tahoma"/>
                <a:ea typeface="Tahoma"/>
                <a:cs typeface="Tahoma"/>
              </a:rPr>
              <a:t> on consumer </a:t>
            </a:r>
            <a:r>
              <a:rPr lang="fr-BE" sz="2200" b="1" dirty="0" err="1">
                <a:latin typeface="Tahoma"/>
                <a:ea typeface="Tahoma"/>
                <a:cs typeface="Tahoma"/>
              </a:rPr>
              <a:t>rights</a:t>
            </a:r>
            <a:r>
              <a:rPr lang="fr-BE" sz="2200" b="1" dirty="0">
                <a:latin typeface="Tahoma"/>
                <a:ea typeface="Tahoma"/>
                <a:cs typeface="Tahoma"/>
              </a:rPr>
              <a:t> at large?</a:t>
            </a:r>
            <a:endParaRPr lang="en-IE" sz="2200" b="1" dirty="0">
              <a:latin typeface="Tahoma"/>
              <a:ea typeface="Tahoma"/>
              <a:cs typeface="Tahoma"/>
            </a:endParaRPr>
          </a:p>
        </p:txBody>
      </p:sp>
    </p:spTree>
    <p:extLst>
      <p:ext uri="{BB962C8B-B14F-4D97-AF65-F5344CB8AC3E}">
        <p14:creationId xmlns:p14="http://schemas.microsoft.com/office/powerpoint/2010/main" val="422644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5" grpId="0"/>
      <p:bldP spid="10" grpId="0" build="allAtOnce"/>
      <p:bldP spid="16"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FD075-EF6C-CB9B-6B8C-838428967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BF3BE-ACCF-D637-86DB-6D17F157FA03}"/>
              </a:ext>
            </a:extLst>
          </p:cNvPr>
          <p:cNvSpPr>
            <a:spLocks noGrp="1"/>
          </p:cNvSpPr>
          <p:nvPr>
            <p:ph type="title"/>
          </p:nvPr>
        </p:nvSpPr>
        <p:spPr>
          <a:xfrm>
            <a:off x="1315701" y="1398928"/>
            <a:ext cx="8882112" cy="816904"/>
          </a:xfrm>
        </p:spPr>
        <p:txBody>
          <a:bodyPr/>
          <a:lstStyle/>
          <a:p>
            <a:pPr algn="ctr"/>
            <a:r>
              <a:rPr lang="en-IE" sz="4000" b="1" noProof="0" dirty="0">
                <a:solidFill>
                  <a:srgbClr val="FF0000"/>
                </a:solidFill>
              </a:rPr>
              <a:t>AccelerateEU</a:t>
            </a:r>
          </a:p>
        </p:txBody>
      </p:sp>
      <p:sp>
        <p:nvSpPr>
          <p:cNvPr id="7" name="Slide Number Placeholder 5">
            <a:extLst>
              <a:ext uri="{FF2B5EF4-FFF2-40B4-BE49-F238E27FC236}">
                <a16:creationId xmlns:a16="http://schemas.microsoft.com/office/drawing/2014/main" id="{17B86D8F-102D-C480-3CF2-3C9BB6E50BBC}"/>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6</a:t>
            </a:fld>
            <a:endParaRPr lang="en-IE" noProof="0" dirty="0"/>
          </a:p>
        </p:txBody>
      </p:sp>
      <p:sp>
        <p:nvSpPr>
          <p:cNvPr id="4" name="TextBox 3">
            <a:extLst>
              <a:ext uri="{FF2B5EF4-FFF2-40B4-BE49-F238E27FC236}">
                <a16:creationId xmlns:a16="http://schemas.microsoft.com/office/drawing/2014/main" id="{60663CFC-8A35-F5EF-1CC7-B51F1C728426}"/>
              </a:ext>
            </a:extLst>
          </p:cNvPr>
          <p:cNvSpPr txBox="1"/>
          <p:nvPr/>
        </p:nvSpPr>
        <p:spPr>
          <a:xfrm>
            <a:off x="198120" y="210806"/>
            <a:ext cx="11795760" cy="954107"/>
          </a:xfrm>
          <a:prstGeom prst="rect">
            <a:avLst/>
          </a:prstGeom>
          <a:noFill/>
        </p:spPr>
        <p:txBody>
          <a:bodyPr wrap="square">
            <a:spAutoFit/>
          </a:bodyPr>
          <a:lstStyle/>
          <a:p>
            <a:r>
              <a:rPr lang="en-IE" sz="2800" dirty="0">
                <a:latin typeface="Tahoma" panose="020B0604030504040204" pitchFamily="34" charset="0"/>
                <a:ea typeface="Tahoma" panose="020B0604030504040204" pitchFamily="34" charset="0"/>
                <a:cs typeface="Tahoma" panose="020B0604030504040204" pitchFamily="34" charset="0"/>
              </a:rPr>
              <a:t>But this is challenging: market developments, technology, consumer behaviour and the “crisis”.</a:t>
            </a:r>
          </a:p>
        </p:txBody>
      </p:sp>
      <p:sp>
        <p:nvSpPr>
          <p:cNvPr id="11" name="TextBox 10">
            <a:extLst>
              <a:ext uri="{FF2B5EF4-FFF2-40B4-BE49-F238E27FC236}">
                <a16:creationId xmlns:a16="http://schemas.microsoft.com/office/drawing/2014/main" id="{DB28FE04-0248-9730-359A-A29D45CB3994}"/>
              </a:ext>
            </a:extLst>
          </p:cNvPr>
          <p:cNvSpPr txBox="1"/>
          <p:nvPr/>
        </p:nvSpPr>
        <p:spPr>
          <a:xfrm>
            <a:off x="681184" y="2454054"/>
            <a:ext cx="10575445" cy="461665"/>
          </a:xfrm>
          <a:prstGeom prst="rect">
            <a:avLst/>
          </a:prstGeom>
          <a:noFill/>
        </p:spPr>
        <p:txBody>
          <a:bodyPr wrap="square">
            <a:spAutoFit/>
          </a:bodyPr>
          <a:lstStyle/>
          <a:p>
            <a:endParaRPr lang="en-IE" sz="2400" dirty="0">
              <a:latin typeface="Tahoma" panose="020B0604030504040204" pitchFamily="34" charset="0"/>
              <a:ea typeface="Tahoma" panose="020B0604030504040204" pitchFamily="34" charset="0"/>
              <a:cs typeface="Tahoma" panose="020B0604030504040204" pitchFamily="34" charset="0"/>
            </a:endParaRPr>
          </a:p>
        </p:txBody>
      </p:sp>
      <p:sp>
        <p:nvSpPr>
          <p:cNvPr id="12" name="TextBox 11">
            <a:extLst>
              <a:ext uri="{FF2B5EF4-FFF2-40B4-BE49-F238E27FC236}">
                <a16:creationId xmlns:a16="http://schemas.microsoft.com/office/drawing/2014/main" id="{D02B9814-40B0-BDA5-F8F7-1BE5223F0F1E}"/>
              </a:ext>
            </a:extLst>
          </p:cNvPr>
          <p:cNvSpPr txBox="1"/>
          <p:nvPr/>
        </p:nvSpPr>
        <p:spPr>
          <a:xfrm>
            <a:off x="438964" y="2449847"/>
            <a:ext cx="11314071" cy="3354765"/>
          </a:xfrm>
          <a:prstGeom prst="rect">
            <a:avLst/>
          </a:prstGeom>
          <a:noFill/>
        </p:spPr>
        <p:txBody>
          <a:bodyPr wrap="square">
            <a:spAutoFit/>
          </a:bodyPr>
          <a:lstStyle/>
          <a:p>
            <a:r>
              <a:rPr lang="en-US" sz="2400" b="1" dirty="0">
                <a:latin typeface="Tahoma" panose="020B0604030504040204" pitchFamily="34" charset="0"/>
                <a:ea typeface="Tahoma" panose="020B0604030504040204" pitchFamily="34" charset="0"/>
                <a:cs typeface="Tahoma" panose="020B0604030504040204" pitchFamily="34" charset="0"/>
              </a:rPr>
              <a:t>March European Council - </a:t>
            </a:r>
            <a:r>
              <a:rPr lang="en-IE" sz="2400" b="1" dirty="0">
                <a:latin typeface="Tahoma" panose="020B0604030504040204" pitchFamily="34" charset="0"/>
                <a:ea typeface="Tahoma" panose="020B0604030504040204" pitchFamily="34" charset="0"/>
                <a:cs typeface="Tahoma" panose="020B0604030504040204" pitchFamily="34" charset="0"/>
              </a:rPr>
              <a:t>AccelerateEU Communication</a:t>
            </a:r>
          </a:p>
          <a:p>
            <a:endParaRPr lang="en-IE" sz="2400" b="1" dirty="0">
              <a:latin typeface="Tahoma" panose="020B0604030504040204" pitchFamily="34" charset="0"/>
              <a:ea typeface="Tahoma" panose="020B0604030504040204" pitchFamily="34" charset="0"/>
              <a:cs typeface="Tahoma" panose="020B0604030504040204" pitchFamily="34" charset="0"/>
            </a:endParaRPr>
          </a:p>
          <a:p>
            <a:pPr marL="457200" indent="-457200">
              <a:buAutoNum type="arabicParenR"/>
            </a:pPr>
            <a:r>
              <a:rPr lang="en-US" sz="2400" dirty="0">
                <a:latin typeface="Tahoma" panose="020B0604030504040204" pitchFamily="34" charset="0"/>
                <a:ea typeface="Tahoma" panose="020B0604030504040204" pitchFamily="34" charset="0"/>
                <a:cs typeface="Tahoma" panose="020B0604030504040204" pitchFamily="34" charset="0"/>
              </a:rPr>
              <a:t>Greater coordination between MS and international partners, filling of storages</a:t>
            </a:r>
          </a:p>
          <a:p>
            <a:pPr marL="457200" indent="-457200">
              <a:buAutoNum type="arabicParenR"/>
            </a:pPr>
            <a:r>
              <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rPr>
              <a:t>Shield industry and consumers from price shocks – esp. most vulnerable segments</a:t>
            </a:r>
          </a:p>
          <a:p>
            <a:pPr marL="457200" indent="-457200">
              <a:buAutoNum type="arabicParenR"/>
            </a:pPr>
            <a:r>
              <a:rPr lang="en-US" sz="2400" dirty="0">
                <a:latin typeface="Tahoma" panose="020B0604030504040204" pitchFamily="34" charset="0"/>
                <a:ea typeface="Tahoma" panose="020B0604030504040204" pitchFamily="34" charset="0"/>
                <a:cs typeface="Tahoma" panose="020B0604030504040204" pitchFamily="34" charset="0"/>
              </a:rPr>
              <a:t>Accelerate the shift to homegrown clean energy and electrification</a:t>
            </a:r>
          </a:p>
          <a:p>
            <a:pPr marL="457200" indent="-457200">
              <a:buAutoNum type="arabicParenR"/>
            </a:pPr>
            <a:r>
              <a:rPr lang="en-US" sz="2400" dirty="0">
                <a:latin typeface="Tahoma" panose="020B0604030504040204" pitchFamily="34" charset="0"/>
                <a:ea typeface="Tahoma" panose="020B0604030504040204" pitchFamily="34" charset="0"/>
                <a:cs typeface="Tahoma" panose="020B0604030504040204" pitchFamily="34" charset="0"/>
              </a:rPr>
              <a:t>Step our electricity system</a:t>
            </a:r>
          </a:p>
          <a:p>
            <a:pPr marL="457200" indent="-457200">
              <a:buAutoNum type="arabicParenR"/>
            </a:pPr>
            <a:r>
              <a:rPr lang="en-US" sz="2400" dirty="0">
                <a:latin typeface="Tahoma" panose="020B0604030504040204" pitchFamily="34" charset="0"/>
                <a:ea typeface="Tahoma" panose="020B0604030504040204" pitchFamily="34" charset="0"/>
                <a:cs typeface="Tahoma" panose="020B0604030504040204" pitchFamily="34" charset="0"/>
              </a:rPr>
              <a:t>Boost investment, private </a:t>
            </a:r>
            <a:endParaRPr lang="en-IE" sz="2400" dirty="0">
              <a:latin typeface="Tahoma" panose="020B0604030504040204" pitchFamily="34" charset="0"/>
              <a:ea typeface="Tahoma" panose="020B0604030504040204" pitchFamily="34" charset="0"/>
              <a:cs typeface="Tahoma" panose="020B0604030504040204" pitchFamily="34" charset="0"/>
            </a:endParaRPr>
          </a:p>
          <a:p>
            <a:endParaRPr lang="en-IE"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8621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574D4-4D3F-6CE1-CF26-6E79886A53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F5C87-C6FE-D369-A91D-C2906946567B}"/>
              </a:ext>
            </a:extLst>
          </p:cNvPr>
          <p:cNvSpPr>
            <a:spLocks noGrp="1"/>
          </p:cNvSpPr>
          <p:nvPr>
            <p:ph type="title"/>
          </p:nvPr>
        </p:nvSpPr>
        <p:spPr>
          <a:xfrm>
            <a:off x="376187" y="1245479"/>
            <a:ext cx="11815813" cy="4686741"/>
          </a:xfrm>
        </p:spPr>
        <p:txBody>
          <a:bodyPr/>
          <a:lstStyle/>
          <a:p>
            <a:r>
              <a:rPr lang="en-US" sz="2400" dirty="0">
                <a:latin typeface="Tahoma" panose="020B0604030504040204" pitchFamily="34" charset="0"/>
                <a:ea typeface="Tahoma" panose="020B0604030504040204" pitchFamily="34" charset="0"/>
                <a:cs typeface="Tahoma" panose="020B0604030504040204" pitchFamily="34" charset="0"/>
              </a:rPr>
              <a:t>2) </a:t>
            </a:r>
            <a:r>
              <a:rPr lang="en-US" sz="2400" b="1" dirty="0">
                <a:latin typeface="Tahoma" panose="020B0604030504040204" pitchFamily="34" charset="0"/>
                <a:ea typeface="Tahoma" panose="020B0604030504040204" pitchFamily="34" charset="0"/>
                <a:cs typeface="Tahoma" panose="020B0604030504040204" pitchFamily="34" charset="0"/>
              </a:rPr>
              <a:t>Shield industry and consumers from price shocks – esp. most vulnerable segments, immediate impact:</a:t>
            </a:r>
            <a:br>
              <a:rPr lang="en-US" sz="2400" b="1" dirty="0">
                <a:latin typeface="Tahoma" panose="020B0604030504040204" pitchFamily="34" charset="0"/>
                <a:ea typeface="Tahoma" panose="020B0604030504040204" pitchFamily="34" charset="0"/>
                <a:cs typeface="Tahoma" panose="020B0604030504040204" pitchFamily="34" charset="0"/>
              </a:rPr>
            </a:b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Targeted income support schemes</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Energy vouchers such as for replacing gas boilers</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Social tariffs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Reducing excise duties on electricity for vulnerable households and energy-intensive industries;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VAT reductions for the installation of heat pumps, solar photovoltaic and related small-scale batteries</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Tax incentives supporting the shift to electric vehicles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Incentivising and easing the participation of consumers in energy communities and energy self-production; and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dirty="0">
                <a:latin typeface="Tahoma" panose="020B0604030504040204" pitchFamily="34" charset="0"/>
                <a:ea typeface="Tahoma" panose="020B0604030504040204" pitchFamily="34" charset="0"/>
                <a:cs typeface="Tahoma" panose="020B0604030504040204" pitchFamily="34" charset="0"/>
              </a:rPr>
              <a:t>- Encouraging consumers to compare and switch their energy suppliers or contracts</a:t>
            </a:r>
            <a:endParaRPr lang="en-IE" sz="2400" b="1" noProof="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5">
            <a:extLst>
              <a:ext uri="{FF2B5EF4-FFF2-40B4-BE49-F238E27FC236}">
                <a16:creationId xmlns:a16="http://schemas.microsoft.com/office/drawing/2014/main" id="{983F809C-1230-619B-2C49-D80112A5D7A7}"/>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7</a:t>
            </a:fld>
            <a:endParaRPr lang="en-IE" noProof="0" dirty="0"/>
          </a:p>
        </p:txBody>
      </p:sp>
      <p:sp>
        <p:nvSpPr>
          <p:cNvPr id="4" name="TextBox 3">
            <a:extLst>
              <a:ext uri="{FF2B5EF4-FFF2-40B4-BE49-F238E27FC236}">
                <a16:creationId xmlns:a16="http://schemas.microsoft.com/office/drawing/2014/main" id="{C3E505A0-9E4B-DAFA-354E-C4321EE87540}"/>
              </a:ext>
            </a:extLst>
          </p:cNvPr>
          <p:cNvSpPr txBox="1"/>
          <p:nvPr/>
        </p:nvSpPr>
        <p:spPr>
          <a:xfrm>
            <a:off x="540648" y="249299"/>
            <a:ext cx="10575445" cy="646331"/>
          </a:xfrm>
          <a:prstGeom prst="rect">
            <a:avLst/>
          </a:prstGeom>
          <a:noFill/>
        </p:spPr>
        <p:txBody>
          <a:bodyPr wrap="square">
            <a:spAutoFit/>
          </a:bodyPr>
          <a:lstStyle/>
          <a:p>
            <a:pPr algn="ctr"/>
            <a:r>
              <a:rPr lang="fr-BE" sz="3600" b="1" i="1" dirty="0">
                <a:solidFill>
                  <a:srgbClr val="FF0000"/>
                </a:solidFill>
                <a:latin typeface="Tahoma" panose="020B0604030504040204" pitchFamily="34" charset="0"/>
                <a:ea typeface="Tahoma" panose="020B0604030504040204" pitchFamily="34" charset="0"/>
                <a:cs typeface="Tahoma" panose="020B0604030504040204" pitchFamily="34" charset="0"/>
              </a:rPr>
              <a:t>AccelerateEU</a:t>
            </a:r>
            <a:endParaRPr lang="en-IE" sz="3600" b="1"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C8CD450B-7E97-EA9E-F5A1-FBC3B240C715}"/>
              </a:ext>
            </a:extLst>
          </p:cNvPr>
          <p:cNvSpPr txBox="1"/>
          <p:nvPr/>
        </p:nvSpPr>
        <p:spPr>
          <a:xfrm>
            <a:off x="406688" y="845369"/>
            <a:ext cx="11001010" cy="400110"/>
          </a:xfrm>
          <a:prstGeom prst="rect">
            <a:avLst/>
          </a:prstGeom>
          <a:noFill/>
        </p:spPr>
        <p:txBody>
          <a:bodyPr wrap="square">
            <a:spAutoFit/>
          </a:bodyPr>
          <a:lstStyle/>
          <a:p>
            <a:endParaRPr lang="en-IE"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94891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3DE93-07F6-2358-0027-4331E216FB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60C2E-C6DE-54C5-3D1D-C74CE57A802E}"/>
              </a:ext>
            </a:extLst>
          </p:cNvPr>
          <p:cNvSpPr>
            <a:spLocks noGrp="1"/>
          </p:cNvSpPr>
          <p:nvPr>
            <p:ph type="title"/>
          </p:nvPr>
        </p:nvSpPr>
        <p:spPr>
          <a:xfrm>
            <a:off x="394846" y="749922"/>
            <a:ext cx="11445698" cy="785882"/>
          </a:xfrm>
        </p:spPr>
        <p:txBody>
          <a:bodyPr/>
          <a:lstStyle/>
          <a:p>
            <a:r>
              <a:rPr lang="en-GB" sz="2200" dirty="0">
                <a:latin typeface="Tahoma" panose="020B0604030504040204" pitchFamily="34" charset="0"/>
                <a:ea typeface="Tahoma" panose="020B0604030504040204" pitchFamily="34" charset="0"/>
                <a:cs typeface="Tahoma" panose="020B0604030504040204" pitchFamily="34" charset="0"/>
              </a:rPr>
              <a:t>Empowering consumers to easily </a:t>
            </a:r>
            <a:r>
              <a:rPr lang="en-GB" sz="2200" b="1" i="1" dirty="0">
                <a:latin typeface="Tahoma" panose="020B0604030504040204" pitchFamily="34" charset="0"/>
                <a:ea typeface="Tahoma" panose="020B0604030504040204" pitchFamily="34" charset="0"/>
                <a:cs typeface="Tahoma" panose="020B0604030504040204" pitchFamily="34" charset="0"/>
              </a:rPr>
              <a:t>switch energy providers</a:t>
            </a:r>
            <a:r>
              <a:rPr lang="en-GB" sz="2200" dirty="0">
                <a:latin typeface="Tahoma" panose="020B0604030504040204" pitchFamily="34" charset="0"/>
                <a:ea typeface="Tahoma" panose="020B0604030504040204" pitchFamily="34" charset="0"/>
                <a:cs typeface="Tahoma" panose="020B0604030504040204" pitchFamily="34" charset="0"/>
              </a:rPr>
              <a:t> and </a:t>
            </a:r>
            <a:r>
              <a:rPr lang="en-GB" sz="2200" b="1" i="1" dirty="0">
                <a:latin typeface="Tahoma" panose="020B0604030504040204" pitchFamily="34" charset="0"/>
                <a:ea typeface="Tahoma" panose="020B0604030504040204" pitchFamily="34" charset="0"/>
                <a:cs typeface="Tahoma" panose="020B0604030504040204" pitchFamily="34" charset="0"/>
              </a:rPr>
              <a:t>protecting them from disconnections</a:t>
            </a:r>
            <a:r>
              <a:rPr lang="en-GB" sz="2200" dirty="0">
                <a:latin typeface="Tahoma" panose="020B0604030504040204" pitchFamily="34" charset="0"/>
                <a:ea typeface="Tahoma" panose="020B0604030504040204" pitchFamily="34" charset="0"/>
                <a:cs typeface="Tahoma" panose="020B0604030504040204" pitchFamily="34" charset="0"/>
              </a:rPr>
              <a:t> helps maintain energy affordability, strengthen market competition and protect vulnerable households during crises</a:t>
            </a:r>
            <a:endParaRPr lang="en-IE" sz="2200" b="1" noProof="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5">
            <a:extLst>
              <a:ext uri="{FF2B5EF4-FFF2-40B4-BE49-F238E27FC236}">
                <a16:creationId xmlns:a16="http://schemas.microsoft.com/office/drawing/2014/main" id="{0DA014FE-236B-2EC2-5BCD-9F5917E49873}"/>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8</a:t>
            </a:fld>
            <a:endParaRPr lang="en-IE" noProof="0" dirty="0"/>
          </a:p>
        </p:txBody>
      </p:sp>
      <p:sp>
        <p:nvSpPr>
          <p:cNvPr id="4" name="TextBox 3">
            <a:extLst>
              <a:ext uri="{FF2B5EF4-FFF2-40B4-BE49-F238E27FC236}">
                <a16:creationId xmlns:a16="http://schemas.microsoft.com/office/drawing/2014/main" id="{4222BD00-3A67-3FFD-8FD1-1AC1A77D6E7B}"/>
              </a:ext>
            </a:extLst>
          </p:cNvPr>
          <p:cNvSpPr txBox="1"/>
          <p:nvPr/>
        </p:nvSpPr>
        <p:spPr>
          <a:xfrm>
            <a:off x="604219" y="-17456"/>
            <a:ext cx="10575445" cy="646331"/>
          </a:xfrm>
          <a:prstGeom prst="rect">
            <a:avLst/>
          </a:prstGeom>
          <a:noFill/>
        </p:spPr>
        <p:txBody>
          <a:bodyPr wrap="square">
            <a:spAutoFit/>
          </a:bodyPr>
          <a:lstStyle/>
          <a:p>
            <a:pPr algn="ctr"/>
            <a:r>
              <a:rPr lang="fr-BE" sz="3600" b="1" i="1" dirty="0">
                <a:solidFill>
                  <a:srgbClr val="FF0000"/>
                </a:solidFill>
                <a:latin typeface="Tahoma" panose="020B0604030504040204" pitchFamily="34" charset="0"/>
                <a:ea typeface="Tahoma" panose="020B0604030504040204" pitchFamily="34" charset="0"/>
                <a:cs typeface="Tahoma" panose="020B0604030504040204" pitchFamily="34" charset="0"/>
              </a:rPr>
              <a:t>AccelerateEU</a:t>
            </a:r>
            <a:endParaRPr lang="en-IE" sz="3600" b="1"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4438251D-45A7-666C-FEF9-BADD87F70875}"/>
              </a:ext>
            </a:extLst>
          </p:cNvPr>
          <p:cNvSpPr txBox="1"/>
          <p:nvPr/>
        </p:nvSpPr>
        <p:spPr>
          <a:xfrm>
            <a:off x="376188" y="1886332"/>
            <a:ext cx="11288942" cy="1107996"/>
          </a:xfrm>
          <a:prstGeom prst="rect">
            <a:avLst/>
          </a:prstGeom>
          <a:noFill/>
        </p:spPr>
        <p:txBody>
          <a:bodyPr wrap="square">
            <a:spAutoFit/>
          </a:bodyPr>
          <a:lstStyle/>
          <a:p>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Member States can mandate </a:t>
            </a:r>
            <a:r>
              <a:rPr lang="en-GB" sz="2200" b="1" i="1" dirty="0">
                <a:solidFill>
                  <a:srgbClr val="000000"/>
                </a:solidFill>
                <a:effectLst/>
                <a:latin typeface="Tahoma" panose="020B0604030504040204" pitchFamily="34" charset="0"/>
                <a:ea typeface="Tahoma" panose="020B0604030504040204" pitchFamily="34" charset="0"/>
                <a:cs typeface="Tahoma" panose="020B0604030504040204" pitchFamily="34" charset="0"/>
              </a:rPr>
              <a:t>neutral and transparent comparison tools</a:t>
            </a:r>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to help consumers identify the best tariffs and contracts and require energy suppliers to provide customers with </a:t>
            </a:r>
            <a:r>
              <a:rPr lang="en-GB" sz="2200" b="1" i="1" dirty="0">
                <a:solidFill>
                  <a:srgbClr val="000000"/>
                </a:solidFill>
                <a:effectLst/>
                <a:latin typeface="Tahoma" panose="020B0604030504040204" pitchFamily="34" charset="0"/>
                <a:ea typeface="Tahoma" panose="020B0604030504040204" pitchFamily="34" charset="0"/>
                <a:cs typeface="Tahoma" panose="020B0604030504040204" pitchFamily="34" charset="0"/>
              </a:rPr>
              <a:t>‘best tariff’ advice</a:t>
            </a:r>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based on usage and needs</a:t>
            </a:r>
            <a:r>
              <a:rPr lang="en-GB" sz="1800" dirty="0">
                <a:solidFill>
                  <a:srgbClr val="000000"/>
                </a:solidFill>
                <a:effectLst/>
                <a:latin typeface="Times New Roman" panose="02020603050405020304" pitchFamily="18" charset="0"/>
                <a:ea typeface="Times New Roman" panose="02020603050405020304" pitchFamily="18" charset="0"/>
              </a:rPr>
              <a:t>.</a:t>
            </a:r>
            <a:endParaRPr lang="en-IE" dirty="0"/>
          </a:p>
        </p:txBody>
      </p:sp>
      <p:sp>
        <p:nvSpPr>
          <p:cNvPr id="9" name="TextBox 8">
            <a:extLst>
              <a:ext uri="{FF2B5EF4-FFF2-40B4-BE49-F238E27FC236}">
                <a16:creationId xmlns:a16="http://schemas.microsoft.com/office/drawing/2014/main" id="{181A0F92-B516-FEF6-10FE-DBF6B941B1CD}"/>
              </a:ext>
            </a:extLst>
          </p:cNvPr>
          <p:cNvSpPr txBox="1"/>
          <p:nvPr/>
        </p:nvSpPr>
        <p:spPr>
          <a:xfrm>
            <a:off x="376187" y="3167242"/>
            <a:ext cx="11288943" cy="1107996"/>
          </a:xfrm>
          <a:prstGeom prst="rect">
            <a:avLst/>
          </a:prstGeom>
          <a:noFill/>
        </p:spPr>
        <p:txBody>
          <a:bodyPr wrap="square">
            <a:spAutoFit/>
          </a:bodyPr>
          <a:lstStyle/>
          <a:p>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During price spikes, implementing </a:t>
            </a:r>
            <a:r>
              <a:rPr lang="en-GB" sz="2200" b="1" i="1" dirty="0">
                <a:solidFill>
                  <a:srgbClr val="000000"/>
                </a:solidFill>
                <a:effectLst/>
                <a:latin typeface="Tahoma" panose="020B0604030504040204" pitchFamily="34" charset="0"/>
                <a:ea typeface="Tahoma" panose="020B0604030504040204" pitchFamily="34" charset="0"/>
                <a:cs typeface="Tahoma" panose="020B0604030504040204" pitchFamily="34" charset="0"/>
              </a:rPr>
              <a:t>temporary bans on energy disconnections </a:t>
            </a:r>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and issuing</a:t>
            </a:r>
            <a:r>
              <a:rPr lang="en-GB" sz="2200" b="1" i="1" dirty="0">
                <a:solidFill>
                  <a:srgbClr val="000000"/>
                </a:solidFill>
                <a:effectLst/>
                <a:latin typeface="Tahoma" panose="020B0604030504040204" pitchFamily="34" charset="0"/>
                <a:ea typeface="Tahoma" panose="020B0604030504040204" pitchFamily="34" charset="0"/>
                <a:cs typeface="Tahoma" panose="020B0604030504040204" pitchFamily="34" charset="0"/>
              </a:rPr>
              <a:t> early warnings</a:t>
            </a:r>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for unusual high consumption or risks of non-payment can protect vulnerable households facing energy poverty or inability to pay energy bills. </a:t>
            </a:r>
            <a:endParaRPr lang="en-IE" sz="2200" dirty="0">
              <a:latin typeface="Tahoma" panose="020B0604030504040204" pitchFamily="34" charset="0"/>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E7A61E12-E117-E038-CA39-E75743A6ECAD}"/>
              </a:ext>
            </a:extLst>
          </p:cNvPr>
          <p:cNvSpPr txBox="1"/>
          <p:nvPr/>
        </p:nvSpPr>
        <p:spPr>
          <a:xfrm>
            <a:off x="376187" y="4473497"/>
            <a:ext cx="11464355" cy="1610313"/>
          </a:xfrm>
          <a:prstGeom prst="rect">
            <a:avLst/>
          </a:prstGeom>
          <a:noFill/>
        </p:spPr>
        <p:txBody>
          <a:bodyPr wrap="square">
            <a:spAutoFit/>
          </a:bodyPr>
          <a:lstStyle/>
          <a:p>
            <a:pPr algn="just">
              <a:lnSpc>
                <a:spcPct val="115000"/>
              </a:lnSpc>
              <a:spcAft>
                <a:spcPts val="800"/>
              </a:spcAft>
              <a:buNone/>
            </a:pPr>
            <a:r>
              <a:rPr lang="en-GB" sz="2200" b="1" i="1" dirty="0">
                <a:solidFill>
                  <a:srgbClr val="000000"/>
                </a:solidFill>
                <a:latin typeface="Tahoma" panose="020B0604030504040204" pitchFamily="34" charset="0"/>
                <a:ea typeface="Tahoma" panose="020B0604030504040204" pitchFamily="34" charset="0"/>
                <a:cs typeface="Tahoma" panose="020B0604030504040204" pitchFamily="34" charset="0"/>
              </a:rPr>
              <a:t>S</a:t>
            </a:r>
            <a:r>
              <a:rPr lang="en-GB" sz="2200" b="1" i="1" dirty="0">
                <a:solidFill>
                  <a:srgbClr val="000000"/>
                </a:solidFill>
                <a:effectLst/>
                <a:latin typeface="Tahoma" panose="020B0604030504040204" pitchFamily="34" charset="0"/>
                <a:ea typeface="Tahoma" panose="020B0604030504040204" pitchFamily="34" charset="0"/>
                <a:cs typeface="Tahoma" panose="020B0604030504040204" pitchFamily="34" charset="0"/>
              </a:rPr>
              <a:t>trengthening suppliers’ resilience and financial stability</a:t>
            </a:r>
            <a:r>
              <a:rPr lang="en-GB" sz="2200" dirty="0">
                <a:solidFill>
                  <a:srgbClr val="000000"/>
                </a:solidFill>
                <a:effectLst/>
                <a:latin typeface="Tahoma" panose="020B0604030504040204" pitchFamily="34" charset="0"/>
                <a:ea typeface="Tahoma" panose="020B0604030504040204" pitchFamily="34" charset="0"/>
                <a:cs typeface="Tahoma" panose="020B0604030504040204" pitchFamily="34" charset="0"/>
              </a:rPr>
              <a:t> through rigorous risk management (like hedging against price volatility) and effective supplier-of-last-resort schemes that automatically transfer customers to a backup provider if their original supplier fails, can help maintain market stability. </a:t>
            </a:r>
            <a:endParaRPr lang="en-IE" sz="22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12779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9"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3645C-93FD-85C8-2901-61DBC3130C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A28209-A977-5156-5F30-81687247529B}"/>
              </a:ext>
            </a:extLst>
          </p:cNvPr>
          <p:cNvSpPr>
            <a:spLocks noGrp="1"/>
          </p:cNvSpPr>
          <p:nvPr>
            <p:ph type="title"/>
          </p:nvPr>
        </p:nvSpPr>
        <p:spPr>
          <a:xfrm>
            <a:off x="580245" y="2047868"/>
            <a:ext cx="11031510" cy="3747557"/>
          </a:xfrm>
        </p:spPr>
        <p:txBody>
          <a:bodyPr/>
          <a:lstStyle/>
          <a:p>
            <a:r>
              <a:rPr lang="en-GB" sz="2400" dirty="0">
                <a:latin typeface="Tahoma" panose="020B0604030504040204" pitchFamily="34" charset="0"/>
                <a:ea typeface="Tahoma" panose="020B0604030504040204" pitchFamily="34" charset="0"/>
                <a:cs typeface="Tahoma" panose="020B0604030504040204" pitchFamily="34" charset="0"/>
              </a:rPr>
              <a:t>To strengthen resilience and incentivise demand response, policymakers can roll-out smart meters, energy storage and smart grids, promote flexible retail contracts and introduce progressive and market-based pricing. </a:t>
            </a:r>
            <a:br>
              <a:rPr lang="en-GB" sz="2400" dirty="0">
                <a:latin typeface="Tahoma" panose="020B0604030504040204" pitchFamily="34" charset="0"/>
                <a:ea typeface="Tahoma" panose="020B0604030504040204" pitchFamily="34" charset="0"/>
                <a:cs typeface="Tahoma" panose="020B0604030504040204" pitchFamily="34" charset="0"/>
              </a:rPr>
            </a:br>
            <a:br>
              <a:rPr lang="en-GB" sz="2400" dirty="0">
                <a:latin typeface="Tahoma" panose="020B0604030504040204" pitchFamily="34" charset="0"/>
                <a:ea typeface="Tahoma" panose="020B0604030504040204" pitchFamily="34" charset="0"/>
                <a:cs typeface="Tahoma" panose="020B0604030504040204" pitchFamily="34" charset="0"/>
              </a:rPr>
            </a:br>
            <a:r>
              <a:rPr lang="en-GB" sz="2400" dirty="0">
                <a:latin typeface="Tahoma" panose="020B0604030504040204" pitchFamily="34" charset="0"/>
                <a:ea typeface="Tahoma" panose="020B0604030504040204" pitchFamily="34" charset="0"/>
                <a:cs typeface="Tahoma" panose="020B0604030504040204" pitchFamily="34" charset="0"/>
              </a:rPr>
              <a:t>National regulatory authorities can introduce system-friendly network tariffs to limit overall system costs and support the integration of renewable sources, fostering a more secure, flexible and sustainable energy system. </a:t>
            </a:r>
            <a:br>
              <a:rPr lang="en-GB" sz="2400" dirty="0">
                <a:latin typeface="Tahoma" panose="020B0604030504040204" pitchFamily="34" charset="0"/>
                <a:ea typeface="Tahoma" panose="020B0604030504040204" pitchFamily="34" charset="0"/>
                <a:cs typeface="Tahoma" panose="020B0604030504040204" pitchFamily="34" charset="0"/>
              </a:rPr>
            </a:br>
            <a:br>
              <a:rPr lang="en-GB" sz="2400" dirty="0">
                <a:latin typeface="Tahoma" panose="020B0604030504040204" pitchFamily="34" charset="0"/>
                <a:ea typeface="Tahoma" panose="020B0604030504040204" pitchFamily="34" charset="0"/>
                <a:cs typeface="Tahoma" panose="020B0604030504040204" pitchFamily="34" charset="0"/>
              </a:rPr>
            </a:br>
            <a:r>
              <a:rPr lang="en-GB" sz="2400" dirty="0">
                <a:latin typeface="Tahoma" panose="020B0604030504040204" pitchFamily="34" charset="0"/>
                <a:ea typeface="Tahoma" panose="020B0604030504040204" pitchFamily="34" charset="0"/>
                <a:cs typeface="Tahoma" panose="020B0604030504040204" pitchFamily="34" charset="0"/>
              </a:rPr>
              <a:t>Demand response programmes should include dynamic pricing and financial rewards for consumers and businesses reducing their consumption during peak times</a:t>
            </a:r>
            <a:endParaRPr lang="en-IE" sz="2400" noProof="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5">
            <a:extLst>
              <a:ext uri="{FF2B5EF4-FFF2-40B4-BE49-F238E27FC236}">
                <a16:creationId xmlns:a16="http://schemas.microsoft.com/office/drawing/2014/main" id="{2BA6FBE9-42AB-6FD6-358A-5CDD58A10B37}"/>
              </a:ext>
            </a:extLst>
          </p:cNvPr>
          <p:cNvSpPr>
            <a:spLocks noGrp="1"/>
          </p:cNvSpPr>
          <p:nvPr>
            <p:ph type="sldNum" sz="quarter" idx="4"/>
          </p:nvPr>
        </p:nvSpPr>
        <p:spPr>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noProof="0" smtClean="0"/>
              <a:pPr algn="l"/>
              <a:t>9</a:t>
            </a:fld>
            <a:endParaRPr lang="en-IE" noProof="0" dirty="0"/>
          </a:p>
        </p:txBody>
      </p:sp>
      <p:sp>
        <p:nvSpPr>
          <p:cNvPr id="4" name="TextBox 3">
            <a:extLst>
              <a:ext uri="{FF2B5EF4-FFF2-40B4-BE49-F238E27FC236}">
                <a16:creationId xmlns:a16="http://schemas.microsoft.com/office/drawing/2014/main" id="{BA9234BB-56D5-DBC4-C203-9ACA0AAF8117}"/>
              </a:ext>
            </a:extLst>
          </p:cNvPr>
          <p:cNvSpPr txBox="1"/>
          <p:nvPr/>
        </p:nvSpPr>
        <p:spPr>
          <a:xfrm>
            <a:off x="540648" y="249299"/>
            <a:ext cx="10575445" cy="646331"/>
          </a:xfrm>
          <a:prstGeom prst="rect">
            <a:avLst/>
          </a:prstGeom>
          <a:noFill/>
        </p:spPr>
        <p:txBody>
          <a:bodyPr wrap="square">
            <a:spAutoFit/>
          </a:bodyPr>
          <a:lstStyle/>
          <a:p>
            <a:pPr algn="ctr"/>
            <a:r>
              <a:rPr lang="fr-BE" sz="3600" b="1" i="1" dirty="0">
                <a:solidFill>
                  <a:srgbClr val="FF0000"/>
                </a:solidFill>
                <a:latin typeface="Tahoma" panose="020B0604030504040204" pitchFamily="34" charset="0"/>
                <a:ea typeface="Tahoma" panose="020B0604030504040204" pitchFamily="34" charset="0"/>
                <a:cs typeface="Tahoma" panose="020B0604030504040204" pitchFamily="34" charset="0"/>
              </a:rPr>
              <a:t>AccelerateEU</a:t>
            </a:r>
            <a:endParaRPr lang="en-IE" sz="3600" b="1"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TextBox 5">
            <a:extLst>
              <a:ext uri="{FF2B5EF4-FFF2-40B4-BE49-F238E27FC236}">
                <a16:creationId xmlns:a16="http://schemas.microsoft.com/office/drawing/2014/main" id="{3567118F-28C8-ADB7-8A47-B1A815306B1C}"/>
              </a:ext>
            </a:extLst>
          </p:cNvPr>
          <p:cNvSpPr txBox="1"/>
          <p:nvPr/>
        </p:nvSpPr>
        <p:spPr>
          <a:xfrm>
            <a:off x="540648" y="695575"/>
            <a:ext cx="11001010" cy="400110"/>
          </a:xfrm>
          <a:prstGeom prst="rect">
            <a:avLst/>
          </a:prstGeom>
          <a:noFill/>
        </p:spPr>
        <p:txBody>
          <a:bodyPr wrap="square">
            <a:spAutoFit/>
          </a:bodyPr>
          <a:lstStyle/>
          <a:p>
            <a:endParaRPr lang="en-IE" sz="2000" dirty="0">
              <a:latin typeface="Tahoma" panose="020B0604030504040204" pitchFamily="34" charset="0"/>
              <a:ea typeface="Tahoma" panose="020B0604030504040204" pitchFamily="34" charset="0"/>
              <a:cs typeface="Tahoma" panose="020B0604030504040204" pitchFamily="34" charset="0"/>
            </a:endParaRPr>
          </a:p>
        </p:txBody>
      </p:sp>
      <p:sp>
        <p:nvSpPr>
          <p:cNvPr id="5" name="TextBox 4">
            <a:extLst>
              <a:ext uri="{FF2B5EF4-FFF2-40B4-BE49-F238E27FC236}">
                <a16:creationId xmlns:a16="http://schemas.microsoft.com/office/drawing/2014/main" id="{7AB3A82B-4932-7EA0-1959-F724CD59325C}"/>
              </a:ext>
            </a:extLst>
          </p:cNvPr>
          <p:cNvSpPr txBox="1"/>
          <p:nvPr/>
        </p:nvSpPr>
        <p:spPr>
          <a:xfrm>
            <a:off x="182880" y="1062575"/>
            <a:ext cx="11358777" cy="830997"/>
          </a:xfrm>
          <a:prstGeom prst="rect">
            <a:avLst/>
          </a:prstGeom>
          <a:noFill/>
        </p:spPr>
        <p:txBody>
          <a:bodyPr wrap="square">
            <a:spAutoFit/>
          </a:bodyPr>
          <a:lstStyle/>
          <a:p>
            <a:pPr algn="ctr"/>
            <a:r>
              <a:rPr lang="en-US" sz="2400" b="1" dirty="0">
                <a:latin typeface="Tahoma" panose="020B0604030504040204" pitchFamily="34" charset="0"/>
                <a:ea typeface="Tahoma" panose="020B0604030504040204" pitchFamily="34" charset="0"/>
                <a:cs typeface="Tahoma" panose="020B0604030504040204" pitchFamily="34" charset="0"/>
              </a:rPr>
              <a:t>Flexibility &amp; resilient system of citizens/consumers are active part, not at the end of the process</a:t>
            </a:r>
            <a:endParaRPr lang="en-IE" sz="2400" dirty="0"/>
          </a:p>
        </p:txBody>
      </p:sp>
    </p:spTree>
    <p:extLst>
      <p:ext uri="{BB962C8B-B14F-4D97-AF65-F5344CB8AC3E}">
        <p14:creationId xmlns:p14="http://schemas.microsoft.com/office/powerpoint/2010/main" val="3987128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theme/theme1.xml><?xml version="1.0" encoding="utf-8"?>
<a:theme xmlns:a="http://schemas.openxmlformats.org/drawingml/2006/main" name="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e4b9325-827e-4497-8e58-508cf4241585">
      <Terms xmlns="http://schemas.microsoft.com/office/infopath/2007/PartnerControls"/>
    </lcf76f155ced4ddcb4097134ff3c332f>
    <TaxCatchAll xmlns="05fdc583-c852-4b37-b91d-af172b4185ed" xsi:nil="true"/>
    <UploadedtoMailchimp xmlns="ce4b9325-827e-4497-8e58-508cf4241585">false</UploadedtoMailchimp>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71FE1F21D51FF44B47E4762AEE1707C" ma:contentTypeVersion="20" ma:contentTypeDescription="Create a new document." ma:contentTypeScope="" ma:versionID="3692dab548bf4753c386f12255dcd055">
  <xsd:schema xmlns:xsd="http://www.w3.org/2001/XMLSchema" xmlns:xs="http://www.w3.org/2001/XMLSchema" xmlns:p="http://schemas.microsoft.com/office/2006/metadata/properties" xmlns:ns2="ce4b9325-827e-4497-8e58-508cf4241585" xmlns:ns3="05fdc583-c852-4b37-b91d-af172b4185ed" targetNamespace="http://schemas.microsoft.com/office/2006/metadata/properties" ma:root="true" ma:fieldsID="9b64c6fe0deb3a08eeaf36137e514ce0" ns2:_="" ns3:_="">
    <xsd:import namespace="ce4b9325-827e-4497-8e58-508cf4241585"/>
    <xsd:import namespace="05fdc583-c852-4b37-b91d-af172b4185e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UploadedtoMailchimp"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e4b9325-827e-4497-8e58-508cf42415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UploadedtoMailchimp" ma:index="15" nillable="true" ma:displayName="Uploaded to Mailchimp" ma:default="0" ma:format="Dropdown" ma:internalName="UploadedtoMailchimp">
      <xsd:simpleType>
        <xsd:restriction base="dms:Boolean"/>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1a43545-49ed-48fb-bdab-64fb7487fbb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5fdc583-c852-4b37-b91d-af172b4185e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8bd3b6e2-1eae-4e84-9330-cdc2883d8890}" ma:internalName="TaxCatchAll" ma:showField="CatchAllData" ma:web="05fdc583-c852-4b37-b91d-af172b4185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1955C6-C91E-4135-A185-C6AEC1A58004}">
  <ds:schemaRefs>
    <ds:schemaRef ds:uri="7a8bcd73-aa5c-42af-8596-b8ddbc92a389"/>
    <ds:schemaRef ds:uri="bd13a14c-be7c-4bc8-8e48-745473eb985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ce4b9325-827e-4497-8e58-508cf4241585"/>
    <ds:schemaRef ds:uri="05fdc583-c852-4b37-b91d-af172b4185ed"/>
  </ds:schemaRefs>
</ds:datastoreItem>
</file>

<file path=customXml/itemProps2.xml><?xml version="1.0" encoding="utf-8"?>
<ds:datastoreItem xmlns:ds="http://schemas.openxmlformats.org/officeDocument/2006/customXml" ds:itemID="{167E79CD-0C65-4330-BBF9-70DC05C006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e4b9325-827e-4497-8e58-508cf4241585"/>
    <ds:schemaRef ds:uri="05fdc583-c852-4b37-b91d-af172b4185e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35CE665-7C9C-409B-9E72-E9004FFF22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1527</TotalTime>
  <Words>1412</Words>
  <Application>Microsoft Office PowerPoint</Application>
  <PresentationFormat>Widescreen</PresentationFormat>
  <Paragraphs>122</Paragraphs>
  <Slides>12</Slides>
  <Notes>9</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colour palette new PPT</vt:lpstr>
      <vt:lpstr>office theme</vt:lpstr>
      <vt:lpstr>The Citizens Energy Package Affordable energy for all</vt:lpstr>
      <vt:lpstr>PowerPoint Presentation</vt:lpstr>
      <vt:lpstr>THE CITIZENS ENERGY PACKAGE: COMMUNICATION </vt:lpstr>
      <vt:lpstr>THE CITIZEN ENERGY PACKAGE: IMPLEMENTATION SET four Recommendations, one Report, one Implementing Act</vt:lpstr>
      <vt:lpstr>Why the Package?</vt:lpstr>
      <vt:lpstr>AccelerateEU</vt:lpstr>
      <vt:lpstr>2) Shield industry and consumers from price shocks – esp. most vulnerable segments, immediate impact:  - Targeted income support schemes - Energy vouchers such as for replacing gas boilers - Social tariffs  - Reducing excise duties on electricity for vulnerable households and energy-intensive industries;  - VAT reductions for the installation of heat pumps, solar photovoltaic and related small-scale batteries - Tax incentives supporting the shift to electric vehicles  - Incentivising and easing the participation of consumers in energy communities and energy self-production; and  - Encouraging consumers to compare and switch their energy suppliers or contracts</vt:lpstr>
      <vt:lpstr>Empowering consumers to easily switch energy providers and protecting them from disconnections helps maintain energy affordability, strengthen market competition and protect vulnerable households during crises</vt:lpstr>
      <vt:lpstr>To strengthen resilience and incentivise demand response, policymakers can roll-out smart meters, energy storage and smart grids, promote flexible retail contracts and introduce progressive and market-based pricing.   National regulatory authorities can introduce system-friendly network tariffs to limit overall system costs and support the integration of renewable sources, fostering a more secure, flexible and sustainable energy system.   Demand response programmes should include dynamic pricing and financial rewards for consumers and businesses reducing their consumption during peak times</vt:lpstr>
      <vt:lpstr>Two commonly used indicators of competition Herfindahl–Hirschman Index (HHI) and the supplier switching rate.  Generally, Member States without price regulation saw an improvement in competition...  The crisis had a negative effect on competition; among the 12 Member States with consistent annualised data on market concentration, the simple (non-weighted) average HHI index increased by 4.7%...</vt:lpstr>
      <vt:lpstr>Activating retail flexibility will help integrate the generation of variable renewables and empower consumers to better manage their energy.  Consumers need:  - A clear legal framework, innovative solutions and products that enable consumers to benefit from choice as well as fair prices and rewards  - Effective data access arrangements that empower them to make informed choices - To be protected with robust safeguards on contractual arrangements  - Transparency and information about products and prices  - Awareness; targeted communication campaigns on benefits and risks of flexibility  - Promotion of fit-for-purpose flexible retail contracts.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SERPIERI Massimo Bengt (ENER)</dc:creator>
  <cp:lastModifiedBy>SERPIERI Massimo Bengt (ENER)</cp:lastModifiedBy>
  <cp:revision>56</cp:revision>
  <dcterms:created xsi:type="dcterms:W3CDTF">2026-04-09T06:56:27Z</dcterms:created>
  <dcterms:modified xsi:type="dcterms:W3CDTF">2026-05-19T12:20:50Z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0x010100D71FE1F21D51FF44B47E4762AEE1707C</vt:lpwstr>
  </property>
  <property fmtid="{D5CDD505-2E9C-101B-9397-08002B2CF9AE}" pid="3" name="MSIP_Label_6bd9ddd1-4d20-43f6-abfa-fc3c07406f94_Enabled">
    <vt:lpwstr>true</vt:lpwstr>
  </property>
  <property fmtid="{D5CDD505-2E9C-101B-9397-08002B2CF9AE}" pid="4" name="MSIP_Label_6bd9ddd1-4d20-43f6-abfa-fc3c07406f94_SetDate">
    <vt:lpwstr>2026-04-09T06:56:41Z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086800cc-4426-4b93-b22e-959c3bae00fc</vt:lpwstr>
  </property>
  <property fmtid="{D5CDD505-2E9C-101B-9397-08002B2CF9AE}" pid="9" name="MSIP_Label_6bd9ddd1-4d20-43f6-abfa-fc3c07406f94_ContentBits">
    <vt:lpwstr>0</vt:lpwstr>
  </property>
  <property fmtid="{D5CDD505-2E9C-101B-9397-08002B2CF9AE}" pid="10" name="MSIP_Label_6bd9ddd1-4d20-43f6-abfa-fc3c07406f94_Tag">
    <vt:lpwstr>10, 3, 0, 2</vt:lpwstr>
  </property>
  <property fmtid="{D5CDD505-2E9C-101B-9397-08002B2CF9AE}" pid="11" name="MediaServiceImageTags">
    <vt:lpwstr/>
  </property>
</Properties>
</file>