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4" r:id="rId4"/>
    <p:sldId id="26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BAD83-CAC5-425A-8979-1374066D6BE6}" v="14" dt="2026-02-24T18:02:11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eramo, Fabio Gaetano" userId="1e63ff59-1b0f-4789-a2fe-ae5574bc45ce" providerId="ADAL" clId="{F50E9B14-021F-4E7F-9ED9-0C4EDA7BE275}"/>
    <pc:docChg chg="undo custSel addSld delSld modSld sldOrd">
      <pc:chgData name="Santeramo, Fabio Gaetano" userId="1e63ff59-1b0f-4789-a2fe-ae5574bc45ce" providerId="ADAL" clId="{F50E9B14-021F-4E7F-9ED9-0C4EDA7BE275}" dt="2026-02-24T18:31:11.157" v="1416" actId="20577"/>
      <pc:docMkLst>
        <pc:docMk/>
      </pc:docMkLst>
      <pc:sldChg chg="modSp mod">
        <pc:chgData name="Santeramo, Fabio Gaetano" userId="1e63ff59-1b0f-4789-a2fe-ae5574bc45ce" providerId="ADAL" clId="{F50E9B14-021F-4E7F-9ED9-0C4EDA7BE275}" dt="2026-02-24T17:52:16.419" v="483" actId="27636"/>
        <pc:sldMkLst>
          <pc:docMk/>
          <pc:sldMk cId="879709122" sldId="256"/>
        </pc:sldMkLst>
        <pc:spChg chg="mod">
          <ac:chgData name="Santeramo, Fabio Gaetano" userId="1e63ff59-1b0f-4789-a2fe-ae5574bc45ce" providerId="ADAL" clId="{F50E9B14-021F-4E7F-9ED9-0C4EDA7BE275}" dt="2026-02-24T17:46:54.217" v="24" actId="20577"/>
          <ac:spMkLst>
            <pc:docMk/>
            <pc:sldMk cId="879709122" sldId="256"/>
            <ac:spMk id="2" creationId="{ACBDC7B6-7274-5445-AB10-683A8E54A9A6}"/>
          </ac:spMkLst>
        </pc:spChg>
        <pc:spChg chg="mod">
          <ac:chgData name="Santeramo, Fabio Gaetano" userId="1e63ff59-1b0f-4789-a2fe-ae5574bc45ce" providerId="ADAL" clId="{F50E9B14-021F-4E7F-9ED9-0C4EDA7BE275}" dt="2026-02-24T17:52:16.419" v="483" actId="27636"/>
          <ac:spMkLst>
            <pc:docMk/>
            <pc:sldMk cId="879709122" sldId="256"/>
            <ac:spMk id="3" creationId="{D017C71A-7909-7748-A386-373F11372B3F}"/>
          </ac:spMkLst>
        </pc:spChg>
      </pc:sldChg>
      <pc:sldChg chg="modSp mod">
        <pc:chgData name="Santeramo, Fabio Gaetano" userId="1e63ff59-1b0f-4789-a2fe-ae5574bc45ce" providerId="ADAL" clId="{F50E9B14-021F-4E7F-9ED9-0C4EDA7BE275}" dt="2026-02-24T18:06:01.987" v="1043" actId="20577"/>
        <pc:sldMkLst>
          <pc:docMk/>
          <pc:sldMk cId="1837371986" sldId="257"/>
        </pc:sldMkLst>
        <pc:spChg chg="mod">
          <ac:chgData name="Santeramo, Fabio Gaetano" userId="1e63ff59-1b0f-4789-a2fe-ae5574bc45ce" providerId="ADAL" clId="{F50E9B14-021F-4E7F-9ED9-0C4EDA7BE275}" dt="2026-02-24T17:55:34.401" v="565"/>
          <ac:spMkLst>
            <pc:docMk/>
            <pc:sldMk cId="1837371986" sldId="257"/>
            <ac:spMk id="2" creationId="{CA3F962A-6696-DC4D-9151-B732F304E900}"/>
          </ac:spMkLst>
        </pc:spChg>
        <pc:spChg chg="mod">
          <ac:chgData name="Santeramo, Fabio Gaetano" userId="1e63ff59-1b0f-4789-a2fe-ae5574bc45ce" providerId="ADAL" clId="{F50E9B14-021F-4E7F-9ED9-0C4EDA7BE275}" dt="2026-02-24T18:06:01.987" v="1043" actId="20577"/>
          <ac:spMkLst>
            <pc:docMk/>
            <pc:sldMk cId="1837371986" sldId="257"/>
            <ac:spMk id="3" creationId="{CA3953F5-74D6-1149-8F1B-77589F2838E9}"/>
          </ac:spMkLst>
        </pc:spChg>
      </pc:sldChg>
      <pc:sldChg chg="addSp delSp modSp add mod">
        <pc:chgData name="Santeramo, Fabio Gaetano" userId="1e63ff59-1b0f-4789-a2fe-ae5574bc45ce" providerId="ADAL" clId="{F50E9B14-021F-4E7F-9ED9-0C4EDA7BE275}" dt="2026-02-24T18:31:11.157" v="1416" actId="20577"/>
        <pc:sldMkLst>
          <pc:docMk/>
          <pc:sldMk cId="1685316161" sldId="258"/>
        </pc:sldMkLst>
        <pc:spChg chg="mod">
          <ac:chgData name="Santeramo, Fabio Gaetano" userId="1e63ff59-1b0f-4789-a2fe-ae5574bc45ce" providerId="ADAL" clId="{F50E9B14-021F-4E7F-9ED9-0C4EDA7BE275}" dt="2026-02-24T18:00:24.571" v="805" actId="20577"/>
          <ac:spMkLst>
            <pc:docMk/>
            <pc:sldMk cId="1685316161" sldId="258"/>
            <ac:spMk id="2" creationId="{CA73469F-F2E7-3DE8-32A8-DAB4B42C3CB6}"/>
          </ac:spMkLst>
        </pc:spChg>
        <pc:spChg chg="mod">
          <ac:chgData name="Santeramo, Fabio Gaetano" userId="1e63ff59-1b0f-4789-a2fe-ae5574bc45ce" providerId="ADAL" clId="{F50E9B14-021F-4E7F-9ED9-0C4EDA7BE275}" dt="2026-02-24T18:31:11.157" v="1416" actId="20577"/>
          <ac:spMkLst>
            <pc:docMk/>
            <pc:sldMk cId="1685316161" sldId="258"/>
            <ac:spMk id="3" creationId="{E60F46E7-DA4C-F555-9CB9-83CAA8C23EC7}"/>
          </ac:spMkLst>
        </pc:spChg>
        <pc:picChg chg="add del mod">
          <ac:chgData name="Santeramo, Fabio Gaetano" userId="1e63ff59-1b0f-4789-a2fe-ae5574bc45ce" providerId="ADAL" clId="{F50E9B14-021F-4E7F-9ED9-0C4EDA7BE275}" dt="2026-02-24T18:01:56.152" v="843" actId="21"/>
          <ac:picMkLst>
            <pc:docMk/>
            <pc:sldMk cId="1685316161" sldId="258"/>
            <ac:picMk id="5" creationId="{6365320B-5B55-C70B-0134-413B3F93F40F}"/>
          </ac:picMkLst>
        </pc:picChg>
      </pc:sldChg>
      <pc:sldChg chg="del">
        <pc:chgData name="Santeramo, Fabio Gaetano" userId="1e63ff59-1b0f-4789-a2fe-ae5574bc45ce" providerId="ADAL" clId="{F50E9B14-021F-4E7F-9ED9-0C4EDA7BE275}" dt="2026-02-24T17:52:33.614" v="486" actId="47"/>
        <pc:sldMkLst>
          <pc:docMk/>
          <pc:sldMk cId="2987767092" sldId="258"/>
        </pc:sldMkLst>
      </pc:sldChg>
      <pc:sldChg chg="del">
        <pc:chgData name="Santeramo, Fabio Gaetano" userId="1e63ff59-1b0f-4789-a2fe-ae5574bc45ce" providerId="ADAL" clId="{F50E9B14-021F-4E7F-9ED9-0C4EDA7BE275}" dt="2026-02-24T17:52:31.339" v="485" actId="47"/>
        <pc:sldMkLst>
          <pc:docMk/>
          <pc:sldMk cId="21407483" sldId="259"/>
        </pc:sldMkLst>
      </pc:sldChg>
      <pc:sldChg chg="addSp delSp modSp add mod ord">
        <pc:chgData name="Santeramo, Fabio Gaetano" userId="1e63ff59-1b0f-4789-a2fe-ae5574bc45ce" providerId="ADAL" clId="{F50E9B14-021F-4E7F-9ED9-0C4EDA7BE275}" dt="2026-02-24T18:30:35.522" v="1355" actId="6549"/>
        <pc:sldMkLst>
          <pc:docMk/>
          <pc:sldMk cId="3193130242" sldId="259"/>
        </pc:sldMkLst>
        <pc:spChg chg="mod">
          <ac:chgData name="Santeramo, Fabio Gaetano" userId="1e63ff59-1b0f-4789-a2fe-ae5574bc45ce" providerId="ADAL" clId="{F50E9B14-021F-4E7F-9ED9-0C4EDA7BE275}" dt="2026-02-24T18:01:40.528" v="836" actId="20577"/>
          <ac:spMkLst>
            <pc:docMk/>
            <pc:sldMk cId="3193130242" sldId="259"/>
            <ac:spMk id="2" creationId="{6B4FCCE5-C92F-525E-F0E1-A812417303A9}"/>
          </ac:spMkLst>
        </pc:spChg>
        <pc:spChg chg="mod">
          <ac:chgData name="Santeramo, Fabio Gaetano" userId="1e63ff59-1b0f-4789-a2fe-ae5574bc45ce" providerId="ADAL" clId="{F50E9B14-021F-4E7F-9ED9-0C4EDA7BE275}" dt="2026-02-24T18:30:35.522" v="1355" actId="6549"/>
          <ac:spMkLst>
            <pc:docMk/>
            <pc:sldMk cId="3193130242" sldId="259"/>
            <ac:spMk id="3" creationId="{1EF5D263-5A7A-A374-8264-79A4684EEAEF}"/>
          </ac:spMkLst>
        </pc:spChg>
        <pc:graphicFrameChg chg="add mod modGraphic">
          <ac:chgData name="Santeramo, Fabio Gaetano" userId="1e63ff59-1b0f-4789-a2fe-ae5574bc45ce" providerId="ADAL" clId="{F50E9B14-021F-4E7F-9ED9-0C4EDA7BE275}" dt="2026-02-24T18:04:45.680" v="937" actId="1076"/>
          <ac:graphicFrameMkLst>
            <pc:docMk/>
            <pc:sldMk cId="3193130242" sldId="259"/>
            <ac:graphicFrameMk id="8" creationId="{B6EFFE87-C3E7-749D-5D31-4C3FA887D515}"/>
          </ac:graphicFrameMkLst>
        </pc:graphicFrameChg>
        <pc:picChg chg="del">
          <ac:chgData name="Santeramo, Fabio Gaetano" userId="1e63ff59-1b0f-4789-a2fe-ae5574bc45ce" providerId="ADAL" clId="{F50E9B14-021F-4E7F-9ED9-0C4EDA7BE275}" dt="2026-02-24T18:00:31.795" v="808" actId="478"/>
          <ac:picMkLst>
            <pc:docMk/>
            <pc:sldMk cId="3193130242" sldId="259"/>
            <ac:picMk id="5" creationId="{A1E60651-8780-02D2-2D09-DFE943FF4881}"/>
          </ac:picMkLst>
        </pc:picChg>
        <pc:picChg chg="add mod">
          <ac:chgData name="Santeramo, Fabio Gaetano" userId="1e63ff59-1b0f-4789-a2fe-ae5574bc45ce" providerId="ADAL" clId="{F50E9B14-021F-4E7F-9ED9-0C4EDA7BE275}" dt="2026-02-24T18:03:44.392" v="872" actId="1076"/>
          <ac:picMkLst>
            <pc:docMk/>
            <pc:sldMk cId="3193130242" sldId="259"/>
            <ac:picMk id="6" creationId="{1FFD32BD-BEB8-BFA7-824F-BBB1326D695D}"/>
          </ac:picMkLst>
        </pc:picChg>
        <pc:picChg chg="add mod">
          <ac:chgData name="Santeramo, Fabio Gaetano" userId="1e63ff59-1b0f-4789-a2fe-ae5574bc45ce" providerId="ADAL" clId="{F50E9B14-021F-4E7F-9ED9-0C4EDA7BE275}" dt="2026-02-24T18:01:54.538" v="842" actId="1076"/>
          <ac:picMkLst>
            <pc:docMk/>
            <pc:sldMk cId="3193130242" sldId="259"/>
            <ac:picMk id="7" creationId="{6365320B-5B55-C70B-0134-413B3F93F40F}"/>
          </ac:picMkLst>
        </pc:picChg>
      </pc:sldChg>
      <pc:sldChg chg="del">
        <pc:chgData name="Santeramo, Fabio Gaetano" userId="1e63ff59-1b0f-4789-a2fe-ae5574bc45ce" providerId="ADAL" clId="{F50E9B14-021F-4E7F-9ED9-0C4EDA7BE275}" dt="2026-02-24T17:52:28.549" v="484" actId="47"/>
        <pc:sldMkLst>
          <pc:docMk/>
          <pc:sldMk cId="100947805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C74D7-B747-A544-8AF3-0B2CD48366B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E7F3-2854-5B40-84BD-7C1D6E3868A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5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5D07F-D9E6-E845-ABAE-C496A55B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57" y="1412102"/>
            <a:ext cx="6940267" cy="2387600"/>
          </a:xfrm>
          <a:noFill/>
        </p:spPr>
        <p:txBody>
          <a:bodyPr wrap="square" lIns="0" anchor="t" anchorCtr="0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38330-9B46-2B4A-88CB-BBA6492EC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4030371"/>
            <a:ext cx="5150536" cy="1567240"/>
          </a:xfrm>
        </p:spPr>
        <p:txBody>
          <a:bodyPr lIns="0"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2837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6"/>
            <a:ext cx="5859463" cy="2156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F27B96D6-59E0-D14C-82BF-94DBA4C75E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4712" y="987425"/>
            <a:ext cx="45497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D5BA7C9-59E2-5942-B6A2-525CBCA906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600699" y="3303816"/>
            <a:ext cx="5859463" cy="2557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6A72-C98F-E741-AC4E-26A159CD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FAC3D-E137-3444-AC1A-D6879E2B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E16B5-B918-5E43-91B5-2204959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8988F3EA-C852-F14C-ABB6-86035C9C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78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96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4D801-4D0C-F647-AD55-976FC10FA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1146411"/>
            <a:ext cx="2735263" cy="4763070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47500-C1C1-0C48-8E36-0A8847A5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4713" y="1146411"/>
            <a:ext cx="7697787" cy="476306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F95EA-C615-C54E-903A-00253A22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19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24883-BAD4-ED4E-A8D0-FF3E0A4D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57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78EB0-7FFF-D243-87E2-2C4100C0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7" y="1152758"/>
            <a:ext cx="10699186" cy="1325563"/>
          </a:xfrm>
        </p:spPr>
        <p:txBody>
          <a:bodyPr anchor="t" anchorCtr="0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33987-260A-A94D-B9A9-1EA7E495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2730926"/>
            <a:ext cx="10699186" cy="318981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0C721-1EDF-CD47-929B-E9BD70E1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085A88C-3371-1346-B902-FE0F5CCD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6508" y="61307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32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1E003-4354-BE4E-BAD0-09E4E55E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332548"/>
            <a:ext cx="10729870" cy="2852737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44C37-D002-7249-9671-D115B419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425633"/>
            <a:ext cx="107298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A001B-E590-9546-A1BC-8E7E3A7E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93CD924F-B0BA-D34B-8679-98748062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916" y="6133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48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740FF-768D-984E-A5D5-98DDBC4B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BD72F-C901-A14A-9976-65B5E526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0" y="2685327"/>
            <a:ext cx="5249779" cy="339742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9CD86-F882-1A4D-B8DD-0844ABD0E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5327"/>
            <a:ext cx="5304184" cy="3397422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1928A-0B92-C448-AFD4-C264B270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F0BD42-BA2E-714B-B522-8E9F0B87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128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9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44C7F-EBDA-A24F-9D47-56A545BC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76858"/>
            <a:ext cx="1071472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434399-C56C-D944-99F0-CDFA8724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434" y="2575901"/>
            <a:ext cx="528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B094BD-D882-8B4A-B574-0E863B8C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435" y="3550445"/>
            <a:ext cx="52890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343CEE-F82C-2847-B3BB-2F7BA34FB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561" y="2575901"/>
            <a:ext cx="53026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B9E527-557A-8844-884D-2B9E10013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7562" y="3550445"/>
            <a:ext cx="53026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915A4B-1670-7142-8981-F9E8B8C0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E1824371-E7C3-EB40-81A2-200ECB3841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64366" y="6141665"/>
            <a:ext cx="4155744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9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4F637-1308-664C-83B4-FA3A5C5F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E102C0-E24E-E349-A2A5-1AC8458C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C2D1B76-8B8D-8D4A-8189-7108E90A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6408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4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38ACD2-C9D8-5442-BE0B-F65DAA9A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C88E4-43E3-4848-BE02-F9F0F284F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1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7EF2B-C263-964F-9EEB-6EE87EEA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4" y="1180617"/>
            <a:ext cx="4278881" cy="140700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DC231-D60C-4B40-8F93-3EA127AAE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88" y="1177441"/>
            <a:ext cx="3421550" cy="4688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B91F3-F429-714F-93EA-25BF9C708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144" y="2754774"/>
            <a:ext cx="4278881" cy="3114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25F79-DD28-5D40-BD54-BD567D0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2869BA2-D0C4-E546-BFB4-992AFCA6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6939CAF-0F22-644B-A275-1944B76254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47059" y="1180617"/>
            <a:ext cx="3010468" cy="224838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5388C7D-5BB4-704B-8D60-3D827BB08F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47058" y="3528646"/>
            <a:ext cx="3010468" cy="234034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41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980C-B0AE-584D-B812-F230492A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6" y="987425"/>
            <a:ext cx="4687323" cy="140853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5"/>
            <a:ext cx="585946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71A45F-B5D7-0D40-9164-03C3CF42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976" y="2546430"/>
            <a:ext cx="4687323" cy="33225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‹N›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4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6CA309-E17A-2B44-85BE-A3856B25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152758"/>
            <a:ext cx="1069014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1D2B88-EA5F-F340-83EC-5CE5D16C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21" y="2725947"/>
            <a:ext cx="10690142" cy="319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41A8EE-456F-8E45-ACEA-FDC28B22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2F14F-3A0B-CE46-8BBB-70A85C274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7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DC7B6-7274-5445-AB10-683A8E54A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Phytosanitary Measures and International Trade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7C71A-7909-7748-A386-373F11372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4030371"/>
            <a:ext cx="3517227" cy="156724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Emilia Lamonaca (</a:t>
            </a:r>
            <a:r>
              <a:rPr lang="es-ES" dirty="0" err="1"/>
              <a:t>UniFG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n-GB" noProof="0" dirty="0"/>
              <a:t>Work performed in collaboration with </a:t>
            </a:r>
          </a:p>
          <a:p>
            <a:r>
              <a:rPr lang="es-ES" dirty="0"/>
              <a:t>Fabio Santeramo (EUI)</a:t>
            </a:r>
          </a:p>
        </p:txBody>
      </p:sp>
    </p:spTree>
    <p:extLst>
      <p:ext uri="{BB962C8B-B14F-4D97-AF65-F5344CB8AC3E}">
        <p14:creationId xmlns:p14="http://schemas.microsoft.com/office/powerpoint/2010/main" val="87970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F962A-6696-DC4D-9151-B732F304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 health in the EU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953F5-74D6-1149-8F1B-77589F28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2730926"/>
            <a:ext cx="10699186" cy="3189814"/>
          </a:xfrm>
        </p:spPr>
        <p:txBody>
          <a:bodyPr>
            <a:normAutofit/>
          </a:bodyPr>
          <a:lstStyle/>
          <a:p>
            <a:pPr marL="179388" indent="-179388"/>
            <a:r>
              <a:rPr lang="en-GB" sz="2200" dirty="0"/>
              <a:t>International trade and climate change raise risks of disease spread (IPCC, 2024)</a:t>
            </a:r>
            <a:endParaRPr lang="en-US" sz="2200" dirty="0"/>
          </a:p>
          <a:p>
            <a:pPr marL="179388" indent="-179388"/>
            <a:endParaRPr lang="en-US" sz="2200" dirty="0"/>
          </a:p>
          <a:p>
            <a:pPr marL="179388" indent="-179388"/>
            <a:r>
              <a:rPr lang="en-GB" sz="2200" dirty="0"/>
              <a:t>EU major importer of specialised F&amp;Vs, with increasing trends (EC, 2025)</a:t>
            </a:r>
          </a:p>
          <a:p>
            <a:pPr marL="179388" indent="-179388"/>
            <a:endParaRPr lang="en-GB" sz="2200" dirty="0"/>
          </a:p>
          <a:p>
            <a:pPr marL="179388" indent="-179388"/>
            <a:r>
              <a:rPr lang="en-GB" sz="2200" dirty="0"/>
              <a:t>Complex regulatory framework (EU Plant Health Law; EU Reg. 2016/2031)</a:t>
            </a:r>
          </a:p>
          <a:p>
            <a:pPr marL="179388" indent="-179388"/>
            <a:endParaRPr lang="en-GB" sz="2200" dirty="0"/>
          </a:p>
          <a:p>
            <a:pPr marL="179388" indent="-179388"/>
            <a:r>
              <a:rPr lang="en-GB" sz="2200" dirty="0"/>
              <a:t>Need to prioritise actions on crops / pests / importer</a:t>
            </a:r>
            <a:endParaRPr lang="en-US" sz="22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9339D7-72AE-344D-8718-61774593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737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AA774-9036-44D7-8988-2775A1C6B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4FF96-9076-D68E-4C14-AE7E965C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EU production and pest risks</a:t>
            </a:r>
            <a:endParaRPr lang="es-E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94F4F5-65D2-CC00-28C1-B680CFBA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6" y="1177441"/>
            <a:ext cx="3382196" cy="46883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Quarantine pests, not</a:t>
            </a:r>
            <a:br>
              <a:rPr lang="en-US" sz="2000" dirty="0"/>
            </a:br>
            <a:r>
              <a:rPr lang="en-US" sz="2000" dirty="0"/>
              <a:t>established in the EU,</a:t>
            </a:r>
            <a:br>
              <a:rPr lang="en-US" sz="2000" dirty="0"/>
            </a:br>
            <a:r>
              <a:rPr lang="en-US" sz="2000" dirty="0"/>
              <a:t>threaten F&amp;Vs markets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(Schneider et al., 2025)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D066B7-F96A-DBB9-51EC-AD4853EA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3</a:t>
            </a:fld>
            <a:endParaRPr lang="es-ES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B0AAD72-FC50-3908-9DC0-8276A2253B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35976" y="3528646"/>
            <a:ext cx="3421550" cy="234034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SPS measures designed</a:t>
            </a:r>
            <a:br>
              <a:rPr lang="en-US" dirty="0"/>
            </a:br>
            <a:r>
              <a:rPr lang="en-US" dirty="0"/>
              <a:t>to prevent plant health risks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(</a:t>
            </a:r>
            <a:r>
              <a:rPr lang="en-US" sz="1800" dirty="0" err="1"/>
              <a:t>Murina</a:t>
            </a:r>
            <a:r>
              <a:rPr lang="en-US" sz="1800" dirty="0"/>
              <a:t> Nicita, 2017;</a:t>
            </a:r>
            <a:br>
              <a:rPr lang="en-US" sz="1800" dirty="0"/>
            </a:br>
            <a:r>
              <a:rPr lang="en-US" sz="1800" dirty="0"/>
              <a:t>Santeramo Lamonaca, 2022)</a:t>
            </a:r>
            <a:endParaRPr lang="en-GB" sz="1800" dirty="0"/>
          </a:p>
        </p:txBody>
      </p:sp>
      <p:pic>
        <p:nvPicPr>
          <p:cNvPr id="8" name="Immagine 3">
            <a:extLst>
              <a:ext uri="{FF2B5EF4-FFF2-40B4-BE49-F238E27FC236}">
                <a16:creationId xmlns:a16="http://schemas.microsoft.com/office/drawing/2014/main" id="{4B113468-16F5-0A4C-2F58-727170EC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2821" r="1287" b="16889"/>
          <a:stretch>
            <a:fillRect/>
          </a:stretch>
        </p:blipFill>
        <p:spPr bwMode="auto">
          <a:xfrm>
            <a:off x="1325532" y="3521626"/>
            <a:ext cx="3446493" cy="2340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069BB1-2A2B-C9F1-8C60-49FB3305D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000" dirty="0" err="1"/>
              <a:t>F&amp;Vs</a:t>
            </a:r>
            <a:r>
              <a:rPr lang="fr-FR" sz="2000" dirty="0"/>
              <a:t> production</a:t>
            </a:r>
            <a:r>
              <a:rPr lang="fr-FR" sz="1800" dirty="0"/>
              <a:t> (FAOSTAT, 2024)</a:t>
            </a:r>
            <a:endParaRPr lang="fr-FR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ESP, ITA, FRA</a:t>
            </a:r>
            <a:br>
              <a:rPr lang="en-GB" sz="2000" dirty="0"/>
            </a:br>
            <a:r>
              <a:rPr lang="en-GB" sz="2000" dirty="0"/>
              <a:t>top producers</a:t>
            </a:r>
            <a:br>
              <a:rPr lang="en-GB" sz="2000" dirty="0"/>
            </a:br>
            <a:r>
              <a:rPr lang="en-GB" sz="2000" dirty="0"/>
              <a:t>(~ 30 </a:t>
            </a:r>
            <a:r>
              <a:rPr lang="en-GB" sz="2000" dirty="0" err="1"/>
              <a:t>mln</a:t>
            </a:r>
            <a:r>
              <a:rPr lang="en-GB" sz="2000" dirty="0"/>
              <a:t> t each)</a:t>
            </a:r>
          </a:p>
        </p:txBody>
      </p:sp>
      <p:pic>
        <p:nvPicPr>
          <p:cNvPr id="12" name="Picture 2" descr="cover">
            <a:extLst>
              <a:ext uri="{FF2B5EF4-FFF2-40B4-BE49-F238E27FC236}">
                <a16:creationId xmlns:a16="http://schemas.microsoft.com/office/drawing/2014/main" id="{A6113C8B-B4E2-F624-5D06-3BD936A1D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3023" r="6381" b="8316"/>
          <a:stretch>
            <a:fillRect/>
          </a:stretch>
        </p:blipFill>
        <p:spPr bwMode="auto">
          <a:xfrm>
            <a:off x="5184579" y="2565081"/>
            <a:ext cx="2557089" cy="36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egnaposto contenuto 16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FA83624D-2CBC-3330-383F-B58BECB402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804" t="22268" r="27320" b="56976"/>
          <a:stretch>
            <a:fillRect/>
          </a:stretch>
        </p:blipFill>
        <p:spPr>
          <a:xfrm>
            <a:off x="8154760" y="2984298"/>
            <a:ext cx="3302227" cy="1074655"/>
          </a:xfrm>
          <a:prstGeom prst="rect">
            <a:avLst/>
          </a:prstGeom>
        </p:spPr>
      </p:pic>
      <p:pic>
        <p:nvPicPr>
          <p:cNvPr id="21" name="Segnaposto contenuto 12" descr="Immagine che contiene testo, elettronica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E4B91ACA-B9A4-3D93-42C5-A25E269FE3D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/>
          <a:srcRect l="37809" t="15703" r="28408" b="54639"/>
          <a:stretch>
            <a:fillRect/>
          </a:stretch>
        </p:blipFill>
        <p:spPr>
          <a:xfrm>
            <a:off x="8394530" y="1561880"/>
            <a:ext cx="2704441" cy="13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7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8C1D8-414D-18A4-329A-8BB97204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1EAC703-78F7-BB0E-F148-B6E900A23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653" y="1076858"/>
            <a:ext cx="5040510" cy="4968342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2000" b="0" dirty="0"/>
              <a:t>‘Risky’ crops and origins</a:t>
            </a:r>
          </a:p>
          <a:p>
            <a:pPr algn="ctr">
              <a:lnSpc>
                <a:spcPct val="100000"/>
              </a:lnSpc>
            </a:pPr>
            <a:endParaRPr lang="en-GB" sz="2000" b="0" dirty="0"/>
          </a:p>
          <a:p>
            <a:pPr algn="ctr">
              <a:lnSpc>
                <a:spcPct val="100000"/>
              </a:lnSpc>
            </a:pPr>
            <a:endParaRPr lang="en-GB" sz="2000" b="0" dirty="0"/>
          </a:p>
          <a:p>
            <a:pPr algn="ctr">
              <a:lnSpc>
                <a:spcPct val="100000"/>
              </a:lnSpc>
            </a:pPr>
            <a:endParaRPr lang="en-GB" sz="2000" b="0" dirty="0"/>
          </a:p>
          <a:p>
            <a:pPr algn="ctr">
              <a:lnSpc>
                <a:spcPct val="100000"/>
              </a:lnSpc>
            </a:pPr>
            <a:endParaRPr lang="en-GB" sz="2000" b="0" dirty="0"/>
          </a:p>
          <a:p>
            <a:pPr algn="ctr">
              <a:lnSpc>
                <a:spcPct val="100000"/>
              </a:lnSpc>
            </a:pPr>
            <a:endParaRPr lang="en-GB" sz="2000" b="0" dirty="0"/>
          </a:p>
          <a:p>
            <a:pPr algn="ctr">
              <a:lnSpc>
                <a:spcPct val="100000"/>
              </a:lnSpc>
            </a:pPr>
            <a:endParaRPr lang="en-GB" sz="2000" b="0" dirty="0"/>
          </a:p>
          <a:p>
            <a:pPr algn="ctr">
              <a:lnSpc>
                <a:spcPct val="100000"/>
              </a:lnSpc>
            </a:pPr>
            <a:endParaRPr lang="en-GB" sz="2000" b="0" dirty="0"/>
          </a:p>
          <a:p>
            <a:pPr marL="358775">
              <a:lnSpc>
                <a:spcPct val="100000"/>
              </a:lnSpc>
            </a:pPr>
            <a:r>
              <a:rPr lang="en-GB" sz="2000" b="0" dirty="0"/>
              <a:t>Pests, hosts, and production at risk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FAAAD6-2373-8067-A67C-1DB6827C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The risk triangle</a:t>
            </a:r>
            <a:br>
              <a:rPr lang="en-GB" sz="4400" dirty="0"/>
            </a:br>
            <a:br>
              <a:rPr lang="en-GB" sz="2400" b="0" dirty="0">
                <a:latin typeface="+mn-lt"/>
                <a:ea typeface="+mn-ea"/>
                <a:cs typeface="+mn-cs"/>
              </a:rPr>
            </a:br>
            <a:r>
              <a:rPr lang="en-GB" sz="2400" b="0" dirty="0">
                <a:latin typeface="+mn-lt"/>
                <a:ea typeface="+mn-ea"/>
                <a:cs typeface="+mn-cs"/>
              </a:rPr>
              <a:t>A 3 dimensions index based on</a:t>
            </a:r>
            <a:br>
              <a:rPr lang="en-GB" sz="2400" b="0" dirty="0">
                <a:latin typeface="+mn-lt"/>
                <a:ea typeface="+mn-ea"/>
                <a:cs typeface="+mn-cs"/>
              </a:rPr>
            </a:br>
            <a:r>
              <a:rPr lang="en-GB" sz="2400" b="0" dirty="0">
                <a:latin typeface="+mn-lt"/>
                <a:ea typeface="+mn-ea"/>
                <a:cs typeface="+mn-cs"/>
              </a:rPr>
              <a:t>production, multi-host pests, imports</a:t>
            </a:r>
            <a:endParaRPr lang="es-ES" sz="2400" b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635F74-1CF7-FDF8-59A8-BE86844A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4</a:t>
            </a:fld>
            <a:endParaRPr lang="es-ES" dirty="0"/>
          </a:p>
        </p:txBody>
      </p:sp>
      <p:pic>
        <p:nvPicPr>
          <p:cNvPr id="15" name="Immagine 2">
            <a:extLst>
              <a:ext uri="{FF2B5EF4-FFF2-40B4-BE49-F238E27FC236}">
                <a16:creationId xmlns:a16="http://schemas.microsoft.com/office/drawing/2014/main" id="{A3AD13D0-6EA7-76A0-2E6D-80EF5445F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35" y="3220287"/>
            <a:ext cx="6004157" cy="30386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AA59BD12-156F-C785-960C-652932BA1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6090"/>
              </p:ext>
            </p:extLst>
          </p:nvPr>
        </p:nvGraphicFramePr>
        <p:xfrm>
          <a:off x="6419653" y="1477178"/>
          <a:ext cx="5042089" cy="170512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42046">
                  <a:extLst>
                    <a:ext uri="{9D8B030D-6E8A-4147-A177-3AD203B41FA5}">
                      <a16:colId xmlns:a16="http://schemas.microsoft.com/office/drawing/2014/main" val="680838076"/>
                    </a:ext>
                  </a:extLst>
                </a:gridCol>
                <a:gridCol w="698176">
                  <a:extLst>
                    <a:ext uri="{9D8B030D-6E8A-4147-A177-3AD203B41FA5}">
                      <a16:colId xmlns:a16="http://schemas.microsoft.com/office/drawing/2014/main" val="2056619966"/>
                    </a:ext>
                  </a:extLst>
                </a:gridCol>
                <a:gridCol w="698177">
                  <a:extLst>
                    <a:ext uri="{9D8B030D-6E8A-4147-A177-3AD203B41FA5}">
                      <a16:colId xmlns:a16="http://schemas.microsoft.com/office/drawing/2014/main" val="1002199316"/>
                    </a:ext>
                  </a:extLst>
                </a:gridCol>
                <a:gridCol w="1207845">
                  <a:extLst>
                    <a:ext uri="{9D8B030D-6E8A-4147-A177-3AD203B41FA5}">
                      <a16:colId xmlns:a16="http://schemas.microsoft.com/office/drawing/2014/main" val="406326147"/>
                    </a:ext>
                  </a:extLst>
                </a:gridCol>
                <a:gridCol w="823851">
                  <a:extLst>
                    <a:ext uri="{9D8B030D-6E8A-4147-A177-3AD203B41FA5}">
                      <a16:colId xmlns:a16="http://schemas.microsoft.com/office/drawing/2014/main" val="606366899"/>
                    </a:ext>
                  </a:extLst>
                </a:gridCol>
                <a:gridCol w="671994">
                  <a:extLst>
                    <a:ext uri="{9D8B030D-6E8A-4147-A177-3AD203B41FA5}">
                      <a16:colId xmlns:a16="http://schemas.microsoft.com/office/drawing/2014/main" val="664071212"/>
                    </a:ext>
                  </a:extLst>
                </a:gridCol>
              </a:tblGrid>
              <a:tr h="3914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Commodity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Intra-EU</a:t>
                      </a:r>
                      <a:br>
                        <a:rPr lang="es-ES" sz="1000" kern="0" dirty="0">
                          <a:effectLst/>
                        </a:rPr>
                      </a:br>
                      <a:r>
                        <a:rPr lang="es-ES" sz="1000" kern="0" dirty="0">
                          <a:effectLst/>
                        </a:rPr>
                        <a:t>flows</a:t>
                      </a:r>
                      <a:endParaRPr lang="en-US" sz="10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(mln USD)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Imports</a:t>
                      </a:r>
                      <a:endParaRPr lang="en-US" sz="1000" b="1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(mln USD)</a:t>
                      </a:r>
                      <a:endParaRPr lang="en-US" sz="1000" b="1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Pests</a:t>
                      </a:r>
                      <a:endParaRPr lang="en-US" sz="1000" b="1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Entry points</a:t>
                      </a:r>
                      <a:endParaRPr lang="en-US" sz="1000" b="1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Imports</a:t>
                      </a:r>
                      <a:endParaRPr lang="en-US" sz="1000" b="1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(t)</a:t>
                      </a:r>
                      <a:endParaRPr lang="en-US" sz="1000" b="1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extLst>
                  <a:ext uri="{0D108BD9-81ED-4DB2-BD59-A6C34878D82A}">
                    <a16:rowId xmlns:a16="http://schemas.microsoft.com/office/drawing/2014/main" val="3656858553"/>
                  </a:ext>
                </a:extLst>
              </a:tr>
              <a:tr h="3435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Citrus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1,306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 codling moth,</a:t>
                      </a:r>
                      <a:endParaRPr lang="en-US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spot of citrus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spot of citrus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Zimbabwe</a:t>
                      </a: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781,400</a:t>
                      </a:r>
                    </a:p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69,708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35,698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extLst>
                  <a:ext uri="{0D108BD9-81ED-4DB2-BD59-A6C34878D82A}">
                    <a16:rowId xmlns:a16="http://schemas.microsoft.com/office/drawing/2014/main" val="1298937640"/>
                  </a:ext>
                </a:extLst>
              </a:tr>
              <a:tr h="1507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Mango, guava</a:t>
                      </a:r>
                      <a:endParaRPr lang="en-US" sz="1000" b="1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838</a:t>
                      </a:r>
                      <a:endParaRPr lang="en-US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 codling moth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Côte d’Ivoire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31,453</a:t>
                      </a:r>
                      <a:endParaRPr lang="en-US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extLst>
                  <a:ext uri="{0D108BD9-81ED-4DB2-BD59-A6C34878D82A}">
                    <a16:rowId xmlns:a16="http://schemas.microsoft.com/office/drawing/2014/main" val="1925549080"/>
                  </a:ext>
                </a:extLst>
              </a:tr>
              <a:tr h="1507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Peach</a:t>
                      </a:r>
                      <a:endParaRPr lang="en-US" sz="1000" b="1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1,124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US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 codling moth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9,594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extLst>
                  <a:ext uri="{0D108BD9-81ED-4DB2-BD59-A6C34878D82A}">
                    <a16:rowId xmlns:a16="http://schemas.microsoft.com/office/drawing/2014/main" val="3177865774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Asparagus</a:t>
                      </a:r>
                      <a:endParaRPr lang="en-US" sz="1000" b="1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lang="en-US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 midge</a:t>
                      </a:r>
                      <a:endParaRPr lang="en-US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</a:t>
                      </a:r>
                      <a:endParaRPr lang="en-US" sz="1000" ker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16,106</a:t>
                      </a:r>
                      <a:endParaRPr lang="en-US" sz="1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26" marR="40326" marT="0" marB="0"/>
                </a:tc>
                <a:extLst>
                  <a:ext uri="{0D108BD9-81ED-4DB2-BD59-A6C34878D82A}">
                    <a16:rowId xmlns:a16="http://schemas.microsoft.com/office/drawing/2014/main" val="113030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99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UI colour palette">
      <a:dk1>
        <a:srgbClr val="004575"/>
      </a:dk1>
      <a:lt1>
        <a:srgbClr val="FFFFFF"/>
      </a:lt1>
      <a:dk2>
        <a:srgbClr val="004575"/>
      </a:dk2>
      <a:lt2>
        <a:srgbClr val="FFFFFF"/>
      </a:lt2>
      <a:accent1>
        <a:srgbClr val="8F932F"/>
      </a:accent1>
      <a:accent2>
        <a:srgbClr val="C85826"/>
      </a:accent2>
      <a:accent3>
        <a:srgbClr val="C3AEA1"/>
      </a:accent3>
      <a:accent4>
        <a:srgbClr val="F1C36F"/>
      </a:accent4>
      <a:accent5>
        <a:srgbClr val="2480C4"/>
      </a:accent5>
      <a:accent6>
        <a:srgbClr val="0045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FE1F21D51FF44B47E4762AEE1707C" ma:contentTypeVersion="19" ma:contentTypeDescription="Create a new document." ma:contentTypeScope="" ma:versionID="35e429f187372a00e9fb45b8131491e1">
  <xsd:schema xmlns:xsd="http://www.w3.org/2001/XMLSchema" xmlns:xs="http://www.w3.org/2001/XMLSchema" xmlns:p="http://schemas.microsoft.com/office/2006/metadata/properties" xmlns:ns2="ce4b9325-827e-4497-8e58-508cf4241585" xmlns:ns3="05fdc583-c852-4b37-b91d-af172b4185ed" targetNamespace="http://schemas.microsoft.com/office/2006/metadata/properties" ma:root="true" ma:fieldsID="dd4c2e3bf1ca2ec0e63bdd0462562b21" ns2:_="" ns3:_="">
    <xsd:import namespace="ce4b9325-827e-4497-8e58-508cf4241585"/>
    <xsd:import namespace="05fdc583-c852-4b37-b91d-af172b418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UploadedtoMailchimp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b9325-827e-4497-8e58-508cf4241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UploadedtoMailchimp" ma:index="15" nillable="true" ma:displayName="Uploaded to Mailchimp" ma:default="0" ma:format="Dropdown" ma:internalName="UploadedtoMailchimp">
      <xsd:simpleType>
        <xsd:restriction base="dms:Boolean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1a43545-49ed-48fb-bdab-64fb7487f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dc583-c852-4b37-b91d-af172b4185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bd3b6e2-1eae-4e84-9330-cdc2883d8890}" ma:internalName="TaxCatchAll" ma:showField="CatchAllData" ma:web="05fdc583-c852-4b37-b91d-af172b418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loadedtoMailchimp xmlns="ce4b9325-827e-4497-8e58-508cf4241585">false</UploadedtoMailchimp>
    <lcf76f155ced4ddcb4097134ff3c332f xmlns="ce4b9325-827e-4497-8e58-508cf4241585">
      <Terms xmlns="http://schemas.microsoft.com/office/infopath/2007/PartnerControls"/>
    </lcf76f155ced4ddcb4097134ff3c332f>
    <TaxCatchAll xmlns="05fdc583-c852-4b37-b91d-af172b4185ed" xsi:nil="true"/>
  </documentManagement>
</p:properties>
</file>

<file path=customXml/itemProps1.xml><?xml version="1.0" encoding="utf-8"?>
<ds:datastoreItem xmlns:ds="http://schemas.openxmlformats.org/officeDocument/2006/customXml" ds:itemID="{6D25D535-1609-48F6-A35C-BD4B22D3E5CA}"/>
</file>

<file path=customXml/itemProps2.xml><?xml version="1.0" encoding="utf-8"?>
<ds:datastoreItem xmlns:ds="http://schemas.openxmlformats.org/officeDocument/2006/customXml" ds:itemID="{7BE8EE07-35A6-443B-96FA-79ACE1E7B641}"/>
</file>

<file path=customXml/itemProps3.xml><?xml version="1.0" encoding="utf-8"?>
<ds:datastoreItem xmlns:ds="http://schemas.openxmlformats.org/officeDocument/2006/customXml" ds:itemID="{66761DCB-3283-425B-B258-657645F22925}"/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258</Words>
  <Application>Microsoft Office PowerPoint</Application>
  <PresentationFormat>Widescreen</PresentationFormat>
  <Paragraphs>79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Tema de Office</vt:lpstr>
      <vt:lpstr>Phytosanitary Measures and International Trade</vt:lpstr>
      <vt:lpstr>Plant health in the EU</vt:lpstr>
      <vt:lpstr>EU production and pest risks</vt:lpstr>
      <vt:lpstr>The risk triangle  A 3 dimensions index based on production, multi-host pests, imports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Medina, Eva</dc:creator>
  <cp:lastModifiedBy>opl</cp:lastModifiedBy>
  <cp:revision>33</cp:revision>
  <dcterms:created xsi:type="dcterms:W3CDTF">2021-04-07T09:33:36Z</dcterms:created>
  <dcterms:modified xsi:type="dcterms:W3CDTF">2026-03-02T10:02:30Z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0x010100D71FE1F21D51FF44B47E4762AEE1707C</vt:lpwstr>
  </property>
</Properties>
</file>