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0"/>
  </p:notesMasterIdLst>
  <p:sldIdLst>
    <p:sldId id="258" r:id="rId3"/>
    <p:sldId id="827" r:id="rId4"/>
    <p:sldId id="1263" r:id="rId5"/>
    <p:sldId id="794" r:id="rId6"/>
    <p:sldId id="1261" r:id="rId7"/>
    <p:sldId id="1265" r:id="rId8"/>
    <p:sldId id="1264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6" y="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1200" dirty="0" err="1"/>
              <a:t>Number</a:t>
            </a:r>
            <a:r>
              <a:rPr lang="nl-BE" sz="1200" dirty="0"/>
              <a:t> of </a:t>
            </a:r>
            <a:r>
              <a:rPr lang="nl-BE" sz="1200" i="1" dirty="0"/>
              <a:t>H.</a:t>
            </a:r>
            <a:r>
              <a:rPr lang="nl-BE" sz="1200" i="1" baseline="0" dirty="0"/>
              <a:t> </a:t>
            </a:r>
            <a:r>
              <a:rPr lang="nl-BE" sz="1200" i="1" baseline="0" dirty="0" err="1"/>
              <a:t>halys</a:t>
            </a:r>
            <a:r>
              <a:rPr lang="nl-BE" sz="1200" i="1" baseline="0" dirty="0"/>
              <a:t> </a:t>
            </a:r>
            <a:r>
              <a:rPr lang="nl-BE" sz="1200" i="1" baseline="0" dirty="0" err="1"/>
              <a:t>monitored</a:t>
            </a:r>
            <a:r>
              <a:rPr lang="nl-BE" sz="1200" i="1" baseline="0" dirty="0"/>
              <a:t> in B</a:t>
            </a:r>
            <a:endParaRPr lang="nl-BE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Blad1!$A$2:$A$10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Blad1!$B$2:$B$10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7</c:v>
                </c:pt>
                <c:pt idx="3">
                  <c:v>38</c:v>
                </c:pt>
                <c:pt idx="4">
                  <c:v>192</c:v>
                </c:pt>
                <c:pt idx="5">
                  <c:v>530</c:v>
                </c:pt>
                <c:pt idx="6">
                  <c:v>2451</c:v>
                </c:pt>
                <c:pt idx="7">
                  <c:v>5083</c:v>
                </c:pt>
                <c:pt idx="8">
                  <c:v>8917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F6-45C8-BC6C-BE1239C53F5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Kolom1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Blad1!$A$2:$A$10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Blad1!$C$2:$C$10</c:f>
              <c:numCache>
                <c:formatCode>General</c:formatCode>
                <c:ptCount val="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F6-45C8-BC6C-BE1239C53F5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Kolom2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Blad1!$A$2:$A$10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Blad1!$D$2:$D$10</c:f>
              <c:numCache>
                <c:formatCode>General</c:formatCode>
                <c:ptCount val="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F6-45C8-BC6C-BE1239C53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885392"/>
        <c:axId val="888892112"/>
      </c:lineChart>
      <c:catAx>
        <c:axId val="88888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888892112"/>
        <c:crosses val="autoZero"/>
        <c:auto val="1"/>
        <c:lblAlgn val="ctr"/>
        <c:lblOffset val="100"/>
        <c:tickLblSkip val="2"/>
        <c:noMultiLvlLbl val="0"/>
      </c:catAx>
      <c:valAx>
        <c:axId val="88889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88888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ACDAE-26BC-412E-8B72-18C07F7EBE8A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99101-985D-48D7-B861-CE90CBFE57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874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em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77034-245E-CDB4-FB93-BB417B694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78255B-21BC-3315-C629-4F90ECA99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8B31A8-0B9B-ED9E-6E80-81E6BA3A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9475-A2A4-4904-9BE5-61A25AAC07D6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4BA3FC-8ABD-0502-4B47-90D6E694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B454A3-0237-E9D8-6CC6-F53F6F38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D372-AF28-4B93-8B6E-AA77FF1C4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235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C344A-BE0C-F781-48E6-8F2EB851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3B6CD7C-9872-D261-2EB6-24991ADEA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1D8701-B316-37D2-7888-275960B9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9475-A2A4-4904-9BE5-61A25AAC07D6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945484-66A6-5F9E-2859-AF61D244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158FD7-2FE0-62F6-3581-E45AFD911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D372-AF28-4B93-8B6E-AA77FF1C4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408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6DE2B26-0A3E-B2FE-0E29-7DA1C1948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34454B-616F-BC77-03EE-E35BC92AA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B1283B-EBE6-7542-55D4-2D1FBD69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9475-A2A4-4904-9BE5-61A25AAC07D6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82F168-4660-AB23-9292-2F9C0CDD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132243-7F72-2192-512E-D10A5537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D372-AF28-4B93-8B6E-AA77FF1C4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217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-6118"/>
            <a:ext cx="1187624" cy="115212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Tijdelijke aanduiding voor voettekst 30"/>
          <p:cNvSpPr txBox="1">
            <a:spLocks/>
          </p:cNvSpPr>
          <p:nvPr userDrawn="1"/>
        </p:nvSpPr>
        <p:spPr>
          <a:xfrm>
            <a:off x="8388424" y="6572250"/>
            <a:ext cx="755576" cy="28575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 defTabSz="1290638">
              <a:defRPr/>
            </a:pPr>
            <a:r>
              <a:rPr lang="nl-BE" sz="825" dirty="0">
                <a:cs typeface="+mn-cs"/>
              </a:rPr>
              <a:t> </a:t>
            </a:r>
            <a:fld id="{2478A619-0735-4EFE-A803-75ADA01CC8F2}" type="slidenum">
              <a:rPr lang="nl-BE" sz="900" smtClean="0">
                <a:cs typeface="+mn-cs"/>
              </a:rPr>
              <a:pPr algn="r" defTabSz="1290638">
                <a:defRPr/>
              </a:pPr>
              <a:t>‹nr.›</a:t>
            </a:fld>
            <a:endParaRPr lang="nl-BE" sz="9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430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37E2-909C-4A62-8716-15042C3DD8C4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F3995-2D57-4E8F-9278-8EBC687262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9073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9FED4-6D91-AEFB-12E0-4820A4BFFE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429000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rgbClr val="1E744D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02E1AB-11FA-8C61-E9DA-D9FE9781D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9037E2-909C-4A62-8716-15042C3DD8C4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69BA07-0EBF-5AFC-8C7F-2C142193F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61F226-CA82-2E66-A9E7-89BA13A0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9F3995-2D57-4E8F-9278-8EBC687262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889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70A6B-A1E6-2BB8-5866-57AA845E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05B665-BEDC-5F3B-6CCB-72364837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2789C5-3A8F-EC54-7B88-619BD098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9475-A2A4-4904-9BE5-61A25AAC07D6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F8F247-DCE4-2A86-DD66-91021094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294354-03A1-2B79-7124-DD53AF77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D372-AF28-4B93-8B6E-AA77FF1C4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661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001C8-AD25-8B6D-1DD4-F74CCAF3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D504DB-4E3C-D96F-2EA6-E65363873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C287FC-DB18-DACB-78C8-6CD7AE84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9475-A2A4-4904-9BE5-61A25AAC07D6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CCAC29-1639-4090-EB13-E441F0EF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785EA5-87C2-15E0-7E9A-6CE05607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D372-AF28-4B93-8B6E-AA77FF1C4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582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52C66-6129-56FE-3D75-CC43FD96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62BC5F-79D1-75D8-D9CC-F82162512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9E8333-43E4-8B98-48B0-B3BDD051B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54AD96-8CFE-316A-2F3E-CC133630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9475-A2A4-4904-9BE5-61A25AAC07D6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B0C3A1-F785-7772-11FB-5D6DF0F8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1F1FBE-A501-D8FE-E38C-03FCE9F5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D372-AF28-4B93-8B6E-AA77FF1C4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563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11287-0D13-49BA-8232-F51DA05B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A7AA99-CBB3-956D-BCAB-D68D635BA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252B70-F384-8EB2-5F93-5A37174E6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37FEB2-2AF8-C2E5-09D2-EB639C760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64C889-A501-0461-9359-7A7FB20BB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88689B6-0605-A806-E20F-BDBBEB25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9475-A2A4-4904-9BE5-61A25AAC07D6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1E2A24A-D4E9-F60A-C781-3FC40C22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66EBA30-C82E-4912-875B-92AE9481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D372-AF28-4B93-8B6E-AA77FF1C4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556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E1977-5258-5685-FC4A-987AA334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41" y="296114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D9900B-C3BA-0612-132C-9A47D5D4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9475-A2A4-4904-9BE5-61A25AAC07D6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1951C98-A9B0-B299-EBC4-4325E7B3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EDBB90-A7A9-4EBB-8D16-5F508B93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D372-AF28-4B93-8B6E-AA77FF1C4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88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0BE82F-1181-48F9-E6D3-76529F77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9475-A2A4-4904-9BE5-61A25AAC07D6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DF86D35-95E8-3A91-B931-E096CCAA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4F857D-6005-5BC8-62D6-2906CC8C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D372-AF28-4B93-8B6E-AA77FF1C4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308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F8EA8-7832-B137-8082-7982F198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6D788F-97D3-4447-FBE7-5AE106BD8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64E69C-1C78-561B-1403-AF8C58C56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938FC2-1C24-4DA1-E884-D74A49C6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9475-A2A4-4904-9BE5-61A25AAC07D6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7E24BB-2AE1-5EFA-4636-3317BD28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FD1778-39C6-40E7-74F0-45EE4B47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D372-AF28-4B93-8B6E-AA77FF1C4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523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FF205-0FE2-E0CD-3848-D15BC98D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7791181-AEAA-5356-BB6A-E9A9CFF8E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CFD253-421C-4E23-7C6D-5934C215B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B54306-9D51-C4B7-3ADE-4A663976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89475-A2A4-4904-9BE5-61A25AAC07D6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4DB92C-A657-7E32-46A5-D0036773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4C2354-B55E-C23A-C17F-B8E3BFC5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D372-AF28-4B93-8B6E-AA77FF1C4D6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710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hyperlink" Target="http://www.pcfruit.be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appel, fruit&#10;&#10;Automatisch gegenereerde beschrijving">
            <a:extLst>
              <a:ext uri="{FF2B5EF4-FFF2-40B4-BE49-F238E27FC236}">
                <a16:creationId xmlns:a16="http://schemas.microsoft.com/office/drawing/2014/main" id="{B1E73CAF-6CD3-91BE-ADCF-C9BD70E3F0D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1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47" b="99708" l="1094" r="99531">
                        <a14:foregroundMark x1="3750" y1="20175" x2="3750" y2="20175"/>
                        <a14:foregroundMark x1="10598" y1="24965" x2="42188" y2="68713"/>
                        <a14:foregroundMark x1="2917" y1="14327" x2="8773" y2="22437"/>
                        <a14:foregroundMark x1="42188" y1="68713" x2="52552" y2="66374"/>
                        <a14:foregroundMark x1="52552" y1="66374" x2="52917" y2="65497"/>
                        <a14:foregroundMark x1="12396" y1="61696" x2="21458" y2="67251"/>
                        <a14:foregroundMark x1="21458" y1="67251" x2="4635" y2="73392"/>
                        <a14:foregroundMark x1="4635" y1="73392" x2="76042" y2="53216"/>
                        <a14:foregroundMark x1="76042" y1="53216" x2="34531" y2="36550"/>
                        <a14:foregroundMark x1="23021" y1="20760" x2="58646" y2="20175"/>
                        <a14:foregroundMark x1="58646" y1="20175" x2="61563" y2="21930"/>
                        <a14:foregroundMark x1="10677" y1="36550" x2="10938" y2="40351"/>
                        <a14:foregroundMark x1="64271" y1="13743" x2="95938" y2="42398"/>
                        <a14:foregroundMark x1="77448" y1="16082" x2="88125" y2="17836"/>
                        <a14:foregroundMark x1="88125" y1="17836" x2="94896" y2="35088"/>
                        <a14:foregroundMark x1="94896" y1="35088" x2="88385" y2="54386"/>
                        <a14:foregroundMark x1="88385" y1="54386" x2="78698" y2="63450"/>
                        <a14:foregroundMark x1="81198" y1="38304" x2="95729" y2="91228"/>
                        <a14:foregroundMark x1="95729" y1="91228" x2="63125" y2="80994"/>
                        <a14:foregroundMark x1="81875" y1="29240" x2="81094" y2="32749"/>
                        <a14:foregroundMark x1="69010" y1="32164" x2="45052" y2="2047"/>
                        <a14:foregroundMark x1="96146" y1="13450" x2="98750" y2="80409"/>
                        <a14:foregroundMark x1="98750" y1="80409" x2="93125" y2="93860"/>
                        <a14:foregroundMark x1="93125" y1="93860" x2="93073" y2="93860"/>
                        <a14:foregroundMark x1="97552" y1="7602" x2="99635" y2="28947"/>
                        <a14:foregroundMark x1="99635" y1="28947" x2="98698" y2="95906"/>
                        <a14:foregroundMark x1="86615" y1="99708" x2="65521" y2="93860"/>
                        <a14:foregroundMark x1="78906" y1="98830" x2="78906" y2="98830"/>
                        <a14:foregroundMark x1="83906" y1="98830" x2="75104" y2="96199"/>
                        <a14:foregroundMark x1="25833" y1="12865" x2="26198" y2="22807"/>
                        <a14:foregroundMark x1="6940" y1="50602" x2="6970" y2="49814"/>
                        <a14:foregroundMark x1="5677" y1="84211" x2="6309" y2="67398"/>
                        <a14:foregroundMark x1="10573" y1="73977" x2="12917" y2="74269"/>
                        <a14:foregroundMark x1="13281" y1="15205" x2="13281" y2="15205"/>
                        <a14:foregroundMark x1="13490" y1="14035" x2="13490" y2="14035"/>
                        <a14:foregroundMark x1="1094" y1="14035" x2="2604" y2="9357"/>
                        <a14:foregroundMark x1="1979" y1="9649" x2="1979" y2="9649"/>
                        <a14:foregroundMark x1="2656" y1="10526" x2="2656" y2="10526"/>
                        <a14:foregroundMark x1="3750" y1="5848" x2="3750" y2="5848"/>
                        <a14:foregroundMark x1="4792" y1="5848" x2="4792" y2="5848"/>
                        <a14:foregroundMark x1="5000" y1="7310" x2="1458" y2="8772"/>
                        <a14:backgroundMark x1="6771" y1="35965" x2="6771" y2="35965"/>
                        <a14:backgroundMark x1="6146" y1="31287" x2="6406" y2="38596"/>
                        <a14:backgroundMark x1="7708" y1="33918" x2="6875" y2="44737"/>
                        <a14:backgroundMark x1="7969" y1="42690" x2="6667" y2="48246"/>
                        <a14:backgroundMark x1="4844" y1="45029" x2="6250" y2="55263"/>
                        <a14:backgroundMark x1="6875" y1="50585" x2="6823" y2="56725"/>
                        <a14:backgroundMark x1="6458" y1="58480" x2="6354" y2="56140"/>
                        <a14:backgroundMark x1="7396" y1="32164" x2="7760" y2="42105"/>
                        <a14:backgroundMark x1="6458" y1="57602" x2="6458" y2="57602"/>
                        <a14:backgroundMark x1="9115" y1="32749" x2="10000" y2="28070"/>
                        <a14:backgroundMark x1="12760" y1="13450" x2="12760" y2="13450"/>
                        <a14:backgroundMark x1="12552" y1="14327" x2="11771" y2="15205"/>
                        <a14:backgroundMark x1="4375" y1="57895" x2="6927" y2="61988"/>
                        <a14:backgroundMark x1="4740" y1="58480" x2="4792" y2="45906"/>
                        <a14:backgroundMark x1="3073" y1="38012" x2="3802" y2="36550"/>
                        <a14:backgroundMark x1="12604" y1="14035" x2="12812" y2="13450"/>
                        <a14:backgroundMark x1="12187" y1="15205" x2="12604" y2="14035"/>
                        <a14:backgroundMark x1="11563" y1="16959" x2="12187" y2="15205"/>
                        <a14:backgroundMark x1="12273" y1="15205" x2="12812" y2="13743"/>
                        <a14:backgroundMark x1="11302" y1="17836" x2="12273" y2="15205"/>
                        <a14:backgroundMark x1="13854" y1="11111" x2="10260" y2="17836"/>
                        <a14:backgroundMark x1="12539" y1="14035" x2="10104" y2="20175"/>
                        <a14:backgroundMark x1="13698" y1="11111" x2="12539" y2="14035"/>
                        <a14:backgroundMark x1="10104" y1="20175" x2="7917" y2="38596"/>
                        <a14:backgroundMark x1="7917" y1="38596" x2="7708" y2="39474"/>
                        <a14:backgroundMark x1="9063" y1="8772" x2="9063" y2="8772"/>
                        <a14:backgroundMark x1="5938" y1="62865" x2="7187" y2="63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24" y="-34608"/>
            <a:ext cx="8337216" cy="138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6A5DEAA-52E6-867B-111C-CEC571F8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98" y="3950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FABB0D-B435-CEDF-B754-FD3A7A34E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98" y="180653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5F165D-EB12-5C04-37B2-C28593E91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89475-A2A4-4904-9BE5-61A25AAC07D6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67B621-5787-1B1A-1C23-81F21410A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A99C46-DB04-C2E3-53F7-5421FA45C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3D372-AF28-4B93-8B6E-AA77FF1C4D6E}" type="slidenum">
              <a:rPr lang="nl-BE" smtClean="0"/>
              <a:t>‹nr.›</a:t>
            </a:fld>
            <a:endParaRPr lang="nl-BE"/>
          </a:p>
        </p:txBody>
      </p:sp>
      <p:pic>
        <p:nvPicPr>
          <p:cNvPr id="8" name="Afbeelding 7" descr="Afbeelding met plant&#10;&#10;Automatisch gegenereerde beschrijving">
            <a:extLst>
              <a:ext uri="{FF2B5EF4-FFF2-40B4-BE49-F238E27FC236}">
                <a16:creationId xmlns:a16="http://schemas.microsoft.com/office/drawing/2014/main" id="{F686F008-8021-1E71-42EB-9182085825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alphaModFix amt="2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5484" l="26316" r="72025">
                        <a14:foregroundMark x1="51430" y1="92419" x2="51430" y2="92419"/>
                        <a14:foregroundMark x1="53661" y1="90484" x2="53661" y2="90484"/>
                        <a14:foregroundMark x1="52403" y1="95484" x2="52403" y2="95484"/>
                        <a14:backgroundMark x1="42563" y1="16532" x2="42563" y2="16532"/>
                        <a14:backgroundMark x1="40618" y1="14597" x2="40618" y2="14597"/>
                        <a14:backgroundMark x1="36442" y1="15403" x2="36442" y2="15403"/>
                        <a14:backgroundMark x1="40103" y1="15000" x2="40103" y2="15000"/>
                        <a14:backgroundMark x1="43707" y1="19677" x2="43707" y2="19677"/>
                        <a14:backgroundMark x1="47311" y1="18548" x2="43707" y2="17742"/>
                        <a14:backgroundMark x1="47025" y1="21290" x2="47025" y2="21290"/>
                        <a14:backgroundMark x1="49256" y1="22419" x2="50343" y2="23629"/>
                        <a14:backgroundMark x1="44222" y1="20887" x2="44222" y2="20887"/>
                        <a14:backgroundMark x1="36442" y1="13065" x2="36442" y2="13065"/>
                        <a14:backgroundMark x1="37014" y1="13468" x2="33410" y2="13468"/>
                        <a14:backgroundMark x1="35641" y1="16532" x2="34268" y2="16532"/>
                        <a14:backgroundMark x1="46854" y1="23710" x2="47368" y2="25242"/>
                        <a14:backgroundMark x1="48684" y1="26694" x2="48684" y2="26694"/>
                        <a14:backgroundMark x1="44794" y1="26371" x2="44794" y2="26371"/>
                        <a14:backgroundMark x1="38444" y1="22823" x2="38444" y2="22823"/>
                        <a14:backgroundMark x1="40332" y1="23306" x2="40332" y2="23306"/>
                        <a14:backgroundMark x1="41991" y1="24032" x2="41991" y2="24032"/>
                        <a14:backgroundMark x1="37071" y1="23468" x2="37071" y2="23468"/>
                        <a14:backgroundMark x1="37071" y1="22581" x2="37071" y2="22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54" r="22194"/>
          <a:stretch/>
        </p:blipFill>
        <p:spPr>
          <a:xfrm>
            <a:off x="658899" y="-228135"/>
            <a:ext cx="947255" cy="15755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47E8BC6-5DF9-17E2-B34D-8D92633CA97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087" b="95913" l="4681" r="96809">
                        <a14:foregroundMark x1="52340" y1="46875" x2="52340" y2="46875"/>
                        <a14:foregroundMark x1="4681" y1="53365" x2="4681" y2="53365"/>
                        <a14:foregroundMark x1="11702" y1="4087" x2="11702" y2="4087"/>
                        <a14:foregroundMark x1="97021" y1="43750" x2="97021" y2="43750"/>
                        <a14:foregroundMark x1="87872" y1="90625" x2="87872" y2="90625"/>
                        <a14:foregroundMark x1="18936" y1="95913" x2="18936" y2="95913"/>
                        <a14:backgroundMark x1="64255" y1="50240" x2="64255" y2="50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157" y="6450598"/>
            <a:ext cx="348157" cy="358485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73F5B7F4-FFFA-6D33-558C-9C2DA5D53C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363" y="6663018"/>
            <a:ext cx="6808103" cy="61669"/>
          </a:xfrm>
          <a:prstGeom prst="rect">
            <a:avLst/>
          </a:prstGeom>
          <a:solidFill>
            <a:srgbClr val="6DA34D"/>
          </a:solidFill>
          <a:ln w="9525">
            <a:solidFill>
              <a:srgbClr val="6DA3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 sz="1350">
              <a:solidFill>
                <a:srgbClr val="6DA34D"/>
              </a:solidFill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2120BB11-2886-7FA5-4447-553AEF2CF6C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45086" y="6604921"/>
            <a:ext cx="17106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600" b="1" dirty="0">
                <a:solidFill>
                  <a:srgbClr val="6DA34D"/>
                </a:solidFill>
                <a:latin typeface="Arial Black" pitchFamily="34" charset="0"/>
              </a:rPr>
              <a:t>PROEFCENTRUM FRUITTEELT VZW</a:t>
            </a:r>
            <a:endParaRPr lang="nl-NL" sz="600" b="1" dirty="0">
              <a:solidFill>
                <a:srgbClr val="6DA34D"/>
              </a:solidFill>
              <a:latin typeface="Arial Black" pitchFamily="34" charset="0"/>
            </a:endParaRPr>
          </a:p>
        </p:txBody>
      </p:sp>
      <p:pic>
        <p:nvPicPr>
          <p:cNvPr id="14" name="Afbeelding 13" descr="Afbeelding met bloem, plant&#10;&#10;Automatisch gegenereerde beschrijving">
            <a:extLst>
              <a:ext uri="{FF2B5EF4-FFF2-40B4-BE49-F238E27FC236}">
                <a16:creationId xmlns:a16="http://schemas.microsoft.com/office/drawing/2014/main" id="{0C39D270-E133-91FC-FF34-9AC06518E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t="18975" r="68699" b="43863"/>
          <a:stretch/>
        </p:blipFill>
        <p:spPr>
          <a:xfrm>
            <a:off x="-3363" y="146761"/>
            <a:ext cx="820224" cy="11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0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DF86-6FE2-4092-8E18-FE2914040C05}" type="datetimeFigureOut">
              <a:rPr lang="nl-BE" smtClean="0"/>
              <a:t>1/03/2026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883B9-CB2F-422B-91F2-A3227B212D33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 descr="Afbeelding met gerangschikt&#10;&#10;Automatisch gegenereerde beschrijving">
            <a:extLst>
              <a:ext uri="{FF2B5EF4-FFF2-40B4-BE49-F238E27FC236}">
                <a16:creationId xmlns:a16="http://schemas.microsoft.com/office/drawing/2014/main" id="{F03AC6F4-3BD4-CD2F-B7D2-F3025338C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7" b="98683" l="1159" r="98320">
                        <a14:foregroundMark x1="19583" y1="36168" x2="12514" y2="35329"/>
                        <a14:foregroundMark x1="12514" y1="35329" x2="11008" y2="24311"/>
                        <a14:foregroundMark x1="11008" y1="24311" x2="13847" y2="40240"/>
                        <a14:foregroundMark x1="11703" y1="50180" x2="11703" y2="50180"/>
                        <a14:foregroundMark x1="11703" y1="50180" x2="11703" y2="50180"/>
                        <a14:foregroundMark x1="7184" y1="38683" x2="7184" y2="38683"/>
                        <a14:foregroundMark x1="4461" y1="29820" x2="4461" y2="29820"/>
                        <a14:foregroundMark x1="5388" y1="26467" x2="6199" y2="26467"/>
                        <a14:foregroundMark x1="11124" y1="25150" x2="11356" y2="25150"/>
                        <a14:foregroundMark x1="12688" y1="23473" x2="12688" y2="23473"/>
                        <a14:foregroundMark x1="7879" y1="27545" x2="5736" y2="33413"/>
                        <a14:foregroundMark x1="3302" y1="35569" x2="6605" y2="52096"/>
                        <a14:foregroundMark x1="6895" y1="52335" x2="8806" y2="54850"/>
                        <a14:foregroundMark x1="14079" y1="59760" x2="16338" y2="60958"/>
                        <a14:foregroundMark x1="19525" y1="60719" x2="20162" y2="60719"/>
                        <a14:foregroundMark x1="23349" y1="59760" x2="31576" y2="61437"/>
                        <a14:foregroundMark x1="36501" y1="61557" x2="39340" y2="61557"/>
                        <a14:foregroundMark x1="40846" y1="62515" x2="41657" y2="65389"/>
                        <a14:foregroundMark x1="47103" y1="68503" x2="48552" y2="69940"/>
                        <a14:foregroundMark x1="52433" y1="71617" x2="55214" y2="74371"/>
                        <a14:foregroundMark x1="67265" y1="69701" x2="68830" y2="69581"/>
                        <a14:foregroundMark x1="70104" y1="69820" x2="70220" y2="72814"/>
                        <a14:foregroundMark x1="82155" y1="59641" x2="82155" y2="59641"/>
                        <a14:foregroundMark x1="85168" y1="62635" x2="88760" y2="62036"/>
                        <a14:foregroundMark x1="97740" y1="40000" x2="97740" y2="40000"/>
                        <a14:foregroundMark x1="96582" y1="31497" x2="96582" y2="31497"/>
                        <a14:foregroundMark x1="93801" y1="24790" x2="93801" y2="24790"/>
                        <a14:foregroundMark x1="93279" y1="24192" x2="93279" y2="24671"/>
                        <a14:foregroundMark x1="85284" y1="25389" x2="85284" y2="25389"/>
                        <a14:foregroundMark x1="75898" y1="27425" x2="75898" y2="27425"/>
                        <a14:foregroundMark x1="86501" y1="25150" x2="86501" y2="25150"/>
                        <a14:foregroundMark x1="77057" y1="26347" x2="77057" y2="26347"/>
                        <a14:foregroundMark x1="74508" y1="31257" x2="74508" y2="31257"/>
                        <a14:foregroundMark x1="73986" y1="33413" x2="74102" y2="34012"/>
                        <a14:foregroundMark x1="88818" y1="30659" x2="88818" y2="30659"/>
                        <a14:foregroundMark x1="89282" y1="30299" x2="89282" y2="30299"/>
                        <a14:foregroundMark x1="88702" y1="27545" x2="88760" y2="28024"/>
                        <a14:foregroundMark x1="91078" y1="70299" x2="94380" y2="80599"/>
                        <a14:foregroundMark x1="94380" y1="80599" x2="79664" y2="94731"/>
                        <a14:foregroundMark x1="79664" y1="94731" x2="79085" y2="94251"/>
                        <a14:foregroundMark x1="94612" y1="87784" x2="61356" y2="86467"/>
                        <a14:foregroundMark x1="61356" y1="86467" x2="53418" y2="82994"/>
                        <a14:foregroundMark x1="53418" y1="82994" x2="51680" y2="83832"/>
                        <a14:foregroundMark x1="96408" y1="71497" x2="97798" y2="94251"/>
                        <a14:foregroundMark x1="90382" y1="98802" x2="40556" y2="92216"/>
                        <a14:foregroundMark x1="39919" y1="97725" x2="22074" y2="87665"/>
                        <a14:foregroundMark x1="22074" y1="87665" x2="17555" y2="74491"/>
                        <a14:foregroundMark x1="28042" y1="94970" x2="7300" y2="94731"/>
                        <a14:foregroundMark x1="4867" y1="95689" x2="2723" y2="91976"/>
                        <a14:foregroundMark x1="15643" y1="10659" x2="26941" y2="11138"/>
                        <a14:foregroundMark x1="26941" y1="11138" x2="28158" y2="10539"/>
                        <a14:foregroundMark x1="6315" y1="6347" x2="36095" y2="1796"/>
                        <a14:foregroundMark x1="45423" y1="7545" x2="77984" y2="5150"/>
                        <a14:foregroundMark x1="80707" y1="10299" x2="93279" y2="7665"/>
                        <a14:foregroundMark x1="93801" y1="8144" x2="98320" y2="7425"/>
                        <a14:foregroundMark x1="93627" y1="1796" x2="91831" y2="2156"/>
                        <a14:foregroundMark x1="3013" y1="8862" x2="6547" y2="12934"/>
                        <a14:foregroundMark x1="3741" y1="83234" x2="2839" y2="95449"/>
                        <a14:foregroundMark x1="3954" y1="80359" x2="3741" y2="83234"/>
                        <a14:foregroundMark x1="3998" y1="79760" x2="3954" y2="80359"/>
                        <a14:foregroundMark x1="3129" y1="73892" x2="3129" y2="73892"/>
                        <a14:foregroundMark x1="79896" y1="70659" x2="79896" y2="70659"/>
                        <a14:foregroundMark x1="11587" y1="79641" x2="11587" y2="79641"/>
                        <a14:foregroundMark x1="11414" y1="84910" x2="11414" y2="84910"/>
                        <a14:foregroundMark x1="11414" y1="77485" x2="11414" y2="77485"/>
                        <a14:foregroundMark x1="11587" y1="73653" x2="11587" y2="73653"/>
                        <a14:foregroundMark x1="12109" y1="70898" x2="12109" y2="70898"/>
                        <a14:foregroundMark x1="12399" y1="69701" x2="12399" y2="69701"/>
                        <a14:foregroundMark x1="12572" y1="69102" x2="12572" y2="69102"/>
                        <a14:foregroundMark x1="12804" y1="68144" x2="12804" y2="68144"/>
                        <a14:foregroundMark x1="13094" y1="67425" x2="13094" y2="67425"/>
                        <a14:foregroundMark x1="13615" y1="66946" x2="13615" y2="66946"/>
                        <a14:foregroundMark x1="84878" y1="69581" x2="84878" y2="69581"/>
                        <a14:foregroundMark x1="1159" y1="60120" x2="1159" y2="60120"/>
                        <a14:foregroundMark x1="1796" y1="57246" x2="1796" y2="57246"/>
                        <a14:foregroundMark x1="2317" y1="59760" x2="2317" y2="59760"/>
                        <a14:foregroundMark x1="2375" y1="61916" x2="2375" y2="61916"/>
                        <a14:foregroundMark x1="15933" y1="65509" x2="15933" y2="65509"/>
                        <a14:backgroundMark x1="12457" y1="66946" x2="12457" y2="66946"/>
                        <a14:backgroundMark x1="8749" y1="72695" x2="8749" y2="72695"/>
                        <a14:backgroundMark x1="4635" y1="83234" x2="4635" y2="83234"/>
                        <a14:backgroundMark x1="10776" y1="69581" x2="10776" y2="69581"/>
                        <a14:backgroundMark x1="12978" y1="66228" x2="12978" y2="66228"/>
                        <a14:backgroundMark x1="13673" y1="65749" x2="13673" y2="65749"/>
                        <a14:backgroundMark x1="9965" y1="71497" x2="9965" y2="71497"/>
                        <a14:backgroundMark x1="5214" y1="72216" x2="5214" y2="72216"/>
                        <a14:backgroundMark x1="5852" y1="71976" x2="5852" y2="71976"/>
                        <a14:backgroundMark x1="7010" y1="71257" x2="7010" y2="71257"/>
                        <a14:backgroundMark x1="8227" y1="70898" x2="8227" y2="70898"/>
                        <a14:backgroundMark x1="8806" y1="71018" x2="8806" y2="71018"/>
                        <a14:backgroundMark x1="10023" y1="73293" x2="10023" y2="73293"/>
                        <a14:backgroundMark x1="5330" y1="84551" x2="5330" y2="84551"/>
                        <a14:backgroundMark x1="3882" y1="83353" x2="3882" y2="83353"/>
                        <a14:backgroundMark x1="4171" y1="80359" x2="4171" y2="80359"/>
                        <a14:backgroundMark x1="4229" y1="79162" x2="4229" y2="79162"/>
                        <a14:backgroundMark x1="6025" y1="84311" x2="6025" y2="84311"/>
                        <a14:backgroundMark x1="1680" y1="60359" x2="1680" y2="60359"/>
                        <a14:backgroundMark x1="1970" y1="60838" x2="1970" y2="60838"/>
                        <a14:backgroundMark x1="1333" y1="56647" x2="1333" y2="56647"/>
                        <a14:backgroundMark x1="869" y1="56168" x2="869" y2="56168"/>
                        <a14:backgroundMark x1="2028" y1="70778" x2="2028" y2="70778"/>
                        <a14:backgroundMark x1="2607" y1="72096" x2="2607" y2="72096"/>
                        <a14:backgroundMark x1="3013" y1="74251" x2="3013" y2="74251"/>
                        <a14:backgroundMark x1="3071" y1="73293" x2="3071" y2="73293"/>
                        <a14:backgroundMark x1="3013" y1="74012" x2="3013" y2="74012"/>
                        <a14:backgroundMark x1="3187" y1="74012" x2="3187" y2="74012"/>
                        <a14:backgroundMark x1="3129" y1="73772" x2="3129" y2="73772"/>
                        <a14:backgroundMark x1="6663" y1="84671" x2="6663" y2="84671"/>
                        <a14:backgroundMark x1="4635" y1="74012" x2="4635" y2="74012"/>
                        <a14:backgroundMark x1="6605" y1="85629" x2="6605" y2="85629"/>
                        <a14:backgroundMark x1="7068" y1="85150" x2="7068" y2="85150"/>
                        <a14:backgroundMark x1="7416" y1="85389" x2="7416" y2="85389"/>
                        <a14:backgroundMark x1="6315" y1="85389" x2="6315" y2="85389"/>
                        <a14:backgroundMark x1="5504" y1="85389" x2="5504" y2="85389"/>
                        <a14:backgroundMark x1="6721" y1="86108" x2="6721" y2="86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979"/>
          <a:stretch/>
        </p:blipFill>
        <p:spPr>
          <a:xfrm>
            <a:off x="0" y="-30968"/>
            <a:ext cx="9146221" cy="2217193"/>
          </a:xfrm>
          <a:prstGeom prst="rect">
            <a:avLst/>
          </a:prstGeom>
        </p:spPr>
      </p:pic>
      <p:pic>
        <p:nvPicPr>
          <p:cNvPr id="8" name="Afbeelding 7" descr="Afbeelding met plant&#10;&#10;Automatisch gegenereerde beschrijving">
            <a:extLst>
              <a:ext uri="{FF2B5EF4-FFF2-40B4-BE49-F238E27FC236}">
                <a16:creationId xmlns:a16="http://schemas.microsoft.com/office/drawing/2014/main" id="{88BACAB5-3267-49A5-36F6-63A9AC17C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484" l="26316" r="72025">
                        <a14:foregroundMark x1="51430" y1="92419" x2="51430" y2="92419"/>
                        <a14:foregroundMark x1="53661" y1="90484" x2="53661" y2="90484"/>
                        <a14:foregroundMark x1="52403" y1="95484" x2="52403" y2="95484"/>
                        <a14:backgroundMark x1="42563" y1="16532" x2="42563" y2="16532"/>
                        <a14:backgroundMark x1="40618" y1="14597" x2="40618" y2="14597"/>
                        <a14:backgroundMark x1="36442" y1="15403" x2="36442" y2="15403"/>
                        <a14:backgroundMark x1="40103" y1="15000" x2="40103" y2="15000"/>
                        <a14:backgroundMark x1="43707" y1="19677" x2="43707" y2="19677"/>
                        <a14:backgroundMark x1="47311" y1="18548" x2="43707" y2="17742"/>
                        <a14:backgroundMark x1="47025" y1="21290" x2="47025" y2="21290"/>
                        <a14:backgroundMark x1="49256" y1="22419" x2="50343" y2="23629"/>
                        <a14:backgroundMark x1="44222" y1="20887" x2="44222" y2="20887"/>
                        <a14:backgroundMark x1="36442" y1="13065" x2="36442" y2="13065"/>
                        <a14:backgroundMark x1="37014" y1="13468" x2="33410" y2="13468"/>
                        <a14:backgroundMark x1="35641" y1="16532" x2="34268" y2="16532"/>
                        <a14:backgroundMark x1="46854" y1="23710" x2="47368" y2="25242"/>
                        <a14:backgroundMark x1="48684" y1="26694" x2="48684" y2="26694"/>
                        <a14:backgroundMark x1="44794" y1="26371" x2="44794" y2="26371"/>
                        <a14:backgroundMark x1="38444" y1="22823" x2="38444" y2="22823"/>
                        <a14:backgroundMark x1="40332" y1="23306" x2="40332" y2="23306"/>
                        <a14:backgroundMark x1="41991" y1="24032" x2="41991" y2="24032"/>
                        <a14:backgroundMark x1="37071" y1="23468" x2="37071" y2="23468"/>
                        <a14:backgroundMark x1="37071" y1="22581" x2="37071" y2="22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54" r="22194"/>
          <a:stretch/>
        </p:blipFill>
        <p:spPr>
          <a:xfrm>
            <a:off x="-212477" y="345064"/>
            <a:ext cx="1183358" cy="17366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BB38363-F70F-2109-D908-682F1CEA8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98" y="185288"/>
            <a:ext cx="1886854" cy="731455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F227C06-F47C-9315-4375-3D27B3E8DB50}"/>
              </a:ext>
            </a:extLst>
          </p:cNvPr>
          <p:cNvSpPr txBox="1"/>
          <p:nvPr userDrawn="1"/>
        </p:nvSpPr>
        <p:spPr>
          <a:xfrm>
            <a:off x="-2221" y="6597196"/>
            <a:ext cx="9075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" dirty="0">
                <a:solidFill>
                  <a:srgbClr val="6DA3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Fruittuinweg 1, B-3800 Sint-Truiden –ondernemingsnummer BE 0878.145.255 – RPR Antwerpen, afdeling Hasselt – </a:t>
            </a:r>
            <a:r>
              <a:rPr lang="nl-BE" sz="600" dirty="0">
                <a:solidFill>
                  <a:srgbClr val="6DA34D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www.pcfruit.be</a:t>
            </a:r>
            <a:r>
              <a:rPr lang="nl-BE" sz="600" dirty="0">
                <a:solidFill>
                  <a:srgbClr val="6DA3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pcfruit@pcfruit.be</a:t>
            </a:r>
          </a:p>
          <a:p>
            <a:endParaRPr lang="nl-BE" sz="600" dirty="0">
              <a:solidFill>
                <a:srgbClr val="81B46B"/>
              </a:solidFill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E3A07F71-9D4B-028B-1F17-478DFAEF9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0" t="23806" r="36038" b="33753"/>
          <a:stretch/>
        </p:blipFill>
        <p:spPr>
          <a:xfrm>
            <a:off x="5675686" y="-126215"/>
            <a:ext cx="1226103" cy="1153187"/>
          </a:xfrm>
          <a:prstGeom prst="rect">
            <a:avLst/>
          </a:prstGeom>
        </p:spPr>
      </p:pic>
      <p:pic>
        <p:nvPicPr>
          <p:cNvPr id="17" name="Afbeelding 16" descr="Afbeelding met bloem, plant&#10;&#10;Automatisch gegenereerde beschrijving">
            <a:extLst>
              <a:ext uri="{FF2B5EF4-FFF2-40B4-BE49-F238E27FC236}">
                <a16:creationId xmlns:a16="http://schemas.microsoft.com/office/drawing/2014/main" id="{94084AAB-375F-527B-C0C0-998451B9C6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t="19642" r="66875" b="42369"/>
          <a:stretch/>
        </p:blipFill>
        <p:spPr>
          <a:xfrm>
            <a:off x="-17793" y="-40378"/>
            <a:ext cx="698740" cy="90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7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B35FA-D277-B8A8-AD81-D571C0B25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593" y="2743199"/>
            <a:ext cx="7864813" cy="1166779"/>
          </a:xfrm>
        </p:spPr>
        <p:txBody>
          <a:bodyPr>
            <a:normAutofit/>
          </a:bodyPr>
          <a:lstStyle/>
          <a:p>
            <a:r>
              <a:rPr lang="nl-BE" sz="3200" dirty="0" err="1">
                <a:latin typeface="+mn-lt"/>
              </a:rPr>
              <a:t>Dealing</a:t>
            </a:r>
            <a:r>
              <a:rPr lang="nl-BE" sz="3200" dirty="0">
                <a:latin typeface="+mn-lt"/>
              </a:rPr>
              <a:t> </a:t>
            </a:r>
            <a:r>
              <a:rPr lang="nl-BE" sz="3200" dirty="0" err="1">
                <a:latin typeface="+mn-lt"/>
              </a:rPr>
              <a:t>with</a:t>
            </a:r>
            <a:r>
              <a:rPr lang="nl-BE" sz="3200" dirty="0">
                <a:latin typeface="+mn-lt"/>
              </a:rPr>
              <a:t> </a:t>
            </a:r>
            <a:r>
              <a:rPr lang="nl-BE" sz="3200" dirty="0" err="1">
                <a:latin typeface="+mn-lt"/>
              </a:rPr>
              <a:t>invasive</a:t>
            </a:r>
            <a:r>
              <a:rPr lang="nl-BE" sz="3200" dirty="0">
                <a:latin typeface="+mn-lt"/>
              </a:rPr>
              <a:t> fruit </a:t>
            </a:r>
            <a:r>
              <a:rPr lang="nl-BE" sz="3200" dirty="0" err="1">
                <a:latin typeface="+mn-lt"/>
              </a:rPr>
              <a:t>pests</a:t>
            </a:r>
            <a:r>
              <a:rPr lang="nl-BE" sz="3200" dirty="0">
                <a:latin typeface="+mn-lt"/>
              </a:rPr>
              <a:t> in Belgium:</a:t>
            </a:r>
            <a:br>
              <a:rPr lang="nl-BE" sz="3200" dirty="0">
                <a:latin typeface="+mn-lt"/>
              </a:rPr>
            </a:br>
            <a:r>
              <a:rPr lang="nl-BE" sz="3200" dirty="0">
                <a:latin typeface="+mn-lt"/>
              </a:rPr>
              <a:t> </a:t>
            </a:r>
            <a:r>
              <a:rPr lang="nl-BE" sz="3200" dirty="0" err="1">
                <a:latin typeface="+mn-lt"/>
              </a:rPr>
              <a:t>an</a:t>
            </a:r>
            <a:r>
              <a:rPr lang="nl-BE" sz="3200" dirty="0">
                <a:latin typeface="+mn-lt"/>
              </a:rPr>
              <a:t> </a:t>
            </a:r>
            <a:r>
              <a:rPr lang="nl-BE" sz="3200" dirty="0" err="1">
                <a:latin typeface="+mn-lt"/>
              </a:rPr>
              <a:t>everyday</a:t>
            </a:r>
            <a:r>
              <a:rPr lang="nl-BE" sz="3200" dirty="0">
                <a:latin typeface="+mn-lt"/>
              </a:rPr>
              <a:t> </a:t>
            </a:r>
            <a:r>
              <a:rPr lang="nl-BE" sz="3200" dirty="0" err="1">
                <a:latin typeface="+mn-lt"/>
              </a:rPr>
              <a:t>struggle</a:t>
            </a:r>
            <a:r>
              <a:rPr lang="nl-BE" sz="3200" dirty="0">
                <a:latin typeface="+mn-lt"/>
              </a:rPr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F036DD7-6266-5D24-301C-2BFD66798D24}"/>
              </a:ext>
            </a:extLst>
          </p:cNvPr>
          <p:cNvSpPr txBox="1"/>
          <p:nvPr/>
        </p:nvSpPr>
        <p:spPr>
          <a:xfrm>
            <a:off x="639594" y="4649822"/>
            <a:ext cx="5206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400" b="1" dirty="0"/>
              <a:t>Dany Bylemans</a:t>
            </a:r>
          </a:p>
          <a:p>
            <a:pPr algn="r"/>
            <a:r>
              <a:rPr lang="nl-BE" dirty="0"/>
              <a:t>Pcfruit and KU Leuven, dany.bylemans@pcfruit.be </a:t>
            </a:r>
          </a:p>
          <a:p>
            <a:pPr algn="ctr"/>
            <a:endParaRPr lang="nl-BE" dirty="0"/>
          </a:p>
        </p:txBody>
      </p:sp>
      <p:pic>
        <p:nvPicPr>
          <p:cNvPr id="1026" name="Picture 2" descr="Kletsnat voorjaar drijft landbouwers ...">
            <a:extLst>
              <a:ext uri="{FF2B5EF4-FFF2-40B4-BE49-F238E27FC236}">
                <a16:creationId xmlns:a16="http://schemas.microsoft.com/office/drawing/2014/main" id="{F97B4462-6AD7-D253-5F10-BC929DA79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22" y="4384544"/>
            <a:ext cx="2422984" cy="135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E669076-B0B2-9B4D-38B0-FB518629DC36}"/>
              </a:ext>
            </a:extLst>
          </p:cNvPr>
          <p:cNvSpPr txBox="1"/>
          <p:nvPr/>
        </p:nvSpPr>
        <p:spPr>
          <a:xfrm>
            <a:off x="223736" y="5573151"/>
            <a:ext cx="892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dirty="0"/>
          </a:p>
          <a:p>
            <a:pPr algn="ctr"/>
            <a:r>
              <a:rPr lang="en-US" i="1" dirty="0"/>
              <a:t>FSR Online Debate - The evolving EU framework for phytosanitary measures</a:t>
            </a:r>
          </a:p>
          <a:p>
            <a:pPr algn="ctr"/>
            <a:r>
              <a:rPr lang="en-US" i="1" dirty="0"/>
              <a:t>March 3, 2026</a:t>
            </a: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278284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6FFBB9-AFDB-4164-86B9-B2B5A39AD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20238"/>
            <a:ext cx="7886700" cy="1325563"/>
          </a:xfrm>
        </p:spPr>
        <p:txBody>
          <a:bodyPr/>
          <a:lstStyle/>
          <a:p>
            <a:r>
              <a:rPr lang="nl-BE" b="1" dirty="0" err="1">
                <a:latin typeface="+mn-lt"/>
              </a:rPr>
              <a:t>Invasive</a:t>
            </a:r>
            <a:r>
              <a:rPr lang="nl-BE" b="1" dirty="0">
                <a:latin typeface="+mn-lt"/>
              </a:rPr>
              <a:t> species 1: </a:t>
            </a:r>
            <a:r>
              <a:rPr lang="nl-BE" b="1" i="1" dirty="0" err="1">
                <a:latin typeface="+mn-lt"/>
              </a:rPr>
              <a:t>Drosophila</a:t>
            </a:r>
            <a:r>
              <a:rPr lang="nl-BE" b="1" i="1" dirty="0">
                <a:latin typeface="+mn-lt"/>
              </a:rPr>
              <a:t> </a:t>
            </a:r>
            <a:r>
              <a:rPr lang="nl-BE" b="1" i="1" dirty="0" err="1">
                <a:latin typeface="+mn-lt"/>
              </a:rPr>
              <a:t>suzukii</a:t>
            </a:r>
            <a:endParaRPr lang="nl-BE" b="1" i="1" dirty="0">
              <a:latin typeface="+mn-lt"/>
            </a:endParaRPr>
          </a:p>
        </p:txBody>
      </p:sp>
      <p:pic>
        <p:nvPicPr>
          <p:cNvPr id="6" name="Tijdelijke aanduiding voor inhoud 5" descr="Afbeelding met fruit, bloem&#10;&#10;Automatisch gegenereerde beschrijving">
            <a:extLst>
              <a:ext uri="{FF2B5EF4-FFF2-40B4-BE49-F238E27FC236}">
                <a16:creationId xmlns:a16="http://schemas.microsoft.com/office/drawing/2014/main" id="{E54C20AB-9AC5-45BF-8960-D4A9A1BF5E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77" y="1495171"/>
            <a:ext cx="2664072" cy="3394472"/>
          </a:xfrm>
        </p:spPr>
      </p:pic>
      <p:pic>
        <p:nvPicPr>
          <p:cNvPr id="8" name="Tijdelijke aanduiding voor inhoud 7" descr="Afbeelding met voedsel, groen, zitten, papier&#10;&#10;Automatisch gegenereerde beschrijving">
            <a:extLst>
              <a:ext uri="{FF2B5EF4-FFF2-40B4-BE49-F238E27FC236}">
                <a16:creationId xmlns:a16="http://schemas.microsoft.com/office/drawing/2014/main" id="{4A469801-C918-4511-B567-A7E0435FB7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16" y="1495162"/>
            <a:ext cx="3720341" cy="3394472"/>
          </a:xfr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A4A8C1F-C126-4186-BD57-99B4317D2884}"/>
              </a:ext>
            </a:extLst>
          </p:cNvPr>
          <p:cNvSpPr txBox="1"/>
          <p:nvPr/>
        </p:nvSpPr>
        <p:spPr>
          <a:xfrm>
            <a:off x="1172159" y="1593910"/>
            <a:ext cx="2771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Times New Roman" panose="02020603050405020304" pitchFamily="18" charset="0"/>
              </a:rPr>
              <a:t>Sean McCann, Simon Fraser Univ., US</a:t>
            </a:r>
            <a:endParaRPr lang="nl-BE" sz="1050" dirty="0">
              <a:solidFill>
                <a:schemeClr val="bg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9925FDD-0AB6-4A3D-82AF-315DD025BC16}"/>
              </a:ext>
            </a:extLst>
          </p:cNvPr>
          <p:cNvSpPr txBox="1"/>
          <p:nvPr/>
        </p:nvSpPr>
        <p:spPr>
          <a:xfrm>
            <a:off x="6678234" y="2228972"/>
            <a:ext cx="2771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Times New Roman" panose="02020603050405020304" pitchFamily="18" charset="0"/>
              </a:rPr>
              <a:t>@  pcfruit </a:t>
            </a:r>
            <a:endParaRPr lang="nl-BE" sz="1050" dirty="0">
              <a:solidFill>
                <a:schemeClr val="bg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43DDAC9-3D43-AA96-8B5F-9841FE333AF0}"/>
              </a:ext>
            </a:extLst>
          </p:cNvPr>
          <p:cNvSpPr txBox="1"/>
          <p:nvPr/>
        </p:nvSpPr>
        <p:spPr>
          <a:xfrm>
            <a:off x="1257300" y="5136204"/>
            <a:ext cx="7351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2011: First </a:t>
            </a:r>
            <a:r>
              <a:rPr lang="nl-BE" b="1" dirty="0" err="1"/>
              <a:t>observation</a:t>
            </a:r>
            <a:r>
              <a:rPr lang="nl-BE" b="1" dirty="0"/>
              <a:t> in Belgium</a:t>
            </a:r>
          </a:p>
          <a:p>
            <a:r>
              <a:rPr lang="nl-BE" b="1" dirty="0"/>
              <a:t>2013: </a:t>
            </a:r>
            <a:r>
              <a:rPr lang="nl-BE" b="1" dirty="0" err="1"/>
              <a:t>Omnipresent</a:t>
            </a:r>
            <a:r>
              <a:rPr lang="nl-BE" b="1" dirty="0"/>
              <a:t> </a:t>
            </a:r>
          </a:p>
          <a:p>
            <a:r>
              <a:rPr lang="nl-BE" b="1" dirty="0"/>
              <a:t>2014 </a:t>
            </a:r>
            <a:r>
              <a:rPr lang="nl-BE" b="1" dirty="0" err="1"/>
              <a:t>onwards</a:t>
            </a:r>
            <a:r>
              <a:rPr lang="nl-BE" b="1" dirty="0"/>
              <a:t>: Important </a:t>
            </a:r>
            <a:r>
              <a:rPr lang="nl-BE" b="1" dirty="0" err="1"/>
              <a:t>economical</a:t>
            </a:r>
            <a:r>
              <a:rPr lang="nl-BE" b="1" dirty="0"/>
              <a:t> </a:t>
            </a:r>
            <a:r>
              <a:rPr lang="nl-BE" b="1" dirty="0" err="1"/>
              <a:t>damage</a:t>
            </a:r>
            <a:r>
              <a:rPr lang="nl-BE" b="1" dirty="0"/>
              <a:t> (</a:t>
            </a:r>
            <a:r>
              <a:rPr lang="nl-BE" b="1" dirty="0" err="1"/>
              <a:t>depending</a:t>
            </a:r>
            <a:r>
              <a:rPr lang="nl-BE" b="1" dirty="0"/>
              <a:t> on </a:t>
            </a:r>
            <a:r>
              <a:rPr lang="nl-BE" b="1" dirty="0" err="1"/>
              <a:t>weather</a:t>
            </a:r>
            <a:r>
              <a:rPr lang="nl-BE" b="1" dirty="0"/>
              <a:t> </a:t>
            </a:r>
            <a:br>
              <a:rPr lang="nl-BE" b="1" dirty="0"/>
            </a:br>
            <a:r>
              <a:rPr lang="nl-BE" b="1" dirty="0"/>
              <a:t>                           </a:t>
            </a:r>
            <a:r>
              <a:rPr lang="nl-BE" b="1" dirty="0" err="1"/>
              <a:t>conditions</a:t>
            </a:r>
            <a:r>
              <a:rPr lang="nl-BE" b="1" dirty="0"/>
              <a:t>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7613A28-F340-0F81-B919-CB3668323882}"/>
              </a:ext>
            </a:extLst>
          </p:cNvPr>
          <p:cNvSpPr txBox="1"/>
          <p:nvPr/>
        </p:nvSpPr>
        <p:spPr>
          <a:xfrm>
            <a:off x="4379933" y="1583470"/>
            <a:ext cx="2771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Times New Roman" panose="02020603050405020304" pitchFamily="18" charset="0"/>
              </a:rPr>
              <a:t>pcfruit</a:t>
            </a:r>
            <a:endParaRPr lang="nl-BE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0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92C6C-B832-490F-AAC5-C1BA8459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48" y="309854"/>
            <a:ext cx="7278687" cy="811202"/>
          </a:xfrm>
        </p:spPr>
        <p:txBody>
          <a:bodyPr>
            <a:normAutofit fontScale="90000"/>
          </a:bodyPr>
          <a:lstStyle/>
          <a:p>
            <a:pPr algn="ctr"/>
            <a:r>
              <a:rPr lang="nl-BE" sz="3000" b="1" dirty="0" err="1"/>
              <a:t>What</a:t>
            </a:r>
            <a:r>
              <a:rPr lang="nl-BE" sz="3000" b="1" dirty="0"/>
              <a:t> </a:t>
            </a:r>
            <a:r>
              <a:rPr lang="nl-BE" sz="3000" b="1" dirty="0" err="1"/>
              <a:t>did</a:t>
            </a:r>
            <a:r>
              <a:rPr lang="nl-BE" sz="3000" b="1" dirty="0"/>
              <a:t> we </a:t>
            </a:r>
            <a:r>
              <a:rPr lang="nl-BE" sz="3000" b="1" dirty="0" err="1"/>
              <a:t>try</a:t>
            </a:r>
            <a:r>
              <a:rPr lang="nl-BE" sz="3000" b="1" dirty="0"/>
              <a:t> in </a:t>
            </a:r>
            <a:r>
              <a:rPr lang="nl-BE" sz="3000" b="1" dirty="0" err="1"/>
              <a:t>the</a:t>
            </a:r>
            <a:r>
              <a:rPr lang="nl-BE" sz="3000" b="1" dirty="0"/>
              <a:t> last 11 </a:t>
            </a:r>
            <a:r>
              <a:rPr lang="nl-BE" sz="3000" b="1" dirty="0" err="1"/>
              <a:t>years</a:t>
            </a:r>
            <a:r>
              <a:rPr lang="nl-BE" sz="3000" b="1" dirty="0"/>
              <a:t>  …</a:t>
            </a:r>
            <a:br>
              <a:rPr lang="nl-BE" sz="3000" b="1" dirty="0"/>
            </a:br>
            <a:r>
              <a:rPr lang="nl-BE" sz="3000" b="1" dirty="0">
                <a:solidFill>
                  <a:schemeClr val="accent1"/>
                </a:solidFill>
              </a:rPr>
              <a:t>(in pcfruit)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br>
              <a:rPr lang="nl-BE" b="1" dirty="0">
                <a:solidFill>
                  <a:schemeClr val="accent1"/>
                </a:solidFill>
              </a:rPr>
            </a:br>
            <a:endParaRPr lang="nl-BE" b="1" dirty="0">
              <a:solidFill>
                <a:schemeClr val="accent1"/>
              </a:solidFill>
            </a:endParaRPr>
          </a:p>
        </p:txBody>
      </p:sp>
      <p:pic>
        <p:nvPicPr>
          <p:cNvPr id="6" name="Tijdelijke aanduiding voor inhoud 5" descr="Afbeelding met fruit, zitten&#10;&#10;Automatisch gegenereerde beschrijving">
            <a:extLst>
              <a:ext uri="{FF2B5EF4-FFF2-40B4-BE49-F238E27FC236}">
                <a16:creationId xmlns:a16="http://schemas.microsoft.com/office/drawing/2014/main" id="{C80E3D8C-1D95-4120-BD54-8DC5B08A39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2413992"/>
            <a:ext cx="1828800" cy="2743200"/>
          </a:xfr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70FBEBB-6145-44ED-A941-4DA476E20D79}"/>
              </a:ext>
            </a:extLst>
          </p:cNvPr>
          <p:cNvSpPr txBox="1"/>
          <p:nvPr/>
        </p:nvSpPr>
        <p:spPr>
          <a:xfrm>
            <a:off x="251520" y="979532"/>
            <a:ext cx="23688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 err="1"/>
              <a:t>Physical</a:t>
            </a:r>
            <a:r>
              <a:rPr lang="nl-BE" u="sng" dirty="0"/>
              <a:t> control:</a:t>
            </a:r>
          </a:p>
          <a:p>
            <a:pPr marL="214313" indent="-214313">
              <a:buFontTx/>
              <a:buChar char="-"/>
            </a:pPr>
            <a:r>
              <a:rPr lang="nl-BE" dirty="0" err="1">
                <a:solidFill>
                  <a:srgbClr val="0070C0"/>
                </a:solidFill>
              </a:rPr>
              <a:t>Exclusion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netting</a:t>
            </a:r>
            <a:endParaRPr lang="nl-BE" dirty="0">
              <a:solidFill>
                <a:srgbClr val="0070C0"/>
              </a:solidFill>
            </a:endParaRPr>
          </a:p>
          <a:p>
            <a:pPr marL="214313" indent="-214313">
              <a:buFontTx/>
              <a:buChar char="-"/>
            </a:pPr>
            <a:r>
              <a:rPr lang="nl-BE" dirty="0" err="1">
                <a:solidFill>
                  <a:srgbClr val="0070C0"/>
                </a:solidFill>
              </a:rPr>
              <a:t>Physcial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deterrents</a:t>
            </a:r>
            <a:endParaRPr lang="nl-BE" dirty="0">
              <a:solidFill>
                <a:srgbClr val="0070C0"/>
              </a:solidFill>
            </a:endParaRPr>
          </a:p>
          <a:p>
            <a:pPr marL="214313" indent="-214313">
              <a:buFontTx/>
              <a:buChar char="-"/>
            </a:pPr>
            <a:r>
              <a:rPr lang="nl-BE" dirty="0">
                <a:solidFill>
                  <a:srgbClr val="0070C0"/>
                </a:solidFill>
              </a:rPr>
              <a:t>Mass trapping</a:t>
            </a:r>
          </a:p>
          <a:p>
            <a:pPr marL="214313" indent="-214313">
              <a:buFontTx/>
              <a:buChar char="-"/>
            </a:pPr>
            <a:r>
              <a:rPr lang="nl-BE" dirty="0" err="1">
                <a:solidFill>
                  <a:srgbClr val="0070C0"/>
                </a:solidFill>
              </a:rPr>
              <a:t>Lure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and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kill</a:t>
            </a:r>
            <a:endParaRPr lang="nl-BE" dirty="0">
              <a:solidFill>
                <a:srgbClr val="0070C0"/>
              </a:solidFill>
            </a:endParaRPr>
          </a:p>
          <a:p>
            <a:pPr marL="214313" indent="-214313">
              <a:buFontTx/>
              <a:buChar char="-"/>
            </a:pPr>
            <a:r>
              <a:rPr lang="nl-BE" dirty="0" err="1"/>
              <a:t>Sterile</a:t>
            </a:r>
            <a:r>
              <a:rPr lang="nl-BE" dirty="0"/>
              <a:t> Insect Technology</a:t>
            </a:r>
          </a:p>
          <a:p>
            <a:pPr marL="214313" indent="-214313">
              <a:buFontTx/>
              <a:buChar char="-"/>
            </a:pPr>
            <a:r>
              <a:rPr lang="nl-BE" dirty="0" err="1">
                <a:solidFill>
                  <a:srgbClr val="0070C0"/>
                </a:solidFill>
              </a:rPr>
              <a:t>Cold</a:t>
            </a:r>
            <a:r>
              <a:rPr lang="nl-BE" dirty="0">
                <a:solidFill>
                  <a:srgbClr val="0070C0"/>
                </a:solidFill>
              </a:rPr>
              <a:t> chain management</a:t>
            </a:r>
          </a:p>
          <a:p>
            <a:pPr marL="214313" indent="-214313">
              <a:buFontTx/>
              <a:buChar char="-"/>
            </a:pPr>
            <a:r>
              <a:rPr lang="nl-BE" dirty="0" err="1">
                <a:solidFill>
                  <a:srgbClr val="0070C0"/>
                </a:solidFill>
              </a:rPr>
              <a:t>Modified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atmosphere</a:t>
            </a:r>
            <a:r>
              <a:rPr lang="nl-BE" dirty="0">
                <a:solidFill>
                  <a:srgbClr val="0070C0"/>
                </a:solidFill>
              </a:rPr>
              <a:t> (post </a:t>
            </a:r>
            <a:r>
              <a:rPr lang="nl-BE" dirty="0" err="1">
                <a:solidFill>
                  <a:srgbClr val="0070C0"/>
                </a:solidFill>
              </a:rPr>
              <a:t>harvest</a:t>
            </a:r>
            <a:r>
              <a:rPr lang="nl-BE" dirty="0">
                <a:solidFill>
                  <a:srgbClr val="0070C0"/>
                </a:solidFill>
              </a:rPr>
              <a:t>)</a:t>
            </a:r>
          </a:p>
          <a:p>
            <a:pPr marL="214313" indent="-214313">
              <a:buFontTx/>
              <a:buChar char="-"/>
            </a:pPr>
            <a:r>
              <a:rPr lang="nl-BE" dirty="0"/>
              <a:t>Visual </a:t>
            </a:r>
            <a:r>
              <a:rPr lang="nl-BE" dirty="0" err="1"/>
              <a:t>distraction</a:t>
            </a:r>
            <a:endParaRPr lang="nl-BE" dirty="0"/>
          </a:p>
          <a:p>
            <a:pPr marL="214313" indent="-214313">
              <a:buFontTx/>
              <a:buChar char="-"/>
            </a:pP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B7D8ACD-87BE-481D-8CC3-D34C6557E6C5}"/>
              </a:ext>
            </a:extLst>
          </p:cNvPr>
          <p:cNvSpPr txBox="1"/>
          <p:nvPr/>
        </p:nvSpPr>
        <p:spPr>
          <a:xfrm>
            <a:off x="6476048" y="996938"/>
            <a:ext cx="25808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 err="1"/>
              <a:t>Biological</a:t>
            </a:r>
            <a:r>
              <a:rPr lang="nl-BE" u="sng" dirty="0"/>
              <a:t> control:</a:t>
            </a:r>
          </a:p>
          <a:p>
            <a:pPr marL="214313" indent="-214313">
              <a:buFontTx/>
              <a:buChar char="-"/>
            </a:pPr>
            <a:r>
              <a:rPr lang="nl-BE" dirty="0">
                <a:solidFill>
                  <a:srgbClr val="0070C0"/>
                </a:solidFill>
              </a:rPr>
              <a:t>Pest </a:t>
            </a:r>
            <a:r>
              <a:rPr lang="nl-BE" dirty="0" err="1">
                <a:solidFill>
                  <a:srgbClr val="0070C0"/>
                </a:solidFill>
              </a:rPr>
              <a:t>phenology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modelling</a:t>
            </a:r>
            <a:endParaRPr lang="nl-BE" dirty="0">
              <a:solidFill>
                <a:srgbClr val="0070C0"/>
              </a:solidFill>
            </a:endParaRPr>
          </a:p>
          <a:p>
            <a:pPr marL="214313" indent="-214313">
              <a:buFontTx/>
              <a:buChar char="-"/>
            </a:pPr>
            <a:r>
              <a:rPr lang="nl-BE" dirty="0">
                <a:solidFill>
                  <a:srgbClr val="0070C0"/>
                </a:solidFill>
              </a:rPr>
              <a:t>Predators</a:t>
            </a:r>
          </a:p>
          <a:p>
            <a:pPr marL="214313" indent="-214313">
              <a:buFontTx/>
              <a:buChar char="-"/>
            </a:pPr>
            <a:r>
              <a:rPr lang="nl-BE" dirty="0" err="1">
                <a:solidFill>
                  <a:srgbClr val="0070C0"/>
                </a:solidFill>
              </a:rPr>
              <a:t>Parasitoids</a:t>
            </a:r>
            <a:endParaRPr lang="nl-BE" dirty="0">
              <a:solidFill>
                <a:srgbClr val="0070C0"/>
              </a:solidFill>
            </a:endParaRPr>
          </a:p>
          <a:p>
            <a:pPr marL="214313" indent="-214313">
              <a:buFontTx/>
              <a:buChar char="-"/>
            </a:pPr>
            <a:r>
              <a:rPr lang="nl-BE" dirty="0" err="1">
                <a:solidFill>
                  <a:srgbClr val="0070C0"/>
                </a:solidFill>
              </a:rPr>
              <a:t>Biological</a:t>
            </a:r>
            <a:r>
              <a:rPr lang="nl-BE" dirty="0">
                <a:solidFill>
                  <a:srgbClr val="0070C0"/>
                </a:solidFill>
              </a:rPr>
              <a:t> control </a:t>
            </a:r>
            <a:r>
              <a:rPr lang="nl-BE" dirty="0" err="1">
                <a:solidFill>
                  <a:srgbClr val="0070C0"/>
                </a:solidFill>
              </a:rPr>
              <a:t>agents</a:t>
            </a:r>
            <a:endParaRPr lang="nl-BE" dirty="0">
              <a:solidFill>
                <a:srgbClr val="0070C0"/>
              </a:solidFill>
            </a:endParaRPr>
          </a:p>
          <a:p>
            <a:pPr marL="214313" indent="-214313">
              <a:buFontTx/>
              <a:buChar char="-"/>
            </a:pPr>
            <a:r>
              <a:rPr lang="nl-BE" dirty="0">
                <a:solidFill>
                  <a:srgbClr val="0070C0"/>
                </a:solidFill>
              </a:rPr>
              <a:t>Natural </a:t>
            </a:r>
            <a:r>
              <a:rPr lang="nl-BE" dirty="0" err="1">
                <a:solidFill>
                  <a:srgbClr val="0070C0"/>
                </a:solidFill>
              </a:rPr>
              <a:t>insecticides</a:t>
            </a:r>
            <a:endParaRPr lang="nl-BE" dirty="0">
              <a:solidFill>
                <a:srgbClr val="0070C0"/>
              </a:solidFill>
            </a:endParaRPr>
          </a:p>
          <a:p>
            <a:pPr marL="214313" indent="-214313">
              <a:buFontTx/>
              <a:buChar char="-"/>
            </a:pPr>
            <a:r>
              <a:rPr lang="nl-BE" dirty="0" err="1"/>
              <a:t>Pheromone</a:t>
            </a:r>
            <a:r>
              <a:rPr lang="nl-BE" dirty="0"/>
              <a:t> </a:t>
            </a:r>
            <a:r>
              <a:rPr lang="nl-BE" dirty="0" err="1"/>
              <a:t>disruption</a:t>
            </a:r>
            <a:endParaRPr lang="nl-BE" dirty="0"/>
          </a:p>
          <a:p>
            <a:pPr marL="214313" indent="-214313">
              <a:buFontTx/>
              <a:buChar char="-"/>
            </a:pPr>
            <a:r>
              <a:rPr lang="nl-BE" dirty="0">
                <a:solidFill>
                  <a:srgbClr val="0070C0"/>
                </a:solidFill>
              </a:rPr>
              <a:t>Push &amp; pull</a:t>
            </a:r>
          </a:p>
          <a:p>
            <a:pPr marL="214313" indent="-214313">
              <a:buFontTx/>
              <a:buChar char="-"/>
            </a:pPr>
            <a:r>
              <a:rPr lang="nl-BE" dirty="0" err="1">
                <a:solidFill>
                  <a:srgbClr val="0070C0"/>
                </a:solidFill>
              </a:rPr>
              <a:t>Repellents</a:t>
            </a:r>
            <a:endParaRPr lang="nl-BE" dirty="0">
              <a:solidFill>
                <a:srgbClr val="0070C0"/>
              </a:solidFill>
            </a:endParaRPr>
          </a:p>
          <a:p>
            <a:pPr marL="214313" indent="-214313">
              <a:buFontTx/>
              <a:buChar char="-"/>
            </a:pPr>
            <a:r>
              <a:rPr lang="nl-BE" dirty="0" err="1">
                <a:solidFill>
                  <a:srgbClr val="0070C0"/>
                </a:solidFill>
              </a:rPr>
              <a:t>Attractants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FE7D3F9-1BD6-4DD5-9E3C-67A5BCE6A483}"/>
              </a:ext>
            </a:extLst>
          </p:cNvPr>
          <p:cNvSpPr txBox="1"/>
          <p:nvPr/>
        </p:nvSpPr>
        <p:spPr>
          <a:xfrm>
            <a:off x="241720" y="4602191"/>
            <a:ext cx="335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/>
              <a:t>Chemical control:</a:t>
            </a:r>
          </a:p>
          <a:p>
            <a:pPr marL="214313" indent="-214313">
              <a:buFontTx/>
              <a:buChar char="-"/>
            </a:pPr>
            <a:r>
              <a:rPr lang="nl-BE" dirty="0" err="1">
                <a:solidFill>
                  <a:srgbClr val="0070C0"/>
                </a:solidFill>
              </a:rPr>
              <a:t>Selective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compounds</a:t>
            </a:r>
            <a:endParaRPr lang="nl-BE" dirty="0">
              <a:solidFill>
                <a:srgbClr val="0070C0"/>
              </a:solidFill>
            </a:endParaRPr>
          </a:p>
          <a:p>
            <a:pPr marL="214313" indent="-214313">
              <a:buFontTx/>
              <a:buChar char="-"/>
            </a:pPr>
            <a:r>
              <a:rPr lang="nl-BE" dirty="0" err="1">
                <a:solidFill>
                  <a:srgbClr val="0070C0"/>
                </a:solidFill>
              </a:rPr>
              <a:t>Broad</a:t>
            </a:r>
            <a:r>
              <a:rPr lang="nl-BE" dirty="0">
                <a:solidFill>
                  <a:srgbClr val="0070C0"/>
                </a:solidFill>
              </a:rPr>
              <a:t> spectrum </a:t>
            </a:r>
            <a:r>
              <a:rPr lang="nl-BE" dirty="0" err="1">
                <a:solidFill>
                  <a:srgbClr val="0070C0"/>
                </a:solidFill>
              </a:rPr>
              <a:t>compounds</a:t>
            </a:r>
            <a:endParaRPr lang="nl-BE" dirty="0">
              <a:solidFill>
                <a:srgbClr val="0070C0"/>
              </a:solidFill>
            </a:endParaRPr>
          </a:p>
          <a:p>
            <a:pPr marL="214313" indent="-214313">
              <a:buFontTx/>
              <a:buChar char="-"/>
            </a:pPr>
            <a:r>
              <a:rPr lang="nl-BE" dirty="0">
                <a:solidFill>
                  <a:srgbClr val="0070C0"/>
                </a:solidFill>
              </a:rPr>
              <a:t>Pest </a:t>
            </a:r>
            <a:r>
              <a:rPr lang="nl-BE" dirty="0" err="1">
                <a:solidFill>
                  <a:srgbClr val="0070C0"/>
                </a:solidFill>
              </a:rPr>
              <a:t>phenology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models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A948BF8-5079-4F8B-AD4E-C8802AE26FBD}"/>
              </a:ext>
            </a:extLst>
          </p:cNvPr>
          <p:cNvSpPr txBox="1"/>
          <p:nvPr/>
        </p:nvSpPr>
        <p:spPr>
          <a:xfrm>
            <a:off x="6408203" y="4256979"/>
            <a:ext cx="2538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/>
              <a:t>Farm management:</a:t>
            </a:r>
          </a:p>
          <a:p>
            <a:pPr marL="214313" indent="-214313">
              <a:buFontTx/>
              <a:buChar char="-"/>
            </a:pPr>
            <a:r>
              <a:rPr lang="nl-BE" dirty="0" err="1">
                <a:solidFill>
                  <a:srgbClr val="0070C0"/>
                </a:solidFill>
              </a:rPr>
              <a:t>Hygiene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measures</a:t>
            </a:r>
            <a:endParaRPr lang="nl-BE" dirty="0">
              <a:solidFill>
                <a:srgbClr val="0070C0"/>
              </a:solidFill>
            </a:endParaRPr>
          </a:p>
          <a:p>
            <a:pPr marL="214313" indent="-214313">
              <a:buFontTx/>
              <a:buChar char="-"/>
            </a:pPr>
            <a:r>
              <a:rPr lang="nl-BE" dirty="0">
                <a:solidFill>
                  <a:srgbClr val="0070C0"/>
                </a:solidFill>
              </a:rPr>
              <a:t>Waste fruit management</a:t>
            </a:r>
          </a:p>
          <a:p>
            <a:pPr marL="214313" indent="-214313">
              <a:buFontTx/>
              <a:buChar char="-"/>
            </a:pPr>
            <a:r>
              <a:rPr lang="nl-BE" dirty="0" err="1">
                <a:solidFill>
                  <a:srgbClr val="0070C0"/>
                </a:solidFill>
              </a:rPr>
              <a:t>Shorter</a:t>
            </a:r>
            <a:r>
              <a:rPr lang="nl-BE" dirty="0">
                <a:solidFill>
                  <a:srgbClr val="0070C0"/>
                </a:solidFill>
              </a:rPr>
              <a:t> </a:t>
            </a:r>
            <a:r>
              <a:rPr lang="nl-BE" dirty="0" err="1">
                <a:solidFill>
                  <a:srgbClr val="0070C0"/>
                </a:solidFill>
              </a:rPr>
              <a:t>picking</a:t>
            </a:r>
            <a:r>
              <a:rPr lang="nl-BE" dirty="0">
                <a:solidFill>
                  <a:srgbClr val="0070C0"/>
                </a:solidFill>
              </a:rPr>
              <a:t> interval</a:t>
            </a:r>
          </a:p>
          <a:p>
            <a:pPr marL="214313" indent="-214313">
              <a:buFontTx/>
              <a:buChar char="-"/>
            </a:pPr>
            <a:r>
              <a:rPr lang="nl-BE" dirty="0">
                <a:solidFill>
                  <a:srgbClr val="0070C0"/>
                </a:solidFill>
              </a:rPr>
              <a:t>(Automatic) Monitoring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F2938D5-71AC-4F4F-8375-68050C3684BC}"/>
              </a:ext>
            </a:extLst>
          </p:cNvPr>
          <p:cNvSpPr txBox="1"/>
          <p:nvPr/>
        </p:nvSpPr>
        <p:spPr>
          <a:xfrm>
            <a:off x="241721" y="5756353"/>
            <a:ext cx="228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/>
              <a:t>Breeding:</a:t>
            </a:r>
          </a:p>
          <a:p>
            <a:pPr marL="214313" indent="-214313">
              <a:buFontTx/>
              <a:buChar char="-"/>
            </a:pPr>
            <a:r>
              <a:rPr lang="nl-BE" dirty="0" err="1"/>
              <a:t>Resistant</a:t>
            </a:r>
            <a:r>
              <a:rPr lang="nl-BE" dirty="0"/>
              <a:t> </a:t>
            </a:r>
            <a:r>
              <a:rPr lang="nl-BE" dirty="0" err="1"/>
              <a:t>varieties</a:t>
            </a:r>
            <a:endParaRPr lang="nl-BE" dirty="0"/>
          </a:p>
        </p:txBody>
      </p:sp>
      <p:sp>
        <p:nvSpPr>
          <p:cNvPr id="16" name="Bliksemflits 15">
            <a:extLst>
              <a:ext uri="{FF2B5EF4-FFF2-40B4-BE49-F238E27FC236}">
                <a16:creationId xmlns:a16="http://schemas.microsoft.com/office/drawing/2014/main" id="{E6CD4E65-4473-4D2C-B3EA-857A78C2B0F6}"/>
              </a:ext>
            </a:extLst>
          </p:cNvPr>
          <p:cNvSpPr/>
          <p:nvPr/>
        </p:nvSpPr>
        <p:spPr>
          <a:xfrm>
            <a:off x="2404356" y="2278977"/>
            <a:ext cx="864096" cy="27003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Bliksemflits 17">
            <a:extLst>
              <a:ext uri="{FF2B5EF4-FFF2-40B4-BE49-F238E27FC236}">
                <a16:creationId xmlns:a16="http://schemas.microsoft.com/office/drawing/2014/main" id="{E5FEBB6E-3F94-46C8-AA08-6FAB0DF07871}"/>
              </a:ext>
            </a:extLst>
          </p:cNvPr>
          <p:cNvSpPr/>
          <p:nvPr/>
        </p:nvSpPr>
        <p:spPr>
          <a:xfrm rot="18822612">
            <a:off x="2347955" y="4026998"/>
            <a:ext cx="864096" cy="27003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Bliksemflits 19">
            <a:extLst>
              <a:ext uri="{FF2B5EF4-FFF2-40B4-BE49-F238E27FC236}">
                <a16:creationId xmlns:a16="http://schemas.microsoft.com/office/drawing/2014/main" id="{DEED2FFE-F072-4F14-A95F-8502DB4C22E6}"/>
              </a:ext>
            </a:extLst>
          </p:cNvPr>
          <p:cNvSpPr/>
          <p:nvPr/>
        </p:nvSpPr>
        <p:spPr>
          <a:xfrm rot="18822612">
            <a:off x="2368453" y="5015522"/>
            <a:ext cx="864096" cy="27003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Bliksemflits 21">
            <a:extLst>
              <a:ext uri="{FF2B5EF4-FFF2-40B4-BE49-F238E27FC236}">
                <a16:creationId xmlns:a16="http://schemas.microsoft.com/office/drawing/2014/main" id="{23450717-547C-40F3-9A14-4D58B05520D5}"/>
              </a:ext>
            </a:extLst>
          </p:cNvPr>
          <p:cNvSpPr/>
          <p:nvPr/>
        </p:nvSpPr>
        <p:spPr>
          <a:xfrm rot="7840246">
            <a:off x="5592182" y="2413991"/>
            <a:ext cx="864096" cy="27003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Bliksemflits 23">
            <a:extLst>
              <a:ext uri="{FF2B5EF4-FFF2-40B4-BE49-F238E27FC236}">
                <a16:creationId xmlns:a16="http://schemas.microsoft.com/office/drawing/2014/main" id="{F18DEFC0-D296-48CB-B9D6-1C9C61D87F7C}"/>
              </a:ext>
            </a:extLst>
          </p:cNvPr>
          <p:cNvSpPr/>
          <p:nvPr/>
        </p:nvSpPr>
        <p:spPr>
          <a:xfrm rot="11632582">
            <a:off x="5592181" y="4026998"/>
            <a:ext cx="864096" cy="27003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237FF4A4-D8F9-C085-7B94-43BF93149246}"/>
              </a:ext>
            </a:extLst>
          </p:cNvPr>
          <p:cNvGrpSpPr/>
          <p:nvPr/>
        </p:nvGrpSpPr>
        <p:grpSpPr>
          <a:xfrm>
            <a:off x="369892" y="2275219"/>
            <a:ext cx="2704048" cy="3629252"/>
            <a:chOff x="369892" y="2275219"/>
            <a:chExt cx="2704048" cy="3629252"/>
          </a:xfrm>
        </p:grpSpPr>
        <p:sp>
          <p:nvSpPr>
            <p:cNvPr id="3" name="Ovaal 2">
              <a:extLst>
                <a:ext uri="{FF2B5EF4-FFF2-40B4-BE49-F238E27FC236}">
                  <a16:creationId xmlns:a16="http://schemas.microsoft.com/office/drawing/2014/main" id="{7652644D-2480-14AB-450C-EB2B7907FC96}"/>
                </a:ext>
              </a:extLst>
            </p:cNvPr>
            <p:cNvSpPr/>
            <p:nvPr/>
          </p:nvSpPr>
          <p:spPr>
            <a:xfrm>
              <a:off x="369892" y="2275219"/>
              <a:ext cx="1703024" cy="7962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E400D48E-7A9B-D62F-CF4A-2CF8354F52F6}"/>
                </a:ext>
              </a:extLst>
            </p:cNvPr>
            <p:cNvSpPr/>
            <p:nvPr/>
          </p:nvSpPr>
          <p:spPr>
            <a:xfrm>
              <a:off x="369892" y="5374117"/>
              <a:ext cx="2704048" cy="5303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35033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A1AD63-08DF-4447-F16B-9ECA5C445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47" y="1347460"/>
            <a:ext cx="1391472" cy="151443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538" y="2984711"/>
            <a:ext cx="4630966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ekromde PIJL-RECHTS 10"/>
          <p:cNvSpPr/>
          <p:nvPr/>
        </p:nvSpPr>
        <p:spPr>
          <a:xfrm rot="5400000">
            <a:off x="1967899" y="821522"/>
            <a:ext cx="1157753" cy="4266474"/>
          </a:xfrm>
          <a:prstGeom prst="curvedRightArrow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12" name="Gekromde PIJL-RECHTS 11"/>
          <p:cNvSpPr/>
          <p:nvPr/>
        </p:nvSpPr>
        <p:spPr>
          <a:xfrm rot="5400000">
            <a:off x="3016849" y="1824800"/>
            <a:ext cx="1058075" cy="2160241"/>
          </a:xfrm>
          <a:prstGeom prst="curvedRightArrow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tx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9FCBBBC-529C-4E2E-5090-2F1A0F8E86A2}"/>
              </a:ext>
            </a:extLst>
          </p:cNvPr>
          <p:cNvSpPr txBox="1"/>
          <p:nvPr/>
        </p:nvSpPr>
        <p:spPr>
          <a:xfrm>
            <a:off x="413539" y="5542482"/>
            <a:ext cx="4266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2017: first </a:t>
            </a:r>
            <a:r>
              <a:rPr lang="nl-BE" b="1" dirty="0" err="1"/>
              <a:t>observation</a:t>
            </a:r>
            <a:br>
              <a:rPr lang="nl-BE" b="1" dirty="0"/>
            </a:br>
            <a:r>
              <a:rPr lang="nl-BE" b="1" dirty="0"/>
              <a:t>2024: </a:t>
            </a:r>
            <a:r>
              <a:rPr lang="nl-BE" b="1" dirty="0" err="1"/>
              <a:t>Omnipresent</a:t>
            </a:r>
            <a:br>
              <a:rPr lang="nl-BE" b="1" dirty="0"/>
            </a:br>
            <a:r>
              <a:rPr lang="nl-BE" b="1" dirty="0"/>
              <a:t>2026: Important </a:t>
            </a:r>
            <a:r>
              <a:rPr lang="nl-BE" b="1" dirty="0" err="1"/>
              <a:t>economical</a:t>
            </a:r>
            <a:r>
              <a:rPr lang="nl-BE" b="1" dirty="0"/>
              <a:t> </a:t>
            </a:r>
            <a:r>
              <a:rPr lang="nl-BE" b="1" dirty="0" err="1"/>
              <a:t>damage</a:t>
            </a:r>
            <a:endParaRPr lang="nl-BE" b="1" i="1" dirty="0"/>
          </a:p>
        </p:txBody>
      </p:sp>
      <p:pic>
        <p:nvPicPr>
          <p:cNvPr id="3" name="Picture 4" descr="2005_08_31 boswantsschade 2">
            <a:extLst>
              <a:ext uri="{FF2B5EF4-FFF2-40B4-BE49-F238E27FC236}">
                <a16:creationId xmlns:a16="http://schemas.microsoft.com/office/drawing/2014/main" id="{6A332045-46C2-A36F-3DF0-D18B73754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217" y="1189420"/>
            <a:ext cx="1801179" cy="171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79F85722-E3B2-8701-ECD8-7EFD22EB1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39853"/>
              </p:ext>
            </p:extLst>
          </p:nvPr>
        </p:nvGraphicFramePr>
        <p:xfrm>
          <a:off x="5155660" y="2942946"/>
          <a:ext cx="3574802" cy="243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id="{166C53AA-08BA-BF3C-464C-C445EC432F18}"/>
              </a:ext>
            </a:extLst>
          </p:cNvPr>
          <p:cNvSpPr txBox="1">
            <a:spLocks/>
          </p:cNvSpPr>
          <p:nvPr/>
        </p:nvSpPr>
        <p:spPr>
          <a:xfrm>
            <a:off x="1257300" y="379808"/>
            <a:ext cx="7886700" cy="132556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 err="1">
                <a:latin typeface="+mn-lt"/>
              </a:rPr>
              <a:t>Invasive</a:t>
            </a:r>
            <a:r>
              <a:rPr lang="nl-BE" b="1" dirty="0">
                <a:latin typeface="+mn-lt"/>
              </a:rPr>
              <a:t> species 2: </a:t>
            </a:r>
            <a:r>
              <a:rPr lang="nl-BE" b="1" i="1" dirty="0" err="1">
                <a:latin typeface="+mn-lt"/>
              </a:rPr>
              <a:t>Halyomorpha</a:t>
            </a:r>
            <a:r>
              <a:rPr lang="nl-BE" b="1" i="1" dirty="0">
                <a:latin typeface="+mn-lt"/>
              </a:rPr>
              <a:t> </a:t>
            </a:r>
            <a:r>
              <a:rPr lang="nl-BE" b="1" i="1" dirty="0" err="1">
                <a:latin typeface="+mn-lt"/>
              </a:rPr>
              <a:t>halys</a:t>
            </a:r>
            <a:endParaRPr lang="nl-BE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00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99A435D-8714-9FFF-36B7-521F6772B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94" y="1762105"/>
            <a:ext cx="2268252" cy="151061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3425608-426F-910E-7E19-33D3143AF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09" r="9091"/>
          <a:stretch/>
        </p:blipFill>
        <p:spPr>
          <a:xfrm>
            <a:off x="2770344" y="1711834"/>
            <a:ext cx="2106234" cy="156089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9FB9171-1019-A747-A3B5-5C03FA50D3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89"/>
          <a:stretch/>
        </p:blipFill>
        <p:spPr>
          <a:xfrm>
            <a:off x="4955077" y="1804488"/>
            <a:ext cx="2263217" cy="142828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CDF30DE-C0BE-D20F-FB59-8061C6A0C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25" y="3610819"/>
            <a:ext cx="2275358" cy="181764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33A2F36-AF83-593A-78B4-5ED3E70EA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8528" y="3537168"/>
            <a:ext cx="2753001" cy="1909855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A783C782-3894-941E-8342-D051B89A2543}"/>
              </a:ext>
            </a:extLst>
          </p:cNvPr>
          <p:cNvSpPr txBox="1"/>
          <p:nvPr/>
        </p:nvSpPr>
        <p:spPr>
          <a:xfrm>
            <a:off x="1413095" y="1448554"/>
            <a:ext cx="10801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2019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885F732-FF89-EF47-2497-723869591497}"/>
              </a:ext>
            </a:extLst>
          </p:cNvPr>
          <p:cNvSpPr txBox="1"/>
          <p:nvPr/>
        </p:nvSpPr>
        <p:spPr>
          <a:xfrm>
            <a:off x="5105178" y="1454278"/>
            <a:ext cx="10801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2021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5A94083-753F-786B-D3EB-094041649E33}"/>
              </a:ext>
            </a:extLst>
          </p:cNvPr>
          <p:cNvSpPr txBox="1"/>
          <p:nvPr/>
        </p:nvSpPr>
        <p:spPr>
          <a:xfrm>
            <a:off x="3397701" y="1430778"/>
            <a:ext cx="10801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2020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B0579F3-43B1-D3B2-9F50-F0E748945BF9}"/>
              </a:ext>
            </a:extLst>
          </p:cNvPr>
          <p:cNvSpPr txBox="1"/>
          <p:nvPr/>
        </p:nvSpPr>
        <p:spPr>
          <a:xfrm>
            <a:off x="666240" y="3340788"/>
            <a:ext cx="10801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2022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9CDC334-11A2-E4E7-C406-5F0F0BBFC9EF}"/>
              </a:ext>
            </a:extLst>
          </p:cNvPr>
          <p:cNvSpPr txBox="1"/>
          <p:nvPr/>
        </p:nvSpPr>
        <p:spPr>
          <a:xfrm>
            <a:off x="3312534" y="3297493"/>
            <a:ext cx="10801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2023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B6754A1-7F00-FB52-17CC-A41E2C1DD30D}"/>
              </a:ext>
            </a:extLst>
          </p:cNvPr>
          <p:cNvSpPr txBox="1"/>
          <p:nvPr/>
        </p:nvSpPr>
        <p:spPr>
          <a:xfrm>
            <a:off x="1746360" y="430864"/>
            <a:ext cx="644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Rapid spread of </a:t>
            </a:r>
            <a:r>
              <a:rPr lang="nl-BE" sz="3200" b="1" i="1" dirty="0"/>
              <a:t>H. </a:t>
            </a:r>
            <a:r>
              <a:rPr lang="nl-BE" sz="3200" b="1" i="1" dirty="0" err="1"/>
              <a:t>halys</a:t>
            </a:r>
            <a:r>
              <a:rPr lang="nl-BE" sz="3200" b="1" i="1" dirty="0"/>
              <a:t> </a:t>
            </a:r>
            <a:r>
              <a:rPr lang="nl-BE" sz="3200" b="1" dirty="0"/>
              <a:t>in Belgium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49D0D3-EE84-94B1-3C0D-2E54B00AA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2089" y="3617787"/>
            <a:ext cx="2263217" cy="187092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BC9FA00-90F6-DA9A-257D-A50C5CEE2D66}"/>
              </a:ext>
            </a:extLst>
          </p:cNvPr>
          <p:cNvSpPr txBox="1"/>
          <p:nvPr/>
        </p:nvSpPr>
        <p:spPr>
          <a:xfrm>
            <a:off x="6786246" y="3348225"/>
            <a:ext cx="10801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42892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3AF76-D95F-2DAA-B631-7E4E6E60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 err="1">
                <a:latin typeface="+mn-lt"/>
              </a:rPr>
              <a:t>Importance</a:t>
            </a:r>
            <a:r>
              <a:rPr lang="nl-BE" b="1" dirty="0">
                <a:latin typeface="+mn-lt"/>
              </a:rPr>
              <a:t> of </a:t>
            </a:r>
            <a:r>
              <a:rPr lang="nl-BE" b="1" dirty="0" err="1">
                <a:latin typeface="+mn-lt"/>
              </a:rPr>
              <a:t>phenological</a:t>
            </a:r>
            <a:r>
              <a:rPr lang="nl-BE" b="1" dirty="0">
                <a:latin typeface="+mn-lt"/>
              </a:rPr>
              <a:t> </a:t>
            </a:r>
            <a:r>
              <a:rPr lang="nl-BE" b="1" dirty="0" err="1">
                <a:latin typeface="+mn-lt"/>
              </a:rPr>
              <a:t>modelling</a:t>
            </a:r>
            <a:r>
              <a:rPr lang="nl-BE" b="1" dirty="0">
                <a:latin typeface="+mn-lt"/>
              </a:rPr>
              <a:t> !</a:t>
            </a:r>
            <a:br>
              <a:rPr lang="nl-BE" b="1" dirty="0">
                <a:latin typeface="+mn-lt"/>
              </a:rPr>
            </a:br>
            <a:r>
              <a:rPr lang="nl-BE" sz="2000" b="1" dirty="0">
                <a:latin typeface="+mn-lt"/>
              </a:rPr>
              <a:t>(</a:t>
            </a:r>
            <a:r>
              <a:rPr lang="nl-BE" sz="2000" b="1" dirty="0" err="1">
                <a:latin typeface="+mn-lt"/>
              </a:rPr>
              <a:t>thanks</a:t>
            </a:r>
            <a:r>
              <a:rPr lang="nl-BE" sz="2000" b="1" dirty="0">
                <a:latin typeface="+mn-lt"/>
              </a:rPr>
              <a:t> </a:t>
            </a:r>
            <a:r>
              <a:rPr lang="nl-BE" sz="2000" b="1" dirty="0" err="1">
                <a:latin typeface="+mn-lt"/>
              </a:rPr>
              <a:t>to</a:t>
            </a:r>
            <a:r>
              <a:rPr lang="nl-BE" sz="2000" b="1" dirty="0">
                <a:latin typeface="+mn-lt"/>
              </a:rPr>
              <a:t> </a:t>
            </a:r>
            <a:r>
              <a:rPr lang="nl-BE" sz="2000" b="1" dirty="0" err="1">
                <a:latin typeface="+mn-lt"/>
              </a:rPr>
              <a:t>my</a:t>
            </a:r>
            <a:r>
              <a:rPr lang="nl-BE" sz="2000" b="1" dirty="0">
                <a:latin typeface="+mn-lt"/>
              </a:rPr>
              <a:t> </a:t>
            </a:r>
            <a:r>
              <a:rPr lang="nl-BE" sz="2000" b="1" dirty="0" err="1">
                <a:latin typeface="+mn-lt"/>
              </a:rPr>
              <a:t>colleague</a:t>
            </a:r>
            <a:r>
              <a:rPr lang="nl-BE" sz="2000" b="1" dirty="0">
                <a:latin typeface="+mn-lt"/>
              </a:rPr>
              <a:t> Tim Beliën)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0F88F1-A942-7626-C69F-EB343970F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9" y="1806530"/>
            <a:ext cx="4080512" cy="295252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82FB4CF-AFB5-6A3F-E672-23F9BD526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311" y="1806530"/>
            <a:ext cx="4782798" cy="3038462"/>
          </a:xfrm>
          <a:prstGeom prst="rect">
            <a:avLst/>
          </a:prstGeom>
        </p:spPr>
      </p:pic>
      <p:sp>
        <p:nvSpPr>
          <p:cNvPr id="6" name="Pijl: omlaag 5">
            <a:extLst>
              <a:ext uri="{FF2B5EF4-FFF2-40B4-BE49-F238E27FC236}">
                <a16:creationId xmlns:a16="http://schemas.microsoft.com/office/drawing/2014/main" id="{4217A1BD-59AB-FBD8-5524-2891BF5A4B5B}"/>
              </a:ext>
            </a:extLst>
          </p:cNvPr>
          <p:cNvSpPr/>
          <p:nvPr/>
        </p:nvSpPr>
        <p:spPr>
          <a:xfrm>
            <a:off x="3317131" y="3982199"/>
            <a:ext cx="330741" cy="132556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6C9DBD73-D757-E340-E137-D3896F5EA6A9}"/>
              </a:ext>
            </a:extLst>
          </p:cNvPr>
          <p:cNvSpPr/>
          <p:nvPr/>
        </p:nvSpPr>
        <p:spPr>
          <a:xfrm>
            <a:off x="8086452" y="3967584"/>
            <a:ext cx="330741" cy="132556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7DA0EEA-73BB-2A1D-3BC7-C235DBD95A1D}"/>
              </a:ext>
            </a:extLst>
          </p:cNvPr>
          <p:cNvSpPr txBox="1"/>
          <p:nvPr/>
        </p:nvSpPr>
        <p:spPr>
          <a:xfrm>
            <a:off x="-28842" y="2525483"/>
            <a:ext cx="341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>
                <a:solidFill>
                  <a:schemeClr val="accent6"/>
                </a:solidFill>
              </a:rPr>
              <a:t>Current</a:t>
            </a:r>
            <a:r>
              <a:rPr lang="nl-BE" sz="2000" b="1" dirty="0">
                <a:solidFill>
                  <a:schemeClr val="accent6"/>
                </a:solidFill>
              </a:rPr>
              <a:t> </a:t>
            </a:r>
            <a:r>
              <a:rPr lang="nl-BE" sz="2000" b="1" dirty="0" err="1">
                <a:solidFill>
                  <a:schemeClr val="accent6"/>
                </a:solidFill>
              </a:rPr>
              <a:t>climate</a:t>
            </a:r>
            <a:endParaRPr lang="nl-BE" sz="2000" b="1" dirty="0">
              <a:solidFill>
                <a:schemeClr val="accent6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BBC8D8F-ADCB-17D1-81F2-E7ECA9B6CE06}"/>
              </a:ext>
            </a:extLst>
          </p:cNvPr>
          <p:cNvSpPr txBox="1"/>
          <p:nvPr/>
        </p:nvSpPr>
        <p:spPr>
          <a:xfrm>
            <a:off x="4244765" y="2525483"/>
            <a:ext cx="341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>
                <a:solidFill>
                  <a:schemeClr val="accent6"/>
                </a:solidFill>
              </a:rPr>
              <a:t>Future</a:t>
            </a:r>
            <a:r>
              <a:rPr lang="nl-BE" sz="2000" b="1" dirty="0">
                <a:solidFill>
                  <a:schemeClr val="accent6"/>
                </a:solidFill>
              </a:rPr>
              <a:t> </a:t>
            </a:r>
            <a:r>
              <a:rPr lang="nl-BE" sz="2000" b="1" dirty="0" err="1">
                <a:solidFill>
                  <a:schemeClr val="accent6"/>
                </a:solidFill>
              </a:rPr>
              <a:t>climate</a:t>
            </a:r>
            <a:endParaRPr lang="nl-BE" sz="2000" b="1" dirty="0">
              <a:solidFill>
                <a:schemeClr val="accent6"/>
              </a:solidFill>
            </a:endParaRPr>
          </a:p>
          <a:p>
            <a:r>
              <a:rPr lang="nl-BE" sz="2000" b="1" dirty="0">
                <a:solidFill>
                  <a:schemeClr val="accent6"/>
                </a:solidFill>
              </a:rPr>
              <a:t>	+ 2°C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5745089-A645-2120-C988-01CC30C6BF3D}"/>
              </a:ext>
            </a:extLst>
          </p:cNvPr>
          <p:cNvSpPr txBox="1"/>
          <p:nvPr/>
        </p:nvSpPr>
        <p:spPr>
          <a:xfrm>
            <a:off x="2131055" y="5409038"/>
            <a:ext cx="3267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accent6"/>
                </a:solidFill>
              </a:rPr>
              <a:t>N2 2nd  </a:t>
            </a:r>
            <a:r>
              <a:rPr lang="nl-BE" b="1" dirty="0" err="1">
                <a:solidFill>
                  <a:schemeClr val="accent6"/>
                </a:solidFill>
              </a:rPr>
              <a:t>generation</a:t>
            </a:r>
            <a:endParaRPr lang="nl-BE" b="1" dirty="0">
              <a:solidFill>
                <a:schemeClr val="accent6"/>
              </a:solidFill>
            </a:endParaRPr>
          </a:p>
          <a:p>
            <a:endParaRPr lang="nl-BE" b="1" dirty="0">
              <a:solidFill>
                <a:schemeClr val="accent6"/>
              </a:solidFill>
            </a:endParaRPr>
          </a:p>
          <a:p>
            <a:r>
              <a:rPr lang="nl-BE" b="1" dirty="0">
                <a:solidFill>
                  <a:schemeClr val="accent6"/>
                </a:solidFill>
              </a:rPr>
              <a:t>Do </a:t>
            </a:r>
            <a:r>
              <a:rPr lang="nl-BE" b="1" dirty="0" err="1">
                <a:solidFill>
                  <a:schemeClr val="accent6"/>
                </a:solidFill>
              </a:rPr>
              <a:t>not</a:t>
            </a:r>
            <a:r>
              <a:rPr lang="nl-BE" b="1" dirty="0">
                <a:solidFill>
                  <a:schemeClr val="accent6"/>
                </a:solidFill>
              </a:rPr>
              <a:t> </a:t>
            </a:r>
            <a:r>
              <a:rPr lang="nl-BE" b="1" dirty="0" err="1">
                <a:solidFill>
                  <a:schemeClr val="accent6"/>
                </a:solidFill>
              </a:rPr>
              <a:t>survive</a:t>
            </a:r>
            <a:r>
              <a:rPr lang="nl-BE" b="1" dirty="0">
                <a:solidFill>
                  <a:schemeClr val="accent6"/>
                </a:solidFill>
              </a:rPr>
              <a:t> winter !</a:t>
            </a:r>
            <a:br>
              <a:rPr lang="nl-BE" b="1" dirty="0">
                <a:solidFill>
                  <a:schemeClr val="accent6"/>
                </a:solidFill>
              </a:rPr>
            </a:br>
            <a:r>
              <a:rPr lang="nl-BE" b="1" dirty="0">
                <a:solidFill>
                  <a:schemeClr val="accent6"/>
                </a:solidFill>
              </a:rPr>
              <a:t>-&gt; </a:t>
            </a:r>
            <a:r>
              <a:rPr lang="nl-BE" b="1" dirty="0" err="1">
                <a:solidFill>
                  <a:schemeClr val="accent6"/>
                </a:solidFill>
              </a:rPr>
              <a:t>Restricted</a:t>
            </a:r>
            <a:r>
              <a:rPr lang="nl-BE" b="1" dirty="0">
                <a:solidFill>
                  <a:schemeClr val="accent6"/>
                </a:solidFill>
              </a:rPr>
              <a:t> </a:t>
            </a:r>
            <a:r>
              <a:rPr lang="nl-BE" b="1" dirty="0" err="1">
                <a:solidFill>
                  <a:schemeClr val="accent6"/>
                </a:solidFill>
              </a:rPr>
              <a:t>population</a:t>
            </a:r>
            <a:r>
              <a:rPr lang="nl-BE" b="1" dirty="0">
                <a:solidFill>
                  <a:schemeClr val="accent6"/>
                </a:solidFill>
              </a:rPr>
              <a:t> </a:t>
            </a:r>
            <a:r>
              <a:rPr lang="nl-BE" b="1" dirty="0" err="1">
                <a:solidFill>
                  <a:schemeClr val="accent6"/>
                </a:solidFill>
              </a:rPr>
              <a:t>growth</a:t>
            </a:r>
            <a:endParaRPr lang="nl-BE" b="1" dirty="0">
              <a:solidFill>
                <a:schemeClr val="accent6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8F19FDA-1FC2-6707-1B9C-943549606DD3}"/>
              </a:ext>
            </a:extLst>
          </p:cNvPr>
          <p:cNvSpPr txBox="1"/>
          <p:nvPr/>
        </p:nvSpPr>
        <p:spPr>
          <a:xfrm>
            <a:off x="6177064" y="5394423"/>
            <a:ext cx="3080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chemeClr val="accent6"/>
                </a:solidFill>
              </a:rPr>
              <a:t>Adults</a:t>
            </a:r>
            <a:r>
              <a:rPr lang="nl-BE" b="1" dirty="0">
                <a:solidFill>
                  <a:schemeClr val="accent6"/>
                </a:solidFill>
              </a:rPr>
              <a:t> 2nd </a:t>
            </a:r>
            <a:r>
              <a:rPr lang="nl-BE" b="1" dirty="0" err="1">
                <a:solidFill>
                  <a:schemeClr val="accent6"/>
                </a:solidFill>
              </a:rPr>
              <a:t>generation</a:t>
            </a:r>
            <a:endParaRPr lang="nl-BE" b="1" dirty="0">
              <a:solidFill>
                <a:schemeClr val="accent6"/>
              </a:solidFill>
            </a:endParaRPr>
          </a:p>
          <a:p>
            <a:endParaRPr lang="nl-BE" b="1" dirty="0">
              <a:solidFill>
                <a:schemeClr val="accent6"/>
              </a:solidFill>
            </a:endParaRPr>
          </a:p>
          <a:p>
            <a:r>
              <a:rPr lang="nl-BE" b="1" dirty="0">
                <a:solidFill>
                  <a:schemeClr val="accent6"/>
                </a:solidFill>
              </a:rPr>
              <a:t>Do </a:t>
            </a:r>
            <a:r>
              <a:rPr lang="nl-BE" b="1" dirty="0" err="1">
                <a:solidFill>
                  <a:schemeClr val="accent6"/>
                </a:solidFill>
              </a:rPr>
              <a:t>survive</a:t>
            </a:r>
            <a:r>
              <a:rPr lang="nl-BE" b="1" dirty="0">
                <a:solidFill>
                  <a:schemeClr val="accent6"/>
                </a:solidFill>
              </a:rPr>
              <a:t> winter !</a:t>
            </a:r>
          </a:p>
          <a:p>
            <a:r>
              <a:rPr lang="nl-BE" b="1" dirty="0">
                <a:solidFill>
                  <a:schemeClr val="accent6"/>
                </a:solidFill>
              </a:rPr>
              <a:t>-&gt; Strong </a:t>
            </a:r>
            <a:r>
              <a:rPr lang="nl-BE" b="1" dirty="0" err="1">
                <a:solidFill>
                  <a:schemeClr val="accent6"/>
                </a:solidFill>
              </a:rPr>
              <a:t>population</a:t>
            </a:r>
            <a:r>
              <a:rPr lang="nl-BE" b="1" dirty="0">
                <a:solidFill>
                  <a:schemeClr val="accent6"/>
                </a:solidFill>
              </a:rPr>
              <a:t> </a:t>
            </a:r>
            <a:r>
              <a:rPr lang="nl-BE" b="1" dirty="0" err="1">
                <a:solidFill>
                  <a:schemeClr val="accent6"/>
                </a:solidFill>
              </a:rPr>
              <a:t>growth</a:t>
            </a:r>
            <a:endParaRPr lang="nl-BE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2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ongewerveld dier, kever, insect, Prachtkever&#10;&#10;Door AI gegenereerde inhoud is mogelijk onjuist.">
            <a:extLst>
              <a:ext uri="{FF2B5EF4-FFF2-40B4-BE49-F238E27FC236}">
                <a16:creationId xmlns:a16="http://schemas.microsoft.com/office/drawing/2014/main" id="{B0244682-970F-6EB0-9B23-CA3828200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3283" y="5305721"/>
            <a:ext cx="1718236" cy="12886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FF85ADC-5E94-DB0D-8646-8E36F3DA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936"/>
            <a:ext cx="7886700" cy="1325563"/>
          </a:xfrm>
        </p:spPr>
        <p:txBody>
          <a:bodyPr/>
          <a:lstStyle/>
          <a:p>
            <a:pPr algn="ctr"/>
            <a:r>
              <a:rPr lang="nl-BE" b="1" dirty="0" err="1">
                <a:latin typeface="+mn-lt"/>
              </a:rPr>
              <a:t>Consequences</a:t>
            </a:r>
            <a:r>
              <a:rPr lang="nl-BE" b="1" dirty="0">
                <a:latin typeface="+mn-lt"/>
              </a:rPr>
              <a:t> of new </a:t>
            </a:r>
            <a:r>
              <a:rPr lang="nl-BE" b="1" dirty="0" err="1">
                <a:latin typeface="+mn-lt"/>
              </a:rPr>
              <a:t>invasive</a:t>
            </a:r>
            <a:r>
              <a:rPr lang="nl-BE" b="1" dirty="0">
                <a:latin typeface="+mn-lt"/>
              </a:rPr>
              <a:t> species</a:t>
            </a:r>
            <a:br>
              <a:rPr lang="nl-BE" b="1" dirty="0">
                <a:latin typeface="+mn-lt"/>
              </a:rPr>
            </a:br>
            <a:r>
              <a:rPr lang="nl-BE" b="1" dirty="0">
                <a:latin typeface="+mn-lt"/>
              </a:rPr>
              <a:t> </a:t>
            </a:r>
            <a:r>
              <a:rPr lang="nl-BE" b="1" dirty="0" err="1">
                <a:latin typeface="+mn-lt"/>
              </a:rPr>
              <a:t>for</a:t>
            </a:r>
            <a:r>
              <a:rPr lang="nl-BE" b="1" dirty="0">
                <a:latin typeface="+mn-lt"/>
              </a:rPr>
              <a:t> </a:t>
            </a:r>
            <a:r>
              <a:rPr lang="nl-BE" b="1" dirty="0" err="1">
                <a:latin typeface="+mn-lt"/>
              </a:rPr>
              <a:t>Belgian</a:t>
            </a:r>
            <a:r>
              <a:rPr lang="nl-BE" b="1" dirty="0">
                <a:latin typeface="+mn-lt"/>
              </a:rPr>
              <a:t> fruit sector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DEED76-F373-4F3E-6801-BAEC2C9E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16" y="468233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… and </a:t>
            </a:r>
            <a:r>
              <a:rPr lang="nl-BE" b="1" dirty="0" err="1"/>
              <a:t>the</a:t>
            </a:r>
            <a:r>
              <a:rPr lang="nl-BE" b="1" dirty="0"/>
              <a:t> next </a:t>
            </a:r>
            <a:r>
              <a:rPr lang="nl-BE" b="1" dirty="0" err="1"/>
              <a:t>ones</a:t>
            </a:r>
            <a:r>
              <a:rPr lang="nl-BE" b="1" dirty="0"/>
              <a:t> are </a:t>
            </a:r>
            <a:r>
              <a:rPr lang="nl-BE" b="1" dirty="0" err="1"/>
              <a:t>already</a:t>
            </a:r>
            <a:r>
              <a:rPr lang="nl-BE" b="1" dirty="0"/>
              <a:t> </a:t>
            </a:r>
            <a:r>
              <a:rPr lang="nl-BE" b="1" dirty="0" err="1"/>
              <a:t>knocking</a:t>
            </a:r>
            <a:r>
              <a:rPr lang="nl-BE" b="1" dirty="0"/>
              <a:t> on </a:t>
            </a:r>
            <a:r>
              <a:rPr lang="nl-BE" b="1" dirty="0" err="1"/>
              <a:t>the</a:t>
            </a:r>
            <a:r>
              <a:rPr lang="nl-BE" b="1" dirty="0"/>
              <a:t> door…</a:t>
            </a:r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endParaRPr lang="nl-BE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FF53E16-6ACA-56F0-2BFA-7D278E8BA648}"/>
              </a:ext>
            </a:extLst>
          </p:cNvPr>
          <p:cNvSpPr txBox="1"/>
          <p:nvPr/>
        </p:nvSpPr>
        <p:spPr>
          <a:xfrm>
            <a:off x="2500341" y="5635227"/>
            <a:ext cx="221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err="1">
                <a:ea typeface="Times New Roman" panose="02020603050405020304" pitchFamily="18" charset="0"/>
              </a:rPr>
              <a:t>Japanese</a:t>
            </a:r>
            <a:r>
              <a:rPr lang="nl-BE" sz="1400" b="1" dirty="0">
                <a:ea typeface="Times New Roman" panose="02020603050405020304" pitchFamily="18" charset="0"/>
              </a:rPr>
              <a:t> </a:t>
            </a:r>
            <a:r>
              <a:rPr lang="nl-BE" sz="1400" b="1" dirty="0" err="1">
                <a:ea typeface="Times New Roman" panose="02020603050405020304" pitchFamily="18" charset="0"/>
              </a:rPr>
              <a:t>beetle</a:t>
            </a:r>
            <a:endParaRPr lang="nl-BE" sz="1400" b="1" dirty="0">
              <a:ea typeface="Times New Roman" panose="02020603050405020304" pitchFamily="18" charset="0"/>
            </a:endParaRPr>
          </a:p>
          <a:p>
            <a:r>
              <a:rPr lang="nl-BE" sz="1400" b="1" i="1" dirty="0" err="1">
                <a:ea typeface="Times New Roman" panose="02020603050405020304" pitchFamily="18" charset="0"/>
              </a:rPr>
              <a:t>Popillia</a:t>
            </a:r>
            <a:r>
              <a:rPr lang="nl-BE" sz="1400" b="1" i="1" dirty="0">
                <a:ea typeface="Times New Roman" panose="02020603050405020304" pitchFamily="18" charset="0"/>
              </a:rPr>
              <a:t> </a:t>
            </a:r>
            <a:r>
              <a:rPr lang="nl-BE" sz="1400" b="1" i="1" dirty="0" err="1">
                <a:ea typeface="Times New Roman" panose="02020603050405020304" pitchFamily="18" charset="0"/>
              </a:rPr>
              <a:t>japonica</a:t>
            </a:r>
            <a:endParaRPr lang="nl-BE" sz="1400" b="1" i="1" dirty="0">
              <a:ea typeface="Times New Roman" panose="02020603050405020304" pitchFamily="18" charset="0"/>
            </a:endParaRPr>
          </a:p>
        </p:txBody>
      </p:sp>
      <p:pic>
        <p:nvPicPr>
          <p:cNvPr id="8" name="Afbeelding 7" descr="Afbeelding met ongewerveld dier, insect, ongedierte, geleedpotige&#10;&#10;Automatisch gegenereerde beschrijving">
            <a:extLst>
              <a:ext uri="{FF2B5EF4-FFF2-40B4-BE49-F238E27FC236}">
                <a16:creationId xmlns:a16="http://schemas.microsoft.com/office/drawing/2014/main" id="{3DED9E2D-B02D-633F-10F2-89D7F03FB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/>
          <a:stretch>
            <a:fillRect/>
          </a:stretch>
        </p:blipFill>
        <p:spPr>
          <a:xfrm>
            <a:off x="4572000" y="5241775"/>
            <a:ext cx="1540107" cy="139628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4DA17C5-B264-9C84-2622-6C530268DC45}"/>
              </a:ext>
            </a:extLst>
          </p:cNvPr>
          <p:cNvSpPr txBox="1"/>
          <p:nvPr/>
        </p:nvSpPr>
        <p:spPr>
          <a:xfrm>
            <a:off x="6297776" y="5635227"/>
            <a:ext cx="221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err="1">
                <a:ea typeface="Times New Roman" panose="02020603050405020304" pitchFamily="18" charset="0"/>
              </a:rPr>
              <a:t>Plum</a:t>
            </a:r>
            <a:r>
              <a:rPr lang="nl-BE" sz="1400" b="1" dirty="0">
                <a:ea typeface="Times New Roman" panose="02020603050405020304" pitchFamily="18" charset="0"/>
              </a:rPr>
              <a:t> </a:t>
            </a:r>
            <a:r>
              <a:rPr lang="nl-BE" sz="1400" b="1" dirty="0" err="1">
                <a:ea typeface="Times New Roman" panose="02020603050405020304" pitchFamily="18" charset="0"/>
              </a:rPr>
              <a:t>curculio</a:t>
            </a:r>
            <a:endParaRPr lang="nl-BE" sz="1400" b="1" dirty="0">
              <a:ea typeface="Times New Roman" panose="02020603050405020304" pitchFamily="18" charset="0"/>
            </a:endParaRPr>
          </a:p>
          <a:p>
            <a:r>
              <a:rPr lang="nl-BE" sz="1400" b="1" i="1" dirty="0" err="1">
                <a:ea typeface="Times New Roman" panose="02020603050405020304" pitchFamily="18" charset="0"/>
              </a:rPr>
              <a:t>Conotrachelus</a:t>
            </a:r>
            <a:r>
              <a:rPr lang="nl-BE" sz="1400" b="1" i="1" dirty="0">
                <a:ea typeface="Times New Roman" panose="02020603050405020304" pitchFamily="18" charset="0"/>
              </a:rPr>
              <a:t> </a:t>
            </a:r>
            <a:r>
              <a:rPr lang="nl-BE" sz="1400" b="1" i="1" dirty="0" err="1">
                <a:ea typeface="Times New Roman" panose="02020603050405020304" pitchFamily="18" charset="0"/>
              </a:rPr>
              <a:t>nenuphar</a:t>
            </a:r>
            <a:endParaRPr lang="nl-BE" sz="1400" b="1" i="1" dirty="0">
              <a:ea typeface="Times New Roman" panose="02020603050405020304" pitchFamily="18" charset="0"/>
            </a:endParaRPr>
          </a:p>
        </p:txBody>
      </p:sp>
      <p:pic>
        <p:nvPicPr>
          <p:cNvPr id="2050" name="Picture 2" descr="Jobs, stages en studentenjobs bij FOD Volksgezondheid, Veiligheid van de  voedselketen en Leefmilieu - SPF Santé Publique, Sécurité de la Chaine  Alimentaire et Environnement | Student.be">
            <a:extLst>
              <a:ext uri="{FF2B5EF4-FFF2-40B4-BE49-F238E27FC236}">
                <a16:creationId xmlns:a16="http://schemas.microsoft.com/office/drawing/2014/main" id="{7CAE7352-0E5B-7884-E357-8DFF32EC0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07" y="2641979"/>
            <a:ext cx="2418945" cy="919199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5CCCDBFB-6546-92AC-7814-E94E535A60E2}"/>
              </a:ext>
            </a:extLst>
          </p:cNvPr>
          <p:cNvSpPr txBox="1">
            <a:spLocks/>
          </p:cNvSpPr>
          <p:nvPr/>
        </p:nvSpPr>
        <p:spPr>
          <a:xfrm>
            <a:off x="440581" y="146207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 dirty="0" err="1"/>
              <a:t>Very</a:t>
            </a:r>
            <a:r>
              <a:rPr lang="nl-BE" b="1" dirty="0"/>
              <a:t> </a:t>
            </a:r>
            <a:r>
              <a:rPr lang="nl-BE" b="1" dirty="0" err="1"/>
              <a:t>disruptive</a:t>
            </a:r>
            <a:r>
              <a:rPr lang="nl-BE" b="1" dirty="0"/>
              <a:t> </a:t>
            </a:r>
            <a:r>
              <a:rPr lang="nl-BE" b="1" dirty="0" err="1"/>
              <a:t>for</a:t>
            </a:r>
            <a:r>
              <a:rPr lang="nl-BE" b="1" dirty="0"/>
              <a:t> </a:t>
            </a:r>
            <a:r>
              <a:rPr lang="nl-BE" b="1" dirty="0" err="1"/>
              <a:t>existing</a:t>
            </a:r>
            <a:r>
              <a:rPr lang="nl-BE" b="1" dirty="0"/>
              <a:t> </a:t>
            </a:r>
            <a:r>
              <a:rPr lang="nl-BE" b="1" dirty="0" err="1"/>
              <a:t>Integrated</a:t>
            </a:r>
            <a:r>
              <a:rPr lang="nl-BE" b="1" dirty="0"/>
              <a:t> Pest Management </a:t>
            </a:r>
            <a:r>
              <a:rPr lang="nl-BE" b="1" dirty="0" err="1"/>
              <a:t>practices</a:t>
            </a:r>
            <a:r>
              <a:rPr lang="nl-BE" b="1" dirty="0"/>
              <a:t> </a:t>
            </a:r>
          </a:p>
          <a:p>
            <a:r>
              <a:rPr lang="nl-BE" b="1" dirty="0" err="1"/>
              <a:t>Until</a:t>
            </a:r>
            <a:r>
              <a:rPr lang="nl-BE" b="1" dirty="0"/>
              <a:t> </a:t>
            </a:r>
            <a:r>
              <a:rPr lang="nl-BE" b="1" dirty="0" err="1"/>
              <a:t>novel</a:t>
            </a:r>
            <a:r>
              <a:rPr lang="nl-BE" b="1" dirty="0"/>
              <a:t> </a:t>
            </a:r>
            <a:r>
              <a:rPr lang="nl-BE" b="1" dirty="0" err="1"/>
              <a:t>effective</a:t>
            </a:r>
            <a:r>
              <a:rPr lang="nl-BE" b="1" dirty="0"/>
              <a:t> IPM </a:t>
            </a:r>
            <a:r>
              <a:rPr lang="nl-BE" b="1" dirty="0" err="1"/>
              <a:t>strategies</a:t>
            </a:r>
            <a:r>
              <a:rPr lang="nl-BE" b="1" dirty="0"/>
              <a:t> are </a:t>
            </a:r>
            <a:r>
              <a:rPr lang="nl-BE" b="1" dirty="0" err="1"/>
              <a:t>established</a:t>
            </a:r>
            <a:r>
              <a:rPr lang="nl-BE" b="1" dirty="0"/>
              <a:t>: </a:t>
            </a:r>
            <a:br>
              <a:rPr lang="nl-BE" b="1" dirty="0"/>
            </a:br>
            <a:r>
              <a:rPr lang="nl-BE" b="1" dirty="0" err="1"/>
              <a:t>increased</a:t>
            </a:r>
            <a:r>
              <a:rPr lang="nl-BE" b="1" dirty="0"/>
              <a:t> </a:t>
            </a:r>
            <a:r>
              <a:rPr lang="nl-BE" b="1" dirty="0" err="1"/>
              <a:t>use</a:t>
            </a:r>
            <a:r>
              <a:rPr lang="nl-BE" b="1" dirty="0"/>
              <a:t> of (</a:t>
            </a:r>
            <a:r>
              <a:rPr lang="nl-BE" b="1" dirty="0" err="1"/>
              <a:t>broader</a:t>
            </a:r>
            <a:r>
              <a:rPr lang="nl-BE" b="1" dirty="0"/>
              <a:t> spectrum) plant </a:t>
            </a:r>
            <a:r>
              <a:rPr lang="nl-BE" b="1" dirty="0" err="1"/>
              <a:t>protection</a:t>
            </a:r>
            <a:r>
              <a:rPr lang="nl-BE" b="1" dirty="0"/>
              <a:t> </a:t>
            </a:r>
            <a:r>
              <a:rPr lang="nl-BE" b="1" dirty="0" err="1"/>
              <a:t>products</a:t>
            </a:r>
            <a:endParaRPr lang="nl-BE" b="1" dirty="0"/>
          </a:p>
          <a:p>
            <a:r>
              <a:rPr lang="nl-BE" b="1" dirty="0" err="1"/>
              <a:t>Require</a:t>
            </a:r>
            <a:r>
              <a:rPr lang="nl-BE" b="1" dirty="0"/>
              <a:t> intensive (</a:t>
            </a:r>
            <a:r>
              <a:rPr lang="nl-BE" b="1" dirty="0" err="1"/>
              <a:t>proactive</a:t>
            </a:r>
            <a:r>
              <a:rPr lang="nl-BE" b="1" dirty="0"/>
              <a:t>) research</a:t>
            </a:r>
          </a:p>
          <a:p>
            <a:r>
              <a:rPr lang="nl-BE" b="1" dirty="0" err="1"/>
              <a:t>Increased</a:t>
            </a:r>
            <a:r>
              <a:rPr lang="nl-BE" b="1" dirty="0"/>
              <a:t> </a:t>
            </a:r>
            <a:r>
              <a:rPr lang="nl-BE" b="1" dirty="0" err="1"/>
              <a:t>costs</a:t>
            </a:r>
            <a:r>
              <a:rPr lang="nl-BE" b="1" dirty="0"/>
              <a:t> </a:t>
            </a:r>
            <a:r>
              <a:rPr lang="nl-BE" b="1" dirty="0" err="1"/>
              <a:t>for</a:t>
            </a:r>
            <a:r>
              <a:rPr lang="nl-BE" b="1" dirty="0"/>
              <a:t> </a:t>
            </a:r>
            <a:r>
              <a:rPr lang="nl-BE" b="1" dirty="0" err="1"/>
              <a:t>growers</a:t>
            </a:r>
            <a:r>
              <a:rPr lang="nl-BE" b="1" dirty="0"/>
              <a:t> </a:t>
            </a:r>
            <a:br>
              <a:rPr lang="nl-BE" b="1" dirty="0"/>
            </a:br>
            <a:r>
              <a:rPr lang="nl-BE" b="1" dirty="0"/>
              <a:t>    - monitoring</a:t>
            </a:r>
            <a:br>
              <a:rPr lang="nl-BE" b="1" dirty="0"/>
            </a:br>
            <a:r>
              <a:rPr lang="nl-BE" b="1" dirty="0"/>
              <a:t>    - control </a:t>
            </a:r>
            <a:r>
              <a:rPr lang="nl-BE" b="1" dirty="0" err="1"/>
              <a:t>measures</a:t>
            </a:r>
            <a:r>
              <a:rPr lang="nl-BE" b="1" dirty="0"/>
              <a:t> (e.g. </a:t>
            </a:r>
            <a:r>
              <a:rPr lang="nl-BE" b="1" dirty="0" err="1"/>
              <a:t>netting</a:t>
            </a:r>
            <a:r>
              <a:rPr lang="nl-BE" b="1" dirty="0"/>
              <a:t> : 30.000 – 50.000 euro/ha)</a:t>
            </a:r>
            <a:br>
              <a:rPr lang="nl-BE" b="1" dirty="0"/>
            </a:br>
            <a:r>
              <a:rPr lang="nl-BE" b="1" dirty="0"/>
              <a:t>    - </a:t>
            </a:r>
            <a:r>
              <a:rPr lang="nl-BE" b="1" dirty="0" err="1"/>
              <a:t>losses</a:t>
            </a:r>
            <a:r>
              <a:rPr lang="nl-BE" b="1" dirty="0"/>
              <a:t> </a:t>
            </a:r>
            <a:r>
              <a:rPr lang="nl-BE" b="1" dirty="0" err="1"/>
              <a:t>to</a:t>
            </a:r>
            <a:r>
              <a:rPr lang="nl-BE" b="1" dirty="0"/>
              <a:t> </a:t>
            </a:r>
            <a:r>
              <a:rPr lang="nl-BE" b="1" dirty="0" err="1"/>
              <a:t>tolerate</a:t>
            </a:r>
            <a:r>
              <a:rPr lang="nl-BE" b="1" dirty="0"/>
              <a:t> (</a:t>
            </a:r>
            <a:r>
              <a:rPr lang="nl-BE" b="1" dirty="0" err="1"/>
              <a:t>yield</a:t>
            </a:r>
            <a:r>
              <a:rPr lang="nl-BE" b="1" dirty="0"/>
              <a:t> and/or </a:t>
            </a:r>
            <a:r>
              <a:rPr lang="nl-BE" b="1" dirty="0" err="1"/>
              <a:t>quality</a:t>
            </a:r>
            <a:r>
              <a:rPr lang="nl-BE" b="1" dirty="0"/>
              <a:t>)</a:t>
            </a:r>
          </a:p>
          <a:p>
            <a:r>
              <a:rPr lang="nl-BE" b="1" dirty="0" err="1"/>
              <a:t>Increased</a:t>
            </a:r>
            <a:r>
              <a:rPr lang="nl-BE" b="1" dirty="0"/>
              <a:t> </a:t>
            </a:r>
            <a:r>
              <a:rPr lang="nl-BE" b="1" dirty="0" err="1"/>
              <a:t>cost</a:t>
            </a:r>
            <a:r>
              <a:rPr lang="nl-BE" b="1" dirty="0"/>
              <a:t> of monitoring in commercial chain</a:t>
            </a:r>
            <a:br>
              <a:rPr lang="nl-BE" b="1" dirty="0"/>
            </a:b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949371841"/>
      </p:ext>
    </p:extLst>
  </p:cSld>
  <p:clrMapOvr>
    <a:masterClrMapping/>
  </p:clrMapOvr>
</p:sld>
</file>

<file path=ppt/theme/theme1.xml><?xml version="1.0" encoding="utf-8"?>
<a:theme xmlns:a="http://schemas.openxmlformats.org/drawingml/2006/main" name="Keuze dia's overig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presentatie standaardmodus - aangepast" id="{11B473D4-AB57-4BF3-853C-3C0E7A27BA42}" vid="{EF18A7EF-CE5E-45C5-924A-088DE05BA73E}"/>
    </a:ext>
  </a:extLst>
</a:theme>
</file>

<file path=ppt/theme/theme2.xml><?xml version="1.0" encoding="utf-8"?>
<a:theme xmlns:a="http://schemas.openxmlformats.org/drawingml/2006/main" name="Startdia presentati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presentatie standaardmodus - aangepast" id="{11B473D4-AB57-4BF3-853C-3C0E7A27BA42}" vid="{6D184A5B-58B3-49F1-A19D-0640E74950F0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1FE1F21D51FF44B47E4762AEE1707C" ma:contentTypeVersion="19" ma:contentTypeDescription="Create a new document." ma:contentTypeScope="" ma:versionID="35e429f187372a00e9fb45b8131491e1">
  <xsd:schema xmlns:xsd="http://www.w3.org/2001/XMLSchema" xmlns:xs="http://www.w3.org/2001/XMLSchema" xmlns:p="http://schemas.microsoft.com/office/2006/metadata/properties" xmlns:ns2="ce4b9325-827e-4497-8e58-508cf4241585" xmlns:ns3="05fdc583-c852-4b37-b91d-af172b4185ed" targetNamespace="http://schemas.microsoft.com/office/2006/metadata/properties" ma:root="true" ma:fieldsID="dd4c2e3bf1ca2ec0e63bdd0462562b21" ns2:_="" ns3:_="">
    <xsd:import namespace="ce4b9325-827e-4497-8e58-508cf4241585"/>
    <xsd:import namespace="05fdc583-c852-4b37-b91d-af172b418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UploadedtoMailchimp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b9325-827e-4497-8e58-508cf42415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UploadedtoMailchimp" ma:index="15" nillable="true" ma:displayName="Uploaded to Mailchimp" ma:default="0" ma:format="Dropdown" ma:internalName="UploadedtoMailchimp">
      <xsd:simpleType>
        <xsd:restriction base="dms:Boolean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1a43545-49ed-48fb-bdab-64fb7487fb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dc583-c852-4b37-b91d-af172b4185e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bd3b6e2-1eae-4e84-9330-cdc2883d8890}" ma:internalName="TaxCatchAll" ma:showField="CatchAllData" ma:web="05fdc583-c852-4b37-b91d-af172b4185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b9325-827e-4497-8e58-508cf4241585">
      <Terms xmlns="http://schemas.microsoft.com/office/infopath/2007/PartnerControls"/>
    </lcf76f155ced4ddcb4097134ff3c332f>
    <UploadedtoMailchimp xmlns="ce4b9325-827e-4497-8e58-508cf4241585">false</UploadedtoMailchimp>
    <TaxCatchAll xmlns="05fdc583-c852-4b37-b91d-af172b4185ed" xsi:nil="true"/>
  </documentManagement>
</p:properties>
</file>

<file path=customXml/itemProps1.xml><?xml version="1.0" encoding="utf-8"?>
<ds:datastoreItem xmlns:ds="http://schemas.openxmlformats.org/officeDocument/2006/customXml" ds:itemID="{F4395A4D-9D52-4C43-81E8-0EE3E31F5DCB}"/>
</file>

<file path=customXml/itemProps2.xml><?xml version="1.0" encoding="utf-8"?>
<ds:datastoreItem xmlns:ds="http://schemas.openxmlformats.org/officeDocument/2006/customXml" ds:itemID="{C7FCE736-FA71-4FB4-A32E-CCEBA34B2FF7}"/>
</file>

<file path=customXml/itemProps3.xml><?xml version="1.0" encoding="utf-8"?>
<ds:datastoreItem xmlns:ds="http://schemas.openxmlformats.org/officeDocument/2006/customXml" ds:itemID="{D0B9A271-D1AC-41D8-849E-4E4F95673765}"/>
</file>

<file path=docProps/app.xml><?xml version="1.0" encoding="utf-8"?>
<Properties xmlns="http://schemas.openxmlformats.org/officeDocument/2006/extended-properties" xmlns:vt="http://schemas.openxmlformats.org/officeDocument/2006/docPropsVTypes">
  <Template>sjabloon PPT presentatie standaardmodus</Template>
  <TotalTime>257</TotalTime>
  <Words>375</Words>
  <Application>Microsoft Office PowerPoint</Application>
  <PresentationFormat>Diavoorstelling (4:3)</PresentationFormat>
  <Paragraphs>76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Aptos</vt:lpstr>
      <vt:lpstr>Arial</vt:lpstr>
      <vt:lpstr>Arial Black</vt:lpstr>
      <vt:lpstr>Calibri</vt:lpstr>
      <vt:lpstr>Calibri Light</vt:lpstr>
      <vt:lpstr>Times New Roman</vt:lpstr>
      <vt:lpstr>Keuze dia's overige slides</vt:lpstr>
      <vt:lpstr>Startdia presentatie</vt:lpstr>
      <vt:lpstr>Dealing with invasive fruit pests in Belgium:  an everyday struggle </vt:lpstr>
      <vt:lpstr>Invasive species 1: Drosophila suzukii</vt:lpstr>
      <vt:lpstr>What did we try in the last 11 years  … (in pcfruit)  </vt:lpstr>
      <vt:lpstr>PowerPoint-presentatie</vt:lpstr>
      <vt:lpstr>PowerPoint-presentatie</vt:lpstr>
      <vt:lpstr>Importance of phenological modelling ! (thanks to my colleague Tim Beliën)</vt:lpstr>
      <vt:lpstr>Consequences of new invasive species  for Belgian fruit sector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Dany Bylemans</dc:creator>
  <cp:lastModifiedBy>Dany Bylemans</cp:lastModifiedBy>
  <cp:revision>4</cp:revision>
  <dcterms:created xsi:type="dcterms:W3CDTF">2026-03-01T15:54:46Z</dcterms:created>
  <dcterms:modified xsi:type="dcterms:W3CDTF">2026-03-01T20:11:56Z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0x010100D71FE1F21D51FF44B47E4762AEE1707C</vt:lpwstr>
  </property>
</Properties>
</file>