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2" r:id="rId2"/>
    <p:sldId id="823" r:id="rId3"/>
    <p:sldId id="952" r:id="rId4"/>
    <p:sldId id="833" r:id="rId5"/>
    <p:sldId id="983" r:id="rId6"/>
    <p:sldId id="982" r:id="rId7"/>
    <p:sldId id="984" r:id="rId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2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C9"/>
    <a:srgbClr val="034EA2"/>
    <a:srgbClr val="FFFFFF"/>
    <a:srgbClr val="21C9AA"/>
    <a:srgbClr val="1EC08A"/>
    <a:srgbClr val="33ADD9"/>
    <a:srgbClr val="195989"/>
    <a:srgbClr val="1D679F"/>
    <a:srgbClr val="FFC000"/>
    <a:srgbClr val="1F6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2014" autoAdjust="0"/>
  </p:normalViewPr>
  <p:slideViewPr>
    <p:cSldViewPr snapToGrid="0">
      <p:cViewPr varScale="1">
        <p:scale>
          <a:sx n="52" d="100"/>
          <a:sy n="52" d="100"/>
        </p:scale>
        <p:origin x="964" y="44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21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2700" y="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74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962">
              <a:spcAft>
                <a:spcPts val="300"/>
              </a:spcAft>
            </a:pPr>
            <a:r>
              <a:rPr lang="en-US" sz="1200" b="1" u="none" dirty="0">
                <a:solidFill>
                  <a:schemeClr val="tx2"/>
                </a:solidFill>
              </a:rPr>
              <a:t>Total public expenditure = EU contribution + mandatory co-financing by MSs</a:t>
            </a:r>
          </a:p>
          <a:p>
            <a:pPr marL="80962">
              <a:spcAft>
                <a:spcPts val="300"/>
              </a:spcAft>
            </a:pPr>
            <a:r>
              <a:rPr lang="en-US" sz="1200" b="1" u="none" dirty="0">
                <a:solidFill>
                  <a:schemeClr val="tx2"/>
                </a:solidFill>
              </a:rPr>
              <a:t>Only EU: </a:t>
            </a:r>
            <a:r>
              <a:rPr lang="en-US" sz="1200" b="0" u="none" dirty="0">
                <a:solidFill>
                  <a:schemeClr val="tx2"/>
                </a:solidFill>
              </a:rPr>
              <a:t>Direct Payments + Sectoral Interventions; </a:t>
            </a:r>
            <a:r>
              <a:rPr lang="en-US" sz="1200" b="1" u="none" dirty="0">
                <a:solidFill>
                  <a:schemeClr val="tx2"/>
                </a:solidFill>
              </a:rPr>
              <a:t>Mandatory co-financing: </a:t>
            </a:r>
            <a:r>
              <a:rPr lang="en-US" sz="1200" b="0" u="none" dirty="0">
                <a:solidFill>
                  <a:schemeClr val="tx2"/>
                </a:solidFill>
              </a:rPr>
              <a:t>RD interventions</a:t>
            </a:r>
          </a:p>
          <a:p>
            <a:pPr marL="80962">
              <a:spcAft>
                <a:spcPts val="300"/>
              </a:spcAft>
            </a:pPr>
            <a:endParaRPr lang="en-US" sz="1200" b="1" u="sng" dirty="0">
              <a:solidFill>
                <a:schemeClr val="tx2"/>
              </a:solidFill>
            </a:endParaRPr>
          </a:p>
          <a:p>
            <a:pPr marL="80962">
              <a:spcAft>
                <a:spcPts val="300"/>
              </a:spcAft>
            </a:pPr>
            <a:r>
              <a:rPr lang="en-US" sz="1200" b="1" u="sng" dirty="0">
                <a:solidFill>
                  <a:schemeClr val="tx2"/>
                </a:solidFill>
              </a:rPr>
              <a:t>Pillar 1: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BISS</a:t>
            </a:r>
            <a:r>
              <a:rPr lang="en-US" sz="1200" dirty="0">
                <a:solidFill>
                  <a:schemeClr val="tx1"/>
                </a:solidFill>
              </a:rPr>
              <a:t> (Basic income support for sustainability), </a:t>
            </a:r>
            <a:r>
              <a:rPr lang="en-US" sz="1200" b="1" dirty="0">
                <a:solidFill>
                  <a:schemeClr val="tx1"/>
                </a:solidFill>
              </a:rPr>
              <a:t>CRISS</a:t>
            </a:r>
            <a:r>
              <a:rPr lang="en-US" sz="1200" dirty="0">
                <a:solidFill>
                  <a:schemeClr val="tx1"/>
                </a:solidFill>
              </a:rPr>
              <a:t> (Complementary redistributive income support for sustainability), </a:t>
            </a:r>
            <a:r>
              <a:rPr lang="en-US" sz="1200" b="1" dirty="0">
                <a:solidFill>
                  <a:schemeClr val="tx1"/>
                </a:solidFill>
              </a:rPr>
              <a:t>CIS-YF</a:t>
            </a:r>
            <a:r>
              <a:rPr lang="en-US" sz="1200" dirty="0">
                <a:solidFill>
                  <a:schemeClr val="tx1"/>
                </a:solidFill>
              </a:rPr>
              <a:t> (Complementary income support for young farmers), </a:t>
            </a:r>
            <a:r>
              <a:rPr lang="en-US" sz="1200" b="1" dirty="0">
                <a:solidFill>
                  <a:schemeClr val="tx1"/>
                </a:solidFill>
              </a:rPr>
              <a:t>Eco-schemes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b="1" dirty="0">
                <a:solidFill>
                  <a:schemeClr val="tx1"/>
                </a:solidFill>
              </a:rPr>
              <a:t>CIS</a:t>
            </a:r>
            <a:r>
              <a:rPr lang="en-US" sz="1200" dirty="0">
                <a:solidFill>
                  <a:schemeClr val="tx1"/>
                </a:solidFill>
              </a:rPr>
              <a:t> (Coupled Income Support), </a:t>
            </a:r>
            <a:r>
              <a:rPr lang="en-US" sz="1200" b="1" dirty="0">
                <a:solidFill>
                  <a:schemeClr val="tx1"/>
                </a:solidFill>
              </a:rPr>
              <a:t>Sectoral</a:t>
            </a:r>
            <a:r>
              <a:rPr lang="en-US" sz="1200" dirty="0">
                <a:solidFill>
                  <a:schemeClr val="tx1"/>
                </a:solidFill>
              </a:rPr>
              <a:t> (Sectoral interventions), </a:t>
            </a:r>
          </a:p>
          <a:p>
            <a:pPr marL="80962">
              <a:spcAft>
                <a:spcPts val="300"/>
              </a:spcAft>
            </a:pPr>
            <a:r>
              <a:rPr lang="en-US" sz="1200" b="1" u="sng" dirty="0">
                <a:solidFill>
                  <a:schemeClr val="tx2"/>
                </a:solidFill>
              </a:rPr>
              <a:t>Pillar 2: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ENVCLIM</a:t>
            </a:r>
            <a:r>
              <a:rPr lang="en-US" sz="1200" dirty="0">
                <a:solidFill>
                  <a:schemeClr val="tx1"/>
                </a:solidFill>
              </a:rPr>
              <a:t> (Environmental, climate-related and other management commitments), </a:t>
            </a:r>
            <a:r>
              <a:rPr lang="en-US" sz="1200" b="1" dirty="0">
                <a:solidFill>
                  <a:schemeClr val="tx1"/>
                </a:solidFill>
              </a:rPr>
              <a:t>ANC</a:t>
            </a:r>
            <a:r>
              <a:rPr lang="en-US" sz="1200" dirty="0">
                <a:solidFill>
                  <a:schemeClr val="tx1"/>
                </a:solidFill>
              </a:rPr>
              <a:t> (Natural or other area-specific constraints), </a:t>
            </a:r>
            <a:r>
              <a:rPr lang="en-US" sz="1200" b="1" dirty="0">
                <a:solidFill>
                  <a:schemeClr val="tx1"/>
                </a:solidFill>
              </a:rPr>
              <a:t>ASD</a:t>
            </a:r>
            <a:r>
              <a:rPr lang="en-US" sz="1200" dirty="0">
                <a:solidFill>
                  <a:schemeClr val="tx1"/>
                </a:solidFill>
              </a:rPr>
              <a:t> (Area-specific disadvantages resulting from certain mandatory requirements), </a:t>
            </a:r>
            <a:r>
              <a:rPr lang="en-US" sz="1200" b="1" dirty="0">
                <a:solidFill>
                  <a:schemeClr val="tx1"/>
                </a:solidFill>
              </a:rPr>
              <a:t>INVEST</a:t>
            </a:r>
            <a:r>
              <a:rPr lang="en-US" sz="1200" dirty="0">
                <a:solidFill>
                  <a:schemeClr val="tx1"/>
                </a:solidFill>
              </a:rPr>
              <a:t> (Investments, including investments in irrigation), </a:t>
            </a:r>
            <a:r>
              <a:rPr lang="en-US" sz="1200" b="1" dirty="0">
                <a:solidFill>
                  <a:schemeClr val="tx1"/>
                </a:solidFill>
              </a:rPr>
              <a:t>INSTAL</a:t>
            </a:r>
            <a:r>
              <a:rPr lang="en-US" sz="1200" dirty="0">
                <a:solidFill>
                  <a:schemeClr val="tx1"/>
                </a:solidFill>
              </a:rPr>
              <a:t> (Setting up of young farmers and new farmers and rural business start-ups), </a:t>
            </a:r>
            <a:r>
              <a:rPr lang="en-US" sz="1200" b="1" dirty="0">
                <a:solidFill>
                  <a:schemeClr val="tx1"/>
                </a:solidFill>
              </a:rPr>
              <a:t>RISK</a:t>
            </a:r>
            <a:r>
              <a:rPr lang="en-US" sz="1200" dirty="0">
                <a:solidFill>
                  <a:schemeClr val="tx1"/>
                </a:solidFill>
              </a:rPr>
              <a:t> (Risk management tools), </a:t>
            </a:r>
            <a:r>
              <a:rPr lang="en-US" sz="1200" b="1" dirty="0">
                <a:solidFill>
                  <a:schemeClr val="tx1"/>
                </a:solidFill>
              </a:rPr>
              <a:t>COOP</a:t>
            </a:r>
            <a:r>
              <a:rPr lang="en-US" sz="1200" dirty="0">
                <a:solidFill>
                  <a:schemeClr val="tx1"/>
                </a:solidFill>
              </a:rPr>
              <a:t> (Cooperation), </a:t>
            </a:r>
            <a:r>
              <a:rPr lang="en-US" sz="1200" b="1" dirty="0">
                <a:solidFill>
                  <a:schemeClr val="tx1"/>
                </a:solidFill>
              </a:rPr>
              <a:t>KNOW</a:t>
            </a:r>
            <a:r>
              <a:rPr lang="en-US" sz="1200" dirty="0">
                <a:solidFill>
                  <a:schemeClr val="tx1"/>
                </a:solidFill>
              </a:rPr>
              <a:t> (Knowledge exchange and dissemination of information).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4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92D92-03F9-4B94-E784-38332AA0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BE4CF-EE12-DF60-2E22-D3B6C0091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D9801-D26E-A72E-7965-4A69A5AC5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C6267-ABD1-E00C-B8C5-0EE08C178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ublications.jrc.ec.europa.eu/repository/handle/JRC1353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publications.jrc.ec.europa.eu/repository/handle/JRC1353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5011" y="2393152"/>
            <a:ext cx="10382368" cy="1035848"/>
          </a:xfrm>
        </p:spPr>
        <p:txBody>
          <a:bodyPr/>
          <a:lstStyle/>
          <a:p>
            <a:r>
              <a:rPr lang="en-US" i="1" dirty="0"/>
              <a:t>“Learning from the Past: Lessons for the New Common Agricultural Policy”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Agro</a:t>
            </a:r>
            <a:r>
              <a:rPr lang="en-US" dirty="0">
                <a:solidFill>
                  <a:schemeClr val="bg1"/>
                </a:solidFill>
              </a:rPr>
              <a:t>-economic-environmental modelling in the context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the CAP and the MFF, lessons learnt and future needs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63291" y="4582721"/>
            <a:ext cx="9184576" cy="1958218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9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FFFFFF"/>
                </a:solidFill>
              </a:rPr>
              <a:t>Giampiero Genovese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Joint Research Centre (JRC)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Directorate for Sustainable Resources 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Unit Economics of the Food System (D.4)</a:t>
            </a:r>
          </a:p>
          <a:p>
            <a:pPr lvl="0"/>
            <a:br>
              <a:rPr kumimoji="0" lang="en-GB" sz="195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95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Seville, January 2026</a:t>
            </a:r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59E97-E473-D368-DA40-7435C6A6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85" y="1589084"/>
            <a:ext cx="1504950" cy="88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8720" y="6540939"/>
            <a:ext cx="4262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5"/>
              </a:buClr>
            </a:pPr>
            <a:r>
              <a:rPr lang="en-US" sz="1050" u="sng" dirty="0">
                <a:solidFill>
                  <a:schemeClr val="bg1"/>
                </a:solidFill>
                <a:hlinkClick r:id="rId4"/>
              </a:rPr>
              <a:t>https://dx.doi.org/10.2760/123978</a:t>
            </a:r>
            <a:endParaRPr lang="en-GB" sz="10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6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62E0588E-0335-7C05-6988-E64FE8158036}"/>
              </a:ext>
            </a:extLst>
          </p:cNvPr>
          <p:cNvSpPr/>
          <p:nvPr/>
        </p:nvSpPr>
        <p:spPr>
          <a:xfrm>
            <a:off x="942649" y="1095977"/>
            <a:ext cx="10777909" cy="5679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0A3F0EF6-8949-FE4B-3312-5F483953F21E}"/>
              </a:ext>
            </a:extLst>
          </p:cNvPr>
          <p:cNvSpPr/>
          <p:nvPr/>
        </p:nvSpPr>
        <p:spPr>
          <a:xfrm>
            <a:off x="4096216" y="1237991"/>
            <a:ext cx="4620365" cy="5417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FD7A9A58-4C89-BDD4-610A-6238CCFA3F03}"/>
              </a:ext>
            </a:extLst>
          </p:cNvPr>
          <p:cNvSpPr/>
          <p:nvPr/>
        </p:nvSpPr>
        <p:spPr>
          <a:xfrm>
            <a:off x="8716580" y="1237991"/>
            <a:ext cx="2835339" cy="54174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649" y="104336"/>
            <a:ext cx="10904651" cy="831324"/>
          </a:xfrm>
        </p:spPr>
        <p:txBody>
          <a:bodyPr/>
          <a:lstStyle/>
          <a:p>
            <a:r>
              <a:rPr lang="en-US" sz="2800" b="1" dirty="0"/>
              <a:t>i</a:t>
            </a:r>
            <a:r>
              <a:rPr lang="en-US" sz="2800" dirty="0"/>
              <a:t>ntegrated </a:t>
            </a:r>
            <a:r>
              <a:rPr lang="en-US" sz="2800" b="1" dirty="0"/>
              <a:t>M</a:t>
            </a:r>
            <a:r>
              <a:rPr lang="en-US" sz="2800" dirty="0"/>
              <a:t>odelling Platform for </a:t>
            </a:r>
            <a:r>
              <a:rPr lang="en-US" sz="2800" b="1" dirty="0"/>
              <a:t>A</a:t>
            </a:r>
            <a:r>
              <a:rPr lang="en-US" sz="2800" dirty="0"/>
              <a:t>gro-economic </a:t>
            </a:r>
            <a:br>
              <a:rPr lang="en-US" sz="2800" dirty="0"/>
            </a:br>
            <a:r>
              <a:rPr lang="en-US" sz="2800" dirty="0"/>
              <a:t>and Resource </a:t>
            </a:r>
            <a:r>
              <a:rPr lang="en-US" sz="2800" b="1" dirty="0"/>
              <a:t>P</a:t>
            </a:r>
            <a:r>
              <a:rPr lang="en-US" sz="2800" dirty="0"/>
              <a:t>olicy Analysis (iMAP)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27EC8-DE56-5A11-63CB-A5B098195C9D}"/>
              </a:ext>
            </a:extLst>
          </p:cNvPr>
          <p:cNvSpPr/>
          <p:nvPr/>
        </p:nvSpPr>
        <p:spPr>
          <a:xfrm>
            <a:off x="1105052" y="1237991"/>
            <a:ext cx="3001907" cy="54174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26A316-183C-7D06-0609-DB214AE10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10009" r="9193" b="11666"/>
          <a:stretch/>
        </p:blipFill>
        <p:spPr bwMode="auto">
          <a:xfrm>
            <a:off x="9441469" y="116183"/>
            <a:ext cx="1597771" cy="9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1DC2B02-6783-2D89-DD07-C790B6A9087C}"/>
              </a:ext>
            </a:extLst>
          </p:cNvPr>
          <p:cNvCxnSpPr>
            <a:cxnSpLocks/>
          </p:cNvCxnSpPr>
          <p:nvPr/>
        </p:nvCxnSpPr>
        <p:spPr>
          <a:xfrm rot="10800000">
            <a:off x="2354312" y="2131919"/>
            <a:ext cx="16951" cy="1000628"/>
          </a:xfrm>
          <a:prstGeom prst="bentConnector3">
            <a:avLst>
              <a:gd name="adj1" fmla="val 2412764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3894FD7-4143-CCAA-A771-223EAEFB7C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58348" y="3450184"/>
            <a:ext cx="1007681" cy="372407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DB17A57-6598-9393-3C2D-9F07ECC67C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58348" y="4414885"/>
            <a:ext cx="1007681" cy="372407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331737A-35CB-FEE1-FCE3-8965C32A2D55}"/>
              </a:ext>
            </a:extLst>
          </p:cNvPr>
          <p:cNvCxnSpPr>
            <a:cxnSpLocks/>
          </p:cNvCxnSpPr>
          <p:nvPr/>
        </p:nvCxnSpPr>
        <p:spPr>
          <a:xfrm rot="10800000">
            <a:off x="2321304" y="5291738"/>
            <a:ext cx="16951" cy="1000628"/>
          </a:xfrm>
          <a:prstGeom prst="bentConnector3">
            <a:avLst>
              <a:gd name="adj1" fmla="val 2194583"/>
            </a:avLst>
          </a:prstGeom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220CE9-9E03-E811-CBC3-76842B8F73B8}"/>
              </a:ext>
            </a:extLst>
          </p:cNvPr>
          <p:cNvSpPr/>
          <p:nvPr/>
        </p:nvSpPr>
        <p:spPr>
          <a:xfrm rot="16200000">
            <a:off x="1603788" y="5633922"/>
            <a:ext cx="746909" cy="3215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dirty="0"/>
              <a:t>Baseline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3EBDADB-031E-45AA-4E99-3B9715F60823}"/>
              </a:ext>
            </a:extLst>
          </p:cNvPr>
          <p:cNvSpPr/>
          <p:nvPr/>
        </p:nvSpPr>
        <p:spPr>
          <a:xfrm rot="16200000">
            <a:off x="1372003" y="2988096"/>
            <a:ext cx="1255633" cy="3215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dirty="0"/>
              <a:t>Baseline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E8EC1CC-3E3E-D505-7075-F76B97F00E90}"/>
              </a:ext>
            </a:extLst>
          </p:cNvPr>
          <p:cNvSpPr/>
          <p:nvPr/>
        </p:nvSpPr>
        <p:spPr>
          <a:xfrm rot="16200000">
            <a:off x="1200904" y="5907142"/>
            <a:ext cx="641639" cy="41145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b="1" dirty="0"/>
              <a:t>Farm</a:t>
            </a:r>
            <a:br>
              <a:rPr lang="en-GB" sz="1200" b="1" dirty="0"/>
            </a:br>
            <a:r>
              <a:rPr lang="en-GB" sz="1200" b="1" dirty="0"/>
              <a:t>level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71E90F7-E8EA-BE8E-156F-A2B8F02EE8A3}"/>
              </a:ext>
            </a:extLst>
          </p:cNvPr>
          <p:cNvSpPr/>
          <p:nvPr/>
        </p:nvSpPr>
        <p:spPr>
          <a:xfrm rot="16200000">
            <a:off x="1158412" y="1926190"/>
            <a:ext cx="727074" cy="411457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b="1" dirty="0"/>
              <a:t>CGE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2600829-0CB4-CC39-CA90-701A7FF75BC7}"/>
              </a:ext>
            </a:extLst>
          </p:cNvPr>
          <p:cNvSpPr/>
          <p:nvPr/>
        </p:nvSpPr>
        <p:spPr>
          <a:xfrm rot="16200000">
            <a:off x="150503" y="3934499"/>
            <a:ext cx="2742435" cy="4114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200" b="1" dirty="0"/>
              <a:t>Agricultural sector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FB6ECA14-C5D1-28A1-4031-4FF8A15C899C}"/>
              </a:ext>
            </a:extLst>
          </p:cNvPr>
          <p:cNvGrpSpPr/>
          <p:nvPr/>
        </p:nvGrpSpPr>
        <p:grpSpPr>
          <a:xfrm>
            <a:off x="4132560" y="5874493"/>
            <a:ext cx="4558260" cy="667605"/>
            <a:chOff x="4827361" y="2843870"/>
            <a:chExt cx="1820800" cy="1604855"/>
          </a:xfrm>
        </p:grpSpPr>
        <p:sp>
          <p:nvSpPr>
            <p:cNvPr id="1025" name="Hexagon 1024">
              <a:extLst>
                <a:ext uri="{FF2B5EF4-FFF2-40B4-BE49-F238E27FC236}">
                  <a16:creationId xmlns:a16="http://schemas.microsoft.com/office/drawing/2014/main" id="{E1920BE5-753A-A458-D6C9-8C2637D38A23}"/>
                </a:ext>
              </a:extLst>
            </p:cNvPr>
            <p:cNvSpPr/>
            <p:nvPr/>
          </p:nvSpPr>
          <p:spPr>
            <a:xfrm>
              <a:off x="4827361" y="284387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6000" rIns="0" bIns="36000"/>
            <a:lstStyle/>
            <a:p>
              <a:endParaRPr lang="en-GB"/>
            </a:p>
          </p:txBody>
        </p:sp>
        <p:sp>
          <p:nvSpPr>
            <p:cNvPr id="1027" name="Hexagon 4">
              <a:extLst>
                <a:ext uri="{FF2B5EF4-FFF2-40B4-BE49-F238E27FC236}">
                  <a16:creationId xmlns:a16="http://schemas.microsoft.com/office/drawing/2014/main" id="{36650A17-3767-5069-5C15-B1545FEFCE0D}"/>
                </a:ext>
              </a:extLst>
            </p:cNvPr>
            <p:cNvSpPr txBox="1"/>
            <p:nvPr/>
          </p:nvSpPr>
          <p:spPr>
            <a:xfrm>
              <a:off x="4911718" y="2873520"/>
              <a:ext cx="1736442" cy="157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defTabSz="622300">
                <a:spcBef>
                  <a:spcPct val="0"/>
                </a:spcBef>
              </a:pPr>
              <a:r>
                <a:rPr lang="en-US" sz="1100" b="1" kern="1200" dirty="0">
                  <a:solidFill>
                    <a:schemeClr val="tx1">
                      <a:lumMod val="50000"/>
                    </a:schemeClr>
                  </a:solidFill>
                </a:rPr>
                <a:t>Linkages to other models &amp; tools</a:t>
              </a:r>
              <a: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  <a:t>, e.g.</a:t>
              </a:r>
            </a:p>
            <a:p>
              <a:pPr marL="171450" lvl="0" indent="-171450" defTabSz="622300">
                <a:spcBef>
                  <a:spcPct val="0"/>
                </a:spcBef>
                <a:buFont typeface="Symbol" panose="05050102010706020507" pitchFamily="18" charset="2"/>
                <a:buChar char="-"/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B</a:t>
              </a:r>
              <a: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  <a:t>iophysical models, e.g. 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related to climate change, soil health,…</a:t>
              </a:r>
            </a:p>
            <a:p>
              <a:pPr marL="171450" lvl="0" indent="-171450" defTabSz="622300">
                <a:spcBef>
                  <a:spcPct val="0"/>
                </a:spcBef>
                <a:buFont typeface="Symbol" panose="05050102010706020507" pitchFamily="18" charset="2"/>
                <a:buChar char="-"/>
              </a:pPr>
              <a: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  <a:t>Copernicus Land Monitoring Service, for landscape features,…</a:t>
              </a:r>
            </a:p>
          </p:txBody>
        </p:sp>
      </p:grp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D8129E16-6DB1-7638-AFFF-296A07F02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2" r="7674"/>
          <a:stretch/>
        </p:blipFill>
        <p:spPr>
          <a:xfrm>
            <a:off x="4521377" y="2072784"/>
            <a:ext cx="3905021" cy="3748085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DDA7CF6A-804A-1458-1761-A642247F9241}"/>
              </a:ext>
            </a:extLst>
          </p:cNvPr>
          <p:cNvCxnSpPr>
            <a:stCxn id="50" idx="1"/>
            <a:endCxn id="51" idx="3"/>
          </p:cNvCxnSpPr>
          <p:nvPr/>
        </p:nvCxnSpPr>
        <p:spPr>
          <a:xfrm flipH="1">
            <a:off x="1521721" y="2495456"/>
            <a:ext cx="229" cy="2735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6334DD9F-FEAF-219C-81B1-EFA5D04F7663}"/>
              </a:ext>
            </a:extLst>
          </p:cNvPr>
          <p:cNvCxnSpPr>
            <a:cxnSpLocks/>
            <a:stCxn id="51" idx="1"/>
            <a:endCxn id="49" idx="3"/>
          </p:cNvCxnSpPr>
          <p:nvPr/>
        </p:nvCxnSpPr>
        <p:spPr>
          <a:xfrm>
            <a:off x="1521721" y="5511445"/>
            <a:ext cx="3" cy="2806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D04D1B37-02B3-C97B-024B-D72A7C848C09}"/>
              </a:ext>
            </a:extLst>
          </p:cNvPr>
          <p:cNvGrpSpPr/>
          <p:nvPr/>
        </p:nvGrpSpPr>
        <p:grpSpPr>
          <a:xfrm>
            <a:off x="4342934" y="1599845"/>
            <a:ext cx="1548000" cy="926902"/>
            <a:chOff x="4827360" y="2873519"/>
            <a:chExt cx="1820801" cy="1575206"/>
          </a:xfrm>
        </p:grpSpPr>
        <p:sp>
          <p:nvSpPr>
            <p:cNvPr id="1050" name="Hexagon 1049">
              <a:extLst>
                <a:ext uri="{FF2B5EF4-FFF2-40B4-BE49-F238E27FC236}">
                  <a16:creationId xmlns:a16="http://schemas.microsoft.com/office/drawing/2014/main" id="{64742CDC-1E76-2753-29A6-214AF68E08FF}"/>
                </a:ext>
              </a:extLst>
            </p:cNvPr>
            <p:cNvSpPr/>
            <p:nvPr/>
          </p:nvSpPr>
          <p:spPr>
            <a:xfrm>
              <a:off x="4827360" y="2873519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51" name="Hexagon 4">
              <a:extLst>
                <a:ext uri="{FF2B5EF4-FFF2-40B4-BE49-F238E27FC236}">
                  <a16:creationId xmlns:a16="http://schemas.microsoft.com/office/drawing/2014/main" id="{02C0345E-BD96-5DEB-6FA5-93059AE1BA6C}"/>
                </a:ext>
              </a:extLst>
            </p:cNvPr>
            <p:cNvSpPr txBox="1"/>
            <p:nvPr/>
          </p:nvSpPr>
          <p:spPr>
            <a:xfrm>
              <a:off x="4849670" y="2873519"/>
              <a:ext cx="1798491" cy="1575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solidFill>
                    <a:schemeClr val="tx1">
                      <a:lumMod val="50000"/>
                    </a:schemeClr>
                  </a:solidFill>
                </a:rPr>
                <a:t>Further model</a:t>
              </a:r>
              <a:br>
                <a:rPr lang="en-US" sz="1100" b="1" kern="12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1100" b="1" kern="1200" dirty="0">
                  <a:solidFill>
                    <a:schemeClr val="tx1">
                      <a:lumMod val="50000"/>
                    </a:schemeClr>
                  </a:solidFill>
                </a:rPr>
                <a:t>input</a:t>
              </a:r>
              <a: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  <a:t>, e.g. data from </a:t>
              </a:r>
              <a:b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1100" kern="1200" dirty="0">
                  <a:solidFill>
                    <a:schemeClr val="tx1">
                      <a:lumMod val="50000"/>
                    </a:schemeClr>
                  </a:solidFill>
                </a:rPr>
                <a:t>FSDN, food chain analysis, behavioral science </a:t>
              </a:r>
            </a:p>
          </p:txBody>
        </p:sp>
      </p:grpSp>
      <p:sp>
        <p:nvSpPr>
          <p:cNvPr id="1057" name="Arrow: Striped Right 1056">
            <a:extLst>
              <a:ext uri="{FF2B5EF4-FFF2-40B4-BE49-F238E27FC236}">
                <a16:creationId xmlns:a16="http://schemas.microsoft.com/office/drawing/2014/main" id="{EFDBDCD2-2485-5821-C420-D5DE53566CA1}"/>
              </a:ext>
            </a:extLst>
          </p:cNvPr>
          <p:cNvSpPr/>
          <p:nvPr/>
        </p:nvSpPr>
        <p:spPr>
          <a:xfrm>
            <a:off x="3999514" y="3374939"/>
            <a:ext cx="671551" cy="1121200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1" name="Arrow: Striped Right 1060">
            <a:extLst>
              <a:ext uri="{FF2B5EF4-FFF2-40B4-BE49-F238E27FC236}">
                <a16:creationId xmlns:a16="http://schemas.microsoft.com/office/drawing/2014/main" id="{13211508-7D7B-2F81-B105-B0CB6FEB5E90}"/>
              </a:ext>
            </a:extLst>
          </p:cNvPr>
          <p:cNvSpPr>
            <a:spLocks noChangeAspect="1"/>
          </p:cNvSpPr>
          <p:nvPr/>
        </p:nvSpPr>
        <p:spPr>
          <a:xfrm rot="9018108">
            <a:off x="3960491" y="2125772"/>
            <a:ext cx="498608" cy="639311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2" name="Arrow: Striped Right 1061">
            <a:extLst>
              <a:ext uri="{FF2B5EF4-FFF2-40B4-BE49-F238E27FC236}">
                <a16:creationId xmlns:a16="http://schemas.microsoft.com/office/drawing/2014/main" id="{7F3BA17C-BED2-42A7-ADFC-54815A5CF37F}"/>
              </a:ext>
            </a:extLst>
          </p:cNvPr>
          <p:cNvSpPr>
            <a:spLocks noChangeAspect="1"/>
          </p:cNvSpPr>
          <p:nvPr/>
        </p:nvSpPr>
        <p:spPr>
          <a:xfrm rot="1740310">
            <a:off x="8583560" y="2109883"/>
            <a:ext cx="498608" cy="639311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D6ECD38E-9ED6-CF67-1266-C08C0E8950FC}"/>
              </a:ext>
            </a:extLst>
          </p:cNvPr>
          <p:cNvSpPr txBox="1"/>
          <p:nvPr/>
        </p:nvSpPr>
        <p:spPr>
          <a:xfrm>
            <a:off x="1349707" y="1204789"/>
            <a:ext cx="241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GB" sz="2000" b="1" noProof="0" dirty="0">
                <a:solidFill>
                  <a:schemeClr val="tx1">
                    <a:lumMod val="50000"/>
                  </a:schemeClr>
                </a:solidFill>
              </a:rPr>
              <a:t>iMAP models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1117255D-DA06-F61B-F792-156BAB7C8608}"/>
              </a:ext>
            </a:extLst>
          </p:cNvPr>
          <p:cNvSpPr txBox="1"/>
          <p:nvPr/>
        </p:nvSpPr>
        <p:spPr>
          <a:xfrm>
            <a:off x="4770735" y="1202438"/>
            <a:ext cx="331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GB" sz="2000" b="1" noProof="0" dirty="0">
                <a:solidFill>
                  <a:schemeClr val="tx1">
                    <a:lumMod val="50000"/>
                  </a:schemeClr>
                </a:solidFill>
              </a:rPr>
              <a:t>Integrated analysis</a:t>
            </a:r>
          </a:p>
        </p:txBody>
      </p:sp>
      <p:sp>
        <p:nvSpPr>
          <p:cNvPr id="1072" name="Arrow: Striped Right 1071">
            <a:extLst>
              <a:ext uri="{FF2B5EF4-FFF2-40B4-BE49-F238E27FC236}">
                <a16:creationId xmlns:a16="http://schemas.microsoft.com/office/drawing/2014/main" id="{D0430F37-6418-4EF8-9EB0-94E23933491F}"/>
              </a:ext>
            </a:extLst>
          </p:cNvPr>
          <p:cNvSpPr/>
          <p:nvPr/>
        </p:nvSpPr>
        <p:spPr>
          <a:xfrm>
            <a:off x="8353624" y="3374939"/>
            <a:ext cx="671551" cy="1121200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4D1B37-02B3-C97B-024B-D72A7C848C09}"/>
              </a:ext>
            </a:extLst>
          </p:cNvPr>
          <p:cNvGrpSpPr/>
          <p:nvPr/>
        </p:nvGrpSpPr>
        <p:grpSpPr>
          <a:xfrm>
            <a:off x="7106048" y="1594155"/>
            <a:ext cx="1548000" cy="926902"/>
            <a:chOff x="4827360" y="2873519"/>
            <a:chExt cx="1820801" cy="1575206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64742CDC-1E76-2753-29A6-214AF68E08FF}"/>
                </a:ext>
              </a:extLst>
            </p:cNvPr>
            <p:cNvSpPr/>
            <p:nvPr/>
          </p:nvSpPr>
          <p:spPr>
            <a:xfrm>
              <a:off x="4827360" y="2873519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Hexagon 4">
              <a:extLst>
                <a:ext uri="{FF2B5EF4-FFF2-40B4-BE49-F238E27FC236}">
                  <a16:creationId xmlns:a16="http://schemas.microsoft.com/office/drawing/2014/main" id="{02C0345E-BD96-5DEB-6FA5-93059AE1BA6C}"/>
                </a:ext>
              </a:extLst>
            </p:cNvPr>
            <p:cNvSpPr txBox="1"/>
            <p:nvPr/>
          </p:nvSpPr>
          <p:spPr>
            <a:xfrm>
              <a:off x="4849670" y="2873519"/>
              <a:ext cx="1798491" cy="1575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chemeClr val="tx1">
                      <a:lumMod val="50000"/>
                    </a:schemeClr>
                  </a:solidFill>
                </a:rPr>
                <a:t>Model output for further analysis</a:t>
              </a: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,</a:t>
              </a:r>
              <a:b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e.g. health impacts, biodiversity</a:t>
              </a:r>
            </a:p>
          </p:txBody>
        </p:sp>
      </p:grpSp>
      <p:cxnSp>
        <p:nvCxnSpPr>
          <p:cNvPr id="4" name="Straight Connector 3"/>
          <p:cNvCxnSpPr>
            <a:endCxn id="71" idx="0"/>
          </p:cNvCxnSpPr>
          <p:nvPr/>
        </p:nvCxnSpPr>
        <p:spPr>
          <a:xfrm flipH="1">
            <a:off x="3109981" y="2521057"/>
            <a:ext cx="2040" cy="32696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3E90463-0907-0798-9069-073D51150DC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2419" b="12321"/>
          <a:stretch/>
        </p:blipFill>
        <p:spPr>
          <a:xfrm>
            <a:off x="9041067" y="2577748"/>
            <a:ext cx="2412000" cy="3132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92465" y="1766757"/>
            <a:ext cx="1449778" cy="741872"/>
            <a:chOff x="8388001" y="398351"/>
            <a:chExt cx="1449778" cy="741872"/>
          </a:xfrm>
        </p:grpSpPr>
        <p:sp>
          <p:nvSpPr>
            <p:cNvPr id="43" name="Rounded Rectangle 42"/>
            <p:cNvSpPr/>
            <p:nvPr/>
          </p:nvSpPr>
          <p:spPr>
            <a:xfrm>
              <a:off x="8388001" y="398351"/>
              <a:ext cx="1449778" cy="7418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AD86DB3-12CB-1423-0B46-6618726A6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15" t="26355" r="3003" b="17270"/>
            <a:stretch/>
          </p:blipFill>
          <p:spPr>
            <a:xfrm>
              <a:off x="8410362" y="565867"/>
              <a:ext cx="1406701" cy="424329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391496" y="2771200"/>
            <a:ext cx="1449778" cy="741872"/>
            <a:chOff x="8385963" y="1371172"/>
            <a:chExt cx="1449778" cy="741872"/>
          </a:xfrm>
        </p:grpSpPr>
        <p:sp>
          <p:nvSpPr>
            <p:cNvPr id="56" name="Rounded Rectangle 55"/>
            <p:cNvSpPr/>
            <p:nvPr/>
          </p:nvSpPr>
          <p:spPr>
            <a:xfrm>
              <a:off x="8385963" y="1371172"/>
              <a:ext cx="1449778" cy="7418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6"/>
            <a:srcRect l="4202" t="21695" r="5636" b="21312"/>
            <a:stretch/>
          </p:blipFill>
          <p:spPr>
            <a:xfrm>
              <a:off x="8438717" y="1489705"/>
              <a:ext cx="1362392" cy="50889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371263" y="3787640"/>
            <a:ext cx="1449778" cy="741872"/>
            <a:chOff x="8385963" y="2446961"/>
            <a:chExt cx="1449778" cy="741872"/>
          </a:xfrm>
        </p:grpSpPr>
        <p:sp>
          <p:nvSpPr>
            <p:cNvPr id="65" name="Rounded Rectangle 64"/>
            <p:cNvSpPr/>
            <p:nvPr/>
          </p:nvSpPr>
          <p:spPr>
            <a:xfrm>
              <a:off x="8385963" y="2446961"/>
              <a:ext cx="1449778" cy="7418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7"/>
            <a:srcRect l="4065" t="10297" r="4404" b="10474"/>
            <a:stretch/>
          </p:blipFill>
          <p:spPr>
            <a:xfrm>
              <a:off x="8477980" y="2491199"/>
              <a:ext cx="1290484" cy="641555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2391496" y="4774226"/>
            <a:ext cx="1449778" cy="741872"/>
            <a:chOff x="6802969" y="3352500"/>
            <a:chExt cx="1449778" cy="741872"/>
          </a:xfrm>
        </p:grpSpPr>
        <p:sp>
          <p:nvSpPr>
            <p:cNvPr id="68" name="Rounded Rectangle 67"/>
            <p:cNvSpPr/>
            <p:nvPr/>
          </p:nvSpPr>
          <p:spPr>
            <a:xfrm>
              <a:off x="6802969" y="3352500"/>
              <a:ext cx="1449778" cy="7418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3032" y="3427755"/>
              <a:ext cx="609653" cy="591363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2385092" y="5790666"/>
            <a:ext cx="1449778" cy="741872"/>
            <a:chOff x="8410362" y="4380293"/>
            <a:chExt cx="1449778" cy="741872"/>
          </a:xfrm>
        </p:grpSpPr>
        <p:sp>
          <p:nvSpPr>
            <p:cNvPr id="71" name="Rounded Rectangle 70"/>
            <p:cNvSpPr/>
            <p:nvPr/>
          </p:nvSpPr>
          <p:spPr>
            <a:xfrm>
              <a:off x="8410362" y="4380293"/>
              <a:ext cx="1449778" cy="7418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/>
            <a:srcRect l="4331" t="19411" r="4418" b="26930"/>
            <a:stretch/>
          </p:blipFill>
          <p:spPr>
            <a:xfrm>
              <a:off x="8478947" y="4539035"/>
              <a:ext cx="1312607" cy="449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5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7848" y="6055742"/>
            <a:ext cx="1975449" cy="659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DBF28-FEDF-2645-AF3B-E694DAF540FD}"/>
              </a:ext>
            </a:extLst>
          </p:cNvPr>
          <p:cNvSpPr/>
          <p:nvPr/>
        </p:nvSpPr>
        <p:spPr>
          <a:xfrm>
            <a:off x="1130993" y="1456199"/>
            <a:ext cx="4793428" cy="5035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AGRI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Effects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Cumulative Free Trade Agreements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on the agricultural sector (AGRI, TRADE).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Model-based contribution to 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simplification packages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Model-based scenarios and analysis the context of 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EU protein plan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 2040: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Multi-model analysis of three broad future pathways for the CAP.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Contribution to the annual generation of the AGRI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Medium-Term Outlook for EU agricultural markets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Stronger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alignment of production standards at multilateral level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(pesticides use).</a:t>
            </a:r>
          </a:p>
          <a:p>
            <a:pPr marL="263525" indent="-263525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C17B9-4676-B69B-2B2C-53CF50C78419}"/>
              </a:ext>
            </a:extLst>
          </p:cNvPr>
          <p:cNvSpPr/>
          <p:nvPr/>
        </p:nvSpPr>
        <p:spPr>
          <a:xfrm>
            <a:off x="6427145" y="1456556"/>
            <a:ext cx="4795200" cy="341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SANTE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NGTs: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Assessing benefits of pesticides reduction via NGTs.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Animal welfare: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Impacts of additional costs related to new transport requirements.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Pesticides use: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Impacts of environmental ambition of pesticides reduction.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Food waste reduction targets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9F51B-5C6B-D319-AC04-2A04DE015C5E}"/>
              </a:ext>
            </a:extLst>
          </p:cNvPr>
          <p:cNvSpPr/>
          <p:nvPr/>
        </p:nvSpPr>
        <p:spPr>
          <a:xfrm>
            <a:off x="6427145" y="4937839"/>
            <a:ext cx="4793428" cy="1553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CLIMA: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Contributions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 climate targets assessments, EcAMPA-based regarding mitigation potentials in agriculture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ENV: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Bioeconomy strategy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944841" y="247982"/>
            <a:ext cx="10904651" cy="940898"/>
          </a:xfrm>
        </p:spPr>
        <p:txBody>
          <a:bodyPr/>
          <a:lstStyle/>
          <a:p>
            <a:r>
              <a:rPr lang="en-US" sz="3200" dirty="0"/>
              <a:t>Some of the latest studies for policy DGs based on iMAP models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17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858081" y="6088738"/>
            <a:ext cx="1993630" cy="696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962">
              <a:spcAft>
                <a:spcPts val="10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47060" y="218364"/>
            <a:ext cx="10904651" cy="805218"/>
          </a:xfrm>
        </p:spPr>
        <p:txBody>
          <a:bodyPr/>
          <a:lstStyle/>
          <a:p>
            <a:r>
              <a:rPr lang="en-US" sz="2800" b="1" dirty="0"/>
              <a:t>The diversity of the current CAP</a:t>
            </a:r>
            <a:br>
              <a:rPr lang="en-US" sz="2800" dirty="0"/>
            </a:br>
            <a:r>
              <a:rPr lang="en-US" sz="2400" dirty="0"/>
              <a:t>Baseline – Share of interventions in the Total Public Expenditure by MS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548"/>
          <a:stretch/>
        </p:blipFill>
        <p:spPr>
          <a:xfrm>
            <a:off x="4913884" y="1487606"/>
            <a:ext cx="7278116" cy="5297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9762"/>
          <a:stretch/>
        </p:blipFill>
        <p:spPr>
          <a:xfrm>
            <a:off x="100719" y="3480179"/>
            <a:ext cx="4682134" cy="3377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08E3E-DA6D-2B2E-51BC-151946CF1B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94" t="1995" r="18346" b="5831"/>
          <a:stretch/>
        </p:blipFill>
        <p:spPr>
          <a:xfrm>
            <a:off x="947060" y="1258951"/>
            <a:ext cx="2110847" cy="2170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09B8D-9BF7-1DF8-49F8-4B7E73952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938" y="2092575"/>
            <a:ext cx="1276338" cy="5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841" y="112143"/>
            <a:ext cx="10904651" cy="940898"/>
          </a:xfrm>
        </p:spPr>
        <p:txBody>
          <a:bodyPr/>
          <a:lstStyle/>
          <a:p>
            <a:r>
              <a:rPr lang="en-US" sz="2800" dirty="0"/>
              <a:t>The way forward: Enhancing the analysis of iMAP models with an increased use of environmental data (building a database)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4F0D74-F5E6-B89A-8D1E-09FC0DB46E2C}"/>
              </a:ext>
            </a:extLst>
          </p:cNvPr>
          <p:cNvSpPr/>
          <p:nvPr/>
        </p:nvSpPr>
        <p:spPr>
          <a:xfrm>
            <a:off x="944841" y="2066603"/>
            <a:ext cx="5638839" cy="457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750" lvl="1" indent="-269875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rgbClr val="000000"/>
                </a:solidFill>
              </a:rPr>
              <a:t>Soil data </a:t>
            </a:r>
            <a:r>
              <a:rPr lang="en-US" sz="2000" dirty="0">
                <a:solidFill>
                  <a:srgbClr val="000000"/>
                </a:solidFill>
              </a:rPr>
              <a:t>from ESDAC, e.g. on physical soil, chemical soil properties, soil erosion, change in organic carbon</a:t>
            </a:r>
          </a:p>
          <a:p>
            <a:pPr marL="539750" lvl="1" indent="-269875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rgbClr val="000000"/>
                </a:solidFill>
              </a:rPr>
              <a:t>Biodiversity data</a:t>
            </a:r>
            <a:r>
              <a:rPr lang="en-US" sz="2000" dirty="0">
                <a:solidFill>
                  <a:srgbClr val="000000"/>
                </a:solidFill>
              </a:rPr>
              <a:t>, e.g. on natural pest control, pollination services, biodiversity intactness.</a:t>
            </a:r>
          </a:p>
          <a:p>
            <a:pPr marL="539750" lvl="1" indent="-269875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rgbClr val="000000"/>
                </a:solidFill>
              </a:rPr>
              <a:t>Weather data</a:t>
            </a:r>
            <a:r>
              <a:rPr lang="en-US" sz="2000" dirty="0">
                <a:solidFill>
                  <a:srgbClr val="000000"/>
                </a:solidFill>
              </a:rPr>
              <a:t>, e.g. on cloud cover, precipitation, humidity, temperature, etc.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Generic approach that can be extended to new/different data 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Needs to be compatible with personal data protection regulation 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F0D74-F5E6-B89A-8D1E-09FC0DB46E2C}"/>
              </a:ext>
            </a:extLst>
          </p:cNvPr>
          <p:cNvSpPr/>
          <p:nvPr/>
        </p:nvSpPr>
        <p:spPr>
          <a:xfrm>
            <a:off x="944841" y="1252054"/>
            <a:ext cx="10761571" cy="81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JRC is testing the </a:t>
            </a:r>
            <a:r>
              <a:rPr lang="en-US" sz="2000" b="1" dirty="0">
                <a:solidFill>
                  <a:srgbClr val="000000"/>
                </a:solidFill>
              </a:rPr>
              <a:t>integration of FADN data with geo-referenced environmental data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1" y="2552006"/>
            <a:ext cx="2311660" cy="241568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9010997" y="3507971"/>
            <a:ext cx="764771" cy="332509"/>
          </a:xfrm>
          <a:prstGeom prst="rightArrow">
            <a:avLst/>
          </a:prstGeom>
          <a:solidFill>
            <a:srgbClr val="1E858B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JEODPP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893334" y="2743200"/>
          <a:ext cx="1905460" cy="2194560"/>
        </p:xfrm>
        <a:graphic>
          <a:graphicData uri="http://schemas.openxmlformats.org/drawingml/2006/table">
            <a:tbl>
              <a:tblPr firstRow="1" bandRow="1"/>
              <a:tblGrid>
                <a:gridCol w="381092">
                  <a:extLst>
                    <a:ext uri="{9D8B030D-6E8A-4147-A177-3AD203B41FA5}">
                      <a16:colId xmlns:a16="http://schemas.microsoft.com/office/drawing/2014/main" val="3456574414"/>
                    </a:ext>
                  </a:extLst>
                </a:gridCol>
                <a:gridCol w="381092">
                  <a:extLst>
                    <a:ext uri="{9D8B030D-6E8A-4147-A177-3AD203B41FA5}">
                      <a16:colId xmlns:a16="http://schemas.microsoft.com/office/drawing/2014/main" val="465009729"/>
                    </a:ext>
                  </a:extLst>
                </a:gridCol>
                <a:gridCol w="417035">
                  <a:extLst>
                    <a:ext uri="{9D8B030D-6E8A-4147-A177-3AD203B41FA5}">
                      <a16:colId xmlns:a16="http://schemas.microsoft.com/office/drawing/2014/main" val="2191382513"/>
                    </a:ext>
                  </a:extLst>
                </a:gridCol>
                <a:gridCol w="374072">
                  <a:extLst>
                    <a:ext uri="{9D8B030D-6E8A-4147-A177-3AD203B41FA5}">
                      <a16:colId xmlns:a16="http://schemas.microsoft.com/office/drawing/2014/main" val="4081539844"/>
                    </a:ext>
                  </a:extLst>
                </a:gridCol>
                <a:gridCol w="352169">
                  <a:extLst>
                    <a:ext uri="{9D8B030D-6E8A-4147-A177-3AD203B41FA5}">
                      <a16:colId xmlns:a16="http://schemas.microsoft.com/office/drawing/2014/main" val="909220546"/>
                    </a:ext>
                  </a:extLst>
                </a:gridCol>
              </a:tblGrid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€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€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T°</a:t>
                      </a:r>
                      <a:endParaRPr lang="en-GB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800" dirty="0"/>
                        <a:t>mm</a:t>
                      </a:r>
                      <a:endParaRPr lang="en-GB" sz="9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28103"/>
                  </a:ext>
                </a:extLst>
              </a:tr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9664"/>
                  </a:ext>
                </a:extLst>
              </a:tr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50986"/>
                  </a:ext>
                </a:extLst>
              </a:tr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751"/>
                  </a:ext>
                </a:extLst>
              </a:tr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86689"/>
                  </a:ext>
                </a:extLst>
              </a:tr>
              <a:tr h="36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858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2728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771909" y="2017262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Database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4725" y="2026416"/>
            <a:ext cx="28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Geo-referenced Variables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21735" y="5149753"/>
            <a:ext cx="284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Final product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a dataset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FADN data extended with environmental variables</a:t>
            </a:r>
          </a:p>
        </p:txBody>
      </p:sp>
    </p:spTree>
    <p:extLst>
      <p:ext uri="{BB962C8B-B14F-4D97-AF65-F5344CB8AC3E}">
        <p14:creationId xmlns:p14="http://schemas.microsoft.com/office/powerpoint/2010/main" val="309987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55245" y="1161535"/>
            <a:ext cx="10904651" cy="442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Enhance modelling capacities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Expansion of individual models</a:t>
            </a:r>
          </a:p>
          <a:p>
            <a:pPr marL="263525" indent="-2635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Model integration at different levels</a:t>
            </a:r>
          </a:p>
          <a:p>
            <a:pPr marL="538163" lvl="1" indent="-274638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Integration between socio-economic, biophysical and environmental data/models, and other approaches </a:t>
            </a:r>
          </a:p>
          <a:p>
            <a:pPr marL="538163" lvl="1" indent="-274638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Additional models, tools and approaches to accompany and extend the analysis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Integrated analytical frameworks for policy coherence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Anticipation is a key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A34F2F-A169-55E6-DBC9-501A56E5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41" y="152527"/>
            <a:ext cx="10904651" cy="667606"/>
          </a:xfrm>
        </p:spPr>
        <p:txBody>
          <a:bodyPr/>
          <a:lstStyle/>
          <a:p>
            <a:r>
              <a:rPr lang="en-US" sz="3200" b="1" dirty="0"/>
              <a:t>Take away conclusions from the research side</a:t>
            </a:r>
            <a:endParaRPr lang="en-GB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1E400-ABD7-9F1E-6767-E2163A23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3" y="5874205"/>
            <a:ext cx="1354455" cy="7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01BE-FEB4-070C-599A-C4F2222AD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41EE9F9-96D6-BAE8-69FF-AEB53C24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011" y="2393151"/>
            <a:ext cx="10382368" cy="19279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  <a:r>
              <a:rPr lang="fr-FR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E7E089-65CA-D36D-A970-D5EBF63237A3}"/>
              </a:ext>
            </a:extLst>
          </p:cNvPr>
          <p:cNvSpPr txBox="1">
            <a:spLocks/>
          </p:cNvSpPr>
          <p:nvPr/>
        </p:nvSpPr>
        <p:spPr>
          <a:xfrm>
            <a:off x="1274835" y="3310698"/>
            <a:ext cx="9184576" cy="1958218"/>
          </a:xfrm>
          <a:prstGeom prst="rect">
            <a:avLst/>
          </a:prstGeom>
        </p:spPr>
        <p:txBody>
          <a:bodyPr lIns="0" t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9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FFFFFF"/>
                </a:solidFill>
              </a:rPr>
              <a:t>Giampiero.Genovese@ec.Europa.eu</a:t>
            </a:r>
          </a:p>
          <a:p>
            <a:pPr lvl="0"/>
            <a:br>
              <a:rPr kumimoji="0" lang="en-GB" sz="195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95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139E2-ED45-C272-4DDE-6B719C31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85" y="1589084"/>
            <a:ext cx="1504950" cy="88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2F982-92F3-BA6E-5982-8987CF45ED7F}"/>
              </a:ext>
            </a:extLst>
          </p:cNvPr>
          <p:cNvSpPr txBox="1"/>
          <p:nvPr/>
        </p:nvSpPr>
        <p:spPr>
          <a:xfrm>
            <a:off x="7538720" y="6540939"/>
            <a:ext cx="4262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5"/>
              </a:buClr>
            </a:pPr>
            <a:r>
              <a:rPr lang="en-US" sz="1050" u="sng" dirty="0">
                <a:solidFill>
                  <a:schemeClr val="bg1"/>
                </a:solidFill>
                <a:hlinkClick r:id="rId4"/>
              </a:rPr>
              <a:t>https://dx.doi.org/10.2760/123978</a:t>
            </a:r>
            <a:endParaRPr lang="en-GB" sz="1050" noProof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CCBAF-9EBB-E2B7-ECC0-A3AED6820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7" t="16937" r="1715" b="432"/>
          <a:stretch/>
        </p:blipFill>
        <p:spPr>
          <a:xfrm>
            <a:off x="8547444" y="3124863"/>
            <a:ext cx="2746632" cy="33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FE1F21D51FF44B47E4762AEE1707C" ma:contentTypeVersion="19" ma:contentTypeDescription="Create a new document." ma:contentTypeScope="" ma:versionID="35e429f187372a00e9fb45b8131491e1">
  <xsd:schema xmlns:xsd="http://www.w3.org/2001/XMLSchema" xmlns:xs="http://www.w3.org/2001/XMLSchema" xmlns:p="http://schemas.microsoft.com/office/2006/metadata/properties" xmlns:ns2="ce4b9325-827e-4497-8e58-508cf4241585" xmlns:ns3="05fdc583-c852-4b37-b91d-af172b4185ed" targetNamespace="http://schemas.microsoft.com/office/2006/metadata/properties" ma:root="true" ma:fieldsID="dd4c2e3bf1ca2ec0e63bdd0462562b21" ns2:_="" ns3:_="">
    <xsd:import namespace="ce4b9325-827e-4497-8e58-508cf4241585"/>
    <xsd:import namespace="05fdc583-c852-4b37-b91d-af172b418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UploadedtoMailchimp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b9325-827e-4497-8e58-508cf4241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UploadedtoMailchimp" ma:index="15" nillable="true" ma:displayName="Uploaded to Mailchimp" ma:default="0" ma:format="Dropdown" ma:internalName="UploadedtoMailchimp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dc583-c852-4b37-b91d-af172b418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d3b6e2-1eae-4e84-9330-cdc2883d8890}" ma:internalName="TaxCatchAll" ma:showField="CatchAllData" ma:web="05fdc583-c852-4b37-b91d-af172b418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b9325-827e-4497-8e58-508cf4241585">
      <Terms xmlns="http://schemas.microsoft.com/office/infopath/2007/PartnerControls"/>
    </lcf76f155ced4ddcb4097134ff3c332f>
    <UploadedtoMailchimp xmlns="ce4b9325-827e-4497-8e58-508cf4241585">false</UploadedtoMailchimp>
    <TaxCatchAll xmlns="05fdc583-c852-4b37-b91d-af172b4185ed" xsi:nil="true"/>
  </documentManagement>
</p:properties>
</file>

<file path=customXml/itemProps1.xml><?xml version="1.0" encoding="utf-8"?>
<ds:datastoreItem xmlns:ds="http://schemas.openxmlformats.org/officeDocument/2006/customXml" ds:itemID="{B33DAF15-BBD2-4053-9E93-8619FD9BEF3F}"/>
</file>

<file path=customXml/itemProps2.xml><?xml version="1.0" encoding="utf-8"?>
<ds:datastoreItem xmlns:ds="http://schemas.openxmlformats.org/officeDocument/2006/customXml" ds:itemID="{DA7B20C8-2352-4B06-B4C5-7853919D697D}"/>
</file>

<file path=customXml/itemProps3.xml><?xml version="1.0" encoding="utf-8"?>
<ds:datastoreItem xmlns:ds="http://schemas.openxmlformats.org/officeDocument/2006/customXml" ds:itemID="{F8086D1E-7C91-4C2F-8AC9-DC8416BDF3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8164</TotalTime>
  <Words>690</Words>
  <Application>Microsoft Office PowerPoint</Application>
  <PresentationFormat>Widescreen</PresentationFormat>
  <Paragraphs>72</Paragraphs>
  <Slides>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Office Theme</vt:lpstr>
      <vt:lpstr>PowerPoint Presentation</vt:lpstr>
      <vt:lpstr>integrated Modelling Platform for Agro-economic  and Resource Policy Analysis (iMAP)</vt:lpstr>
      <vt:lpstr>Some of the latest studies for policy DGs based on iMAP models</vt:lpstr>
      <vt:lpstr>The diversity of the current CAP Baseline – Share of interventions in the Total Public Expenditure by MS</vt:lpstr>
      <vt:lpstr>The way forward: Enhancing the analysis of iMAP models with an increased use of environmental data (building a database)</vt:lpstr>
      <vt:lpstr>Take away conclusions from the research side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FELLMANN Thomas (JRC-SEVILLA)</dc:creator>
  <cp:lastModifiedBy>GENOVESE Giampiero (JRC-SEVILLA)</cp:lastModifiedBy>
  <cp:revision>631</cp:revision>
  <cp:lastPrinted>2022-05-11T12:28:26Z</cp:lastPrinted>
  <dcterms:created xsi:type="dcterms:W3CDTF">2019-08-09T12:06:42Z</dcterms:created>
  <dcterms:modified xsi:type="dcterms:W3CDTF">2026-01-19T17:22:02Z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216256</vt:lpwstr>
  </property>
  <property fmtid="{D5CDD505-2E9C-101B-9397-08002B2CF9AE}" pid="3" name="Jive_LatestUserAccountName">
    <vt:lpwstr>barrejj</vt:lpwstr>
  </property>
  <property fmtid="{D5CDD505-2E9C-101B-9397-08002B2CF9AE}" pid="4" name="Offisync_ProviderInitializationData">
    <vt:lpwstr>https://webgate.ec.europa.eu/connected</vt:lpwstr>
  </property>
  <property fmtid="{D5CDD505-2E9C-101B-9397-08002B2CF9AE}" pid="5" name="Offisync_ServerID">
    <vt:lpwstr>0d3b22a6-6203-4efc-8e8e-b5279256493b</vt:lpwstr>
  </property>
  <property fmtid="{D5CDD505-2E9C-101B-9397-08002B2CF9AE}" pid="6" name="Jive_VersionGuid">
    <vt:lpwstr>4f7ad55c-d266-4fe1-8f64-ea7e926c527f</vt:lpwstr>
  </property>
  <property fmtid="{D5CDD505-2E9C-101B-9397-08002B2CF9AE}" pid="7" name="Offisync_UpdateToken">
    <vt:lpwstr>6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2025-11-13T11:16:59Z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7039314c-e752-4c2e-9e44-1ceb68ad1ced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SIP_Label_6bd9ddd1-4d20-43f6-abfa-fc3c07406f94_Tag">
    <vt:lpwstr>10, 3, 0, 1</vt:lpwstr>
  </property>
  <property fmtid="{D5CDD505-2E9C-101B-9397-08002B2CF9AE}" pid="16" name="ContentTypeId">
    <vt:lpwstr>0x010100D71FE1F21D51FF44B47E4762AEE1707C</vt:lpwstr>
  </property>
</Properties>
</file>