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56" r:id="rId3"/>
    <p:sldId id="259" r:id="rId4"/>
    <p:sldId id="260" r:id="rId5"/>
    <p:sldId id="261" r:id="rId6"/>
    <p:sldId id="262" r:id="rId7"/>
    <p:sldId id="264"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CAFC"/>
    <a:srgbClr val="D5D0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E14321-59F9-4307-8404-7863C018DC63}" type="datetimeFigureOut">
              <a:rPr lang="it-IT" smtClean="0"/>
              <a:t>19/11/2025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1BC6B9-A24C-462D-B007-D1F48FAC496D}" type="slidenum">
              <a:rPr lang="it-IT" smtClean="0"/>
              <a:t>‹N›</a:t>
            </a:fld>
            <a:endParaRPr lang="it-IT"/>
          </a:p>
        </p:txBody>
      </p:sp>
    </p:spTree>
    <p:extLst>
      <p:ext uri="{BB962C8B-B14F-4D97-AF65-F5344CB8AC3E}">
        <p14:creationId xmlns:p14="http://schemas.microsoft.com/office/powerpoint/2010/main" val="244076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sz="1200" kern="1200" dirty="0">
                <a:solidFill>
                  <a:schemeClr val="tx1"/>
                </a:solidFill>
                <a:effectLst/>
                <a:latin typeface="+mn-lt"/>
                <a:ea typeface="+mn-ea"/>
                <a:cs typeface="+mn-cs"/>
              </a:rPr>
              <a:t>Thank you. Before we discuss performance, costs, or new technology, we must start with the legal foundation of European ATM: the sovereign responsibility of the State. The 1944 Chicago Convention gives complete and exclusive sovereignty over airspace to individual States—not to the EU. The EU, despite its regulatory power, is not a contracting party and cannot assume the ultimate legal responsibility for safety. In today's geopolitical context, we must treat ATS as a sovereign public safety mandate, applicable only at the national level. The women and men on the console are the operational expression of this State duty, not just cogs in a commercial machine</a:t>
            </a:r>
            <a:endParaRPr lang="it-IT" dirty="0"/>
          </a:p>
        </p:txBody>
      </p:sp>
      <p:sp>
        <p:nvSpPr>
          <p:cNvPr id="4" name="Segnaposto numero diapositiva 3"/>
          <p:cNvSpPr>
            <a:spLocks noGrp="1"/>
          </p:cNvSpPr>
          <p:nvPr>
            <p:ph type="sldNum" sz="quarter" idx="5"/>
          </p:nvPr>
        </p:nvSpPr>
        <p:spPr/>
        <p:txBody>
          <a:bodyPr/>
          <a:lstStyle/>
          <a:p>
            <a:fld id="{E91BC6B9-A24C-462D-B007-D1F48FAC496D}" type="slidenum">
              <a:rPr lang="it-IT" smtClean="0"/>
              <a:t>2</a:t>
            </a:fld>
            <a:endParaRPr lang="it-IT"/>
          </a:p>
        </p:txBody>
      </p:sp>
    </p:spTree>
    <p:extLst>
      <p:ext uri="{BB962C8B-B14F-4D97-AF65-F5344CB8AC3E}">
        <p14:creationId xmlns:p14="http://schemas.microsoft.com/office/powerpoint/2010/main" val="3215535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sz="1200" kern="1200" dirty="0">
                <a:solidFill>
                  <a:schemeClr val="tx1"/>
                </a:solidFill>
                <a:effectLst/>
                <a:latin typeface="+mn-lt"/>
                <a:ea typeface="+mn-ea"/>
                <a:cs typeface="+mn-cs"/>
              </a:rPr>
              <a:t>Now, let's talk about the </a:t>
            </a:r>
            <a:r>
              <a:rPr lang="en-GB" sz="1200" i="1" kern="1200" dirty="0">
                <a:solidFill>
                  <a:schemeClr val="tx1"/>
                </a:solidFill>
                <a:effectLst/>
                <a:latin typeface="+mn-lt"/>
                <a:ea typeface="+mn-ea"/>
                <a:cs typeface="+mn-cs"/>
              </a:rPr>
              <a:t>real</a:t>
            </a:r>
            <a:r>
              <a:rPr lang="en-GB" sz="1200" kern="1200" dirty="0">
                <a:solidFill>
                  <a:schemeClr val="tx1"/>
                </a:solidFill>
                <a:effectLst/>
                <a:latin typeface="+mn-lt"/>
                <a:ea typeface="+mn-ea"/>
                <a:cs typeface="+mn-cs"/>
              </a:rPr>
              <a:t> New Service Delivery Model. From my 30 years in Milan and Rome, I can tell you: the single most indispensable factor for safe, efficient delivery is the </a:t>
            </a:r>
            <a:r>
              <a:rPr lang="en-GB" sz="1200" b="1" kern="1200" dirty="0">
                <a:solidFill>
                  <a:schemeClr val="tx1"/>
                </a:solidFill>
                <a:effectLst/>
                <a:latin typeface="+mn-lt"/>
                <a:ea typeface="+mn-ea"/>
                <a:cs typeface="+mn-cs"/>
              </a:rPr>
              <a:t>well-being of the operational staff</a:t>
            </a:r>
            <a:r>
              <a:rPr lang="en-GB" sz="1200" kern="1200" dirty="0">
                <a:solidFill>
                  <a:schemeClr val="tx1"/>
                </a:solidFill>
                <a:effectLst/>
                <a:latin typeface="+mn-lt"/>
                <a:ea typeface="+mn-ea"/>
                <a:cs typeface="+mn-cs"/>
              </a:rPr>
              <a:t>. Everything else is secondary. The pressure on the network is exponential, and we need Air traffic controllers and ATSEPs operating at their maximum. This cannot happen without robust, holistic </a:t>
            </a:r>
            <a:r>
              <a:rPr lang="en-GB" sz="1200" b="1" kern="1200" dirty="0">
                <a:solidFill>
                  <a:schemeClr val="tx1"/>
                </a:solidFill>
                <a:effectLst/>
                <a:latin typeface="+mn-lt"/>
                <a:ea typeface="+mn-ea"/>
                <a:cs typeface="+mn-cs"/>
              </a:rPr>
              <a:t>Fatigue Risk Management (FRM)</a:t>
            </a:r>
            <a:r>
              <a:rPr lang="en-GB" sz="1200" kern="1200" dirty="0">
                <a:solidFill>
                  <a:schemeClr val="tx1"/>
                </a:solidFill>
                <a:effectLst/>
                <a:latin typeface="+mn-lt"/>
                <a:ea typeface="+mn-ea"/>
                <a:cs typeface="+mn-cs"/>
              </a:rPr>
              <a:t>. FRM is not a soft benefit; it is an </a:t>
            </a:r>
            <a:r>
              <a:rPr lang="en-GB" sz="1200" b="1" kern="1200" dirty="0">
                <a:solidFill>
                  <a:schemeClr val="tx1"/>
                </a:solidFill>
                <a:effectLst/>
                <a:latin typeface="+mn-lt"/>
                <a:ea typeface="+mn-ea"/>
                <a:cs typeface="+mn-cs"/>
              </a:rPr>
              <a:t>essential safety priority</a:t>
            </a:r>
            <a:r>
              <a:rPr lang="en-GB" sz="1200" kern="1200" dirty="0">
                <a:solidFill>
                  <a:schemeClr val="tx1"/>
                </a:solidFill>
                <a:effectLst/>
                <a:latin typeface="+mn-lt"/>
                <a:ea typeface="+mn-ea"/>
                <a:cs typeface="+mn-cs"/>
              </a:rPr>
              <a:t> to uphold our sovereign obligation. A resilient ATM future means acknowledging human limitations and building policy through </a:t>
            </a:r>
            <a:r>
              <a:rPr lang="en-GB" sz="1200" b="1" kern="1200" dirty="0">
                <a:solidFill>
                  <a:schemeClr val="tx1"/>
                </a:solidFill>
                <a:effectLst/>
                <a:latin typeface="+mn-lt"/>
                <a:ea typeface="+mn-ea"/>
                <a:cs typeface="+mn-cs"/>
              </a:rPr>
              <a:t>trust and collaboration</a:t>
            </a:r>
            <a:r>
              <a:rPr lang="en-GB" sz="1200" kern="1200" dirty="0">
                <a:solidFill>
                  <a:schemeClr val="tx1"/>
                </a:solidFill>
                <a:effectLst/>
                <a:latin typeface="+mn-lt"/>
                <a:ea typeface="+mn-ea"/>
                <a:cs typeface="+mn-cs"/>
              </a:rPr>
              <a:t> with operational staff and their unions</a:t>
            </a:r>
            <a:endParaRPr lang="it-IT" dirty="0"/>
          </a:p>
        </p:txBody>
      </p:sp>
      <p:sp>
        <p:nvSpPr>
          <p:cNvPr id="4" name="Segnaposto numero diapositiva 3"/>
          <p:cNvSpPr>
            <a:spLocks noGrp="1"/>
          </p:cNvSpPr>
          <p:nvPr>
            <p:ph type="sldNum" sz="quarter" idx="5"/>
          </p:nvPr>
        </p:nvSpPr>
        <p:spPr/>
        <p:txBody>
          <a:bodyPr/>
          <a:lstStyle/>
          <a:p>
            <a:fld id="{E91BC6B9-A24C-462D-B007-D1F48FAC496D}" type="slidenum">
              <a:rPr lang="it-IT" smtClean="0"/>
              <a:t>3</a:t>
            </a:fld>
            <a:endParaRPr lang="it-IT"/>
          </a:p>
        </p:txBody>
      </p:sp>
    </p:spTree>
    <p:extLst>
      <p:ext uri="{BB962C8B-B14F-4D97-AF65-F5344CB8AC3E}">
        <p14:creationId xmlns:p14="http://schemas.microsoft.com/office/powerpoint/2010/main" val="4170005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sz="1200" kern="1200" dirty="0">
                <a:solidFill>
                  <a:schemeClr val="tx1"/>
                </a:solidFill>
                <a:effectLst/>
                <a:latin typeface="+mn-lt"/>
                <a:ea typeface="+mn-ea"/>
                <a:cs typeface="+mn-cs"/>
              </a:rPr>
              <a:t>The core conflict we face is the undeniable tension between </a:t>
            </a:r>
            <a:r>
              <a:rPr lang="en-GB" sz="1200" b="1" kern="1200" dirty="0">
                <a:solidFill>
                  <a:schemeClr val="tx1"/>
                </a:solidFill>
                <a:effectLst/>
                <a:latin typeface="+mn-lt"/>
                <a:ea typeface="+mn-ea"/>
                <a:cs typeface="+mn-cs"/>
              </a:rPr>
              <a:t>politically adopted cost-efficiency targets</a:t>
            </a:r>
            <a:r>
              <a:rPr lang="en-GB" sz="1200" kern="1200" dirty="0">
                <a:solidFill>
                  <a:schemeClr val="tx1"/>
                </a:solidFill>
                <a:effectLst/>
                <a:latin typeface="+mn-lt"/>
                <a:ea typeface="+mn-ea"/>
                <a:cs typeface="+mn-cs"/>
              </a:rPr>
              <a:t> and the operational reality on the ground. We are moving towards RP5 with the critical danger that a rigid, one-size-fits-all framework, driven by profit logic, will compromise the State's fundamental safety obligation. When the bottom line is prioritized over the workforce, the pressure to cut staff and compromise working conditions lands squarely on the </a:t>
            </a:r>
            <a:r>
              <a:rPr lang="en-GB" sz="1200" b="1" kern="1200" dirty="0">
                <a:solidFill>
                  <a:schemeClr val="tx1"/>
                </a:solidFill>
                <a:effectLst/>
                <a:latin typeface="+mn-lt"/>
                <a:ea typeface="+mn-ea"/>
                <a:cs typeface="+mn-cs"/>
              </a:rPr>
              <a:t>human core of the system</a:t>
            </a:r>
            <a:r>
              <a:rPr lang="en-GB" sz="1200" kern="1200" dirty="0">
                <a:solidFill>
                  <a:schemeClr val="tx1"/>
                </a:solidFill>
                <a:effectLst/>
                <a:latin typeface="+mn-lt"/>
                <a:ea typeface="+mn-ea"/>
                <a:cs typeface="+mn-cs"/>
              </a:rPr>
              <a:t>. We must insist on a </a:t>
            </a:r>
            <a:r>
              <a:rPr lang="en-GB" sz="1200" b="1" kern="1200" dirty="0">
                <a:solidFill>
                  <a:schemeClr val="tx1"/>
                </a:solidFill>
                <a:effectLst/>
                <a:latin typeface="+mn-lt"/>
                <a:ea typeface="+mn-ea"/>
                <a:cs typeface="+mn-cs"/>
              </a:rPr>
              <a:t>context-sensitive framework</a:t>
            </a:r>
            <a:r>
              <a:rPr lang="en-GB" sz="1200" kern="1200" dirty="0">
                <a:solidFill>
                  <a:schemeClr val="tx1"/>
                </a:solidFill>
                <a:effectLst/>
                <a:latin typeface="+mn-lt"/>
                <a:ea typeface="+mn-ea"/>
                <a:cs typeface="+mn-cs"/>
              </a:rPr>
              <a:t> that recognizes the unique investment required to </a:t>
            </a:r>
            <a:r>
              <a:rPr lang="en-GB" sz="1200" kern="1200" dirty="0" err="1">
                <a:solidFill>
                  <a:schemeClr val="tx1"/>
                </a:solidFill>
                <a:effectLst/>
                <a:latin typeface="+mn-lt"/>
                <a:ea typeface="+mn-ea"/>
                <a:cs typeface="+mn-cs"/>
              </a:rPr>
              <a:t>fulfill</a:t>
            </a:r>
            <a:r>
              <a:rPr lang="en-GB" sz="1200" kern="1200" dirty="0">
                <a:solidFill>
                  <a:schemeClr val="tx1"/>
                </a:solidFill>
                <a:effectLst/>
                <a:latin typeface="+mn-lt"/>
                <a:ea typeface="+mn-ea"/>
                <a:cs typeface="+mn-cs"/>
              </a:rPr>
              <a:t> a public safety mandate. </a:t>
            </a:r>
            <a:r>
              <a:rPr lang="it-IT" sz="1200" kern="1200" dirty="0">
                <a:solidFill>
                  <a:schemeClr val="tx1"/>
                </a:solidFill>
                <a:effectLst/>
                <a:latin typeface="+mn-lt"/>
                <a:ea typeface="+mn-ea"/>
                <a:cs typeface="+mn-cs"/>
              </a:rPr>
              <a:t>To </a:t>
            </a:r>
            <a:r>
              <a:rPr lang="it-IT" sz="1200" kern="1200" dirty="0" err="1">
                <a:solidFill>
                  <a:schemeClr val="tx1"/>
                </a:solidFill>
                <a:effectLst/>
                <a:latin typeface="+mn-lt"/>
                <a:ea typeface="+mn-ea"/>
                <a:cs typeface="+mn-cs"/>
              </a:rPr>
              <a:t>protect</a:t>
            </a:r>
            <a:r>
              <a:rPr lang="it-IT" sz="1200" kern="1200" dirty="0">
                <a:solidFill>
                  <a:schemeClr val="tx1"/>
                </a:solidFill>
                <a:effectLst/>
                <a:latin typeface="+mn-lt"/>
                <a:ea typeface="+mn-ea"/>
                <a:cs typeface="+mn-cs"/>
              </a:rPr>
              <a:t> the network, </a:t>
            </a:r>
            <a:r>
              <a:rPr lang="it-IT" sz="1200" kern="1200" dirty="0" err="1">
                <a:solidFill>
                  <a:schemeClr val="tx1"/>
                </a:solidFill>
                <a:effectLst/>
                <a:latin typeface="+mn-lt"/>
                <a:ea typeface="+mn-ea"/>
                <a:cs typeface="+mn-cs"/>
              </a:rPr>
              <a:t>we</a:t>
            </a:r>
            <a:r>
              <a:rPr lang="it-IT" sz="1200" kern="1200" dirty="0">
                <a:solidFill>
                  <a:schemeClr val="tx1"/>
                </a:solidFill>
                <a:effectLst/>
                <a:latin typeface="+mn-lt"/>
                <a:ea typeface="+mn-ea"/>
                <a:cs typeface="+mn-cs"/>
              </a:rPr>
              <a:t> must </a:t>
            </a:r>
            <a:r>
              <a:rPr lang="it-IT" sz="1200" kern="1200" dirty="0" err="1">
                <a:solidFill>
                  <a:schemeClr val="tx1"/>
                </a:solidFill>
                <a:effectLst/>
                <a:latin typeface="+mn-lt"/>
                <a:ea typeface="+mn-ea"/>
                <a:cs typeface="+mn-cs"/>
              </a:rPr>
              <a:t>protect</a:t>
            </a:r>
            <a:r>
              <a:rPr lang="it-IT" sz="1200" kern="1200" dirty="0">
                <a:solidFill>
                  <a:schemeClr val="tx1"/>
                </a:solidFill>
                <a:effectLst/>
                <a:latin typeface="+mn-lt"/>
                <a:ea typeface="+mn-ea"/>
                <a:cs typeface="+mn-cs"/>
              </a:rPr>
              <a:t> the people</a:t>
            </a:r>
            <a:endParaRPr lang="it-IT" dirty="0"/>
          </a:p>
        </p:txBody>
      </p:sp>
      <p:sp>
        <p:nvSpPr>
          <p:cNvPr id="4" name="Segnaposto numero diapositiva 3"/>
          <p:cNvSpPr>
            <a:spLocks noGrp="1"/>
          </p:cNvSpPr>
          <p:nvPr>
            <p:ph type="sldNum" sz="quarter" idx="5"/>
          </p:nvPr>
        </p:nvSpPr>
        <p:spPr/>
        <p:txBody>
          <a:bodyPr/>
          <a:lstStyle/>
          <a:p>
            <a:fld id="{E91BC6B9-A24C-462D-B007-D1F48FAC496D}" type="slidenum">
              <a:rPr lang="it-IT" smtClean="0"/>
              <a:t>4</a:t>
            </a:fld>
            <a:endParaRPr lang="it-IT"/>
          </a:p>
        </p:txBody>
      </p:sp>
    </p:spTree>
    <p:extLst>
      <p:ext uri="{BB962C8B-B14F-4D97-AF65-F5344CB8AC3E}">
        <p14:creationId xmlns:p14="http://schemas.microsoft.com/office/powerpoint/2010/main" val="3105586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0FDF25-009B-171F-ED59-85B55A0C3B6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3577425-A3CA-163E-F9A0-DD2D75AEDF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4AF0335-55CE-0622-8176-7BF291801E6C}"/>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F94AEA49-4554-5CB0-13E6-29D413C09F5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1D65FA1-241B-3C03-2289-56F6AED55579}"/>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3022149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749EE7-A94D-517F-EB71-0BB3D3AB339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4BF3777-C3C6-5ABE-D48E-55376F6E90B0}"/>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757EC7B-3EB7-22AC-F21B-73DF0C37F617}"/>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75800994-348B-FC3F-DC31-36E4277155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6770867-7FB9-9C8B-34C2-245E7888C1B2}"/>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1563851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7C6B81E-5AE0-B119-ED31-24895D288FE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F01CCBB-DCA8-539C-DA9B-9A067E02199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35436D1-622B-F3D7-312B-A44497636DBE}"/>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A7B6D968-9CE5-35D4-954B-91B95E24A5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A910D83-0D33-7057-3940-DFEF906ADB84}"/>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2514983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BFC09F-CFAE-8137-7255-080DA0014BA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B33C10F-7524-F152-844F-4C84F0677AE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966C321-9BFA-5E8A-9B08-F28A58E79FE1}"/>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E9912394-4945-B7ED-BD0C-609E20BC67E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9C9F17B-623A-25B2-FDAF-A518AF3E1FF2}"/>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1158907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661FBF-5F19-D8E3-B486-A8244F51CEA3}"/>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38C956B-2EB4-D491-0996-83211FC395B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91A419-36FD-D036-A922-5AF380A91F30}"/>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2D15E40B-39E0-F4CE-6F19-1EC87BC248D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CC772F3-95C7-5E8B-6982-3C5637DF91F6}"/>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16938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E96F2A-147A-C08A-022D-C5C3047B355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1E10367-BC4E-DE85-57D2-63F0A71A6A3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608E68E-5A1F-777A-4099-728168E83DF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64F1130-7E10-32AC-C46D-E8BEA1A311A9}"/>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6" name="Segnaposto piè di pagina 5">
            <a:extLst>
              <a:ext uri="{FF2B5EF4-FFF2-40B4-BE49-F238E27FC236}">
                <a16:creationId xmlns:a16="http://schemas.microsoft.com/office/drawing/2014/main" id="{B1B3B5D9-6430-48FC-00F4-B2C6A04A4E9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4C164A4-D98E-A52E-1ACE-94EDAE1B7019}"/>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3019167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18DF18-D59E-81EE-4DCA-50F6F5AF313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F63EFA8-7EB9-32C3-ACF1-3D2AA9518D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9330069-9BB1-353B-D4E8-B99C843A4DE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3AA8508-6F30-A1F7-44A7-3CB373B1CA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BFAC699-9D28-2DA4-49C6-3FC25E52D95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F6564F6-F0D9-09BD-A439-8497A08B5925}"/>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8" name="Segnaposto piè di pagina 7">
            <a:extLst>
              <a:ext uri="{FF2B5EF4-FFF2-40B4-BE49-F238E27FC236}">
                <a16:creationId xmlns:a16="http://schemas.microsoft.com/office/drawing/2014/main" id="{D5EC948D-551A-1C33-49D4-FEBD0DD95B6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672E3B5-AAFC-27F5-4B38-9A734018F56E}"/>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4143384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8F8276-059A-E582-5543-CEF1EDFD707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9F7CDBA-00F6-BDA0-2775-E72515A1ECEF}"/>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4" name="Segnaposto piè di pagina 3">
            <a:extLst>
              <a:ext uri="{FF2B5EF4-FFF2-40B4-BE49-F238E27FC236}">
                <a16:creationId xmlns:a16="http://schemas.microsoft.com/office/drawing/2014/main" id="{DCF895CA-3DF3-2912-9593-C783A0BE3E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6C6B90-E71D-79E9-252B-E087249BD89E}"/>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3056318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AA92A2D-6198-426C-C7E5-04485FBD86EE}"/>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3" name="Segnaposto piè di pagina 2">
            <a:extLst>
              <a:ext uri="{FF2B5EF4-FFF2-40B4-BE49-F238E27FC236}">
                <a16:creationId xmlns:a16="http://schemas.microsoft.com/office/drawing/2014/main" id="{0C163119-4BE3-421A-1CA3-5C977F51FE0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AB9D0AD-9782-2F1B-781D-8FD663537AAB}"/>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3949116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2AC9CA-D5D6-7426-3AAB-040633F9219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E488A11-3FB7-196B-5B64-4A6F0F5C04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0607F88-0C62-EFC4-3F76-8D03F6341B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B97EB4D-7EDD-7714-BBC1-7A44024762B9}"/>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6" name="Segnaposto piè di pagina 5">
            <a:extLst>
              <a:ext uri="{FF2B5EF4-FFF2-40B4-BE49-F238E27FC236}">
                <a16:creationId xmlns:a16="http://schemas.microsoft.com/office/drawing/2014/main" id="{8C605365-DA1C-F8A9-AF8E-A32825AD3CD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73B243D-A61D-50D6-81F6-06BC045EB24B}"/>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3808725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1DC849-D215-CDB8-A50B-22C577F0EF8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5B464B2-8409-A495-5AE1-8104F6A0C5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A083B1D-CADF-D07F-DB97-608D12276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BCB22CA-DDDA-C635-9959-4349CF2C9D81}"/>
              </a:ext>
            </a:extLst>
          </p:cNvPr>
          <p:cNvSpPr>
            <a:spLocks noGrp="1"/>
          </p:cNvSpPr>
          <p:nvPr>
            <p:ph type="dt" sz="half" idx="10"/>
          </p:nvPr>
        </p:nvSpPr>
        <p:spPr/>
        <p:txBody>
          <a:bodyPr/>
          <a:lstStyle/>
          <a:p>
            <a:fld id="{61ED8739-61D8-43FE-9EF2-DBB7A7C33EB5}" type="datetimeFigureOut">
              <a:rPr lang="it-IT" smtClean="0"/>
              <a:t>19/11/2025</a:t>
            </a:fld>
            <a:endParaRPr lang="it-IT"/>
          </a:p>
        </p:txBody>
      </p:sp>
      <p:sp>
        <p:nvSpPr>
          <p:cNvPr id="6" name="Segnaposto piè di pagina 5">
            <a:extLst>
              <a:ext uri="{FF2B5EF4-FFF2-40B4-BE49-F238E27FC236}">
                <a16:creationId xmlns:a16="http://schemas.microsoft.com/office/drawing/2014/main" id="{B252C67B-F1A4-F434-93EE-48A2A375FB8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AE3492F-32C1-4FA7-62E2-986E6E037F2E}"/>
              </a:ext>
            </a:extLst>
          </p:cNvPr>
          <p:cNvSpPr>
            <a:spLocks noGrp="1"/>
          </p:cNvSpPr>
          <p:nvPr>
            <p:ph type="sldNum" sz="quarter" idx="12"/>
          </p:nvPr>
        </p:nvSpPr>
        <p:spPr/>
        <p:txBody>
          <a:bodyPr/>
          <a:lstStyle/>
          <a:p>
            <a:fld id="{F7C4477F-F242-4999-8287-A218A5B7CC04}" type="slidenum">
              <a:rPr lang="it-IT" smtClean="0"/>
              <a:t>‹N›</a:t>
            </a:fld>
            <a:endParaRPr lang="it-IT"/>
          </a:p>
        </p:txBody>
      </p:sp>
    </p:spTree>
    <p:extLst>
      <p:ext uri="{BB962C8B-B14F-4D97-AF65-F5344CB8AC3E}">
        <p14:creationId xmlns:p14="http://schemas.microsoft.com/office/powerpoint/2010/main" val="650866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2D67E53-E92A-C219-DDDD-A52E8D2B66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9629E59-F78C-5434-8337-4B2A4F7C62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68DE115-A1C6-FD2A-7BAF-46C0EC07D2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ED8739-61D8-43FE-9EF2-DBB7A7C33EB5}" type="datetimeFigureOut">
              <a:rPr lang="it-IT" smtClean="0"/>
              <a:t>19/11/2025</a:t>
            </a:fld>
            <a:endParaRPr lang="it-IT"/>
          </a:p>
        </p:txBody>
      </p:sp>
      <p:sp>
        <p:nvSpPr>
          <p:cNvPr id="5" name="Segnaposto piè di pagina 4">
            <a:extLst>
              <a:ext uri="{FF2B5EF4-FFF2-40B4-BE49-F238E27FC236}">
                <a16:creationId xmlns:a16="http://schemas.microsoft.com/office/drawing/2014/main" id="{3B9EFAF9-BB3B-E7F2-8EA3-220FF3A295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43569CD5-9A1B-734B-B06D-C78074F1CE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7C4477F-F242-4999-8287-A218A5B7CC04}" type="slidenum">
              <a:rPr lang="it-IT" smtClean="0"/>
              <a:t>‹N›</a:t>
            </a:fld>
            <a:endParaRPr lang="it-IT"/>
          </a:p>
        </p:txBody>
      </p:sp>
    </p:spTree>
    <p:extLst>
      <p:ext uri="{BB962C8B-B14F-4D97-AF65-F5344CB8AC3E}">
        <p14:creationId xmlns:p14="http://schemas.microsoft.com/office/powerpoint/2010/main" val="191263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g.saviantoni@atceuc.org"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mailto:secretariat@atceuc.org" TargetMode="External"/><Relationship Id="rId4" Type="http://schemas.openxmlformats.org/officeDocument/2006/relationships/hyperlink" Target="http://www.atceuc.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A258695-B2A1-0303-E712-D28FBD45B183}"/>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370952D6-4F55-7915-E69C-B56F88072F4E}"/>
              </a:ext>
            </a:extLst>
          </p:cNvPr>
          <p:cNvSpPr txBox="1"/>
          <p:nvPr/>
        </p:nvSpPr>
        <p:spPr>
          <a:xfrm>
            <a:off x="1212350" y="1982912"/>
            <a:ext cx="10715945" cy="1938992"/>
          </a:xfrm>
          <a:prstGeom prst="rect">
            <a:avLst/>
          </a:prstGeom>
          <a:noFill/>
        </p:spPr>
        <p:txBody>
          <a:bodyPr wrap="square">
            <a:spAutoFit/>
          </a:bodyPr>
          <a:lstStyle/>
          <a:p>
            <a:r>
              <a:rPr lang="en-US" sz="4000" b="1" dirty="0">
                <a:solidFill>
                  <a:srgbClr val="002060"/>
                </a:solidFill>
                <a:latin typeface="Verdana" panose="020B0604030504040204" pitchFamily="34" charset="0"/>
                <a:ea typeface="Verdana" panose="020B0604030504040204" pitchFamily="34" charset="0"/>
              </a:rPr>
              <a:t>The Human Cost of Efficiency: Safety, Sovereignty, and the Future of European ATM</a:t>
            </a:r>
            <a:endParaRPr lang="it-IT" sz="2800" b="1" dirty="0">
              <a:solidFill>
                <a:srgbClr val="002060"/>
              </a:solidFill>
              <a:latin typeface="Verdana" panose="020B0604030504040204" pitchFamily="34" charset="0"/>
              <a:ea typeface="Verdana" panose="020B0604030504040204" pitchFamily="34" charset="0"/>
            </a:endParaRPr>
          </a:p>
        </p:txBody>
      </p:sp>
      <p:sp>
        <p:nvSpPr>
          <p:cNvPr id="4" name="CasellaDiTesto 3">
            <a:extLst>
              <a:ext uri="{FF2B5EF4-FFF2-40B4-BE49-F238E27FC236}">
                <a16:creationId xmlns:a16="http://schemas.microsoft.com/office/drawing/2014/main" id="{DE3E5A0B-B6CF-E0F2-B44F-9168E527B918}"/>
              </a:ext>
            </a:extLst>
          </p:cNvPr>
          <p:cNvSpPr txBox="1"/>
          <p:nvPr/>
        </p:nvSpPr>
        <p:spPr>
          <a:xfrm>
            <a:off x="8270696" y="4658859"/>
            <a:ext cx="4232953" cy="646331"/>
          </a:xfrm>
          <a:prstGeom prst="rect">
            <a:avLst/>
          </a:prstGeom>
          <a:noFill/>
        </p:spPr>
        <p:txBody>
          <a:bodyPr wrap="square" rtlCol="0">
            <a:spAutoFit/>
          </a:bodyPr>
          <a:lstStyle/>
          <a:p>
            <a:pPr algn="ctr"/>
            <a:r>
              <a:rPr lang="it-IT" b="1" dirty="0">
                <a:solidFill>
                  <a:srgbClr val="002060"/>
                </a:solidFill>
                <a:latin typeface="Verdana" panose="020B0604030504040204" pitchFamily="34" charset="0"/>
                <a:ea typeface="Verdana" panose="020B0604030504040204" pitchFamily="34" charset="0"/>
              </a:rPr>
              <a:t>Giancarlo Saviantoni</a:t>
            </a:r>
            <a:br>
              <a:rPr lang="it-IT" b="1" dirty="0">
                <a:solidFill>
                  <a:srgbClr val="002060"/>
                </a:solidFill>
                <a:latin typeface="Verdana" panose="020B0604030504040204" pitchFamily="34" charset="0"/>
                <a:ea typeface="Verdana" panose="020B0604030504040204" pitchFamily="34" charset="0"/>
              </a:rPr>
            </a:br>
            <a:r>
              <a:rPr lang="it-IT" b="1" dirty="0">
                <a:solidFill>
                  <a:srgbClr val="002060"/>
                </a:solidFill>
                <a:latin typeface="Verdana" panose="020B0604030504040204" pitchFamily="34" charset="0"/>
                <a:ea typeface="Verdana" panose="020B0604030504040204" pitchFamily="34" charset="0"/>
              </a:rPr>
              <a:t>ATCEUC EB </a:t>
            </a:r>
            <a:r>
              <a:rPr lang="it-IT" b="1" dirty="0" err="1">
                <a:solidFill>
                  <a:srgbClr val="002060"/>
                </a:solidFill>
                <a:latin typeface="Verdana" panose="020B0604030504040204" pitchFamily="34" charset="0"/>
                <a:ea typeface="Verdana" panose="020B0604030504040204" pitchFamily="34" charset="0"/>
              </a:rPr>
              <a:t>Officer</a:t>
            </a:r>
            <a:endParaRPr lang="it-IT" b="1"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7740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383F042E-5681-954C-0475-66D56EE025F4}"/>
              </a:ext>
            </a:extLst>
          </p:cNvPr>
          <p:cNvSpPr txBox="1"/>
          <p:nvPr/>
        </p:nvSpPr>
        <p:spPr>
          <a:xfrm>
            <a:off x="370114" y="2003364"/>
            <a:ext cx="11713029" cy="4401205"/>
          </a:xfrm>
          <a:prstGeom prst="rect">
            <a:avLst/>
          </a:prstGeom>
          <a:noFill/>
        </p:spPr>
        <p:txBody>
          <a:bodyPr wrap="square">
            <a:spAutoFit/>
          </a:bodyPr>
          <a:lstStyle/>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Non-Negotiable Legal Reality:</a:t>
            </a:r>
            <a:r>
              <a:rPr lang="en-US" sz="2000" dirty="0">
                <a:solidFill>
                  <a:srgbClr val="002060"/>
                </a:solidFill>
                <a:latin typeface="Verdana" panose="020B0604030504040204" pitchFamily="34" charset="0"/>
                <a:ea typeface="Verdana" panose="020B0604030504040204" pitchFamily="34" charset="0"/>
              </a:rPr>
              <a:t> The 1944 Chicago Convention is addressed </a:t>
            </a:r>
            <a:r>
              <a:rPr lang="en-US" sz="2000" b="1" dirty="0">
                <a:solidFill>
                  <a:srgbClr val="002060"/>
                </a:solidFill>
                <a:latin typeface="Verdana" panose="020B0604030504040204" pitchFamily="34" charset="0"/>
                <a:ea typeface="Verdana" panose="020B0604030504040204" pitchFamily="34" charset="0"/>
              </a:rPr>
              <a:t>exclusively to States</a:t>
            </a:r>
            <a:r>
              <a:rPr lang="en-US" sz="2000" dirty="0">
                <a:solidFill>
                  <a:srgbClr val="002060"/>
                </a:solidFill>
                <a:latin typeface="Verdana" panose="020B0604030504040204" pitchFamily="34" charset="0"/>
                <a:ea typeface="Verdana" panose="020B0604030504040204" pitchFamily="34" charset="0"/>
              </a:rPr>
              <a:t>. The provision of Air Traffic Services (ATS) is intrinsically linked to national sovereignty.</a:t>
            </a:r>
          </a:p>
          <a:p>
            <a:pPr algn="just"/>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Safety Over Commerce:</a:t>
            </a:r>
            <a:r>
              <a:rPr lang="en-US" sz="2000" dirty="0">
                <a:solidFill>
                  <a:srgbClr val="002060"/>
                </a:solidFill>
                <a:latin typeface="Verdana" panose="020B0604030504040204" pitchFamily="34" charset="0"/>
                <a:ea typeface="Verdana" panose="020B0604030504040204" pitchFamily="34" charset="0"/>
              </a:rPr>
              <a:t> Article 1 establishes </a:t>
            </a:r>
            <a:r>
              <a:rPr lang="en-US" sz="2000" b="1" dirty="0">
                <a:solidFill>
                  <a:srgbClr val="002060"/>
                </a:solidFill>
                <a:latin typeface="Verdana" panose="020B0604030504040204" pitchFamily="34" charset="0"/>
                <a:ea typeface="Verdana" panose="020B0604030504040204" pitchFamily="34" charset="0"/>
              </a:rPr>
              <a:t>complete and exclusive sovereignty</a:t>
            </a:r>
            <a:r>
              <a:rPr lang="en-US" sz="2000" dirty="0">
                <a:solidFill>
                  <a:srgbClr val="002060"/>
                </a:solidFill>
                <a:latin typeface="Verdana" panose="020B0604030504040204" pitchFamily="34" charset="0"/>
                <a:ea typeface="Verdana" panose="020B0604030504040204" pitchFamily="34" charset="0"/>
              </a:rPr>
              <a:t> over airspace, meaning national defense and safety are unequivocally superior to commercial interests.</a:t>
            </a:r>
          </a:p>
          <a:p>
            <a:pPr algn="just">
              <a:buFont typeface="Arial" panose="020B0604020202020204" pitchFamily="34" charset="0"/>
              <a:buChar char="•"/>
            </a:pPr>
            <a:endParaRPr lang="en-US" sz="2000" b="1"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EU's Role:</a:t>
            </a:r>
            <a:r>
              <a:rPr lang="en-US" sz="2000" dirty="0">
                <a:solidFill>
                  <a:srgbClr val="002060"/>
                </a:solidFill>
                <a:latin typeface="Verdana" panose="020B0604030504040204" pitchFamily="34" charset="0"/>
                <a:ea typeface="Verdana" panose="020B0604030504040204" pitchFamily="34" charset="0"/>
              </a:rPr>
              <a:t> The European Union (via SES/EASA) dictates performance and cost targets, but is </a:t>
            </a:r>
            <a:r>
              <a:rPr lang="en-US" sz="2000" b="1" dirty="0">
                <a:solidFill>
                  <a:srgbClr val="002060"/>
                </a:solidFill>
                <a:latin typeface="Verdana" panose="020B0604030504040204" pitchFamily="34" charset="0"/>
                <a:ea typeface="Verdana" panose="020B0604030504040204" pitchFamily="34" charset="0"/>
              </a:rPr>
              <a:t>not a contracting party</a:t>
            </a:r>
            <a:r>
              <a:rPr lang="en-US" sz="2000" dirty="0">
                <a:solidFill>
                  <a:srgbClr val="002060"/>
                </a:solidFill>
                <a:latin typeface="Verdana" panose="020B0604030504040204" pitchFamily="34" charset="0"/>
                <a:ea typeface="Verdana" panose="020B0604030504040204" pitchFamily="34" charset="0"/>
              </a:rPr>
              <a:t> and remains legally distant from assuming ultimate responsibility for service delivery.</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Core Principle:</a:t>
            </a:r>
            <a:r>
              <a:rPr lang="en-US" sz="2000" dirty="0">
                <a:solidFill>
                  <a:srgbClr val="002060"/>
                </a:solidFill>
                <a:latin typeface="Verdana" panose="020B0604030504040204" pitchFamily="34" charset="0"/>
                <a:ea typeface="Verdana" panose="020B0604030504040204" pitchFamily="34" charset="0"/>
              </a:rPr>
              <a:t> ATS is a </a:t>
            </a:r>
            <a:r>
              <a:rPr lang="en-US" sz="2000" b="1" dirty="0">
                <a:solidFill>
                  <a:srgbClr val="002060"/>
                </a:solidFill>
                <a:latin typeface="Verdana" panose="020B0604030504040204" pitchFamily="34" charset="0"/>
                <a:ea typeface="Verdana" panose="020B0604030504040204" pitchFamily="34" charset="0"/>
              </a:rPr>
              <a:t>sovereign public safety mandate</a:t>
            </a:r>
            <a:r>
              <a:rPr lang="en-US" sz="2000" dirty="0">
                <a:solidFill>
                  <a:srgbClr val="002060"/>
                </a:solidFill>
                <a:latin typeface="Verdana" panose="020B0604030504040204" pitchFamily="34" charset="0"/>
                <a:ea typeface="Verdana" panose="020B0604030504040204" pitchFamily="34" charset="0"/>
              </a:rPr>
              <a:t>. The operational workforce embodies this essential public good, not a commercial metric.</a:t>
            </a:r>
          </a:p>
        </p:txBody>
      </p:sp>
      <p:sp>
        <p:nvSpPr>
          <p:cNvPr id="11" name="CasellaDiTesto 10">
            <a:extLst>
              <a:ext uri="{FF2B5EF4-FFF2-40B4-BE49-F238E27FC236}">
                <a16:creationId xmlns:a16="http://schemas.microsoft.com/office/drawing/2014/main" id="{446D2F92-3DE9-C55B-F6F6-0A0C83D7D26E}"/>
              </a:ext>
            </a:extLst>
          </p:cNvPr>
          <p:cNvSpPr txBox="1"/>
          <p:nvPr/>
        </p:nvSpPr>
        <p:spPr>
          <a:xfrm>
            <a:off x="1621973" y="218105"/>
            <a:ext cx="10570027" cy="523220"/>
          </a:xfrm>
          <a:prstGeom prst="rect">
            <a:avLst/>
          </a:prstGeom>
          <a:noFill/>
        </p:spPr>
        <p:txBody>
          <a:bodyPr wrap="square">
            <a:spAutoFit/>
          </a:bodyPr>
          <a:lstStyle/>
          <a:p>
            <a:r>
              <a:rPr lang="en-US" sz="2800" b="1" dirty="0">
                <a:solidFill>
                  <a:srgbClr val="002060"/>
                </a:solidFill>
                <a:latin typeface="Verdana" panose="020B0604030504040204" pitchFamily="34" charset="0"/>
                <a:ea typeface="Verdana" panose="020B0604030504040204" pitchFamily="34" charset="0"/>
              </a:rPr>
              <a:t>ATM’s Foundation: Sovereignty and State Mandate</a:t>
            </a:r>
          </a:p>
        </p:txBody>
      </p:sp>
    </p:spTree>
    <p:extLst>
      <p:ext uri="{BB962C8B-B14F-4D97-AF65-F5344CB8AC3E}">
        <p14:creationId xmlns:p14="http://schemas.microsoft.com/office/powerpoint/2010/main" val="46690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500"/>
                                        <p:tgtEl>
                                          <p:spTgt spid="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Effect transition="in" filter="fade">
                                      <p:cBhvr>
                                        <p:cTn id="2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9DA2F3D-8E37-AAE5-B0B2-127C27975C49}"/>
            </a:ext>
          </a:extLst>
        </p:cNvPr>
        <p:cNvGrpSpPr/>
        <p:nvPr/>
      </p:nvGrpSpPr>
      <p:grpSpPr>
        <a:xfrm>
          <a:off x="0" y="0"/>
          <a:ext cx="0" cy="0"/>
          <a:chOff x="0" y="0"/>
          <a:chExt cx="0" cy="0"/>
        </a:xfrm>
      </p:grpSpPr>
      <p:sp>
        <p:nvSpPr>
          <p:cNvPr id="7" name="CasellaDiTesto 6">
            <a:extLst>
              <a:ext uri="{FF2B5EF4-FFF2-40B4-BE49-F238E27FC236}">
                <a16:creationId xmlns:a16="http://schemas.microsoft.com/office/drawing/2014/main" id="{6F1061E1-59EF-7756-3BFE-A6BCD820B596}"/>
              </a:ext>
            </a:extLst>
          </p:cNvPr>
          <p:cNvSpPr txBox="1"/>
          <p:nvPr/>
        </p:nvSpPr>
        <p:spPr>
          <a:xfrm>
            <a:off x="370114" y="2003364"/>
            <a:ext cx="11713029" cy="4401205"/>
          </a:xfrm>
          <a:prstGeom prst="rect">
            <a:avLst/>
          </a:prstGeom>
          <a:noFill/>
        </p:spPr>
        <p:txBody>
          <a:bodyPr wrap="square">
            <a:spAutoFit/>
          </a:bodyPr>
          <a:lstStyle/>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Human Element as the Core: </a:t>
            </a:r>
            <a:r>
              <a:rPr lang="en-US" sz="2000" dirty="0">
                <a:solidFill>
                  <a:srgbClr val="002060"/>
                </a:solidFill>
                <a:latin typeface="Verdana" panose="020B0604030504040204" pitchFamily="34" charset="0"/>
                <a:ea typeface="Verdana" panose="020B0604030504040204" pitchFamily="34" charset="0"/>
              </a:rPr>
              <a:t>The actual objective of any new service model must be the well-being of operational staff. This is the indispensable means to ensure efficient and safe service delivery.</a:t>
            </a:r>
          </a:p>
          <a:p>
            <a:pPr algn="just"/>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Fatigue is a Safety Reality: </a:t>
            </a:r>
            <a:r>
              <a:rPr lang="en-US" sz="2000" dirty="0">
                <a:solidFill>
                  <a:srgbClr val="002060"/>
                </a:solidFill>
                <a:latin typeface="Verdana" panose="020B0604030504040204" pitchFamily="34" charset="0"/>
                <a:ea typeface="Verdana" panose="020B0604030504040204" pitchFamily="34" charset="0"/>
              </a:rPr>
              <a:t>Decades of experience confirm that the fatigue of front-line personnel is a concrete operational risk, not a theoretical concept.</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Essential Safety Priority: </a:t>
            </a:r>
            <a:r>
              <a:rPr lang="en-US" sz="2000" dirty="0">
                <a:solidFill>
                  <a:srgbClr val="002060"/>
                </a:solidFill>
                <a:latin typeface="Verdana" panose="020B0604030504040204" pitchFamily="34" charset="0"/>
                <a:ea typeface="Verdana" panose="020B0604030504040204" pitchFamily="34" charset="0"/>
              </a:rPr>
              <a:t>Fatigue Risk Management (FRM): Managing growing network pressure safely requires all ATS professionals to operate at peak performance, which necessitates a holistic approach to FRM.</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Path Forward: </a:t>
            </a:r>
            <a:r>
              <a:rPr lang="en-US" sz="2000" dirty="0">
                <a:solidFill>
                  <a:srgbClr val="002060"/>
                </a:solidFill>
                <a:latin typeface="Verdana" panose="020B0604030504040204" pitchFamily="34" charset="0"/>
                <a:ea typeface="Verdana" panose="020B0604030504040204" pitchFamily="34" charset="0"/>
              </a:rPr>
              <a:t>Effective FRM must include support for mental well-being and be founded on trust, collaboration, and the full involvement of operational staff and their unions.</a:t>
            </a:r>
          </a:p>
        </p:txBody>
      </p:sp>
      <p:sp>
        <p:nvSpPr>
          <p:cNvPr id="11" name="CasellaDiTesto 10">
            <a:extLst>
              <a:ext uri="{FF2B5EF4-FFF2-40B4-BE49-F238E27FC236}">
                <a16:creationId xmlns:a16="http://schemas.microsoft.com/office/drawing/2014/main" id="{BEA9E4C3-3313-9755-6E37-6560B523771B}"/>
              </a:ext>
            </a:extLst>
          </p:cNvPr>
          <p:cNvSpPr txBox="1"/>
          <p:nvPr/>
        </p:nvSpPr>
        <p:spPr>
          <a:xfrm>
            <a:off x="1085452" y="187283"/>
            <a:ext cx="10570027" cy="954107"/>
          </a:xfrm>
          <a:prstGeom prst="rect">
            <a:avLst/>
          </a:prstGeom>
          <a:noFill/>
        </p:spPr>
        <p:txBody>
          <a:bodyPr wrap="square">
            <a:spAutoFit/>
          </a:bodyPr>
          <a:lstStyle/>
          <a:p>
            <a:pPr algn="ctr"/>
            <a:r>
              <a:rPr lang="en-US" sz="2800" b="1" dirty="0">
                <a:solidFill>
                  <a:srgbClr val="002060"/>
                </a:solidFill>
                <a:latin typeface="Verdana" panose="020B0604030504040204" pitchFamily="34" charset="0"/>
                <a:ea typeface="Verdana" panose="020B0604030504040204" pitchFamily="34" charset="0"/>
              </a:rPr>
              <a:t>The True Service Model: Prioritizing Operational Well-being</a:t>
            </a:r>
          </a:p>
        </p:txBody>
      </p:sp>
    </p:spTree>
    <p:extLst>
      <p:ext uri="{BB962C8B-B14F-4D97-AF65-F5344CB8AC3E}">
        <p14:creationId xmlns:p14="http://schemas.microsoft.com/office/powerpoint/2010/main" val="190111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500"/>
                                        <p:tgtEl>
                                          <p:spTgt spid="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Effect transition="in" filter="fade">
                                      <p:cBhvr>
                                        <p:cTn id="2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69A4445-3BA1-890A-851A-C7A844B569CA}"/>
            </a:ext>
          </a:extLst>
        </p:cNvPr>
        <p:cNvGrpSpPr/>
        <p:nvPr/>
      </p:nvGrpSpPr>
      <p:grpSpPr>
        <a:xfrm>
          <a:off x="0" y="0"/>
          <a:ext cx="0" cy="0"/>
          <a:chOff x="0" y="0"/>
          <a:chExt cx="0" cy="0"/>
        </a:xfrm>
      </p:grpSpPr>
      <p:sp>
        <p:nvSpPr>
          <p:cNvPr id="7" name="CasellaDiTesto 6">
            <a:extLst>
              <a:ext uri="{FF2B5EF4-FFF2-40B4-BE49-F238E27FC236}">
                <a16:creationId xmlns:a16="http://schemas.microsoft.com/office/drawing/2014/main" id="{EB80260B-D873-DE04-D839-325C83FAA763}"/>
              </a:ext>
            </a:extLst>
          </p:cNvPr>
          <p:cNvSpPr txBox="1"/>
          <p:nvPr/>
        </p:nvSpPr>
        <p:spPr>
          <a:xfrm>
            <a:off x="370114" y="2003364"/>
            <a:ext cx="11713029" cy="4401205"/>
          </a:xfrm>
          <a:prstGeom prst="rect">
            <a:avLst/>
          </a:prstGeom>
          <a:noFill/>
        </p:spPr>
        <p:txBody>
          <a:bodyPr wrap="square">
            <a:spAutoFit/>
          </a:bodyPr>
          <a:lstStyle/>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Central Conflict:</a:t>
            </a:r>
            <a:r>
              <a:rPr lang="en-US" sz="2000" dirty="0">
                <a:solidFill>
                  <a:srgbClr val="002060"/>
                </a:solidFill>
                <a:latin typeface="Verdana" panose="020B0604030504040204" pitchFamily="34" charset="0"/>
                <a:ea typeface="Verdana" panose="020B0604030504040204" pitchFamily="34" charset="0"/>
              </a:rPr>
              <a:t> An inherent tension exists between politically adopted </a:t>
            </a:r>
            <a:r>
              <a:rPr lang="en-US" sz="2000" b="1" dirty="0">
                <a:solidFill>
                  <a:srgbClr val="002060"/>
                </a:solidFill>
                <a:latin typeface="Verdana" panose="020B0604030504040204" pitchFamily="34" charset="0"/>
                <a:ea typeface="Verdana" panose="020B0604030504040204" pitchFamily="34" charset="0"/>
              </a:rPr>
              <a:t>cost-efficiency targets</a:t>
            </a:r>
            <a:r>
              <a:rPr lang="en-US" sz="2000" dirty="0">
                <a:solidFill>
                  <a:srgbClr val="002060"/>
                </a:solidFill>
                <a:latin typeface="Verdana" panose="020B0604030504040204" pitchFamily="34" charset="0"/>
                <a:ea typeface="Verdana" panose="020B0604030504040204" pitchFamily="34" charset="0"/>
              </a:rPr>
              <a:t> and the fundamental operational realities of maintaining safety.</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Danger of RP5:</a:t>
            </a:r>
            <a:r>
              <a:rPr lang="en-US" sz="2000" dirty="0">
                <a:solidFill>
                  <a:srgbClr val="002060"/>
                </a:solidFill>
                <a:latin typeface="Verdana" panose="020B0604030504040204" pitchFamily="34" charset="0"/>
                <a:ea typeface="Verdana" panose="020B0604030504040204" pitchFamily="34" charset="0"/>
              </a:rPr>
              <a:t> A rigid, </a:t>
            </a:r>
            <a:r>
              <a:rPr lang="en-US" sz="2000" b="1" dirty="0">
                <a:solidFill>
                  <a:srgbClr val="002060"/>
                </a:solidFill>
                <a:latin typeface="Verdana" panose="020B0604030504040204" pitchFamily="34" charset="0"/>
                <a:ea typeface="Verdana" panose="020B0604030504040204" pitchFamily="34" charset="0"/>
              </a:rPr>
              <a:t>one-size-fits-all performance framework</a:t>
            </a:r>
            <a:r>
              <a:rPr lang="en-US" sz="2000" dirty="0">
                <a:solidFill>
                  <a:srgbClr val="002060"/>
                </a:solidFill>
                <a:latin typeface="Verdana" panose="020B0604030504040204" pitchFamily="34" charset="0"/>
                <a:ea typeface="Verdana" panose="020B0604030504040204" pitchFamily="34" charset="0"/>
              </a:rPr>
              <a:t> threatens to undermine the State's ability to provide safe and context-sensitive air traffic service.</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Absorbing Pressure:</a:t>
            </a:r>
            <a:r>
              <a:rPr lang="en-US" sz="2000" dirty="0">
                <a:solidFill>
                  <a:srgbClr val="002060"/>
                </a:solidFill>
                <a:latin typeface="Verdana" panose="020B0604030504040204" pitchFamily="34" charset="0"/>
                <a:ea typeface="Verdana" panose="020B0604030504040204" pitchFamily="34" charset="0"/>
              </a:rPr>
              <a:t> When the logic of "profit at all costs" is prioritized, the system pressures </a:t>
            </a:r>
            <a:r>
              <a:rPr lang="en-US" sz="2000" b="1" dirty="0">
                <a:solidFill>
                  <a:srgbClr val="002060"/>
                </a:solidFill>
                <a:latin typeface="Verdana" panose="020B0604030504040204" pitchFamily="34" charset="0"/>
                <a:ea typeface="Verdana" panose="020B0604030504040204" pitchFamily="34" charset="0"/>
              </a:rPr>
              <a:t>staffing levels and working conditions</a:t>
            </a:r>
            <a:r>
              <a:rPr lang="en-US" sz="2000" dirty="0">
                <a:solidFill>
                  <a:srgbClr val="002060"/>
                </a:solidFill>
                <a:latin typeface="Verdana" panose="020B0604030504040204" pitchFamily="34" charset="0"/>
                <a:ea typeface="Verdana" panose="020B0604030504040204" pitchFamily="34" charset="0"/>
              </a:rPr>
              <a:t>. The human core is forced to absorb the costs of complexity and high living expenses.</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Our Demand:</a:t>
            </a:r>
            <a:r>
              <a:rPr lang="en-US" sz="2000" dirty="0">
                <a:solidFill>
                  <a:srgbClr val="002060"/>
                </a:solidFill>
                <a:latin typeface="Verdana" panose="020B0604030504040204" pitchFamily="34" charset="0"/>
                <a:ea typeface="Verdana" panose="020B0604030504040204" pitchFamily="34" charset="0"/>
              </a:rPr>
              <a:t> We need a context-sensitive framework that recognizes the unique investment required for this sovereign safety function. We must </a:t>
            </a:r>
            <a:r>
              <a:rPr lang="en-US" sz="2000" b="1" dirty="0">
                <a:solidFill>
                  <a:srgbClr val="002060"/>
                </a:solidFill>
                <a:latin typeface="Verdana" panose="020B0604030504040204" pitchFamily="34" charset="0"/>
                <a:ea typeface="Verdana" panose="020B0604030504040204" pitchFamily="34" charset="0"/>
              </a:rPr>
              <a:t>protect the people to protect the network.</a:t>
            </a: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p:txBody>
      </p:sp>
      <p:sp>
        <p:nvSpPr>
          <p:cNvPr id="11" name="CasellaDiTesto 10">
            <a:extLst>
              <a:ext uri="{FF2B5EF4-FFF2-40B4-BE49-F238E27FC236}">
                <a16:creationId xmlns:a16="http://schemas.microsoft.com/office/drawing/2014/main" id="{3EDCEBB7-C7C1-0D2F-514A-B1E6AE298F83}"/>
              </a:ext>
            </a:extLst>
          </p:cNvPr>
          <p:cNvSpPr txBox="1"/>
          <p:nvPr/>
        </p:nvSpPr>
        <p:spPr>
          <a:xfrm>
            <a:off x="1194309" y="191821"/>
            <a:ext cx="10997691" cy="523220"/>
          </a:xfrm>
          <a:prstGeom prst="rect">
            <a:avLst/>
          </a:prstGeom>
          <a:noFill/>
        </p:spPr>
        <p:txBody>
          <a:bodyPr wrap="square">
            <a:spAutoFit/>
          </a:bodyPr>
          <a:lstStyle/>
          <a:p>
            <a:pPr algn="ctr"/>
            <a:r>
              <a:rPr lang="en-US" sz="2800" b="1" dirty="0">
                <a:solidFill>
                  <a:srgbClr val="002060"/>
                </a:solidFill>
                <a:latin typeface="Verdana" panose="020B0604030504040204" pitchFamily="34" charset="0"/>
                <a:ea typeface="Verdana" panose="020B0604030504040204" pitchFamily="34" charset="0"/>
              </a:rPr>
              <a:t>The Tension: Performance Targets vs. Human Reality</a:t>
            </a:r>
          </a:p>
        </p:txBody>
      </p:sp>
    </p:spTree>
    <p:extLst>
      <p:ext uri="{BB962C8B-B14F-4D97-AF65-F5344CB8AC3E}">
        <p14:creationId xmlns:p14="http://schemas.microsoft.com/office/powerpoint/2010/main" val="383076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500"/>
                                        <p:tgtEl>
                                          <p:spTgt spid="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Effect transition="in" filter="fade">
                                      <p:cBhvr>
                                        <p:cTn id="2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A400B52-D67E-2709-6711-8AF790EAF3E8}"/>
            </a:ext>
          </a:extLst>
        </p:cNvPr>
        <p:cNvGrpSpPr/>
        <p:nvPr/>
      </p:nvGrpSpPr>
      <p:grpSpPr>
        <a:xfrm>
          <a:off x="0" y="0"/>
          <a:ext cx="0" cy="0"/>
          <a:chOff x="0" y="0"/>
          <a:chExt cx="0" cy="0"/>
        </a:xfrm>
      </p:grpSpPr>
      <p:sp>
        <p:nvSpPr>
          <p:cNvPr id="7" name="CasellaDiTesto 6">
            <a:extLst>
              <a:ext uri="{FF2B5EF4-FFF2-40B4-BE49-F238E27FC236}">
                <a16:creationId xmlns:a16="http://schemas.microsoft.com/office/drawing/2014/main" id="{B1DD79E5-278E-5963-6927-8D2D5CFBF0BA}"/>
              </a:ext>
            </a:extLst>
          </p:cNvPr>
          <p:cNvSpPr txBox="1"/>
          <p:nvPr/>
        </p:nvSpPr>
        <p:spPr>
          <a:xfrm>
            <a:off x="370114" y="2003364"/>
            <a:ext cx="11713029" cy="4093428"/>
          </a:xfrm>
          <a:prstGeom prst="rect">
            <a:avLst/>
          </a:prstGeom>
          <a:noFill/>
        </p:spPr>
        <p:txBody>
          <a:bodyPr wrap="square">
            <a:spAutoFit/>
          </a:bodyPr>
          <a:lstStyle/>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Inevitable Path:</a:t>
            </a:r>
            <a:r>
              <a:rPr lang="en-US" sz="2000" dirty="0">
                <a:solidFill>
                  <a:srgbClr val="002060"/>
                </a:solidFill>
                <a:latin typeface="Verdana" panose="020B0604030504040204" pitchFamily="34" charset="0"/>
                <a:ea typeface="Verdana" panose="020B0604030504040204" pitchFamily="34" charset="0"/>
              </a:rPr>
              <a:t> Advanced Artificial Intelligence (AI) is integral to future service delivery models, but a massive obstacle remains: </a:t>
            </a:r>
            <a:r>
              <a:rPr lang="en-US" sz="2000" b="1" dirty="0">
                <a:solidFill>
                  <a:srgbClr val="002060"/>
                </a:solidFill>
                <a:latin typeface="Verdana" panose="020B0604030504040204" pitchFamily="34" charset="0"/>
                <a:ea typeface="Verdana" panose="020B0604030504040204" pitchFamily="34" charset="0"/>
              </a:rPr>
              <a:t>Legal Liability and Accountability</a:t>
            </a:r>
            <a:r>
              <a:rPr lang="en-US" sz="2000" dirty="0">
                <a:solidFill>
                  <a:srgbClr val="002060"/>
                </a:solidFill>
                <a:latin typeface="Verdana" panose="020B0604030504040204" pitchFamily="34" charset="0"/>
                <a:ea typeface="Verdana" panose="020B0604030504040204" pitchFamily="34" charset="0"/>
              </a:rPr>
              <a:t>.</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The Critical Question:</a:t>
            </a:r>
            <a:r>
              <a:rPr lang="en-US" sz="2000" dirty="0">
                <a:solidFill>
                  <a:srgbClr val="002060"/>
                </a:solidFill>
                <a:latin typeface="Verdana" panose="020B0604030504040204" pitchFamily="34" charset="0"/>
                <a:ea typeface="Verdana" panose="020B0604030504040204" pitchFamily="34" charset="0"/>
              </a:rPr>
              <a:t> As AI is integrated into the operational chain, </a:t>
            </a:r>
            <a:r>
              <a:rPr lang="en-US" sz="2000" b="1" dirty="0">
                <a:solidFill>
                  <a:srgbClr val="002060"/>
                </a:solidFill>
                <a:latin typeface="Verdana" panose="020B0604030504040204" pitchFamily="34" charset="0"/>
                <a:ea typeface="Verdana" panose="020B0604030504040204" pitchFamily="34" charset="0"/>
              </a:rPr>
              <a:t>who holds the ultimate responsibility</a:t>
            </a:r>
            <a:r>
              <a:rPr lang="en-US" sz="2000" dirty="0">
                <a:solidFill>
                  <a:srgbClr val="002060"/>
                </a:solidFill>
                <a:latin typeface="Verdana" panose="020B0604030504040204" pitchFamily="34" charset="0"/>
                <a:ea typeface="Verdana" panose="020B0604030504040204" pitchFamily="34" charset="0"/>
              </a:rPr>
              <a:t> for flight safety, as required by Annex 11 of the Chicago Convention?</a:t>
            </a:r>
          </a:p>
          <a:p>
            <a:pPr algn="just">
              <a:buFont typeface="Arial" panose="020B0604020202020204" pitchFamily="34" charset="0"/>
              <a:buChar char="•"/>
            </a:pPr>
            <a:endParaRPr lang="en-US" sz="2000" b="1"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Risk of a Legal Vacuum:</a:t>
            </a:r>
            <a:r>
              <a:rPr lang="en-US" sz="2000" dirty="0">
                <a:solidFill>
                  <a:srgbClr val="002060"/>
                </a:solidFill>
                <a:latin typeface="Verdana" panose="020B0604030504040204" pitchFamily="34" charset="0"/>
                <a:ea typeface="Verdana" panose="020B0604030504040204" pitchFamily="34" charset="0"/>
              </a:rPr>
              <a:t> We cannot allow new technology to create a void that obscures human or institutional responsibility for the decision-making process.</a:t>
            </a:r>
          </a:p>
          <a:p>
            <a:pPr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a:p>
            <a:pPr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ATCEUC Mandate:</a:t>
            </a:r>
            <a:r>
              <a:rPr lang="en-US" sz="2000" dirty="0">
                <a:solidFill>
                  <a:srgbClr val="002060"/>
                </a:solidFill>
                <a:latin typeface="Verdana" panose="020B0604030504040204" pitchFamily="34" charset="0"/>
                <a:ea typeface="Verdana" panose="020B0604030504040204" pitchFamily="34" charset="0"/>
              </a:rPr>
              <a:t> We demand </a:t>
            </a:r>
            <a:r>
              <a:rPr lang="en-US" sz="2000" b="1" dirty="0">
                <a:solidFill>
                  <a:srgbClr val="002060"/>
                </a:solidFill>
                <a:latin typeface="Verdana" panose="020B0604030504040204" pitchFamily="34" charset="0"/>
                <a:ea typeface="Verdana" panose="020B0604030504040204" pitchFamily="34" charset="0"/>
              </a:rPr>
              <a:t>clear legal guarantees</a:t>
            </a:r>
            <a:r>
              <a:rPr lang="en-US" sz="2000" dirty="0">
                <a:solidFill>
                  <a:srgbClr val="002060"/>
                </a:solidFill>
                <a:latin typeface="Verdana" panose="020B0604030504040204" pitchFamily="34" charset="0"/>
                <a:ea typeface="Verdana" panose="020B0604030504040204" pitchFamily="34" charset="0"/>
              </a:rPr>
              <a:t>, strong governmental supervision, and significant worker involvement to ensure that </a:t>
            </a:r>
            <a:r>
              <a:rPr lang="en-US" sz="2000" b="1" dirty="0">
                <a:solidFill>
                  <a:srgbClr val="002060"/>
                </a:solidFill>
                <a:latin typeface="Verdana" panose="020B0604030504040204" pitchFamily="34" charset="0"/>
                <a:ea typeface="Verdana" panose="020B0604030504040204" pitchFamily="34" charset="0"/>
              </a:rPr>
              <a:t>human responsibility remains unambiguous</a:t>
            </a:r>
            <a:r>
              <a:rPr lang="en-US" sz="2000" dirty="0">
                <a:solidFill>
                  <a:srgbClr val="002060"/>
                </a:solidFill>
                <a:latin typeface="Verdana" panose="020B0604030504040204" pitchFamily="34" charset="0"/>
                <a:ea typeface="Verdana" panose="020B0604030504040204" pitchFamily="34" charset="0"/>
              </a:rPr>
              <a:t> and technology supports the operator's duty of safety.</a:t>
            </a:r>
          </a:p>
        </p:txBody>
      </p:sp>
      <p:sp>
        <p:nvSpPr>
          <p:cNvPr id="11" name="CasellaDiTesto 10">
            <a:extLst>
              <a:ext uri="{FF2B5EF4-FFF2-40B4-BE49-F238E27FC236}">
                <a16:creationId xmlns:a16="http://schemas.microsoft.com/office/drawing/2014/main" id="{81405DD2-B32D-31BF-EC56-FF919319A33B}"/>
              </a:ext>
            </a:extLst>
          </p:cNvPr>
          <p:cNvSpPr txBox="1"/>
          <p:nvPr/>
        </p:nvSpPr>
        <p:spPr>
          <a:xfrm>
            <a:off x="1194309" y="191821"/>
            <a:ext cx="10997691" cy="523220"/>
          </a:xfrm>
          <a:prstGeom prst="rect">
            <a:avLst/>
          </a:prstGeom>
          <a:noFill/>
        </p:spPr>
        <p:txBody>
          <a:bodyPr wrap="square">
            <a:spAutoFit/>
          </a:bodyPr>
          <a:lstStyle/>
          <a:p>
            <a:pPr algn="ctr"/>
            <a:r>
              <a:rPr lang="en-US" sz="2800" b="1" dirty="0">
                <a:solidFill>
                  <a:srgbClr val="002060"/>
                </a:solidFill>
                <a:latin typeface="Verdana" panose="020B0604030504040204" pitchFamily="34" charset="0"/>
                <a:ea typeface="Verdana" panose="020B0604030504040204" pitchFamily="34" charset="0"/>
              </a:rPr>
              <a:t>AI Integration: Legal Liability and Accountability</a:t>
            </a:r>
          </a:p>
        </p:txBody>
      </p:sp>
    </p:spTree>
    <p:extLst>
      <p:ext uri="{BB962C8B-B14F-4D97-AF65-F5344CB8AC3E}">
        <p14:creationId xmlns:p14="http://schemas.microsoft.com/office/powerpoint/2010/main" val="148588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500"/>
                                        <p:tgtEl>
                                          <p:spTgt spid="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Effect transition="in" filter="fade">
                                      <p:cBhvr>
                                        <p:cTn id="2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C4EA093-E38C-D204-16BD-7DCD6C695ECC}"/>
            </a:ext>
          </a:extLst>
        </p:cNvPr>
        <p:cNvGrpSpPr/>
        <p:nvPr/>
      </p:nvGrpSpPr>
      <p:grpSpPr>
        <a:xfrm>
          <a:off x="0" y="0"/>
          <a:ext cx="0" cy="0"/>
          <a:chOff x="0" y="0"/>
          <a:chExt cx="0" cy="0"/>
        </a:xfrm>
      </p:grpSpPr>
      <p:sp>
        <p:nvSpPr>
          <p:cNvPr id="7" name="CasellaDiTesto 6">
            <a:extLst>
              <a:ext uri="{FF2B5EF4-FFF2-40B4-BE49-F238E27FC236}">
                <a16:creationId xmlns:a16="http://schemas.microsoft.com/office/drawing/2014/main" id="{01F09DEB-4CD0-B5A3-5235-14DBFCFADB1B}"/>
              </a:ext>
            </a:extLst>
          </p:cNvPr>
          <p:cNvSpPr txBox="1"/>
          <p:nvPr/>
        </p:nvSpPr>
        <p:spPr>
          <a:xfrm>
            <a:off x="390662" y="1808155"/>
            <a:ext cx="11713029" cy="4862870"/>
          </a:xfrm>
          <a:prstGeom prst="rect">
            <a:avLst/>
          </a:prstGeom>
          <a:noFill/>
        </p:spPr>
        <p:txBody>
          <a:bodyPr wrap="square">
            <a:spAutoFit/>
          </a:bodyPr>
          <a:lstStyle/>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Defense of Rights</a:t>
            </a:r>
            <a:r>
              <a:rPr lang="en-US" sz="2000" dirty="0">
                <a:solidFill>
                  <a:srgbClr val="002060"/>
                </a:solidFill>
                <a:latin typeface="Verdana" panose="020B0604030504040204" pitchFamily="34" charset="0"/>
                <a:ea typeface="Verdana" panose="020B0604030504040204" pitchFamily="34" charset="0"/>
              </a:rPr>
              <a:t>: The future of the ATM workforce must be built on the unconditional defense of workers’ fundamental rights.</a:t>
            </a:r>
          </a:p>
          <a:p>
            <a:pPr algn="just"/>
            <a:endParaRPr lang="en-US" sz="1000"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Attacks on Labor: </a:t>
            </a:r>
            <a:r>
              <a:rPr lang="en-US" sz="2000" dirty="0">
                <a:solidFill>
                  <a:srgbClr val="002060"/>
                </a:solidFill>
                <a:latin typeface="Verdana" panose="020B0604030504040204" pitchFamily="34" charset="0"/>
                <a:ea typeface="Verdana" panose="020B0604030504040204" pitchFamily="34" charset="0"/>
              </a:rPr>
              <a:t>Proposals to limit the right to strike are attempts to erode the rights of professionals who perform a sovereign public safety function. This right is a national issue.</a:t>
            </a:r>
          </a:p>
          <a:p>
            <a:pPr marL="342900" indent="-342900" algn="just">
              <a:buFont typeface="Arial" panose="020B0604020202020204" pitchFamily="34" charset="0"/>
              <a:buChar char="•"/>
            </a:pPr>
            <a:endParaRPr lang="en-US" sz="1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Conclusion: </a:t>
            </a:r>
            <a:r>
              <a:rPr lang="en-US" sz="2000" dirty="0">
                <a:solidFill>
                  <a:srgbClr val="002060"/>
                </a:solidFill>
                <a:latin typeface="Verdana" panose="020B0604030504040204" pitchFamily="34" charset="0"/>
                <a:ea typeface="Verdana" panose="020B0604030504040204" pitchFamily="34" charset="0"/>
              </a:rPr>
              <a:t>Preservation Over Development: The future of European ATM is ultimately about preservation:</a:t>
            </a:r>
          </a:p>
          <a:p>
            <a:pPr marL="1257300" lvl="2" indent="-342900" algn="just">
              <a:buFont typeface="Arial" panose="020B0604020202020204" pitchFamily="34" charset="0"/>
              <a:buChar char="•"/>
            </a:pPr>
            <a:endParaRPr lang="en-US" sz="1000" dirty="0">
              <a:solidFill>
                <a:srgbClr val="002060"/>
              </a:solidFill>
              <a:latin typeface="Verdana" panose="020B0604030504040204" pitchFamily="34" charset="0"/>
              <a:ea typeface="Verdana" panose="020B0604030504040204" pitchFamily="34" charset="0"/>
            </a:endParaRPr>
          </a:p>
          <a:p>
            <a:pPr marL="1257300" lvl="2" indent="-342900" algn="just">
              <a:buFont typeface="Arial" panose="020B0604020202020204" pitchFamily="34" charset="0"/>
              <a:buChar char="•"/>
            </a:pPr>
            <a:r>
              <a:rPr lang="en-US" sz="2000" dirty="0">
                <a:solidFill>
                  <a:srgbClr val="002060"/>
                </a:solidFill>
                <a:latin typeface="Verdana" panose="020B0604030504040204" pitchFamily="34" charset="0"/>
                <a:ea typeface="Verdana" panose="020B0604030504040204" pitchFamily="34" charset="0"/>
              </a:rPr>
              <a:t>Preserving </a:t>
            </a:r>
            <a:r>
              <a:rPr lang="en-US" sz="2000" b="1" dirty="0">
                <a:solidFill>
                  <a:srgbClr val="002060"/>
                </a:solidFill>
                <a:latin typeface="Verdana" panose="020B0604030504040204" pitchFamily="34" charset="0"/>
                <a:ea typeface="Verdana" panose="020B0604030504040204" pitchFamily="34" charset="0"/>
              </a:rPr>
              <a:t>Safety.</a:t>
            </a:r>
          </a:p>
          <a:p>
            <a:pPr marL="1257300" lvl="2" indent="-342900" algn="just">
              <a:buFont typeface="Arial" panose="020B0604020202020204" pitchFamily="34" charset="0"/>
              <a:buChar char="•"/>
            </a:pPr>
            <a:r>
              <a:rPr lang="en-US" sz="2000" dirty="0">
                <a:solidFill>
                  <a:srgbClr val="002060"/>
                </a:solidFill>
                <a:latin typeface="Verdana" panose="020B0604030504040204" pitchFamily="34" charset="0"/>
                <a:ea typeface="Verdana" panose="020B0604030504040204" pitchFamily="34" charset="0"/>
              </a:rPr>
              <a:t>Preserving </a:t>
            </a:r>
            <a:r>
              <a:rPr lang="en-US" sz="2000" b="1" dirty="0">
                <a:solidFill>
                  <a:srgbClr val="002060"/>
                </a:solidFill>
                <a:latin typeface="Verdana" panose="020B0604030504040204" pitchFamily="34" charset="0"/>
                <a:ea typeface="Verdana" panose="020B0604030504040204" pitchFamily="34" charset="0"/>
              </a:rPr>
              <a:t>Accountability.</a:t>
            </a:r>
          </a:p>
          <a:p>
            <a:pPr marL="1257300" lvl="2" indent="-342900" algn="just">
              <a:buFont typeface="Arial" panose="020B0604020202020204" pitchFamily="34" charset="0"/>
              <a:buChar char="•"/>
            </a:pPr>
            <a:r>
              <a:rPr lang="en-US" sz="2000" dirty="0">
                <a:solidFill>
                  <a:srgbClr val="002060"/>
                </a:solidFill>
                <a:latin typeface="Verdana" panose="020B0604030504040204" pitchFamily="34" charset="0"/>
                <a:ea typeface="Verdana" panose="020B0604030504040204" pitchFamily="34" charset="0"/>
              </a:rPr>
              <a:t>Preserving </a:t>
            </a:r>
            <a:r>
              <a:rPr lang="en-US" sz="2000" b="1" dirty="0">
                <a:solidFill>
                  <a:srgbClr val="002060"/>
                </a:solidFill>
                <a:latin typeface="Verdana" panose="020B0604030504040204" pitchFamily="34" charset="0"/>
                <a:ea typeface="Verdana" panose="020B0604030504040204" pitchFamily="34" charset="0"/>
              </a:rPr>
              <a:t>Efficiency</a:t>
            </a:r>
            <a:r>
              <a:rPr lang="en-US" sz="2000" dirty="0">
                <a:solidFill>
                  <a:srgbClr val="002060"/>
                </a:solidFill>
                <a:latin typeface="Verdana" panose="020B0604030504040204" pitchFamily="34" charset="0"/>
                <a:ea typeface="Verdana" panose="020B0604030504040204" pitchFamily="34" charset="0"/>
              </a:rPr>
              <a:t> through the protection of the workforce.</a:t>
            </a:r>
          </a:p>
          <a:p>
            <a:pPr marL="1257300" lvl="2" indent="-342900" algn="just">
              <a:buFont typeface="Arial" panose="020B0604020202020204" pitchFamily="34" charset="0"/>
              <a:buChar char="•"/>
            </a:pPr>
            <a:endParaRPr lang="en-US" sz="1000"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Our Commitment: </a:t>
            </a:r>
            <a:r>
              <a:rPr lang="en-US" sz="2000" dirty="0">
                <a:solidFill>
                  <a:srgbClr val="002060"/>
                </a:solidFill>
                <a:latin typeface="Verdana" panose="020B0604030504040204" pitchFamily="34" charset="0"/>
                <a:ea typeface="Verdana" panose="020B0604030504040204" pitchFamily="34" charset="0"/>
              </a:rPr>
              <a:t>ATCEUC will continue to advocate for policies that prioritize safety and ensure the voice of the operational workforce upholds the responsibilities entrusted to our States by the Chicago Convention.</a:t>
            </a:r>
          </a:p>
        </p:txBody>
      </p:sp>
      <p:sp>
        <p:nvSpPr>
          <p:cNvPr id="11" name="CasellaDiTesto 10">
            <a:extLst>
              <a:ext uri="{FF2B5EF4-FFF2-40B4-BE49-F238E27FC236}">
                <a16:creationId xmlns:a16="http://schemas.microsoft.com/office/drawing/2014/main" id="{3ABF7946-C07D-F72C-B5CF-CA44147B2224}"/>
              </a:ext>
            </a:extLst>
          </p:cNvPr>
          <p:cNvSpPr txBox="1"/>
          <p:nvPr/>
        </p:nvSpPr>
        <p:spPr>
          <a:xfrm>
            <a:off x="1194309" y="191821"/>
            <a:ext cx="10997691" cy="523220"/>
          </a:xfrm>
          <a:prstGeom prst="rect">
            <a:avLst/>
          </a:prstGeom>
          <a:noFill/>
        </p:spPr>
        <p:txBody>
          <a:bodyPr wrap="square">
            <a:spAutoFit/>
          </a:bodyPr>
          <a:lstStyle/>
          <a:p>
            <a:pPr algn="ctr"/>
            <a:r>
              <a:rPr lang="en-US" sz="2800" b="1" dirty="0">
                <a:solidFill>
                  <a:srgbClr val="002060"/>
                </a:solidFill>
                <a:latin typeface="Verdana" panose="020B0604030504040204" pitchFamily="34" charset="0"/>
                <a:ea typeface="Verdana" panose="020B0604030504040204" pitchFamily="34" charset="0"/>
              </a:rPr>
              <a:t>Protecting Fundamental Rights and Conclusion</a:t>
            </a:r>
          </a:p>
        </p:txBody>
      </p:sp>
    </p:spTree>
    <p:extLst>
      <p:ext uri="{BB962C8B-B14F-4D97-AF65-F5344CB8AC3E}">
        <p14:creationId xmlns:p14="http://schemas.microsoft.com/office/powerpoint/2010/main" val="2982589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500"/>
                                        <p:tgtEl>
                                          <p:spTgt spid="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Effect transition="in" filter="fade">
                                      <p:cBhvr>
                                        <p:cTn id="21" dur="500"/>
                                        <p:tgtEl>
                                          <p:spTgt spid="7">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7" end="7"/>
                                            </p:txEl>
                                          </p:spTgt>
                                        </p:tgtEl>
                                        <p:attrNameLst>
                                          <p:attrName>style.visibility</p:attrName>
                                        </p:attrNameLst>
                                      </p:cBhvr>
                                      <p:to>
                                        <p:strVal val="visible"/>
                                      </p:to>
                                    </p:set>
                                    <p:animEffect transition="in" filter="fade">
                                      <p:cBhvr>
                                        <p:cTn id="24" dur="500"/>
                                        <p:tgtEl>
                                          <p:spTgt spid="7">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Effect transition="in" filter="fade">
                                      <p:cBhvr>
                                        <p:cTn id="27" dur="500"/>
                                        <p:tgtEl>
                                          <p:spTgt spid="7">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0" end="10"/>
                                            </p:txEl>
                                          </p:spTgt>
                                        </p:tgtEl>
                                        <p:attrNameLst>
                                          <p:attrName>style.visibility</p:attrName>
                                        </p:attrNameLst>
                                      </p:cBhvr>
                                      <p:to>
                                        <p:strVal val="visible"/>
                                      </p:to>
                                    </p:set>
                                    <p:animEffect transition="in" filter="fade">
                                      <p:cBhvr>
                                        <p:cTn id="30"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F50E257-F28B-EDFE-7FD9-ABF21094B95E}"/>
            </a:ext>
          </a:extLst>
        </p:cNvPr>
        <p:cNvGrpSpPr/>
        <p:nvPr/>
      </p:nvGrpSpPr>
      <p:grpSpPr>
        <a:xfrm>
          <a:off x="0" y="0"/>
          <a:ext cx="0" cy="0"/>
          <a:chOff x="0" y="0"/>
          <a:chExt cx="0" cy="0"/>
        </a:xfrm>
      </p:grpSpPr>
      <p:sp>
        <p:nvSpPr>
          <p:cNvPr id="7" name="CasellaDiTesto 6">
            <a:extLst>
              <a:ext uri="{FF2B5EF4-FFF2-40B4-BE49-F238E27FC236}">
                <a16:creationId xmlns:a16="http://schemas.microsoft.com/office/drawing/2014/main" id="{82A18722-6A03-4524-886A-AB2ACC72E438}"/>
              </a:ext>
            </a:extLst>
          </p:cNvPr>
          <p:cNvSpPr txBox="1"/>
          <p:nvPr/>
        </p:nvSpPr>
        <p:spPr>
          <a:xfrm>
            <a:off x="390662" y="1808155"/>
            <a:ext cx="11713029" cy="3570208"/>
          </a:xfrm>
          <a:prstGeom prst="rect">
            <a:avLst/>
          </a:prstGeom>
          <a:noFill/>
        </p:spPr>
        <p:txBody>
          <a:bodyPr wrap="square">
            <a:spAutoFit/>
          </a:bodyPr>
          <a:lstStyle/>
          <a:p>
            <a:pPr algn="ctr"/>
            <a:r>
              <a:rPr lang="en-US" sz="6600" b="1" dirty="0">
                <a:solidFill>
                  <a:srgbClr val="002060"/>
                </a:solidFill>
                <a:latin typeface="Verdana" panose="020B0604030504040204" pitchFamily="34" charset="0"/>
                <a:ea typeface="Verdana" panose="020B0604030504040204" pitchFamily="34" charset="0"/>
              </a:rPr>
              <a:t>Thank you</a:t>
            </a:r>
          </a:p>
          <a:p>
            <a:pPr marL="342900" indent="-342900" algn="just">
              <a:buFont typeface="Arial" panose="020B0604020202020204" pitchFamily="34" charset="0"/>
              <a:buChar char="•"/>
            </a:pP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rPr>
              <a:t>Giancarlo Saviantoni</a:t>
            </a: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hlinkClick r:id="rId3"/>
              </a:rPr>
              <a:t>g.saviantoni@atceuc.org</a:t>
            </a: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hlinkClick r:id="rId4"/>
              </a:rPr>
              <a:t>www.atceuc.org</a:t>
            </a: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r>
              <a:rPr lang="en-US" sz="2000" b="1" dirty="0">
                <a:solidFill>
                  <a:srgbClr val="002060"/>
                </a:solidFill>
                <a:latin typeface="Verdana" panose="020B0604030504040204" pitchFamily="34" charset="0"/>
                <a:ea typeface="Verdana" panose="020B0604030504040204" pitchFamily="34" charset="0"/>
                <a:hlinkClick r:id="rId5"/>
              </a:rPr>
              <a:t>secretariat@atceuc.org</a:t>
            </a:r>
            <a:endParaRPr lang="en-US" sz="2000" b="1" dirty="0">
              <a:solidFill>
                <a:srgbClr val="002060"/>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pPr>
            <a:endParaRPr lang="en-US" sz="2000"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0960118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TotalTime>
  <Words>1040</Words>
  <Application>Microsoft Office PowerPoint</Application>
  <PresentationFormat>Widescreen</PresentationFormat>
  <Paragraphs>60</Paragraphs>
  <Slides>7</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Aptos</vt:lpstr>
      <vt:lpstr>Aptos Display</vt:lpstr>
      <vt:lpstr>Arial</vt:lpstr>
      <vt:lpstr>Verdana</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Giancarlo Saviantoni</dc:creator>
  <cp:lastModifiedBy>Giancarlo Saviantoni</cp:lastModifiedBy>
  <cp:revision>4</cp:revision>
  <dcterms:created xsi:type="dcterms:W3CDTF">2025-11-16T17:39:14Z</dcterms:created>
  <dcterms:modified xsi:type="dcterms:W3CDTF">2025-11-19T18:21:47Z</dcterms:modified>
</cp:coreProperties>
</file>