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  <p:sldMasterId id="2147483648" r:id="rId5"/>
    <p:sldMasterId id="2147483658" r:id="rId6"/>
  </p:sldMasterIdLst>
  <p:notesMasterIdLst>
    <p:notesMasterId r:id="rId12"/>
  </p:notesMasterIdLst>
  <p:handoutMasterIdLst>
    <p:handoutMasterId r:id="rId13"/>
  </p:handoutMasterIdLst>
  <p:sldIdLst>
    <p:sldId id="256" r:id="rId7"/>
    <p:sldId id="260" r:id="rId8"/>
    <p:sldId id="262" r:id="rId9"/>
    <p:sldId id="261" r:id="rId10"/>
    <p:sldId id="259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66"/>
    <a:srgbClr val="0D3D6E"/>
    <a:srgbClr val="C00000"/>
    <a:srgbClr val="385723"/>
    <a:srgbClr val="F2F2F2"/>
    <a:srgbClr val="2990EA"/>
    <a:srgbClr val="EBEBEB"/>
    <a:srgbClr val="E6E6E6"/>
    <a:srgbClr val="EFEFE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AE9CBB-8D8E-4C36-A4EA-8E76C8203B03}" v="58" dt="2025-11-24T00:20:09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6327"/>
  </p:normalViewPr>
  <p:slideViewPr>
    <p:cSldViewPr snapToGrid="0" showGuides="1">
      <p:cViewPr varScale="1">
        <p:scale>
          <a:sx n="59" d="100"/>
          <a:sy n="59" d="100"/>
        </p:scale>
        <p:origin x="892" y="26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DOSO SIMÕES Tânia" userId="217c53ba-1221-4d70-8a2b-99ca01d4afa7" providerId="ADAL" clId="{BEAE9CBB-8D8E-4C36-A4EA-8E76C8203B03}"/>
    <pc:docChg chg="undo custSel modSld sldOrd">
      <pc:chgData name="CARDOSO SIMÕES Tânia" userId="217c53ba-1221-4d70-8a2b-99ca01d4afa7" providerId="ADAL" clId="{BEAE9CBB-8D8E-4C36-A4EA-8E76C8203B03}" dt="2025-11-24T00:21:47.307" v="809" actId="1076"/>
      <pc:docMkLst>
        <pc:docMk/>
      </pc:docMkLst>
      <pc:sldChg chg="modSp">
        <pc:chgData name="CARDOSO SIMÕES Tânia" userId="217c53ba-1221-4d70-8a2b-99ca01d4afa7" providerId="ADAL" clId="{BEAE9CBB-8D8E-4C36-A4EA-8E76C8203B03}" dt="2025-11-24T00:19:43.861" v="756" actId="20577"/>
        <pc:sldMkLst>
          <pc:docMk/>
          <pc:sldMk cId="3845349710" sldId="260"/>
        </pc:sldMkLst>
        <pc:spChg chg="mod">
          <ac:chgData name="CARDOSO SIMÕES Tânia" userId="217c53ba-1221-4d70-8a2b-99ca01d4afa7" providerId="ADAL" clId="{BEAE9CBB-8D8E-4C36-A4EA-8E76C8203B03}" dt="2025-11-24T00:19:43.861" v="756" actId="20577"/>
          <ac:spMkLst>
            <pc:docMk/>
            <pc:sldMk cId="3845349710" sldId="260"/>
            <ac:spMk id="4" creationId="{E85370E7-2452-4EE7-7A2D-DCF3496C565A}"/>
          </ac:spMkLst>
        </pc:spChg>
      </pc:sldChg>
      <pc:sldChg chg="addSp modSp mod">
        <pc:chgData name="CARDOSO SIMÕES Tânia" userId="217c53ba-1221-4d70-8a2b-99ca01d4afa7" providerId="ADAL" clId="{BEAE9CBB-8D8E-4C36-A4EA-8E76C8203B03}" dt="2025-11-24T00:21:47.307" v="809" actId="1076"/>
        <pc:sldMkLst>
          <pc:docMk/>
          <pc:sldMk cId="3397713973" sldId="261"/>
        </pc:sldMkLst>
        <pc:spChg chg="mod">
          <ac:chgData name="CARDOSO SIMÕES Tânia" userId="217c53ba-1221-4d70-8a2b-99ca01d4afa7" providerId="ADAL" clId="{BEAE9CBB-8D8E-4C36-A4EA-8E76C8203B03}" dt="2025-11-20T17:03:36.484" v="677" actId="1076"/>
          <ac:spMkLst>
            <pc:docMk/>
            <pc:sldMk cId="3397713973" sldId="261"/>
            <ac:spMk id="2" creationId="{7B9D17EA-FF22-917B-B9D1-63711000D63E}"/>
          </ac:spMkLst>
        </pc:spChg>
        <pc:spChg chg="add mod">
          <ac:chgData name="CARDOSO SIMÕES Tânia" userId="217c53ba-1221-4d70-8a2b-99ca01d4afa7" providerId="ADAL" clId="{BEAE9CBB-8D8E-4C36-A4EA-8E76C8203B03}" dt="2025-11-24T00:21:47.307" v="809" actId="1076"/>
          <ac:spMkLst>
            <pc:docMk/>
            <pc:sldMk cId="3397713973" sldId="261"/>
            <ac:spMk id="4" creationId="{C0C064B0-FFCC-C6F1-49E7-75500E5DEBC8}"/>
          </ac:spMkLst>
        </pc:spChg>
        <pc:graphicFrameChg chg="mod modGraphic">
          <ac:chgData name="CARDOSO SIMÕES Tânia" userId="217c53ba-1221-4d70-8a2b-99ca01d4afa7" providerId="ADAL" clId="{BEAE9CBB-8D8E-4C36-A4EA-8E76C8203B03}" dt="2025-11-24T00:20:16.091" v="759" actId="1076"/>
          <ac:graphicFrameMkLst>
            <pc:docMk/>
            <pc:sldMk cId="3397713973" sldId="261"/>
            <ac:graphicFrameMk id="3" creationId="{79201BC1-130F-6728-EB5A-C49E3B5B9B2B}"/>
          </ac:graphicFrameMkLst>
        </pc:graphicFrameChg>
      </pc:sldChg>
      <pc:sldChg chg="addSp delSp modSp mod ord delAnim modAnim">
        <pc:chgData name="CARDOSO SIMÕES Tânia" userId="217c53ba-1221-4d70-8a2b-99ca01d4afa7" providerId="ADAL" clId="{BEAE9CBB-8D8E-4C36-A4EA-8E76C8203B03}" dt="2025-11-20T17:12:31.196" v="750" actId="1076"/>
        <pc:sldMkLst>
          <pc:docMk/>
          <pc:sldMk cId="361239926" sldId="262"/>
        </pc:sldMkLst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3" creationId="{B4381365-ABCC-9FB0-DA4B-1168E17A451A}"/>
          </ac:spMkLst>
        </pc:spChg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4" creationId="{12FEEEC2-B15A-4A40-76E6-A0EA1422F86E}"/>
          </ac:spMkLst>
        </pc:spChg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5" creationId="{9840C4E5-5356-29F4-255C-F6E43DBB42CC}"/>
          </ac:spMkLst>
        </pc:spChg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6" creationId="{79C42BCE-CE68-2EC0-DB92-9133BC3F707E}"/>
          </ac:spMkLst>
        </pc:spChg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7" creationId="{4BEFAFBE-AFED-CFD0-DA34-B6400464C3AE}"/>
          </ac:spMkLst>
        </pc:spChg>
        <pc:spChg chg="mod">
          <ac:chgData name="CARDOSO SIMÕES Tânia" userId="217c53ba-1221-4d70-8a2b-99ca01d4afa7" providerId="ADAL" clId="{BEAE9CBB-8D8E-4C36-A4EA-8E76C8203B03}" dt="2025-11-20T17:12:31.196" v="750" actId="1076"/>
          <ac:spMkLst>
            <pc:docMk/>
            <pc:sldMk cId="361239926" sldId="262"/>
            <ac:spMk id="8" creationId="{D5418C9D-CF31-7374-2EA5-9C93A29C0DAF}"/>
          </ac:spMkLst>
        </pc:spChg>
        <pc:spChg chg="add mod">
          <ac:chgData name="CARDOSO SIMÕES Tânia" userId="217c53ba-1221-4d70-8a2b-99ca01d4afa7" providerId="ADAL" clId="{BEAE9CBB-8D8E-4C36-A4EA-8E76C8203B03}" dt="2025-11-20T17:11:52.031" v="749" actId="108"/>
          <ac:spMkLst>
            <pc:docMk/>
            <pc:sldMk cId="361239926" sldId="262"/>
            <ac:spMk id="11" creationId="{6C01A8B8-350D-1996-2549-5A174C22D79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0EFEAC-62F2-0D0D-192F-015DE17D24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ADD28B-5E04-251F-9B15-502BF4B6AF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B4D20-705F-0648-B8AF-3B3DED14DB2E}" type="datetimeFigureOut">
              <a:rPr lang="en-BE" smtClean="0"/>
              <a:t>11/24/2025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E67F80-9EF5-6BF1-C6FC-AA190A1ECC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2076DD-5E72-A813-AF39-E0D13188A60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DE010-69C8-A840-AE5B-9B39A3912A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4529113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999B9-7757-9346-98A0-B9FC7AC9715F}" type="datetimeFigureOut">
              <a:rPr lang="en-BE" smtClean="0"/>
              <a:t>11/24/2025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67E3F-B5B6-F84C-83C2-C4235BA0155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045612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21D0F0-6684-55E6-641A-BFC21D620BF5}"/>
              </a:ext>
            </a:extLst>
          </p:cNvPr>
          <p:cNvSpPr/>
          <p:nvPr userDrawn="1"/>
        </p:nvSpPr>
        <p:spPr>
          <a:xfrm>
            <a:off x="-1" y="0"/>
            <a:ext cx="12192001" cy="6874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E" dirty="0"/>
              <a:t>w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D1348-E7A8-CF70-5BB2-3C6A85CEA3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59668" y="856743"/>
            <a:ext cx="5865711" cy="2387600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  <a:endParaRPr lang="en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C4D3A-C864-D5F7-A972-C5947DD271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669" y="3336418"/>
            <a:ext cx="5865711" cy="792667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2990E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E3502E5-0A00-509E-6ACF-A8E942FFA31F}"/>
              </a:ext>
            </a:extLst>
          </p:cNvPr>
          <p:cNvSpPr/>
          <p:nvPr userDrawn="1"/>
        </p:nvSpPr>
        <p:spPr>
          <a:xfrm>
            <a:off x="-1" y="1"/>
            <a:ext cx="7814133" cy="6874551"/>
          </a:xfrm>
          <a:custGeom>
            <a:avLst/>
            <a:gdLst>
              <a:gd name="connsiteX0" fmla="*/ 7123176 w 7123176"/>
              <a:gd name="connsiteY0" fmla="*/ 0 h 6949440"/>
              <a:gd name="connsiteX1" fmla="*/ 310896 w 7123176"/>
              <a:gd name="connsiteY1" fmla="*/ 6949440 h 6949440"/>
              <a:gd name="connsiteX2" fmla="*/ 0 w 7123176"/>
              <a:gd name="connsiteY2" fmla="*/ 6949440 h 6949440"/>
              <a:gd name="connsiteX3" fmla="*/ 0 w 7123176"/>
              <a:gd name="connsiteY3" fmla="*/ 0 h 6949440"/>
              <a:gd name="connsiteX4" fmla="*/ 82296 w 7123176"/>
              <a:gd name="connsiteY4" fmla="*/ 0 h 6949440"/>
              <a:gd name="connsiteX5" fmla="*/ 7123176 w 7123176"/>
              <a:gd name="connsiteY5" fmla="*/ 0 h 6949440"/>
              <a:gd name="connsiteX0" fmla="*/ 7123176 w 7123176"/>
              <a:gd name="connsiteY0" fmla="*/ 0 h 6949440"/>
              <a:gd name="connsiteX1" fmla="*/ 979671 w 7123176"/>
              <a:gd name="connsiteY1" fmla="*/ 6261280 h 6949440"/>
              <a:gd name="connsiteX2" fmla="*/ 0 w 7123176"/>
              <a:gd name="connsiteY2" fmla="*/ 6949440 h 6949440"/>
              <a:gd name="connsiteX3" fmla="*/ 0 w 7123176"/>
              <a:gd name="connsiteY3" fmla="*/ 0 h 6949440"/>
              <a:gd name="connsiteX4" fmla="*/ 82296 w 7123176"/>
              <a:gd name="connsiteY4" fmla="*/ 0 h 6949440"/>
              <a:gd name="connsiteX5" fmla="*/ 7123176 w 7123176"/>
              <a:gd name="connsiteY5" fmla="*/ 0 h 6949440"/>
              <a:gd name="connsiteX0" fmla="*/ 7123176 w 7123176"/>
              <a:gd name="connsiteY0" fmla="*/ 0 h 6261280"/>
              <a:gd name="connsiteX1" fmla="*/ 979671 w 7123176"/>
              <a:gd name="connsiteY1" fmla="*/ 6261280 h 6261280"/>
              <a:gd name="connsiteX2" fmla="*/ 0 w 7123176"/>
              <a:gd name="connsiteY2" fmla="*/ 6261280 h 6261280"/>
              <a:gd name="connsiteX3" fmla="*/ 0 w 7123176"/>
              <a:gd name="connsiteY3" fmla="*/ 0 h 6261280"/>
              <a:gd name="connsiteX4" fmla="*/ 82296 w 7123176"/>
              <a:gd name="connsiteY4" fmla="*/ 0 h 6261280"/>
              <a:gd name="connsiteX5" fmla="*/ 7123176 w 7123176"/>
              <a:gd name="connsiteY5" fmla="*/ 0 h 6261280"/>
              <a:gd name="connsiteX0" fmla="*/ 7123176 w 7123176"/>
              <a:gd name="connsiteY0" fmla="*/ 0 h 6265587"/>
              <a:gd name="connsiteX1" fmla="*/ 979671 w 7123176"/>
              <a:gd name="connsiteY1" fmla="*/ 6261280 h 6265587"/>
              <a:gd name="connsiteX2" fmla="*/ 0 w 7123176"/>
              <a:gd name="connsiteY2" fmla="*/ 6261280 h 6265587"/>
              <a:gd name="connsiteX3" fmla="*/ 0 w 7123176"/>
              <a:gd name="connsiteY3" fmla="*/ 0 h 6265587"/>
              <a:gd name="connsiteX4" fmla="*/ 82296 w 7123176"/>
              <a:gd name="connsiteY4" fmla="*/ 0 h 6265587"/>
              <a:gd name="connsiteX5" fmla="*/ 7123176 w 7123176"/>
              <a:gd name="connsiteY5" fmla="*/ 0 h 6265587"/>
              <a:gd name="connsiteX0" fmla="*/ 7123176 w 7123176"/>
              <a:gd name="connsiteY0" fmla="*/ 0 h 6280708"/>
              <a:gd name="connsiteX1" fmla="*/ 950593 w 7123176"/>
              <a:gd name="connsiteY1" fmla="*/ 6280708 h 6280708"/>
              <a:gd name="connsiteX2" fmla="*/ 0 w 7123176"/>
              <a:gd name="connsiteY2" fmla="*/ 6261280 h 6280708"/>
              <a:gd name="connsiteX3" fmla="*/ 0 w 7123176"/>
              <a:gd name="connsiteY3" fmla="*/ 0 h 6280708"/>
              <a:gd name="connsiteX4" fmla="*/ 82296 w 7123176"/>
              <a:gd name="connsiteY4" fmla="*/ 0 h 6280708"/>
              <a:gd name="connsiteX5" fmla="*/ 7123176 w 7123176"/>
              <a:gd name="connsiteY5" fmla="*/ 0 h 6280708"/>
              <a:gd name="connsiteX0" fmla="*/ 7123176 w 7123176"/>
              <a:gd name="connsiteY0" fmla="*/ 0 h 6293133"/>
              <a:gd name="connsiteX1" fmla="*/ 950593 w 7123176"/>
              <a:gd name="connsiteY1" fmla="*/ 6280708 h 6293133"/>
              <a:gd name="connsiteX2" fmla="*/ 0 w 7123176"/>
              <a:gd name="connsiteY2" fmla="*/ 6290422 h 6293133"/>
              <a:gd name="connsiteX3" fmla="*/ 0 w 7123176"/>
              <a:gd name="connsiteY3" fmla="*/ 0 h 6293133"/>
              <a:gd name="connsiteX4" fmla="*/ 82296 w 7123176"/>
              <a:gd name="connsiteY4" fmla="*/ 0 h 6293133"/>
              <a:gd name="connsiteX5" fmla="*/ 7123176 w 7123176"/>
              <a:gd name="connsiteY5" fmla="*/ 0 h 6293133"/>
              <a:gd name="connsiteX0" fmla="*/ 7123176 w 7123176"/>
              <a:gd name="connsiteY0" fmla="*/ 0 h 6280708"/>
              <a:gd name="connsiteX1" fmla="*/ 950593 w 7123176"/>
              <a:gd name="connsiteY1" fmla="*/ 6280708 h 6280708"/>
              <a:gd name="connsiteX2" fmla="*/ 0 w 7123176"/>
              <a:gd name="connsiteY2" fmla="*/ 6274560 h 6280708"/>
              <a:gd name="connsiteX3" fmla="*/ 0 w 7123176"/>
              <a:gd name="connsiteY3" fmla="*/ 0 h 6280708"/>
              <a:gd name="connsiteX4" fmla="*/ 82296 w 7123176"/>
              <a:gd name="connsiteY4" fmla="*/ 0 h 6280708"/>
              <a:gd name="connsiteX5" fmla="*/ 7123176 w 7123176"/>
              <a:gd name="connsiteY5" fmla="*/ 0 h 6280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23176" h="6280708">
                <a:moveTo>
                  <a:pt x="7123176" y="0"/>
                </a:moveTo>
                <a:lnTo>
                  <a:pt x="950593" y="6280708"/>
                </a:lnTo>
                <a:lnTo>
                  <a:pt x="0" y="6274560"/>
                </a:lnTo>
                <a:lnTo>
                  <a:pt x="0" y="0"/>
                </a:lnTo>
                <a:lnTo>
                  <a:pt x="82296" y="0"/>
                </a:lnTo>
                <a:lnTo>
                  <a:pt x="7123176" y="0"/>
                </a:lnTo>
                <a:close/>
              </a:path>
            </a:pathLst>
          </a:custGeom>
          <a:solidFill>
            <a:srgbClr val="0132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8" name="Picture 7" descr="A logo on a black background&#10;&#10;Description automatically generated">
            <a:extLst>
              <a:ext uri="{FF2B5EF4-FFF2-40B4-BE49-F238E27FC236}">
                <a16:creationId xmlns:a16="http://schemas.microsoft.com/office/drawing/2014/main" id="{464B43B6-5307-EA12-18EA-2B295563B6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91" y="412253"/>
            <a:ext cx="2735261" cy="1526275"/>
          </a:xfrm>
          <a:prstGeom prst="rect">
            <a:avLst/>
          </a:prstGeom>
        </p:spPr>
      </p:pic>
      <p:pic>
        <p:nvPicPr>
          <p:cNvPr id="9" name="Picture 8" descr="A logo with colorful letters and a star&#10;&#10;Description automatically generated">
            <a:extLst>
              <a:ext uri="{FF2B5EF4-FFF2-40B4-BE49-F238E27FC236}">
                <a16:creationId xmlns:a16="http://schemas.microsoft.com/office/drawing/2014/main" id="{692A0F4B-5EA4-2A80-244A-6AABC745CD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338" y="5765256"/>
            <a:ext cx="4315632" cy="7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39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C536-3E01-06BD-0B95-802B1D09A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6786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996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364E3-F172-ECEB-1D89-62094A34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2B9B16-7479-05ED-689A-0B7257399E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536029"/>
            <a:ext cx="5768591" cy="5325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1EEF9-A407-43E0-94EF-F6451363C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2990EA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0368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2FC87-3AE3-44F0-6161-9D37620FD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D7A23-35CC-F2D3-B1D1-3157443E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7014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5E892-6F7E-F030-2E74-B941A65F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0BA61-AA92-92BC-2D64-3960E2EB7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807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DFF0D-3453-8A2F-8E74-15867D10B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3524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3009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C536-3E01-06BD-0B95-802B1D09A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751977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064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364E3-F172-ECEB-1D89-62094A34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2B9B16-7479-05ED-689A-0B7257399E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536029"/>
            <a:ext cx="5768591" cy="5325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1EEF9-A407-43E0-94EF-F6451363C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00B0F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290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2FC87-3AE3-44F0-6161-9D37620FD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D7A23-35CC-F2D3-B1D1-3157443E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22209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5E892-6F7E-F030-2E74-B941A65F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0BA61-AA92-92BC-2D64-3960E2EB7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807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DFF0D-3453-8A2F-8E74-15867D10B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3524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81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C536-3E01-06BD-0B95-802B1D09A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4583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057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364E3-F172-ECEB-1D89-62094A34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2B9B16-7479-05ED-689A-0B7257399E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536029"/>
            <a:ext cx="5768591" cy="53250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21EEF9-A407-43E0-94EF-F6451363C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2990EA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625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21D0F0-6684-55E6-641A-BFC21D620BF5}"/>
              </a:ext>
            </a:extLst>
          </p:cNvPr>
          <p:cNvSpPr/>
          <p:nvPr userDrawn="1"/>
        </p:nvSpPr>
        <p:spPr>
          <a:xfrm>
            <a:off x="-1" y="0"/>
            <a:ext cx="12192001" cy="6874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BE" dirty="0"/>
              <a:t>w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5D1348-E7A8-CF70-5BB2-3C6A85CEA3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59668" y="856743"/>
            <a:ext cx="5865711" cy="2387600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en-GB" dirty="0"/>
              <a:t>Click to edit</a:t>
            </a:r>
            <a:br>
              <a:rPr lang="en-GB" dirty="0"/>
            </a:br>
            <a:r>
              <a:rPr lang="en-GB" dirty="0"/>
              <a:t>Master title style</a:t>
            </a:r>
            <a:endParaRPr lang="en-B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FC4D3A-C864-D5F7-A972-C5947DD271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669" y="3336418"/>
            <a:ext cx="5865711" cy="792667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2990E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BE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E3502E5-0A00-509E-6ACF-A8E942FFA31F}"/>
              </a:ext>
            </a:extLst>
          </p:cNvPr>
          <p:cNvSpPr/>
          <p:nvPr userDrawn="1"/>
        </p:nvSpPr>
        <p:spPr>
          <a:xfrm>
            <a:off x="-1" y="1"/>
            <a:ext cx="7814133" cy="6874551"/>
          </a:xfrm>
          <a:custGeom>
            <a:avLst/>
            <a:gdLst>
              <a:gd name="connsiteX0" fmla="*/ 7123176 w 7123176"/>
              <a:gd name="connsiteY0" fmla="*/ 0 h 6949440"/>
              <a:gd name="connsiteX1" fmla="*/ 310896 w 7123176"/>
              <a:gd name="connsiteY1" fmla="*/ 6949440 h 6949440"/>
              <a:gd name="connsiteX2" fmla="*/ 0 w 7123176"/>
              <a:gd name="connsiteY2" fmla="*/ 6949440 h 6949440"/>
              <a:gd name="connsiteX3" fmla="*/ 0 w 7123176"/>
              <a:gd name="connsiteY3" fmla="*/ 0 h 6949440"/>
              <a:gd name="connsiteX4" fmla="*/ 82296 w 7123176"/>
              <a:gd name="connsiteY4" fmla="*/ 0 h 6949440"/>
              <a:gd name="connsiteX5" fmla="*/ 7123176 w 7123176"/>
              <a:gd name="connsiteY5" fmla="*/ 0 h 6949440"/>
              <a:gd name="connsiteX0" fmla="*/ 7123176 w 7123176"/>
              <a:gd name="connsiteY0" fmla="*/ 0 h 6949440"/>
              <a:gd name="connsiteX1" fmla="*/ 979671 w 7123176"/>
              <a:gd name="connsiteY1" fmla="*/ 6261280 h 6949440"/>
              <a:gd name="connsiteX2" fmla="*/ 0 w 7123176"/>
              <a:gd name="connsiteY2" fmla="*/ 6949440 h 6949440"/>
              <a:gd name="connsiteX3" fmla="*/ 0 w 7123176"/>
              <a:gd name="connsiteY3" fmla="*/ 0 h 6949440"/>
              <a:gd name="connsiteX4" fmla="*/ 82296 w 7123176"/>
              <a:gd name="connsiteY4" fmla="*/ 0 h 6949440"/>
              <a:gd name="connsiteX5" fmla="*/ 7123176 w 7123176"/>
              <a:gd name="connsiteY5" fmla="*/ 0 h 6949440"/>
              <a:gd name="connsiteX0" fmla="*/ 7123176 w 7123176"/>
              <a:gd name="connsiteY0" fmla="*/ 0 h 6261280"/>
              <a:gd name="connsiteX1" fmla="*/ 979671 w 7123176"/>
              <a:gd name="connsiteY1" fmla="*/ 6261280 h 6261280"/>
              <a:gd name="connsiteX2" fmla="*/ 0 w 7123176"/>
              <a:gd name="connsiteY2" fmla="*/ 6261280 h 6261280"/>
              <a:gd name="connsiteX3" fmla="*/ 0 w 7123176"/>
              <a:gd name="connsiteY3" fmla="*/ 0 h 6261280"/>
              <a:gd name="connsiteX4" fmla="*/ 82296 w 7123176"/>
              <a:gd name="connsiteY4" fmla="*/ 0 h 6261280"/>
              <a:gd name="connsiteX5" fmla="*/ 7123176 w 7123176"/>
              <a:gd name="connsiteY5" fmla="*/ 0 h 6261280"/>
              <a:gd name="connsiteX0" fmla="*/ 7123176 w 7123176"/>
              <a:gd name="connsiteY0" fmla="*/ 0 h 6265587"/>
              <a:gd name="connsiteX1" fmla="*/ 979671 w 7123176"/>
              <a:gd name="connsiteY1" fmla="*/ 6261280 h 6265587"/>
              <a:gd name="connsiteX2" fmla="*/ 0 w 7123176"/>
              <a:gd name="connsiteY2" fmla="*/ 6261280 h 6265587"/>
              <a:gd name="connsiteX3" fmla="*/ 0 w 7123176"/>
              <a:gd name="connsiteY3" fmla="*/ 0 h 6265587"/>
              <a:gd name="connsiteX4" fmla="*/ 82296 w 7123176"/>
              <a:gd name="connsiteY4" fmla="*/ 0 h 6265587"/>
              <a:gd name="connsiteX5" fmla="*/ 7123176 w 7123176"/>
              <a:gd name="connsiteY5" fmla="*/ 0 h 6265587"/>
              <a:gd name="connsiteX0" fmla="*/ 7123176 w 7123176"/>
              <a:gd name="connsiteY0" fmla="*/ 0 h 6280708"/>
              <a:gd name="connsiteX1" fmla="*/ 950593 w 7123176"/>
              <a:gd name="connsiteY1" fmla="*/ 6280708 h 6280708"/>
              <a:gd name="connsiteX2" fmla="*/ 0 w 7123176"/>
              <a:gd name="connsiteY2" fmla="*/ 6261280 h 6280708"/>
              <a:gd name="connsiteX3" fmla="*/ 0 w 7123176"/>
              <a:gd name="connsiteY3" fmla="*/ 0 h 6280708"/>
              <a:gd name="connsiteX4" fmla="*/ 82296 w 7123176"/>
              <a:gd name="connsiteY4" fmla="*/ 0 h 6280708"/>
              <a:gd name="connsiteX5" fmla="*/ 7123176 w 7123176"/>
              <a:gd name="connsiteY5" fmla="*/ 0 h 6280708"/>
              <a:gd name="connsiteX0" fmla="*/ 7123176 w 7123176"/>
              <a:gd name="connsiteY0" fmla="*/ 0 h 6293133"/>
              <a:gd name="connsiteX1" fmla="*/ 950593 w 7123176"/>
              <a:gd name="connsiteY1" fmla="*/ 6280708 h 6293133"/>
              <a:gd name="connsiteX2" fmla="*/ 0 w 7123176"/>
              <a:gd name="connsiteY2" fmla="*/ 6290422 h 6293133"/>
              <a:gd name="connsiteX3" fmla="*/ 0 w 7123176"/>
              <a:gd name="connsiteY3" fmla="*/ 0 h 6293133"/>
              <a:gd name="connsiteX4" fmla="*/ 82296 w 7123176"/>
              <a:gd name="connsiteY4" fmla="*/ 0 h 6293133"/>
              <a:gd name="connsiteX5" fmla="*/ 7123176 w 7123176"/>
              <a:gd name="connsiteY5" fmla="*/ 0 h 6293133"/>
              <a:gd name="connsiteX0" fmla="*/ 7123176 w 7123176"/>
              <a:gd name="connsiteY0" fmla="*/ 0 h 6280708"/>
              <a:gd name="connsiteX1" fmla="*/ 950593 w 7123176"/>
              <a:gd name="connsiteY1" fmla="*/ 6280708 h 6280708"/>
              <a:gd name="connsiteX2" fmla="*/ 0 w 7123176"/>
              <a:gd name="connsiteY2" fmla="*/ 6274560 h 6280708"/>
              <a:gd name="connsiteX3" fmla="*/ 0 w 7123176"/>
              <a:gd name="connsiteY3" fmla="*/ 0 h 6280708"/>
              <a:gd name="connsiteX4" fmla="*/ 82296 w 7123176"/>
              <a:gd name="connsiteY4" fmla="*/ 0 h 6280708"/>
              <a:gd name="connsiteX5" fmla="*/ 7123176 w 7123176"/>
              <a:gd name="connsiteY5" fmla="*/ 0 h 6280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23176" h="6280708">
                <a:moveTo>
                  <a:pt x="7123176" y="0"/>
                </a:moveTo>
                <a:lnTo>
                  <a:pt x="950593" y="6280708"/>
                </a:lnTo>
                <a:lnTo>
                  <a:pt x="0" y="6274560"/>
                </a:lnTo>
                <a:lnTo>
                  <a:pt x="0" y="0"/>
                </a:lnTo>
                <a:lnTo>
                  <a:pt x="82296" y="0"/>
                </a:lnTo>
                <a:lnTo>
                  <a:pt x="7123176" y="0"/>
                </a:lnTo>
                <a:close/>
              </a:path>
            </a:pathLst>
          </a:custGeom>
          <a:solidFill>
            <a:srgbClr val="0132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8" name="Picture 7" descr="A logo on a black background&#10;&#10;Description automatically generated">
            <a:extLst>
              <a:ext uri="{FF2B5EF4-FFF2-40B4-BE49-F238E27FC236}">
                <a16:creationId xmlns:a16="http://schemas.microsoft.com/office/drawing/2014/main" id="{464B43B6-5307-EA12-18EA-2B295563B6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91" y="412253"/>
            <a:ext cx="2735261" cy="1526275"/>
          </a:xfrm>
          <a:prstGeom prst="rect">
            <a:avLst/>
          </a:prstGeom>
        </p:spPr>
      </p:pic>
      <p:pic>
        <p:nvPicPr>
          <p:cNvPr id="9" name="Picture 8" descr="A logo with colorful letters and a star&#10;&#10;Description automatically generated">
            <a:extLst>
              <a:ext uri="{FF2B5EF4-FFF2-40B4-BE49-F238E27FC236}">
                <a16:creationId xmlns:a16="http://schemas.microsoft.com/office/drawing/2014/main" id="{692A0F4B-5EA4-2A80-244A-6AABC745CD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338" y="5765256"/>
            <a:ext cx="4315632" cy="79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922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2FC87-3AE3-44F0-6161-9D37620FD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D7A23-35CC-F2D3-B1D1-3157443E7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34225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5E892-6F7E-F030-2E74-B941A65F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C0BA61-AA92-92BC-2D64-3960E2EB7D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807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4DFF0D-3453-8A2F-8E74-15867D10B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3524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3482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84969-7088-84A5-E826-453A1CFE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333595"/>
            <a:ext cx="10515600" cy="1242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31E8-2A1E-30CE-2304-5BB44DB1B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80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9D612D-E5CF-B376-4299-2350DC9FEA2A}"/>
              </a:ext>
            </a:extLst>
          </p:cNvPr>
          <p:cNvSpPr/>
          <p:nvPr userDrawn="1"/>
        </p:nvSpPr>
        <p:spPr>
          <a:xfrm>
            <a:off x="10726335" y="5363835"/>
            <a:ext cx="1465665" cy="1494165"/>
          </a:xfrm>
          <a:custGeom>
            <a:avLst/>
            <a:gdLst>
              <a:gd name="connsiteX0" fmla="*/ 0 w 1475190"/>
              <a:gd name="connsiteY0" fmla="*/ 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4" fmla="*/ 0 w 1475190"/>
              <a:gd name="connsiteY4" fmla="*/ 0 h 1490990"/>
              <a:gd name="connsiteX0" fmla="*/ 0 w 1475190"/>
              <a:gd name="connsiteY0" fmla="*/ 149099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0" fmla="*/ 0 w 1465665"/>
              <a:gd name="connsiteY0" fmla="*/ 1494165 h 1494165"/>
              <a:gd name="connsiteX1" fmla="*/ 1465665 w 1465665"/>
              <a:gd name="connsiteY1" fmla="*/ 0 h 1494165"/>
              <a:gd name="connsiteX2" fmla="*/ 1465665 w 1465665"/>
              <a:gd name="connsiteY2" fmla="*/ 1490990 h 1494165"/>
              <a:gd name="connsiteX3" fmla="*/ 0 w 1465665"/>
              <a:gd name="connsiteY3" fmla="*/ 1494165 h 14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665" h="1494165">
                <a:moveTo>
                  <a:pt x="0" y="1494165"/>
                </a:moveTo>
                <a:lnTo>
                  <a:pt x="1465665" y="0"/>
                </a:lnTo>
                <a:lnTo>
                  <a:pt x="1465665" y="1490990"/>
                </a:lnTo>
                <a:lnTo>
                  <a:pt x="0" y="1494165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CCB8BC9C-A12F-D5C0-C7B5-EDAC6584B43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91893" y="6176963"/>
            <a:ext cx="522600" cy="52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82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7" r:id="rId2"/>
    <p:sldLayoutId id="2147483668" r:id="rId3"/>
    <p:sldLayoutId id="2147483669" r:id="rId4"/>
    <p:sldLayoutId id="2147483670" r:id="rId5"/>
    <p:sldLayoutId id="2147483671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B0F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84969-7088-84A5-E826-453A1CFE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333595"/>
            <a:ext cx="10515600" cy="1242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31E8-2A1E-30CE-2304-5BB44DB1B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80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B51610-5FD5-32C4-ED04-EE9D1D6F86DF}"/>
              </a:ext>
            </a:extLst>
          </p:cNvPr>
          <p:cNvSpPr/>
          <p:nvPr userDrawn="1"/>
        </p:nvSpPr>
        <p:spPr>
          <a:xfrm>
            <a:off x="10726335" y="5363835"/>
            <a:ext cx="1465665" cy="1494165"/>
          </a:xfrm>
          <a:custGeom>
            <a:avLst/>
            <a:gdLst>
              <a:gd name="connsiteX0" fmla="*/ 0 w 1475190"/>
              <a:gd name="connsiteY0" fmla="*/ 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4" fmla="*/ 0 w 1475190"/>
              <a:gd name="connsiteY4" fmla="*/ 0 h 1490990"/>
              <a:gd name="connsiteX0" fmla="*/ 0 w 1475190"/>
              <a:gd name="connsiteY0" fmla="*/ 149099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0" fmla="*/ 0 w 1465665"/>
              <a:gd name="connsiteY0" fmla="*/ 1494165 h 1494165"/>
              <a:gd name="connsiteX1" fmla="*/ 1465665 w 1465665"/>
              <a:gd name="connsiteY1" fmla="*/ 0 h 1494165"/>
              <a:gd name="connsiteX2" fmla="*/ 1465665 w 1465665"/>
              <a:gd name="connsiteY2" fmla="*/ 1490990 h 1494165"/>
              <a:gd name="connsiteX3" fmla="*/ 0 w 1465665"/>
              <a:gd name="connsiteY3" fmla="*/ 1494165 h 14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665" h="1494165">
                <a:moveTo>
                  <a:pt x="0" y="1494165"/>
                </a:moveTo>
                <a:lnTo>
                  <a:pt x="1465665" y="0"/>
                </a:lnTo>
                <a:lnTo>
                  <a:pt x="1465665" y="1490990"/>
                </a:lnTo>
                <a:lnTo>
                  <a:pt x="0" y="14941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D9119E4-772C-88F1-2CC5-E9057E42E38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491893" y="6176963"/>
            <a:ext cx="522600" cy="52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18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B0F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2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384969-7088-84A5-E826-453A1CFEE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333595"/>
            <a:ext cx="10515600" cy="12429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B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31E8-2A1E-30CE-2304-5BB44DB1B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80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BE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AB3410A-ADFE-ADA8-0F19-5215FFEDAA0C}"/>
              </a:ext>
            </a:extLst>
          </p:cNvPr>
          <p:cNvSpPr/>
          <p:nvPr userDrawn="1"/>
        </p:nvSpPr>
        <p:spPr>
          <a:xfrm>
            <a:off x="10726335" y="5363835"/>
            <a:ext cx="1465665" cy="1494165"/>
          </a:xfrm>
          <a:custGeom>
            <a:avLst/>
            <a:gdLst>
              <a:gd name="connsiteX0" fmla="*/ 0 w 1475190"/>
              <a:gd name="connsiteY0" fmla="*/ 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4" fmla="*/ 0 w 1475190"/>
              <a:gd name="connsiteY4" fmla="*/ 0 h 1490990"/>
              <a:gd name="connsiteX0" fmla="*/ 0 w 1475190"/>
              <a:gd name="connsiteY0" fmla="*/ 1490990 h 1490990"/>
              <a:gd name="connsiteX1" fmla="*/ 1475190 w 1475190"/>
              <a:gd name="connsiteY1" fmla="*/ 0 h 1490990"/>
              <a:gd name="connsiteX2" fmla="*/ 1475190 w 1475190"/>
              <a:gd name="connsiteY2" fmla="*/ 1490990 h 1490990"/>
              <a:gd name="connsiteX3" fmla="*/ 0 w 1475190"/>
              <a:gd name="connsiteY3" fmla="*/ 1490990 h 1490990"/>
              <a:gd name="connsiteX0" fmla="*/ 0 w 1465665"/>
              <a:gd name="connsiteY0" fmla="*/ 1494165 h 1494165"/>
              <a:gd name="connsiteX1" fmla="*/ 1465665 w 1465665"/>
              <a:gd name="connsiteY1" fmla="*/ 0 h 1494165"/>
              <a:gd name="connsiteX2" fmla="*/ 1465665 w 1465665"/>
              <a:gd name="connsiteY2" fmla="*/ 1490990 h 1494165"/>
              <a:gd name="connsiteX3" fmla="*/ 0 w 1465665"/>
              <a:gd name="connsiteY3" fmla="*/ 1494165 h 1494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5665" h="1494165">
                <a:moveTo>
                  <a:pt x="0" y="1494165"/>
                </a:moveTo>
                <a:lnTo>
                  <a:pt x="1465665" y="0"/>
                </a:lnTo>
                <a:lnTo>
                  <a:pt x="1465665" y="1490990"/>
                </a:lnTo>
                <a:lnTo>
                  <a:pt x="0" y="14941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E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5EB1D80-E5F9-67D9-C261-CC5269A26B0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491893" y="6176963"/>
            <a:ext cx="522600" cy="52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89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B0F0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B0F0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01CE610-26D6-F046-56F8-2BDA36BE5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1250" y="1666874"/>
            <a:ext cx="5434129" cy="1762125"/>
          </a:xfrm>
        </p:spPr>
        <p:txBody>
          <a:bodyPr lIns="0" tIns="0" rIns="0" bIns="0">
            <a:normAutofit/>
          </a:bodyPr>
          <a:lstStyle/>
          <a:p>
            <a:r>
              <a:rPr lang="en-GB" sz="4800" dirty="0">
                <a:solidFill>
                  <a:srgbClr val="002060"/>
                </a:solidFill>
              </a:rPr>
              <a:t>22</a:t>
            </a:r>
            <a:r>
              <a:rPr lang="en-GB" sz="4800" baseline="30000" dirty="0">
                <a:solidFill>
                  <a:srgbClr val="002060"/>
                </a:solidFill>
              </a:rPr>
              <a:t>ND</a:t>
            </a:r>
            <a:r>
              <a:rPr lang="en-GB" sz="4800" dirty="0">
                <a:solidFill>
                  <a:srgbClr val="002060"/>
                </a:solidFill>
              </a:rPr>
              <a:t> FLORENCE</a:t>
            </a:r>
            <a:br>
              <a:rPr lang="en-GB" sz="4800" dirty="0">
                <a:solidFill>
                  <a:srgbClr val="002060"/>
                </a:solidFill>
              </a:rPr>
            </a:br>
            <a:r>
              <a:rPr lang="en-GB" sz="4800" dirty="0">
                <a:solidFill>
                  <a:srgbClr val="002060"/>
                </a:solidFill>
              </a:rPr>
              <a:t>AIR FORUM</a:t>
            </a:r>
            <a:endParaRPr lang="en-BE" sz="4800" dirty="0">
              <a:solidFill>
                <a:srgbClr val="002060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EB54F000-9F7D-C09B-9DAB-E77DF23E9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95567" y="3505200"/>
            <a:ext cx="6929812" cy="1373881"/>
          </a:xfrm>
        </p:spPr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2800" b="1" dirty="0">
                <a:solidFill>
                  <a:srgbClr val="0070C0"/>
                </a:solidFill>
              </a:rPr>
              <a:t>Session C:</a:t>
            </a:r>
            <a:br>
              <a:rPr lang="en-GB" sz="2800" b="1" dirty="0">
                <a:solidFill>
                  <a:srgbClr val="0070C0"/>
                </a:solidFill>
              </a:rPr>
            </a:br>
            <a:r>
              <a:rPr lang="en-GB" sz="2800" b="1" dirty="0">
                <a:solidFill>
                  <a:srgbClr val="0070C0"/>
                </a:solidFill>
              </a:rPr>
              <a:t>Organising SESAR</a:t>
            </a:r>
            <a:br>
              <a:rPr lang="en-GB" b="1" dirty="0">
                <a:solidFill>
                  <a:srgbClr val="0070C0"/>
                </a:solidFill>
              </a:rPr>
            </a:br>
            <a:r>
              <a:rPr lang="en-GB" dirty="0">
                <a:solidFill>
                  <a:srgbClr val="0070C0"/>
                </a:solidFill>
              </a:rPr>
              <a:t>Stakeholder engagement and next steps</a:t>
            </a:r>
            <a:endParaRPr lang="en-BE" dirty="0">
              <a:solidFill>
                <a:srgbClr val="0070C0"/>
              </a:solidFill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391277C-EB68-6837-E346-352D538ACC68}"/>
              </a:ext>
            </a:extLst>
          </p:cNvPr>
          <p:cNvSpPr txBox="1">
            <a:spLocks/>
          </p:cNvSpPr>
          <p:nvPr/>
        </p:nvSpPr>
        <p:spPr>
          <a:xfrm>
            <a:off x="6096000" y="4794792"/>
            <a:ext cx="5529381" cy="792667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B0F0"/>
              </a:buClr>
              <a:buFont typeface="Arial" panose="020B0604020202020204" pitchFamily="34" charset="0"/>
              <a:buNone/>
              <a:defRPr sz="2400" kern="1200">
                <a:solidFill>
                  <a:srgbClr val="2990E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B0F0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B0F0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B0F0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B0F0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solidFill>
                  <a:srgbClr val="002060"/>
                </a:solidFill>
              </a:rPr>
              <a:t>Tânia Cardoso </a:t>
            </a:r>
            <a:r>
              <a:rPr lang="en-GB" sz="1400" b="1" dirty="0" err="1">
                <a:solidFill>
                  <a:srgbClr val="002060"/>
                </a:solidFill>
              </a:rPr>
              <a:t>Simões</a:t>
            </a:r>
            <a:br>
              <a:rPr lang="en-GB" sz="1400" dirty="0">
                <a:solidFill>
                  <a:srgbClr val="002060"/>
                </a:solidFill>
              </a:rPr>
            </a:br>
            <a:r>
              <a:rPr lang="pt-PT" sz="1400" dirty="0">
                <a:solidFill>
                  <a:srgbClr val="0070C0"/>
                </a:solidFill>
              </a:rPr>
              <a:t>Aviation Transformation Director</a:t>
            </a:r>
            <a:endParaRPr lang="en-BE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7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17895-669E-A7F1-7510-49B57893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2060"/>
                </a:solidFill>
              </a:rPr>
              <a:t>WHY THE ATM COMMUNITY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>CARES ABOUT </a:t>
            </a:r>
            <a:r>
              <a:rPr lang="en-GB" dirty="0">
                <a:solidFill>
                  <a:srgbClr val="0070C0"/>
                </a:solidFill>
              </a:rPr>
              <a:t>HOW SESAR IS ORGANISED</a:t>
            </a:r>
            <a:r>
              <a:rPr lang="en-GB" dirty="0">
                <a:solidFill>
                  <a:srgbClr val="002060"/>
                </a:solidFill>
              </a:rPr>
              <a:t>?</a:t>
            </a:r>
            <a:endParaRPr lang="en-BE" dirty="0">
              <a:solidFill>
                <a:srgbClr val="002060"/>
              </a:solidFill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85370E7-2452-4EE7-7A2D-DCF3496C565A}"/>
              </a:ext>
            </a:extLst>
          </p:cNvPr>
          <p:cNvSpPr/>
          <p:nvPr/>
        </p:nvSpPr>
        <p:spPr>
          <a:xfrm>
            <a:off x="2242893" y="1923169"/>
            <a:ext cx="7426411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endParaRPr lang="en-BE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F2EDBD2-DA06-ACF8-67FE-9A63F727C77F}"/>
              </a:ext>
            </a:extLst>
          </p:cNvPr>
          <p:cNvSpPr/>
          <p:nvPr/>
        </p:nvSpPr>
        <p:spPr>
          <a:xfrm>
            <a:off x="2242893" y="2580977"/>
            <a:ext cx="7426411" cy="543111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Innovation delivery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3F899DA-3507-4C22-21BD-B5111AAF32BA}"/>
              </a:ext>
            </a:extLst>
          </p:cNvPr>
          <p:cNvSpPr/>
          <p:nvPr/>
        </p:nvSpPr>
        <p:spPr>
          <a:xfrm>
            <a:off x="2242893" y="3238785"/>
            <a:ext cx="7426411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Operational priorities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36B4877-933B-4E0A-BC7A-0A9A45A306A3}"/>
              </a:ext>
            </a:extLst>
          </p:cNvPr>
          <p:cNvSpPr/>
          <p:nvPr/>
        </p:nvSpPr>
        <p:spPr>
          <a:xfrm>
            <a:off x="2242893" y="3896593"/>
            <a:ext cx="7426411" cy="543111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Speed and effectiveness of deployment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3CE9A76-D97B-8848-85B0-DF88F18F3643}"/>
              </a:ext>
            </a:extLst>
          </p:cNvPr>
          <p:cNvSpPr/>
          <p:nvPr/>
        </p:nvSpPr>
        <p:spPr>
          <a:xfrm>
            <a:off x="2242893" y="4554402"/>
            <a:ext cx="7426411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Ability to meet capacity and environmental targets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A24FD72-81DC-6AD4-BA0E-0E836D9C8CC1}"/>
              </a:ext>
            </a:extLst>
          </p:cNvPr>
          <p:cNvSpPr/>
          <p:nvPr/>
        </p:nvSpPr>
        <p:spPr>
          <a:xfrm>
            <a:off x="2242893" y="5212211"/>
            <a:ext cx="7426411" cy="543111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Europe’s competitiveness and global ATM leadership 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46BFC18-8554-0F09-8276-26F0BCF30C66}"/>
              </a:ext>
            </a:extLst>
          </p:cNvPr>
          <p:cNvSpPr/>
          <p:nvPr/>
        </p:nvSpPr>
        <p:spPr>
          <a:xfrm>
            <a:off x="2242893" y="5870020"/>
            <a:ext cx="7426411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</a:p>
        </p:txBody>
      </p:sp>
    </p:spTree>
    <p:extLst>
      <p:ext uri="{BB962C8B-B14F-4D97-AF65-F5344CB8AC3E}">
        <p14:creationId xmlns:p14="http://schemas.microsoft.com/office/powerpoint/2010/main" val="384534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90DBA-CD20-8949-50E1-877B8901A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D33C0-68AD-8A0D-E37C-6CB2561C2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PURPOSE</a:t>
            </a:r>
            <a:r>
              <a:rPr lang="en-GB" dirty="0">
                <a:solidFill>
                  <a:srgbClr val="002060"/>
                </a:solidFill>
              </a:rPr>
              <a:t> OF SESAR</a:t>
            </a:r>
            <a:endParaRPr lang="en-BE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81365-ABCC-9FB0-DA4B-1168E17A4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874" y="2577224"/>
            <a:ext cx="9057503" cy="6123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000" b="1" dirty="0">
                <a:solidFill>
                  <a:srgbClr val="0070C0"/>
                </a:solidFill>
              </a:rPr>
              <a:t>Align priorities &amp; enhance investment:</a:t>
            </a:r>
          </a:p>
          <a:p>
            <a:endParaRPr lang="en-GB" sz="2000" b="1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12FEEEC2-B15A-4A40-76E6-A0EA1422F86E}"/>
              </a:ext>
            </a:extLst>
          </p:cNvPr>
          <p:cNvSpPr/>
          <p:nvPr/>
        </p:nvSpPr>
        <p:spPr>
          <a:xfrm>
            <a:off x="1371875" y="3246921"/>
            <a:ext cx="9057502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ctr"/>
            <a:r>
              <a:rPr lang="en-GB" sz="2000"/>
              <a:t>Aligning national and industry priorities through the European ATM Master Plan</a:t>
            </a:r>
            <a:endParaRPr lang="en-GB" sz="20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840C4E5-5356-29F4-255C-F6E43DBB42CC}"/>
              </a:ext>
            </a:extLst>
          </p:cNvPr>
          <p:cNvSpPr/>
          <p:nvPr/>
        </p:nvSpPr>
        <p:spPr>
          <a:xfrm>
            <a:off x="1371875" y="3904729"/>
            <a:ext cx="9057502" cy="543111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ctr"/>
            <a:r>
              <a:rPr lang="en-GB" sz="2000" dirty="0"/>
              <a:t>Supporting roll-out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9C42BCE-CE68-2EC0-DB92-9133BC3F707E}"/>
              </a:ext>
            </a:extLst>
          </p:cNvPr>
          <p:cNvSpPr/>
          <p:nvPr/>
        </p:nvSpPr>
        <p:spPr>
          <a:xfrm>
            <a:off x="1371875" y="4562538"/>
            <a:ext cx="9057502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ctr"/>
            <a:r>
              <a:rPr lang="en-GB" sz="2000" dirty="0"/>
              <a:t>Reducing technological fragmentation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BEFAFBE-AFED-CFD0-DA34-B6400464C3AE}"/>
              </a:ext>
            </a:extLst>
          </p:cNvPr>
          <p:cNvSpPr/>
          <p:nvPr/>
        </p:nvSpPr>
        <p:spPr>
          <a:xfrm>
            <a:off x="1371875" y="5220347"/>
            <a:ext cx="9057502" cy="543111"/>
          </a:xfrm>
          <a:prstGeom prst="roundRect">
            <a:avLst/>
          </a:prstGeom>
          <a:solidFill>
            <a:srgbClr val="00B0F0"/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ctr"/>
            <a:r>
              <a:rPr lang="en-GB" sz="2000" dirty="0"/>
              <a:t>Promoting common standards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D5418C9D-CF31-7374-2EA5-9C93A29C0DAF}"/>
              </a:ext>
            </a:extLst>
          </p:cNvPr>
          <p:cNvSpPr/>
          <p:nvPr/>
        </p:nvSpPr>
        <p:spPr>
          <a:xfrm>
            <a:off x="1371875" y="5878156"/>
            <a:ext cx="9057502" cy="543111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/>
              <a:t>Maximising scale effects (data sharing, innovation, interoperability, funding)</a:t>
            </a:r>
          </a:p>
        </p:txBody>
      </p:sp>
      <p:sp>
        <p:nvSpPr>
          <p:cNvPr id="11" name="Rounded Rectangle 3">
            <a:extLst>
              <a:ext uri="{FF2B5EF4-FFF2-40B4-BE49-F238E27FC236}">
                <a16:creationId xmlns:a16="http://schemas.microsoft.com/office/drawing/2014/main" id="{6C01A8B8-350D-1996-2549-5A174C22D790}"/>
              </a:ext>
            </a:extLst>
          </p:cNvPr>
          <p:cNvSpPr/>
          <p:nvPr/>
        </p:nvSpPr>
        <p:spPr>
          <a:xfrm>
            <a:off x="438807" y="1260132"/>
            <a:ext cx="10830285" cy="100290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>
            <a:outerShdw blurRad="190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/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ctr"/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The need to </a:t>
            </a:r>
            <a:r>
              <a:rPr lang="en-GB" sz="2400" b="1" dirty="0">
                <a:solidFill>
                  <a:srgbClr val="0070C0"/>
                </a:solidFill>
              </a:rPr>
              <a:t>advance ATM research and accelerate SESAR deployment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in Europe, to reinforce the </a:t>
            </a:r>
            <a:r>
              <a:rPr lang="en-GB" sz="3200" b="1" dirty="0">
                <a:solidFill>
                  <a:srgbClr val="0070C0"/>
                </a:solidFill>
              </a:rPr>
              <a:t>SCALABILITY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and </a:t>
            </a:r>
            <a:r>
              <a:rPr lang="en-GB" sz="3200" b="1" dirty="0">
                <a:solidFill>
                  <a:srgbClr val="0070C0"/>
                </a:solidFill>
              </a:rPr>
              <a:t>RESILIENCE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of the system is fully acknowledged</a:t>
            </a:r>
            <a:endParaRPr lang="en-GB" sz="900" b="1" dirty="0"/>
          </a:p>
          <a:p>
            <a:pPr marL="285750" lvl="0" indent="-285750" algn="ctr"/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123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F079C-269A-857D-7CCE-442FD9251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9201BC1-130F-6728-EB5A-C49E3B5B9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758999"/>
              </p:ext>
            </p:extLst>
          </p:nvPr>
        </p:nvGraphicFramePr>
        <p:xfrm>
          <a:off x="337207" y="917157"/>
          <a:ext cx="11082634" cy="5448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16153">
                  <a:extLst>
                    <a:ext uri="{9D8B030D-6E8A-4147-A177-3AD203B41FA5}">
                      <a16:colId xmlns:a16="http://schemas.microsoft.com/office/drawing/2014/main" val="209173115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44230385"/>
                    </a:ext>
                  </a:extLst>
                </a:gridCol>
                <a:gridCol w="3095054">
                  <a:extLst>
                    <a:ext uri="{9D8B030D-6E8A-4147-A177-3AD203B41FA5}">
                      <a16:colId xmlns:a16="http://schemas.microsoft.com/office/drawing/2014/main" val="469223980"/>
                    </a:ext>
                  </a:extLst>
                </a:gridCol>
                <a:gridCol w="2828227">
                  <a:extLst>
                    <a:ext uri="{9D8B030D-6E8A-4147-A177-3AD203B41FA5}">
                      <a16:colId xmlns:a16="http://schemas.microsoft.com/office/drawing/2014/main" val="2881816836"/>
                    </a:ext>
                  </a:extLst>
                </a:gridCol>
              </a:tblGrid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SCENARIO</a:t>
                      </a:r>
                      <a:endParaRPr lang="en-GB" sz="16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FEATURES</a:t>
                      </a:r>
                      <a:endParaRPr lang="en-GB" sz="16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</a:t>
                      </a:r>
                      <a:endParaRPr lang="en-GB" sz="16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600" kern="1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</a:t>
                      </a:r>
                      <a:endParaRPr lang="en-GB" sz="1600" kern="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096285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A: ATM JU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Unified PPP (SESAR JU + SDM),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single governance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coherence, stakeholder involvement, continuity, long term policy focus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Higher admin burden, risk of reduced phase-specific expertise, industrialisation tracking, feedback loops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0030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B: Commission-led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Internalised in EC, direct management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,Long term policy focus, strong policy alignment and higher synergies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faster decision-making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balanced stakeholder representativeness, feedback loops, global EU ATM outreach,  blending of funds, admin burden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943243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C: EUROCONTROL-led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innovation under EUROCONTROL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Coherent innovation governance, earlier operational involvement, monitoring beyond TRL, feedback loops, less admin burden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balanced stakeholder representativeness, less phase </a:t>
                      </a:r>
                      <a:r>
                        <a:rPr lang="en-GB" sz="11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syncronisation</a:t>
                      </a: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policy synergies, global EU ATM outreach, blending of funds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864327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D: Industry-led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Decentralised, industry alliances,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EU role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Earlier operational involvement, monitoring beyond TRL, feedback loops, admin burden, market-driven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Less balanced stakeholder representativeness, less long term focus, less phase </a:t>
                      </a:r>
                      <a:r>
                        <a:rPr lang="en-GB" sz="1100" kern="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syncronisation</a:t>
                      </a: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less policy synergies, uneven implementation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13642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E: JU + EUROCONTROL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Hybrid: JU for R&amp;I, EUROCONTROL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deployment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Combines strengths of A &amp; C,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operational expertise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Coordination complexity, risk of misalignment between phases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674662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F: JU + EASA expansion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EASA bridges development &amp; deployment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Stronger performance orientation, regulatory coherence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Needs more resources, possible delays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deployment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496942"/>
                  </a:ext>
                </a:extLst>
              </a:tr>
              <a:tr h="636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G: Aviation JU</a:t>
                      </a:r>
                      <a:endParaRPr lang="en-GB" sz="14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 covers all aviation innovation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Integration across aviation,</a:t>
                      </a:r>
                      <a:b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cross-sector synergies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57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of diluting ATM focus, complex governance, high transition risk</a:t>
                      </a:r>
                      <a:endParaRPr lang="en-GB" sz="11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9065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B9D17EA-FF22-917B-B9D1-63711000D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207" y="333595"/>
            <a:ext cx="10220960" cy="692016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rgbClr val="0D3D6E"/>
                </a:solidFill>
              </a:rPr>
              <a:t>SCENARIOS</a:t>
            </a:r>
            <a:r>
              <a:rPr lang="en-GB" sz="2800" dirty="0">
                <a:solidFill>
                  <a:schemeClr val="accent5">
                    <a:lumMod val="75000"/>
                  </a:schemeClr>
                </a:solidFill>
              </a:rPr>
              <a:t>: FACTS, PERCEPTIONS AND WAY FORWARD</a:t>
            </a:r>
            <a:endParaRPr lang="en-BE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C064B0-FFCC-C6F1-49E7-75500E5DEBC8}"/>
              </a:ext>
            </a:extLst>
          </p:cNvPr>
          <p:cNvSpPr txBox="1"/>
          <p:nvPr/>
        </p:nvSpPr>
        <p:spPr>
          <a:xfrm>
            <a:off x="192576" y="6385905"/>
            <a:ext cx="113718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Source: </a:t>
            </a:r>
            <a:r>
              <a:rPr lang="en-GB" sz="1200" i="1" dirty="0"/>
              <a:t>Current and Possible Future Frameworks for the Air Traffic Management (ATM) Innovation Cycle</a:t>
            </a:r>
            <a:r>
              <a:rPr lang="en-GB" sz="1200" dirty="0"/>
              <a:t>, 10</a:t>
            </a:r>
            <a:r>
              <a:rPr lang="en-GB" sz="1200" baseline="30000" dirty="0"/>
              <a:t>th</a:t>
            </a:r>
            <a:r>
              <a:rPr lang="en-GB" sz="1200" dirty="0"/>
              <a:t> October 2025, Ramboll for the EC, ALG and Transport &amp; Mobility Leuven</a:t>
            </a:r>
          </a:p>
        </p:txBody>
      </p:sp>
    </p:spTree>
    <p:extLst>
      <p:ext uri="{BB962C8B-B14F-4D97-AF65-F5344CB8AC3E}">
        <p14:creationId xmlns:p14="http://schemas.microsoft.com/office/powerpoint/2010/main" val="339771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BDB96-F3A5-D0E0-0DBA-402916772A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21428" y="1944138"/>
            <a:ext cx="7003952" cy="2387600"/>
          </a:xfrm>
        </p:spPr>
        <p:txBody>
          <a:bodyPr lIns="0" tIns="0" rIns="0" bIns="0">
            <a:noAutofit/>
          </a:bodyPr>
          <a:lstStyle/>
          <a:p>
            <a:pPr>
              <a:lnSpc>
                <a:spcPts val="9000"/>
              </a:lnSpc>
            </a:pPr>
            <a:r>
              <a:rPr lang="en-BE" sz="9600" dirty="0">
                <a:solidFill>
                  <a:srgbClr val="002060"/>
                </a:solidFill>
              </a:rPr>
              <a:t>THANK YOU</a:t>
            </a:r>
            <a:r>
              <a:rPr lang="en-BE" sz="9600" dirty="0">
                <a:solidFill>
                  <a:srgbClr val="00B0F0"/>
                </a:solidFill>
              </a:rPr>
              <a:t>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775A8-2A1E-85E1-5125-9EDF5BD75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669" y="4460884"/>
            <a:ext cx="5865711" cy="792667"/>
          </a:xfrm>
        </p:spPr>
        <p:txBody>
          <a:bodyPr lIns="0" tIns="0" rIns="0" bIns="0">
            <a:normAutofit/>
          </a:bodyPr>
          <a:lstStyle/>
          <a:p>
            <a:r>
              <a:rPr lang="en-GB" dirty="0" err="1">
                <a:solidFill>
                  <a:srgbClr val="00B0F0"/>
                </a:solidFill>
              </a:rPr>
              <a:t>tania.cardoso-simoes@eurocontrol.int</a:t>
            </a:r>
            <a:br>
              <a:rPr lang="en-GB" dirty="0">
                <a:solidFill>
                  <a:srgbClr val="00B0F0"/>
                </a:solidFill>
              </a:rPr>
            </a:br>
            <a:r>
              <a:rPr lang="en-BE" dirty="0">
                <a:solidFill>
                  <a:srgbClr val="002060"/>
                </a:solidFill>
              </a:rPr>
              <a:t>www.euroc</a:t>
            </a:r>
            <a:r>
              <a:rPr lang="en-GB" dirty="0">
                <a:solidFill>
                  <a:srgbClr val="002060"/>
                </a:solidFill>
              </a:rPr>
              <a:t>o</a:t>
            </a:r>
            <a:r>
              <a:rPr lang="en-BE" dirty="0">
                <a:solidFill>
                  <a:srgbClr val="002060"/>
                </a:solidFill>
              </a:rPr>
              <a:t>ntrol.int</a:t>
            </a:r>
          </a:p>
        </p:txBody>
      </p:sp>
    </p:spTree>
    <p:extLst>
      <p:ext uri="{BB962C8B-B14F-4D97-AF65-F5344CB8AC3E}">
        <p14:creationId xmlns:p14="http://schemas.microsoft.com/office/powerpoint/2010/main" val="674276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ency template 2024.pptx  -  Read-Only" id="{27D62772-EEC8-45AB-99D1-6B27F294AE67}" vid="{9AC6D6A9-39F7-4448-8600-AE7A93F96011}"/>
    </a:ext>
  </a:extLst>
</a:theme>
</file>

<file path=ppt/theme/theme2.xml><?xml version="1.0" encoding="utf-8"?>
<a:theme xmlns:a="http://schemas.openxmlformats.org/drawingml/2006/main" name="Office Theme">
  <a:themeElements>
    <a:clrScheme name="CORPORATE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1A3565"/>
      </a:accent1>
      <a:accent2>
        <a:srgbClr val="009CD7"/>
      </a:accent2>
      <a:accent3>
        <a:srgbClr val="8BB53A"/>
      </a:accent3>
      <a:accent4>
        <a:srgbClr val="FF2600"/>
      </a:accent4>
      <a:accent5>
        <a:srgbClr val="FF9500"/>
      </a:accent5>
      <a:accent6>
        <a:srgbClr val="FFC200"/>
      </a:accent6>
      <a:hlink>
        <a:srgbClr val="DB00A9"/>
      </a:hlink>
      <a:folHlink>
        <a:srgbClr val="59A8D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ency template 2024.pptx  -  Read-Only" id="{27D62772-EEC8-45AB-99D1-6B27F294AE67}" vid="{E9ED4C50-8673-4BCA-8EB5-144221CFE2A1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gency template 2024.pptx  -  Read-Only" id="{27D62772-EEC8-45AB-99D1-6B27F294AE67}" vid="{BA92B508-6403-4F4E-BADB-73B50C97406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DocOwner xmlns="4d475fc6-566e-42cf-b398-8efb44d73ac7">
      <UserInfo>
        <DisplayName>PASQUINI Lucia</DisplayName>
        <AccountId>191</AccountId>
        <AccountType/>
      </UserInfo>
    </ECDocOwner>
    <ECLanguage xmlns="4d475fc6-566e-42cf-b398-8efb44d73ac7">English</ECLanguage>
    <ECDocumentType xmlns="4d475fc6-566e-42cf-b398-8efb44d73ac7">Document</ECDocumentType>
    <lcf76f155ced4ddcb4097134ff3c332f xmlns="84f19ed6-bc38-43f5-b20b-5afa09cb8ec7">
      <Terms xmlns="http://schemas.microsoft.com/office/infopath/2007/PartnerControls"/>
    </lcf76f155ced4ddcb4097134ff3c332f>
    <ECBusinessAreaNote xmlns="4d475fc6-566e-42cf-b398-8efb44d73ac7">
      <Terms xmlns="http://schemas.microsoft.com/office/infopath/2007/PartnerControls"/>
    </ECBusinessAreaNote>
    <Modifiedby xmlns="84f19ed6-bc38-43f5-b20b-5afa09cb8ec7">
      <UserInfo>
        <DisplayName/>
        <AccountId xsi:nil="true"/>
        <AccountType/>
      </UserInfo>
    </Modifiedby>
    <TaxCatchAll xmlns="4d475fc6-566e-42cf-b398-8efb44d73ac7" xsi:nil="true"/>
    <TaxCatchAllLabel xmlns="4d475fc6-566e-42cf-b398-8efb44d73ac7" xsi:nil="true"/>
    <ECKeywordsNote xmlns="4d475fc6-566e-42cf-b398-8efb44d73ac7">
      <Terms xmlns="http://schemas.microsoft.com/office/infopath/2007/PartnerControls"/>
    </ECKeywordsNot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CDocument" ma:contentTypeID="0x010100CEFBA9774AC9B7469FBCCFCC8580DDA400E4B157B1C699764E8891FBB217837A00" ma:contentTypeVersion="31" ma:contentTypeDescription="Eurocontrol Document" ma:contentTypeScope="" ma:versionID="1b8d2e769e61a95937b73c02b2e9f1e1">
  <xsd:schema xmlns:xsd="http://www.w3.org/2001/XMLSchema" xmlns:xs="http://www.w3.org/2001/XMLSchema" xmlns:p="http://schemas.microsoft.com/office/2006/metadata/properties" xmlns:ns2="4d475fc6-566e-42cf-b398-8efb44d73ac7" xmlns:ns3="84f19ed6-bc38-43f5-b20b-5afa09cb8ec7" targetNamespace="http://schemas.microsoft.com/office/2006/metadata/properties" ma:root="true" ma:fieldsID="898041540c6ae6e9dda7b2c1d12dfc20" ns2:_="" ns3:_="">
    <xsd:import namespace="4d475fc6-566e-42cf-b398-8efb44d73ac7"/>
    <xsd:import namespace="84f19ed6-bc38-43f5-b20b-5afa09cb8ec7"/>
    <xsd:element name="properties">
      <xsd:complexType>
        <xsd:sequence>
          <xsd:element name="documentManagement">
            <xsd:complexType>
              <xsd:all>
                <xsd:element ref="ns2:ECDocOwner" minOccurs="0"/>
                <xsd:element ref="ns2:TaxCatchAll" minOccurs="0"/>
                <xsd:element ref="ns2:ECLanguage" minOccurs="0"/>
                <xsd:element ref="ns2:ECDocumentType"/>
                <xsd:element ref="ns2:ECBusinessAreaNote" minOccurs="0"/>
                <xsd:element ref="ns2:ECKeywordsNote" minOccurs="0"/>
                <xsd:element ref="ns2:TaxCatchAllLabe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odifiedb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75fc6-566e-42cf-b398-8efb44d73ac7" elementFormDefault="qualified">
    <xsd:import namespace="http://schemas.microsoft.com/office/2006/documentManagement/types"/>
    <xsd:import namespace="http://schemas.microsoft.com/office/infopath/2007/PartnerControls"/>
    <xsd:element name="ECDocOwner" ma:index="1" nillable="true" ma:displayName="Doc Owner" ma:SharePointGroup="0" ma:internalName="ECDoc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4" nillable="true" ma:displayName="Taxonomy Catch All Column" ma:hidden="true" ma:list="{fe82e88d-9f68-4bdd-8c25-2446d1f15610}" ma:internalName="TaxCatchAll" ma:readOnly="false" ma:showField="CatchAllData" ma:web="4d475fc6-566e-42cf-b398-8efb44d73a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CLanguage" ma:index="5" nillable="true" ma:displayName="Language" ma:default="English" ma:format="Dropdown" ma:internalName="ECLanguage" ma:readOnly="false">
      <xsd:simpleType>
        <xsd:union memberTypes="dms:Text">
          <xsd:simpleType>
            <xsd:restriction base="dms:Choice">
              <xsd:enumeration value="English"/>
              <xsd:enumeration value="French"/>
              <xsd:enumeration value="French/English"/>
            </xsd:restriction>
          </xsd:simpleType>
        </xsd:union>
      </xsd:simpleType>
    </xsd:element>
    <xsd:element name="ECDocumentType" ma:index="6" ma:displayName="Document Type" ma:default="Document" ma:format="Dropdown" ma:internalName="ECDocumentType">
      <xsd:simpleType>
        <xsd:union memberTypes="dms:Text">
          <xsd:simpleType>
            <xsd:restriction base="dms:Choice">
              <xsd:enumeration value="Rules"/>
              <xsd:enumeration value="Forms"/>
              <xsd:enumeration value="Useful information"/>
              <xsd:enumeration value="Document"/>
            </xsd:restriction>
          </xsd:simpleType>
        </xsd:union>
      </xsd:simpleType>
    </xsd:element>
    <xsd:element name="ECBusinessAreaNote" ma:index="14" nillable="true" ma:taxonomy="true" ma:internalName="ECBusinessAreaNote" ma:taxonomyFieldName="ECBusinessArea" ma:displayName="Business Area" ma:readOnly="false" ma:fieldId="{37d08d73-368a-4fe6-8110-9b3f430087b2}" ma:taxonomyMulti="true" ma:sspId="6e0a0760-558a-4e73-b010-5bf02b179f8d" ma:termSetId="4241cab0-9df6-4527-ae1a-ca7d81cc8c0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KeywordsNote" ma:index="15" nillable="true" ma:taxonomy="true" ma:internalName="ECKeywordsNote" ma:taxonomyFieldName="ECKeywords" ma:displayName="Keywords" ma:readOnly="false" ma:default="1;#in memoriam|94dbf75b-c192-413e-bdff-773899f86cec" ma:fieldId="{bb53811f-f974-4e01-ab03-609581c50749}" ma:taxonomyMulti="true" ma:sspId="6e0a0760-558a-4e73-b010-5bf02b179f8d" ma:termSetId="fabeeec4-ee4d-455c-a697-36a6a30c6bf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16" nillable="true" ma:displayName="Taxonomy Catch All Column1" ma:hidden="true" ma:list="{fe82e88d-9f68-4bdd-8c25-2446d1f15610}" ma:internalName="TaxCatchAllLabel" ma:readOnly="false" ma:showField="CatchAllDataLabel" ma:web="4d475fc6-566e-42cf-b398-8efb44d73a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f19ed6-bc38-43f5-b20b-5afa09cb8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6e0a0760-558a-4e73-b010-5bf02b179f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odifiedby" ma:index="30" nillable="true" ma:displayName="Modified by" ma:format="Dropdown" ma:indexed="true" ma:list="UserInfo" ma:SharePointGroup="0" ma:internalName="Modifiedby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0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/>
</file>

<file path=customXml/itemProps1.xml><?xml version="1.0" encoding="utf-8"?>
<ds:datastoreItem xmlns:ds="http://schemas.openxmlformats.org/officeDocument/2006/customXml" ds:itemID="{265401AD-94C8-42C6-8E85-B3FF7CFF4D6F}">
  <ds:schemaRefs>
    <ds:schemaRef ds:uri="http://schemas.microsoft.com/office/2006/metadata/properties"/>
    <ds:schemaRef ds:uri="http://schemas.microsoft.com/office/infopath/2007/PartnerControls"/>
    <ds:schemaRef ds:uri="4d475fc6-566e-42cf-b398-8efb44d73ac7"/>
    <ds:schemaRef ds:uri="84f19ed6-bc38-43f5-b20b-5afa09cb8ec7"/>
  </ds:schemaRefs>
</ds:datastoreItem>
</file>

<file path=customXml/itemProps2.xml><?xml version="1.0" encoding="utf-8"?>
<ds:datastoreItem xmlns:ds="http://schemas.openxmlformats.org/officeDocument/2006/customXml" ds:itemID="{82DF16BE-D859-4906-A4B5-C5FB07DD84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475fc6-566e-42cf-b398-8efb44d73ac7"/>
    <ds:schemaRef ds:uri="84f19ed6-bc38-43f5-b20b-5afa09cb8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1D2A5E-537D-4E97-A220-BB1846B64E4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d60f3b8-f236-4830-aecc-da0a7fc54679}" enabled="1" method="Standard" siteId="{76f33c20-5979-4408-adf7-8b3c4be95e5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Agency template 2024</Template>
  <TotalTime>232</TotalTime>
  <Words>456</Words>
  <Application>Microsoft Office PowerPoint</Application>
  <PresentationFormat>Widescreen</PresentationFormat>
  <Paragraphs>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2_Office Theme</vt:lpstr>
      <vt:lpstr>Office Theme</vt:lpstr>
      <vt:lpstr>1_Office Theme</vt:lpstr>
      <vt:lpstr>22ND FLORENCE AIR FORUM</vt:lpstr>
      <vt:lpstr>WHY THE ATM COMMUNITY CARES ABOUT HOW SESAR IS ORGANISED?</vt:lpstr>
      <vt:lpstr>PURPOSE OF SESAR</vt:lpstr>
      <vt:lpstr>SCENARIOS: FACTS, PERCEPTIONS AND WAY FORWARD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VRANJKOVIC Predrag</dc:creator>
  <cp:lastModifiedBy>CARDOSO SIMÕES Tânia</cp:lastModifiedBy>
  <cp:revision>9</cp:revision>
  <dcterms:created xsi:type="dcterms:W3CDTF">2025-11-19T06:27:52Z</dcterms:created>
  <dcterms:modified xsi:type="dcterms:W3CDTF">2025-11-24T00:21:55Z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0x010100CEFBA9774AC9B7469FBCCFCC8580DDA400E4B157B1C699764E8891FBB217837A00</vt:lpwstr>
  </property>
  <property fmtid="{D5CDD505-2E9C-101B-9397-08002B2CF9AE}" pid="3" name="MediaServiceImageTags">
    <vt:lpwstr/>
  </property>
  <property fmtid="{D5CDD505-2E9C-101B-9397-08002B2CF9AE}" pid="4" name="ECKeywords">
    <vt:lpwstr/>
  </property>
  <property fmtid="{D5CDD505-2E9C-101B-9397-08002B2CF9AE}" pid="5" name="ECBusinessArea">
    <vt:lpwstr/>
  </property>
</Properties>
</file>