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720"/>
  </p:normalViewPr>
  <p:slideViewPr>
    <p:cSldViewPr snapToGrid="0">
      <p:cViewPr varScale="1">
        <p:scale>
          <a:sx n="105" d="100"/>
          <a:sy n="105"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lIns="45718" tIns="45718" rIns="45718" bIns="45718"/>
          <a:lstStyle/>
          <a:p>
            <a:r>
              <a:t>Title Text</a:t>
            </a:r>
          </a:p>
        </p:txBody>
      </p:sp>
      <p:sp>
        <p:nvSpPr>
          <p:cNvPr id="93" name="Body Level One…"/>
          <p:cNvSpPr txBox="1">
            <a:spLocks noGrp="1"/>
          </p:cNvSpPr>
          <p:nvPr>
            <p:ph type="body" idx="1"/>
          </p:nvPr>
        </p:nvSpPr>
        <p:spPr>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Kun titel">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lIns="45718" tIns="45718" rIns="45718" bIns="45718"/>
          <a:lstStyle/>
          <a:p>
            <a:r>
              <a:t>Title Text</a:t>
            </a:r>
          </a:p>
        </p:txBody>
      </p:sp>
      <p:sp>
        <p:nvSpPr>
          <p:cNvPr id="102"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fsnitsoverskrif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o indholdsobjekter">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ammenligning">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Pladsholder til tekst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Kun titel">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dhold med billedtekst">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Pladsholder til tekst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lede med billedtekst">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ladsholder til billed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9"/>
          <p:cNvSpPr/>
          <p:nvPr/>
        </p:nvSpPr>
        <p:spPr>
          <a:xfrm>
            <a:off x="0" y="296562"/>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12" name="Titel 1"/>
          <p:cNvSpPr txBox="1">
            <a:spLocks noGrp="1"/>
          </p:cNvSpPr>
          <p:nvPr>
            <p:ph type="ctrTitle"/>
          </p:nvPr>
        </p:nvSpPr>
        <p:spPr>
          <a:xfrm>
            <a:off x="230567" y="296562"/>
            <a:ext cx="3616914" cy="2795161"/>
          </a:xfrm>
          <a:prstGeom prst="rect">
            <a:avLst/>
          </a:prstGeom>
        </p:spPr>
        <p:txBody>
          <a:bodyPr/>
          <a:lstStyle>
            <a:lvl1pPr defTabSz="896111">
              <a:defRPr sz="3234"/>
            </a:lvl1pPr>
          </a:lstStyle>
          <a:p>
            <a:r>
              <a:rPr dirty="0"/>
              <a:t>How does the EU’s ETS Phase III impact on green innovation in MENA border countries?</a:t>
            </a:r>
          </a:p>
        </p:txBody>
      </p:sp>
      <p:pic>
        <p:nvPicPr>
          <p:cNvPr id="113" name="Billede 4" descr="Billede 4"/>
          <p:cNvPicPr>
            <a:picLocks noChangeAspect="1"/>
          </p:cNvPicPr>
          <p:nvPr/>
        </p:nvPicPr>
        <p:blipFill>
          <a:blip r:embed="rId2"/>
          <a:stretch>
            <a:fillRect/>
          </a:stretch>
        </p:blipFill>
        <p:spPr>
          <a:xfrm>
            <a:off x="5895750" y="1808453"/>
            <a:ext cx="5708650" cy="3211117"/>
          </a:xfrm>
          <a:prstGeom prst="rect">
            <a:avLst/>
          </a:prstGeom>
          <a:ln w="12700">
            <a:miter lim="400000"/>
          </a:ln>
        </p:spPr>
      </p:pic>
      <p:pic>
        <p:nvPicPr>
          <p:cNvPr id="114" name="Picture 2" descr="Picture 2"/>
          <p:cNvPicPr>
            <a:picLocks noChangeAspect="1"/>
          </p:cNvPicPr>
          <p:nvPr/>
        </p:nvPicPr>
        <p:blipFill>
          <a:blip r:embed="rId3"/>
          <a:stretch>
            <a:fillRect/>
          </a:stretch>
        </p:blipFill>
        <p:spPr>
          <a:xfrm>
            <a:off x="4201928" y="2725016"/>
            <a:ext cx="1465107" cy="1377992"/>
          </a:xfrm>
          <a:prstGeom prst="rect">
            <a:avLst/>
          </a:prstGeom>
          <a:ln w="12700">
            <a:miter lim="400000"/>
          </a:ln>
        </p:spPr>
      </p:pic>
      <p:sp>
        <p:nvSpPr>
          <p:cNvPr id="115" name="Tekstfelt 5"/>
          <p:cNvSpPr txBox="1"/>
          <p:nvPr/>
        </p:nvSpPr>
        <p:spPr>
          <a:xfrm>
            <a:off x="3865989" y="1599588"/>
            <a:ext cx="2136985"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by Camilla Jensen</a:t>
            </a:r>
          </a:p>
          <a:p>
            <a:r>
              <a:rPr dirty="0"/>
              <a:t>Associate Professor</a:t>
            </a:r>
          </a:p>
          <a:p>
            <a:r>
              <a:rPr dirty="0"/>
              <a:t>Roskilde University</a:t>
            </a:r>
          </a:p>
          <a:p>
            <a:r>
              <a:rPr dirty="0"/>
              <a:t>DENMARK </a:t>
            </a:r>
          </a:p>
        </p:txBody>
      </p:sp>
      <p:sp>
        <p:nvSpPr>
          <p:cNvPr id="116" name="Tekstfelt 6"/>
          <p:cNvSpPr txBox="1"/>
          <p:nvPr/>
        </p:nvSpPr>
        <p:spPr>
          <a:xfrm>
            <a:off x="5847806" y="5703837"/>
            <a:ext cx="6006619"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900"/>
              </a:spcBef>
              <a:defRPr>
                <a:uFill>
                  <a:solidFill>
                    <a:srgbClr val="000000"/>
                  </a:solidFill>
                </a:uFill>
              </a:defRPr>
            </a:pPr>
            <a:r>
              <a:t>The work presented here is supported by the Carlsberg Foundation, grant CF23-1322.</a:t>
            </a:r>
          </a:p>
          <a:p>
            <a:pPr>
              <a:spcBef>
                <a:spcPts val="900"/>
              </a:spcBef>
              <a:defRPr>
                <a:uFill>
                  <a:solidFill>
                    <a:srgbClr val="000000"/>
                  </a:solidFill>
                </a:uFill>
              </a:defRPr>
            </a:pPr>
            <a:r>
              <a:t> </a:t>
            </a:r>
          </a:p>
        </p:txBody>
      </p:sp>
      <p:sp>
        <p:nvSpPr>
          <p:cNvPr id="117" name="By 2024 there are 36 carbon trading systems in operation…"/>
          <p:cNvSpPr txBox="1"/>
          <p:nvPr/>
        </p:nvSpPr>
        <p:spPr>
          <a:xfrm>
            <a:off x="5690944" y="753346"/>
            <a:ext cx="5987689"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By 2024 there are 36 carbon trading systems in operation </a:t>
            </a:r>
          </a:p>
          <a:p>
            <a:r>
              <a:t>Worldwide covering 18% of global emissions</a:t>
            </a:r>
          </a:p>
        </p:txBody>
      </p:sp>
      <p:pic>
        <p:nvPicPr>
          <p:cNvPr id="3" name="Billede 2" descr="Et billede, der indeholder tekst, skærmbillede, Font/skrifttype&#10;&#10;Automatisk genereret beskrivelse">
            <a:extLst>
              <a:ext uri="{FF2B5EF4-FFF2-40B4-BE49-F238E27FC236}">
                <a16:creationId xmlns:a16="http://schemas.microsoft.com/office/drawing/2014/main" id="{BC4AAAA8-9315-C7C9-8222-8836AE623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75" y="4331463"/>
            <a:ext cx="5044093" cy="181313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181" name="Titel 1"/>
          <p:cNvSpPr txBox="1">
            <a:spLocks noGrp="1"/>
          </p:cNvSpPr>
          <p:nvPr>
            <p:ph type="title"/>
          </p:nvPr>
        </p:nvSpPr>
        <p:spPr>
          <a:xfrm>
            <a:off x="1028700" y="1967265"/>
            <a:ext cx="2628900" cy="2547259"/>
          </a:xfrm>
          <a:prstGeom prst="rect">
            <a:avLst/>
          </a:prstGeom>
        </p:spPr>
        <p:txBody>
          <a:bodyPr/>
          <a:lstStyle>
            <a:lvl1pPr algn="ctr" defTabSz="905255">
              <a:defRPr sz="3564">
                <a:solidFill>
                  <a:srgbClr val="FFFFFF"/>
                </a:solidFill>
              </a:defRPr>
            </a:lvl1pPr>
          </a:lstStyle>
          <a:p>
            <a:r>
              <a:t>How to account for ETS and free allocations?</a:t>
            </a:r>
          </a:p>
        </p:txBody>
      </p:sp>
      <p:pic>
        <p:nvPicPr>
          <p:cNvPr id="182" name="Pladsholder til indhold 3" descr="Pladsholder til indhold 3"/>
          <p:cNvPicPr>
            <a:picLocks noChangeAspect="1"/>
          </p:cNvPicPr>
          <p:nvPr/>
        </p:nvPicPr>
        <p:blipFill>
          <a:blip r:embed="rId2"/>
          <a:stretch>
            <a:fillRect/>
          </a:stretch>
        </p:blipFill>
        <p:spPr>
          <a:xfrm>
            <a:off x="4363232" y="2967383"/>
            <a:ext cx="5178710" cy="3094279"/>
          </a:xfrm>
          <a:prstGeom prst="rect">
            <a:avLst/>
          </a:prstGeom>
          <a:ln w="12700">
            <a:miter lim="400000"/>
          </a:ln>
        </p:spPr>
      </p:pic>
      <p:sp>
        <p:nvSpPr>
          <p:cNvPr id="183" name="Tekstfelt 4"/>
          <p:cNvSpPr txBox="1"/>
          <p:nvPr/>
        </p:nvSpPr>
        <p:spPr>
          <a:xfrm>
            <a:off x="2388869" y="282149"/>
            <a:ext cx="8541357"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For 3rd countries the most correct is to code all manufacturing industries as</a:t>
            </a:r>
          </a:p>
          <a:p>
            <a:r>
              <a:t>ETS industries. For 1st and 2nd countries this would be incorrect. Because ETS</a:t>
            </a:r>
          </a:p>
          <a:p>
            <a:r>
              <a:t>eligibility is not based on industry classification but on energy intensity benchmarks.</a:t>
            </a:r>
          </a:p>
        </p:txBody>
      </p:sp>
      <p:sp>
        <p:nvSpPr>
          <p:cNvPr id="184" name="Tekstfelt 5"/>
          <p:cNvSpPr txBox="1"/>
          <p:nvPr/>
        </p:nvSpPr>
        <p:spPr>
          <a:xfrm>
            <a:off x="4408952" y="1928668"/>
            <a:ext cx="7122653"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NB! The EU’s System of Free Allocations (here explained for Phase 3</a:t>
            </a:r>
          </a:p>
          <a:p>
            <a:r>
              <a:t>because it is this phase that is covered by the data used in the </a:t>
            </a:r>
          </a:p>
          <a:p>
            <a:r>
              <a:t>present research)</a:t>
            </a:r>
          </a:p>
        </p:txBody>
      </p:sp>
      <p:sp>
        <p:nvSpPr>
          <p:cNvPr id="185" name="Tekstfelt 6"/>
          <p:cNvSpPr txBox="1"/>
          <p:nvPr/>
        </p:nvSpPr>
        <p:spPr>
          <a:xfrm>
            <a:off x="4408952" y="6062760"/>
            <a:ext cx="12184939"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vl1pPr>
          </a:lstStyle>
          <a:p>
            <a:r>
              <a:t>Source - https://climate.ec.europa.eu/eu-action/eu-emissions-trading-system-eu-ets/free-allocation/carbon-leakage_en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el 1"/>
          <p:cNvSpPr txBox="1">
            <a:spLocks noGrp="1"/>
          </p:cNvSpPr>
          <p:nvPr>
            <p:ph type="title"/>
          </p:nvPr>
        </p:nvSpPr>
        <p:spPr>
          <a:prstGeom prst="rect">
            <a:avLst/>
          </a:prstGeom>
        </p:spPr>
        <p:txBody>
          <a:bodyPr/>
          <a:lstStyle>
            <a:lvl1pPr>
              <a:defRPr sz="4000"/>
            </a:lvl1pPr>
          </a:lstStyle>
          <a:p>
            <a:r>
              <a:t>Descriptive statistics: overview of variables</a:t>
            </a:r>
          </a:p>
        </p:txBody>
      </p:sp>
      <p:pic>
        <p:nvPicPr>
          <p:cNvPr id="188" name="Table1.png" descr="Table1.png"/>
          <p:cNvPicPr>
            <a:picLocks noChangeAspect="1"/>
          </p:cNvPicPr>
          <p:nvPr/>
        </p:nvPicPr>
        <p:blipFill>
          <a:blip r:embed="rId2"/>
          <a:stretch>
            <a:fillRect/>
          </a:stretch>
        </p:blipFill>
        <p:spPr>
          <a:xfrm>
            <a:off x="402032" y="1448433"/>
            <a:ext cx="11753082" cy="524482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el 1"/>
          <p:cNvSpPr txBox="1">
            <a:spLocks noGrp="1"/>
          </p:cNvSpPr>
          <p:nvPr>
            <p:ph type="title"/>
          </p:nvPr>
        </p:nvSpPr>
        <p:spPr>
          <a:prstGeom prst="rect">
            <a:avLst/>
          </a:prstGeom>
        </p:spPr>
        <p:txBody>
          <a:bodyPr/>
          <a:lstStyle>
            <a:lvl1pPr defTabSz="877823">
              <a:defRPr sz="4224"/>
            </a:lvl1pPr>
          </a:lstStyle>
          <a:p>
            <a:r>
              <a:t>Sampled MENA countries from ES datasets</a:t>
            </a:r>
          </a:p>
        </p:txBody>
      </p:sp>
      <p:pic>
        <p:nvPicPr>
          <p:cNvPr id="191" name="Billede 3" descr="Billede 3"/>
          <p:cNvPicPr>
            <a:picLocks noChangeAspect="1"/>
          </p:cNvPicPr>
          <p:nvPr/>
        </p:nvPicPr>
        <p:blipFill>
          <a:blip r:embed="rId2"/>
          <a:stretch>
            <a:fillRect/>
          </a:stretch>
        </p:blipFill>
        <p:spPr>
          <a:xfrm>
            <a:off x="838200" y="1896777"/>
            <a:ext cx="9373745" cy="398293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skærmbillede, Font/skrifttype, design&#10;&#10;Automatisk genereret beskrivelse">
            <a:extLst>
              <a:ext uri="{FF2B5EF4-FFF2-40B4-BE49-F238E27FC236}">
                <a16:creationId xmlns:a16="http://schemas.microsoft.com/office/drawing/2014/main" id="{064F81B5-DFFD-3D00-0F29-09BA85AE40C5}"/>
              </a:ext>
            </a:extLst>
          </p:cNvPr>
          <p:cNvPicPr>
            <a:picLocks noChangeAspect="1"/>
          </p:cNvPicPr>
          <p:nvPr/>
        </p:nvPicPr>
        <p:blipFill>
          <a:blip r:embed="rId2">
            <a:extLst>
              <a:ext uri="{28A0092B-C50C-407E-A947-70E740481C1C}">
                <a14:useLocalDpi xmlns:a14="http://schemas.microsoft.com/office/drawing/2010/main" val="0"/>
              </a:ext>
            </a:extLst>
          </a:blip>
          <a:srcRect b="23208"/>
          <a:stretch>
            <a:fillRect/>
          </a:stretch>
        </p:blipFill>
        <p:spPr>
          <a:xfrm>
            <a:off x="20" y="10"/>
            <a:ext cx="12191980" cy="6857990"/>
          </a:xfrm>
          <a:prstGeom prst="rect">
            <a:avLst/>
          </a:prstGeom>
          <a:noFill/>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Screenshot 2025-03-18 at 21.01.06.png" descr="Screenshot 2025-03-18 at 21.01.06.png"/>
          <p:cNvPicPr>
            <a:picLocks noChangeAspect="1"/>
          </p:cNvPicPr>
          <p:nvPr/>
        </p:nvPicPr>
        <p:blipFill>
          <a:blip r:embed="rId2"/>
          <a:srcRect t="3238"/>
          <a:stretch>
            <a:fillRect/>
          </a:stretch>
        </p:blipFill>
        <p:spPr>
          <a:xfrm>
            <a:off x="6400425" y="0"/>
            <a:ext cx="4976384" cy="6635914"/>
          </a:xfrm>
          <a:prstGeom prst="rect">
            <a:avLst/>
          </a:prstGeom>
          <a:ln w="12700">
            <a:miter lim="400000"/>
          </a:ln>
        </p:spPr>
      </p:pic>
      <p:sp>
        <p:nvSpPr>
          <p:cNvPr id="196" name="Freeform: Shape 32"/>
          <p:cNvSpPr/>
          <p:nvPr/>
        </p:nvSpPr>
        <p:spPr>
          <a:xfrm flipH="1">
            <a:off x="0" y="0"/>
            <a:ext cx="5802087" cy="685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06" y="0"/>
                </a:lnTo>
                <a:cubicBezTo>
                  <a:pt x="2906" y="52"/>
                  <a:pt x="2906" y="103"/>
                  <a:pt x="2906" y="155"/>
                </a:cubicBezTo>
                <a:cubicBezTo>
                  <a:pt x="2920" y="175"/>
                  <a:pt x="2971" y="620"/>
                  <a:pt x="2991" y="633"/>
                </a:cubicBezTo>
                <a:lnTo>
                  <a:pt x="3020" y="1304"/>
                </a:lnTo>
                <a:cubicBezTo>
                  <a:pt x="3041" y="1389"/>
                  <a:pt x="3145" y="1886"/>
                  <a:pt x="3083" y="1844"/>
                </a:cubicBezTo>
                <a:cubicBezTo>
                  <a:pt x="3225" y="2092"/>
                  <a:pt x="3156" y="2231"/>
                  <a:pt x="3230" y="2522"/>
                </a:cubicBezTo>
                <a:cubicBezTo>
                  <a:pt x="3098" y="2700"/>
                  <a:pt x="3223" y="2597"/>
                  <a:pt x="3206" y="2768"/>
                </a:cubicBezTo>
                <a:cubicBezTo>
                  <a:pt x="3333" y="2707"/>
                  <a:pt x="3144" y="2981"/>
                  <a:pt x="3290" y="2973"/>
                </a:cubicBezTo>
                <a:cubicBezTo>
                  <a:pt x="3282" y="3004"/>
                  <a:pt x="3270" y="3035"/>
                  <a:pt x="3257" y="3066"/>
                </a:cubicBezTo>
                <a:lnTo>
                  <a:pt x="3250" y="3082"/>
                </a:lnTo>
                <a:lnTo>
                  <a:pt x="3248" y="3143"/>
                </a:lnTo>
                <a:lnTo>
                  <a:pt x="3215" y="3165"/>
                </a:lnTo>
                <a:lnTo>
                  <a:pt x="3193" y="3373"/>
                </a:lnTo>
                <a:cubicBezTo>
                  <a:pt x="3278" y="3498"/>
                  <a:pt x="3138" y="3749"/>
                  <a:pt x="3250" y="3902"/>
                </a:cubicBezTo>
                <a:cubicBezTo>
                  <a:pt x="3257" y="4065"/>
                  <a:pt x="3241" y="4245"/>
                  <a:pt x="3237" y="4348"/>
                </a:cubicBezTo>
                <a:cubicBezTo>
                  <a:pt x="3185" y="4398"/>
                  <a:pt x="3289" y="4521"/>
                  <a:pt x="3221" y="4521"/>
                </a:cubicBezTo>
                <a:lnTo>
                  <a:pt x="3241" y="4579"/>
                </a:lnTo>
                <a:lnTo>
                  <a:pt x="3216" y="4621"/>
                </a:lnTo>
                <a:cubicBezTo>
                  <a:pt x="3188" y="4663"/>
                  <a:pt x="3170" y="4696"/>
                  <a:pt x="3186" y="4732"/>
                </a:cubicBezTo>
                <a:lnTo>
                  <a:pt x="3079" y="4930"/>
                </a:lnTo>
                <a:cubicBezTo>
                  <a:pt x="3034" y="4905"/>
                  <a:pt x="3075" y="5029"/>
                  <a:pt x="3029" y="5045"/>
                </a:cubicBezTo>
                <a:cubicBezTo>
                  <a:pt x="2992" y="5054"/>
                  <a:pt x="2996" y="5094"/>
                  <a:pt x="2982" y="5124"/>
                </a:cubicBezTo>
                <a:cubicBezTo>
                  <a:pt x="2944" y="5148"/>
                  <a:pt x="2911" y="5301"/>
                  <a:pt x="2918" y="5354"/>
                </a:cubicBezTo>
                <a:cubicBezTo>
                  <a:pt x="2958" y="5502"/>
                  <a:pt x="2805" y="5629"/>
                  <a:pt x="2834" y="5747"/>
                </a:cubicBezTo>
                <a:cubicBezTo>
                  <a:pt x="2830" y="5778"/>
                  <a:pt x="2822" y="5805"/>
                  <a:pt x="2811" y="5827"/>
                </a:cubicBezTo>
                <a:lnTo>
                  <a:pt x="2744" y="5889"/>
                </a:lnTo>
                <a:lnTo>
                  <a:pt x="2728" y="5931"/>
                </a:lnTo>
                <a:lnTo>
                  <a:pt x="2720" y="5940"/>
                </a:lnTo>
                <a:lnTo>
                  <a:pt x="2717" y="5944"/>
                </a:lnTo>
                <a:lnTo>
                  <a:pt x="2692" y="5991"/>
                </a:lnTo>
                <a:lnTo>
                  <a:pt x="2723" y="6078"/>
                </a:lnTo>
                <a:lnTo>
                  <a:pt x="2692" y="6245"/>
                </a:lnTo>
                <a:cubicBezTo>
                  <a:pt x="2741" y="6319"/>
                  <a:pt x="2692" y="6290"/>
                  <a:pt x="2677" y="6340"/>
                </a:cubicBezTo>
                <a:cubicBezTo>
                  <a:pt x="2667" y="6386"/>
                  <a:pt x="2639" y="6472"/>
                  <a:pt x="2629" y="6519"/>
                </a:cubicBezTo>
                <a:cubicBezTo>
                  <a:pt x="2581" y="6552"/>
                  <a:pt x="2632" y="6577"/>
                  <a:pt x="2612" y="6626"/>
                </a:cubicBezTo>
                <a:cubicBezTo>
                  <a:pt x="2593" y="6648"/>
                  <a:pt x="2588" y="6664"/>
                  <a:pt x="2603" y="6690"/>
                </a:cubicBezTo>
                <a:cubicBezTo>
                  <a:pt x="2510" y="6790"/>
                  <a:pt x="2591" y="6756"/>
                  <a:pt x="2548" y="6854"/>
                </a:cubicBezTo>
                <a:cubicBezTo>
                  <a:pt x="2505" y="6938"/>
                  <a:pt x="2472" y="7036"/>
                  <a:pt x="2385" y="7112"/>
                </a:cubicBezTo>
                <a:cubicBezTo>
                  <a:pt x="2361" y="7125"/>
                  <a:pt x="2348" y="7162"/>
                  <a:pt x="2356" y="7195"/>
                </a:cubicBezTo>
                <a:cubicBezTo>
                  <a:pt x="2357" y="7201"/>
                  <a:pt x="2359" y="7207"/>
                  <a:pt x="2362" y="7211"/>
                </a:cubicBezTo>
                <a:cubicBezTo>
                  <a:pt x="2332" y="7233"/>
                  <a:pt x="2322" y="7254"/>
                  <a:pt x="2315" y="7272"/>
                </a:cubicBezTo>
                <a:lnTo>
                  <a:pt x="2286" y="7309"/>
                </a:lnTo>
                <a:lnTo>
                  <a:pt x="2281" y="7332"/>
                </a:lnTo>
                <a:lnTo>
                  <a:pt x="2268" y="7426"/>
                </a:lnTo>
                <a:lnTo>
                  <a:pt x="2261" y="7449"/>
                </a:lnTo>
                <a:lnTo>
                  <a:pt x="2249" y="7522"/>
                </a:lnTo>
                <a:lnTo>
                  <a:pt x="2252" y="7566"/>
                </a:lnTo>
                <a:lnTo>
                  <a:pt x="2234" y="7622"/>
                </a:lnTo>
                <a:cubicBezTo>
                  <a:pt x="2234" y="7625"/>
                  <a:pt x="2233" y="7628"/>
                  <a:pt x="2233" y="7631"/>
                </a:cubicBezTo>
                <a:lnTo>
                  <a:pt x="2239" y="7641"/>
                </a:lnTo>
                <a:cubicBezTo>
                  <a:pt x="2238" y="7646"/>
                  <a:pt x="2234" y="7653"/>
                  <a:pt x="2230" y="7660"/>
                </a:cubicBezTo>
                <a:cubicBezTo>
                  <a:pt x="2229" y="7662"/>
                  <a:pt x="2229" y="7664"/>
                  <a:pt x="2228" y="7666"/>
                </a:cubicBezTo>
                <a:lnTo>
                  <a:pt x="2220" y="7721"/>
                </a:lnTo>
                <a:cubicBezTo>
                  <a:pt x="2221" y="7725"/>
                  <a:pt x="2222" y="7730"/>
                  <a:pt x="2222" y="7734"/>
                </a:cubicBezTo>
                <a:lnTo>
                  <a:pt x="2215" y="7757"/>
                </a:lnTo>
                <a:lnTo>
                  <a:pt x="2197" y="7887"/>
                </a:lnTo>
                <a:cubicBezTo>
                  <a:pt x="2171" y="8082"/>
                  <a:pt x="2148" y="8268"/>
                  <a:pt x="2139" y="8356"/>
                </a:cubicBezTo>
                <a:cubicBezTo>
                  <a:pt x="2150" y="8373"/>
                  <a:pt x="2157" y="8391"/>
                  <a:pt x="2161" y="8410"/>
                </a:cubicBezTo>
                <a:lnTo>
                  <a:pt x="2167" y="8467"/>
                </a:lnTo>
                <a:lnTo>
                  <a:pt x="2161" y="8472"/>
                </a:lnTo>
                <a:cubicBezTo>
                  <a:pt x="2147" y="8499"/>
                  <a:pt x="2145" y="8518"/>
                  <a:pt x="2150" y="8533"/>
                </a:cubicBezTo>
                <a:lnTo>
                  <a:pt x="2159" y="8550"/>
                </a:lnTo>
                <a:cubicBezTo>
                  <a:pt x="2157" y="8564"/>
                  <a:pt x="2156" y="8578"/>
                  <a:pt x="2155" y="8593"/>
                </a:cubicBezTo>
                <a:cubicBezTo>
                  <a:pt x="2155" y="8622"/>
                  <a:pt x="2156" y="8651"/>
                  <a:pt x="2156" y="8680"/>
                </a:cubicBezTo>
                <a:lnTo>
                  <a:pt x="2147" y="8694"/>
                </a:lnTo>
                <a:lnTo>
                  <a:pt x="2135" y="8822"/>
                </a:lnTo>
                <a:lnTo>
                  <a:pt x="2130" y="8823"/>
                </a:lnTo>
                <a:cubicBezTo>
                  <a:pt x="2119" y="8827"/>
                  <a:pt x="2111" y="8836"/>
                  <a:pt x="2107" y="8854"/>
                </a:cubicBezTo>
                <a:cubicBezTo>
                  <a:pt x="2047" y="8810"/>
                  <a:pt x="2079" y="8859"/>
                  <a:pt x="2073" y="8916"/>
                </a:cubicBezTo>
                <a:cubicBezTo>
                  <a:pt x="1978" y="8862"/>
                  <a:pt x="2000" y="9034"/>
                  <a:pt x="1939" y="9047"/>
                </a:cubicBezTo>
                <a:lnTo>
                  <a:pt x="1920" y="9207"/>
                </a:lnTo>
                <a:lnTo>
                  <a:pt x="1919" y="9207"/>
                </a:lnTo>
                <a:cubicBezTo>
                  <a:pt x="1916" y="9212"/>
                  <a:pt x="1913" y="9221"/>
                  <a:pt x="1912" y="9234"/>
                </a:cubicBezTo>
                <a:cubicBezTo>
                  <a:pt x="1912" y="9241"/>
                  <a:pt x="1911" y="9248"/>
                  <a:pt x="1911" y="9255"/>
                </a:cubicBezTo>
                <a:lnTo>
                  <a:pt x="1901" y="9306"/>
                </a:lnTo>
                <a:lnTo>
                  <a:pt x="1891" y="9322"/>
                </a:lnTo>
                <a:lnTo>
                  <a:pt x="1877" y="9326"/>
                </a:lnTo>
                <a:lnTo>
                  <a:pt x="1878" y="9331"/>
                </a:lnTo>
                <a:cubicBezTo>
                  <a:pt x="1892" y="9370"/>
                  <a:pt x="1922" y="9386"/>
                  <a:pt x="1824" y="9419"/>
                </a:cubicBezTo>
                <a:cubicBezTo>
                  <a:pt x="1843" y="9507"/>
                  <a:pt x="1787" y="9515"/>
                  <a:pt x="1744" y="9625"/>
                </a:cubicBezTo>
                <a:cubicBezTo>
                  <a:pt x="1768" y="9677"/>
                  <a:pt x="1748" y="9713"/>
                  <a:pt x="1714" y="9746"/>
                </a:cubicBezTo>
                <a:cubicBezTo>
                  <a:pt x="1707" y="9858"/>
                  <a:pt x="1648" y="9953"/>
                  <a:pt x="1614" y="10075"/>
                </a:cubicBezTo>
                <a:lnTo>
                  <a:pt x="1512" y="10418"/>
                </a:lnTo>
                <a:lnTo>
                  <a:pt x="1454" y="10627"/>
                </a:lnTo>
                <a:cubicBezTo>
                  <a:pt x="1455" y="10633"/>
                  <a:pt x="1433" y="10642"/>
                  <a:pt x="1411" y="10650"/>
                </a:cubicBezTo>
                <a:lnTo>
                  <a:pt x="1390" y="10657"/>
                </a:lnTo>
                <a:lnTo>
                  <a:pt x="1372" y="10753"/>
                </a:lnTo>
                <a:lnTo>
                  <a:pt x="1380" y="10825"/>
                </a:lnTo>
                <a:lnTo>
                  <a:pt x="1325" y="11092"/>
                </a:lnTo>
                <a:lnTo>
                  <a:pt x="1302" y="11350"/>
                </a:lnTo>
                <a:cubicBezTo>
                  <a:pt x="1300" y="11402"/>
                  <a:pt x="1298" y="11453"/>
                  <a:pt x="1296" y="11504"/>
                </a:cubicBezTo>
                <a:lnTo>
                  <a:pt x="1327" y="11544"/>
                </a:lnTo>
                <a:lnTo>
                  <a:pt x="1290" y="11656"/>
                </a:lnTo>
                <a:lnTo>
                  <a:pt x="1286" y="11763"/>
                </a:lnTo>
                <a:cubicBezTo>
                  <a:pt x="1285" y="11816"/>
                  <a:pt x="1284" y="11869"/>
                  <a:pt x="1283" y="11922"/>
                </a:cubicBezTo>
                <a:cubicBezTo>
                  <a:pt x="1283" y="11925"/>
                  <a:pt x="1283" y="11928"/>
                  <a:pt x="1283" y="11931"/>
                </a:cubicBezTo>
                <a:cubicBezTo>
                  <a:pt x="1283" y="11942"/>
                  <a:pt x="1282" y="11954"/>
                  <a:pt x="1282" y="11965"/>
                </a:cubicBezTo>
                <a:cubicBezTo>
                  <a:pt x="1281" y="12007"/>
                  <a:pt x="1280" y="12049"/>
                  <a:pt x="1279" y="12091"/>
                </a:cubicBezTo>
                <a:cubicBezTo>
                  <a:pt x="1271" y="12438"/>
                  <a:pt x="1363" y="12474"/>
                  <a:pt x="1357" y="12646"/>
                </a:cubicBezTo>
                <a:lnTo>
                  <a:pt x="1277" y="12765"/>
                </a:lnTo>
                <a:lnTo>
                  <a:pt x="1278" y="12902"/>
                </a:lnTo>
                <a:cubicBezTo>
                  <a:pt x="1364" y="13100"/>
                  <a:pt x="1252" y="13387"/>
                  <a:pt x="1284" y="13610"/>
                </a:cubicBezTo>
                <a:cubicBezTo>
                  <a:pt x="1286" y="13785"/>
                  <a:pt x="1296" y="13883"/>
                  <a:pt x="1292" y="13950"/>
                </a:cubicBezTo>
                <a:cubicBezTo>
                  <a:pt x="1284" y="13973"/>
                  <a:pt x="1273" y="13994"/>
                  <a:pt x="1260" y="14016"/>
                </a:cubicBezTo>
                <a:lnTo>
                  <a:pt x="1254" y="14027"/>
                </a:lnTo>
                <a:lnTo>
                  <a:pt x="1247" y="14072"/>
                </a:lnTo>
                <a:lnTo>
                  <a:pt x="1221" y="14085"/>
                </a:lnTo>
                <a:lnTo>
                  <a:pt x="1194" y="14153"/>
                </a:lnTo>
                <a:cubicBezTo>
                  <a:pt x="1188" y="14178"/>
                  <a:pt x="1185" y="14206"/>
                  <a:pt x="1189" y="14236"/>
                </a:cubicBezTo>
                <a:cubicBezTo>
                  <a:pt x="1188" y="14254"/>
                  <a:pt x="1188" y="14272"/>
                  <a:pt x="1187" y="14289"/>
                </a:cubicBezTo>
                <a:lnTo>
                  <a:pt x="1191" y="14294"/>
                </a:lnTo>
                <a:cubicBezTo>
                  <a:pt x="1193" y="14303"/>
                  <a:pt x="1193" y="14314"/>
                  <a:pt x="1196" y="14323"/>
                </a:cubicBezTo>
                <a:cubicBezTo>
                  <a:pt x="1215" y="14338"/>
                  <a:pt x="1224" y="14432"/>
                  <a:pt x="1217" y="14463"/>
                </a:cubicBezTo>
                <a:cubicBezTo>
                  <a:pt x="1185" y="14550"/>
                  <a:pt x="1261" y="14632"/>
                  <a:pt x="1238" y="14702"/>
                </a:cubicBezTo>
                <a:cubicBezTo>
                  <a:pt x="1246" y="14756"/>
                  <a:pt x="1257" y="14773"/>
                  <a:pt x="1264" y="14788"/>
                </a:cubicBezTo>
                <a:lnTo>
                  <a:pt x="1279" y="14790"/>
                </a:lnTo>
                <a:lnTo>
                  <a:pt x="1285" y="14817"/>
                </a:lnTo>
                <a:lnTo>
                  <a:pt x="1289" y="14822"/>
                </a:lnTo>
                <a:cubicBezTo>
                  <a:pt x="1297" y="14833"/>
                  <a:pt x="1304" y="14844"/>
                  <a:pt x="1310" y="14856"/>
                </a:cubicBezTo>
                <a:lnTo>
                  <a:pt x="1296" y="15007"/>
                </a:lnTo>
                <a:lnTo>
                  <a:pt x="1281" y="15053"/>
                </a:lnTo>
                <a:lnTo>
                  <a:pt x="1262" y="15079"/>
                </a:lnTo>
                <a:lnTo>
                  <a:pt x="1202" y="15255"/>
                </a:lnTo>
                <a:lnTo>
                  <a:pt x="1152" y="15375"/>
                </a:lnTo>
                <a:lnTo>
                  <a:pt x="1134" y="15399"/>
                </a:lnTo>
                <a:lnTo>
                  <a:pt x="1138" y="15431"/>
                </a:lnTo>
                <a:cubicBezTo>
                  <a:pt x="1140" y="15435"/>
                  <a:pt x="1143" y="15439"/>
                  <a:pt x="1147" y="15441"/>
                </a:cubicBezTo>
                <a:lnTo>
                  <a:pt x="1104" y="15536"/>
                </a:lnTo>
                <a:lnTo>
                  <a:pt x="1101" y="15548"/>
                </a:lnTo>
                <a:lnTo>
                  <a:pt x="1086" y="15629"/>
                </a:lnTo>
                <a:cubicBezTo>
                  <a:pt x="1085" y="15713"/>
                  <a:pt x="1084" y="15797"/>
                  <a:pt x="1083" y="15881"/>
                </a:cubicBezTo>
                <a:cubicBezTo>
                  <a:pt x="1113" y="15873"/>
                  <a:pt x="1061" y="15938"/>
                  <a:pt x="1081" y="15955"/>
                </a:cubicBezTo>
                <a:cubicBezTo>
                  <a:pt x="1099" y="15965"/>
                  <a:pt x="1087" y="15987"/>
                  <a:pt x="1087" y="16007"/>
                </a:cubicBezTo>
                <a:cubicBezTo>
                  <a:pt x="1101" y="16026"/>
                  <a:pt x="1081" y="16119"/>
                  <a:pt x="1065" y="16148"/>
                </a:cubicBezTo>
                <a:cubicBezTo>
                  <a:pt x="1008" y="16227"/>
                  <a:pt x="1058" y="16323"/>
                  <a:pt x="1014" y="16386"/>
                </a:cubicBezTo>
                <a:cubicBezTo>
                  <a:pt x="1006" y="16441"/>
                  <a:pt x="1012" y="16459"/>
                  <a:pt x="1014" y="16475"/>
                </a:cubicBezTo>
                <a:lnTo>
                  <a:pt x="1027" y="16481"/>
                </a:lnTo>
                <a:lnTo>
                  <a:pt x="1025" y="16508"/>
                </a:lnTo>
                <a:lnTo>
                  <a:pt x="1027" y="16514"/>
                </a:lnTo>
                <a:cubicBezTo>
                  <a:pt x="1032" y="16526"/>
                  <a:pt x="1036" y="16538"/>
                  <a:pt x="1038" y="16551"/>
                </a:cubicBezTo>
                <a:cubicBezTo>
                  <a:pt x="973" y="16563"/>
                  <a:pt x="1043" y="16663"/>
                  <a:pt x="990" y="16650"/>
                </a:cubicBezTo>
                <a:cubicBezTo>
                  <a:pt x="990" y="16723"/>
                  <a:pt x="902" y="16811"/>
                  <a:pt x="952" y="16875"/>
                </a:cubicBezTo>
                <a:cubicBezTo>
                  <a:pt x="937" y="16983"/>
                  <a:pt x="933" y="17082"/>
                  <a:pt x="913" y="17197"/>
                </a:cubicBezTo>
                <a:cubicBezTo>
                  <a:pt x="876" y="17287"/>
                  <a:pt x="912" y="17383"/>
                  <a:pt x="866" y="17448"/>
                </a:cubicBezTo>
                <a:cubicBezTo>
                  <a:pt x="868" y="17551"/>
                  <a:pt x="837" y="17680"/>
                  <a:pt x="769" y="17761"/>
                </a:cubicBezTo>
                <a:cubicBezTo>
                  <a:pt x="759" y="17872"/>
                  <a:pt x="720" y="17890"/>
                  <a:pt x="749" y="17987"/>
                </a:cubicBezTo>
                <a:cubicBezTo>
                  <a:pt x="739" y="17995"/>
                  <a:pt x="731" y="18005"/>
                  <a:pt x="725" y="18015"/>
                </a:cubicBezTo>
                <a:lnTo>
                  <a:pt x="708" y="18047"/>
                </a:lnTo>
                <a:lnTo>
                  <a:pt x="710" y="18051"/>
                </a:lnTo>
                <a:lnTo>
                  <a:pt x="684" y="18121"/>
                </a:lnTo>
                <a:lnTo>
                  <a:pt x="639" y="18256"/>
                </a:lnTo>
                <a:lnTo>
                  <a:pt x="642" y="18257"/>
                </a:lnTo>
                <a:cubicBezTo>
                  <a:pt x="646" y="18261"/>
                  <a:pt x="648" y="18268"/>
                  <a:pt x="646" y="18279"/>
                </a:cubicBezTo>
                <a:cubicBezTo>
                  <a:pt x="688" y="18262"/>
                  <a:pt x="659" y="18285"/>
                  <a:pt x="649" y="18319"/>
                </a:cubicBezTo>
                <a:cubicBezTo>
                  <a:pt x="712" y="18301"/>
                  <a:pt x="659" y="18397"/>
                  <a:pt x="688" y="18414"/>
                </a:cubicBezTo>
                <a:cubicBezTo>
                  <a:pt x="678" y="18439"/>
                  <a:pt x="670" y="18465"/>
                  <a:pt x="662" y="18492"/>
                </a:cubicBezTo>
                <a:lnTo>
                  <a:pt x="659" y="18508"/>
                </a:lnTo>
                <a:lnTo>
                  <a:pt x="659" y="18509"/>
                </a:lnTo>
                <a:cubicBezTo>
                  <a:pt x="660" y="18512"/>
                  <a:pt x="659" y="18517"/>
                  <a:pt x="657" y="18525"/>
                </a:cubicBezTo>
                <a:lnTo>
                  <a:pt x="645" y="18568"/>
                </a:lnTo>
                <a:cubicBezTo>
                  <a:pt x="646" y="18572"/>
                  <a:pt x="646" y="18575"/>
                  <a:pt x="647" y="18579"/>
                </a:cubicBezTo>
                <a:lnTo>
                  <a:pt x="658" y="18644"/>
                </a:lnTo>
                <a:cubicBezTo>
                  <a:pt x="655" y="18689"/>
                  <a:pt x="645" y="18781"/>
                  <a:pt x="637" y="18849"/>
                </a:cubicBezTo>
                <a:cubicBezTo>
                  <a:pt x="614" y="18914"/>
                  <a:pt x="621" y="18977"/>
                  <a:pt x="610" y="19052"/>
                </a:cubicBezTo>
                <a:cubicBezTo>
                  <a:pt x="568" y="19130"/>
                  <a:pt x="603" y="19176"/>
                  <a:pt x="591" y="19257"/>
                </a:cubicBezTo>
                <a:cubicBezTo>
                  <a:pt x="533" y="19321"/>
                  <a:pt x="615" y="19318"/>
                  <a:pt x="623" y="19360"/>
                </a:cubicBezTo>
                <a:lnTo>
                  <a:pt x="622" y="19372"/>
                </a:lnTo>
                <a:lnTo>
                  <a:pt x="609" y="19402"/>
                </a:lnTo>
                <a:lnTo>
                  <a:pt x="603" y="19412"/>
                </a:lnTo>
                <a:cubicBezTo>
                  <a:pt x="599" y="19420"/>
                  <a:pt x="597" y="19425"/>
                  <a:pt x="597" y="19429"/>
                </a:cubicBezTo>
                <a:cubicBezTo>
                  <a:pt x="597" y="19429"/>
                  <a:pt x="597" y="19429"/>
                  <a:pt x="597" y="19429"/>
                </a:cubicBezTo>
                <a:lnTo>
                  <a:pt x="552" y="19517"/>
                </a:lnTo>
                <a:cubicBezTo>
                  <a:pt x="574" y="19545"/>
                  <a:pt x="506" y="19625"/>
                  <a:pt x="566" y="19629"/>
                </a:cubicBezTo>
                <a:cubicBezTo>
                  <a:pt x="549" y="19661"/>
                  <a:pt x="519" y="19675"/>
                  <a:pt x="559" y="19673"/>
                </a:cubicBezTo>
                <a:cubicBezTo>
                  <a:pt x="555" y="19684"/>
                  <a:pt x="556" y="19691"/>
                  <a:pt x="559" y="19697"/>
                </a:cubicBezTo>
                <a:lnTo>
                  <a:pt x="523" y="19768"/>
                </a:lnTo>
                <a:cubicBezTo>
                  <a:pt x="523" y="19772"/>
                  <a:pt x="523" y="19775"/>
                  <a:pt x="522" y="19779"/>
                </a:cubicBezTo>
                <a:lnTo>
                  <a:pt x="492" y="19823"/>
                </a:lnTo>
                <a:lnTo>
                  <a:pt x="455" y="19887"/>
                </a:lnTo>
                <a:cubicBezTo>
                  <a:pt x="455" y="19888"/>
                  <a:pt x="455" y="19890"/>
                  <a:pt x="455" y="19891"/>
                </a:cubicBezTo>
                <a:lnTo>
                  <a:pt x="434" y="19918"/>
                </a:lnTo>
                <a:cubicBezTo>
                  <a:pt x="426" y="19927"/>
                  <a:pt x="392" y="20045"/>
                  <a:pt x="381" y="20050"/>
                </a:cubicBezTo>
                <a:lnTo>
                  <a:pt x="282" y="20651"/>
                </a:lnTo>
                <a:cubicBezTo>
                  <a:pt x="208" y="20995"/>
                  <a:pt x="134" y="21241"/>
                  <a:pt x="60" y="21445"/>
                </a:cubicBezTo>
                <a:lnTo>
                  <a:pt x="0" y="21600"/>
                </a:lnTo>
                <a:lnTo>
                  <a:pt x="21600" y="21600"/>
                </a:lnTo>
                <a:lnTo>
                  <a:pt x="21600" y="0"/>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197" name="Tekstfelt 13"/>
          <p:cNvSpPr txBox="1"/>
          <p:nvPr/>
        </p:nvSpPr>
        <p:spPr>
          <a:xfrm>
            <a:off x="819128" y="992093"/>
            <a:ext cx="3525473" cy="2795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ctr">
              <a:lnSpc>
                <a:spcPct val="90000"/>
              </a:lnSpc>
              <a:spcBef>
                <a:spcPts val="600"/>
              </a:spcBef>
              <a:defRPr sz="4400">
                <a:latin typeface="Aptos Display"/>
                <a:ea typeface="Aptos Display"/>
                <a:cs typeface="Aptos Display"/>
                <a:sym typeface="Aptos Display"/>
              </a:defRPr>
            </a:lvl1pPr>
          </a:lstStyle>
          <a:p>
            <a:r>
              <a:t>Model fit statistics (Turkey)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Screenshot 2025-03-18 at 21.01.51.png" descr="Screenshot 2025-03-18 at 21.01.51.png"/>
          <p:cNvPicPr>
            <a:picLocks noChangeAspect="1"/>
          </p:cNvPicPr>
          <p:nvPr/>
        </p:nvPicPr>
        <p:blipFill>
          <a:blip r:embed="rId2"/>
          <a:stretch>
            <a:fillRect/>
          </a:stretch>
        </p:blipFill>
        <p:spPr>
          <a:xfrm>
            <a:off x="1133346" y="402469"/>
            <a:ext cx="10157446" cy="4959224"/>
          </a:xfrm>
          <a:prstGeom prst="rect">
            <a:avLst/>
          </a:prstGeom>
          <a:ln w="12700">
            <a:miter lim="400000"/>
          </a:ln>
        </p:spPr>
      </p:pic>
      <p:sp>
        <p:nvSpPr>
          <p:cNvPr id="200" name="Freeform: Shape 18"/>
          <p:cNvSpPr/>
          <p:nvPr/>
        </p:nvSpPr>
        <p:spPr>
          <a:xfrm>
            <a:off x="0" y="4940492"/>
            <a:ext cx="12192000" cy="1924333"/>
          </a:xfrm>
          <a:custGeom>
            <a:avLst/>
            <a:gdLst/>
            <a:ahLst/>
            <a:cxnLst>
              <a:cxn ang="0">
                <a:pos x="wd2" y="hd2"/>
              </a:cxn>
              <a:cxn ang="5400000">
                <a:pos x="wd2" y="hd2"/>
              </a:cxn>
              <a:cxn ang="10800000">
                <a:pos x="wd2" y="hd2"/>
              </a:cxn>
              <a:cxn ang="16200000">
                <a:pos x="wd2" y="hd2"/>
              </a:cxn>
            </a:cxnLst>
            <a:rect l="0" t="0" r="r" b="b"/>
            <a:pathLst>
              <a:path w="21600" h="21594" extrusionOk="0">
                <a:moveTo>
                  <a:pt x="10965" y="7"/>
                </a:moveTo>
                <a:cubicBezTo>
                  <a:pt x="10978" y="-6"/>
                  <a:pt x="10989" y="-1"/>
                  <a:pt x="10997" y="32"/>
                </a:cubicBezTo>
                <a:cubicBezTo>
                  <a:pt x="11023" y="31"/>
                  <a:pt x="11114" y="43"/>
                  <a:pt x="11136" y="204"/>
                </a:cubicBezTo>
                <a:cubicBezTo>
                  <a:pt x="11174" y="210"/>
                  <a:pt x="11263" y="267"/>
                  <a:pt x="11300" y="277"/>
                </a:cubicBezTo>
                <a:cubicBezTo>
                  <a:pt x="11356" y="344"/>
                  <a:pt x="11406" y="117"/>
                  <a:pt x="11456" y="240"/>
                </a:cubicBezTo>
                <a:cubicBezTo>
                  <a:pt x="11495" y="351"/>
                  <a:pt x="11569" y="316"/>
                  <a:pt x="11610" y="397"/>
                </a:cubicBezTo>
                <a:cubicBezTo>
                  <a:pt x="11625" y="540"/>
                  <a:pt x="11709" y="697"/>
                  <a:pt x="11739" y="652"/>
                </a:cubicBezTo>
                <a:cubicBezTo>
                  <a:pt x="11801" y="747"/>
                  <a:pt x="11810" y="951"/>
                  <a:pt x="11856" y="1027"/>
                </a:cubicBezTo>
                <a:lnTo>
                  <a:pt x="11930" y="1326"/>
                </a:lnTo>
                <a:lnTo>
                  <a:pt x="12044" y="1260"/>
                </a:lnTo>
                <a:lnTo>
                  <a:pt x="12049" y="1290"/>
                </a:lnTo>
                <a:cubicBezTo>
                  <a:pt x="12060" y="1349"/>
                  <a:pt x="12070" y="1403"/>
                  <a:pt x="12082" y="1446"/>
                </a:cubicBezTo>
                <a:cubicBezTo>
                  <a:pt x="12093" y="1235"/>
                  <a:pt x="12118" y="1308"/>
                  <a:pt x="12141" y="1384"/>
                </a:cubicBezTo>
                <a:lnTo>
                  <a:pt x="12163" y="1446"/>
                </a:lnTo>
                <a:lnTo>
                  <a:pt x="12234" y="1451"/>
                </a:lnTo>
                <a:cubicBezTo>
                  <a:pt x="12285" y="1572"/>
                  <a:pt x="12295" y="1589"/>
                  <a:pt x="12313" y="1685"/>
                </a:cubicBezTo>
                <a:lnTo>
                  <a:pt x="12408" y="1528"/>
                </a:lnTo>
                <a:lnTo>
                  <a:pt x="12685" y="1871"/>
                </a:lnTo>
                <a:cubicBezTo>
                  <a:pt x="12769" y="2019"/>
                  <a:pt x="12899" y="2359"/>
                  <a:pt x="12978" y="2423"/>
                </a:cubicBezTo>
                <a:cubicBezTo>
                  <a:pt x="13217" y="2625"/>
                  <a:pt x="13098" y="2726"/>
                  <a:pt x="13359" y="2687"/>
                </a:cubicBezTo>
                <a:cubicBezTo>
                  <a:pt x="13368" y="2636"/>
                  <a:pt x="13475" y="2601"/>
                  <a:pt x="13486" y="2576"/>
                </a:cubicBezTo>
                <a:lnTo>
                  <a:pt x="13557" y="2745"/>
                </a:lnTo>
                <a:lnTo>
                  <a:pt x="13687" y="2903"/>
                </a:lnTo>
                <a:lnTo>
                  <a:pt x="13860" y="3222"/>
                </a:lnTo>
                <a:cubicBezTo>
                  <a:pt x="13885" y="3215"/>
                  <a:pt x="13910" y="3215"/>
                  <a:pt x="13937" y="3224"/>
                </a:cubicBezTo>
                <a:lnTo>
                  <a:pt x="13952" y="3235"/>
                </a:lnTo>
                <a:cubicBezTo>
                  <a:pt x="13952" y="3236"/>
                  <a:pt x="13952" y="3238"/>
                  <a:pt x="13952" y="3239"/>
                </a:cubicBezTo>
                <a:cubicBezTo>
                  <a:pt x="13962" y="3246"/>
                  <a:pt x="13998" y="3263"/>
                  <a:pt x="14009" y="3274"/>
                </a:cubicBezTo>
                <a:lnTo>
                  <a:pt x="14019" y="3309"/>
                </a:lnTo>
                <a:lnTo>
                  <a:pt x="14078" y="3584"/>
                </a:lnTo>
                <a:cubicBezTo>
                  <a:pt x="14100" y="3510"/>
                  <a:pt x="14167" y="3476"/>
                  <a:pt x="14211" y="3537"/>
                </a:cubicBezTo>
                <a:cubicBezTo>
                  <a:pt x="14255" y="3598"/>
                  <a:pt x="14276" y="3821"/>
                  <a:pt x="14341" y="3948"/>
                </a:cubicBezTo>
                <a:cubicBezTo>
                  <a:pt x="14403" y="4053"/>
                  <a:pt x="14379" y="4046"/>
                  <a:pt x="14448" y="4165"/>
                </a:cubicBezTo>
                <a:cubicBezTo>
                  <a:pt x="14521" y="4302"/>
                  <a:pt x="14537" y="4397"/>
                  <a:pt x="14613" y="4494"/>
                </a:cubicBezTo>
                <a:cubicBezTo>
                  <a:pt x="14676" y="4711"/>
                  <a:pt x="14667" y="4400"/>
                  <a:pt x="14705" y="4551"/>
                </a:cubicBezTo>
                <a:lnTo>
                  <a:pt x="14804" y="4526"/>
                </a:lnTo>
                <a:cubicBezTo>
                  <a:pt x="14842" y="4539"/>
                  <a:pt x="14950" y="4861"/>
                  <a:pt x="15016" y="4888"/>
                </a:cubicBezTo>
                <a:cubicBezTo>
                  <a:pt x="15077" y="4916"/>
                  <a:pt x="15140" y="5048"/>
                  <a:pt x="15192" y="5052"/>
                </a:cubicBezTo>
                <a:lnTo>
                  <a:pt x="15216" y="5017"/>
                </a:lnTo>
                <a:lnTo>
                  <a:pt x="15258" y="4933"/>
                </a:lnTo>
                <a:lnTo>
                  <a:pt x="15291" y="4859"/>
                </a:lnTo>
                <a:cubicBezTo>
                  <a:pt x="15300" y="4820"/>
                  <a:pt x="15415" y="4808"/>
                  <a:pt x="15421" y="4746"/>
                </a:cubicBezTo>
                <a:cubicBezTo>
                  <a:pt x="15523" y="4821"/>
                  <a:pt x="15534" y="4794"/>
                  <a:pt x="15643" y="4819"/>
                </a:cubicBezTo>
                <a:cubicBezTo>
                  <a:pt x="15808" y="4990"/>
                  <a:pt x="15811" y="4506"/>
                  <a:pt x="16093" y="4385"/>
                </a:cubicBezTo>
                <a:cubicBezTo>
                  <a:pt x="16190" y="4355"/>
                  <a:pt x="16503" y="4249"/>
                  <a:pt x="16603" y="4173"/>
                </a:cubicBezTo>
                <a:cubicBezTo>
                  <a:pt x="16580" y="3788"/>
                  <a:pt x="16659" y="4257"/>
                  <a:pt x="16706" y="4143"/>
                </a:cubicBezTo>
                <a:cubicBezTo>
                  <a:pt x="16741" y="4155"/>
                  <a:pt x="16785" y="4189"/>
                  <a:pt x="16813" y="4240"/>
                </a:cubicBezTo>
                <a:cubicBezTo>
                  <a:pt x="16827" y="4256"/>
                  <a:pt x="16843" y="4256"/>
                  <a:pt x="16861" y="4231"/>
                </a:cubicBezTo>
                <a:cubicBezTo>
                  <a:pt x="16917" y="3981"/>
                  <a:pt x="16993" y="4156"/>
                  <a:pt x="17089" y="4080"/>
                </a:cubicBezTo>
                <a:cubicBezTo>
                  <a:pt x="17115" y="4139"/>
                  <a:pt x="17204" y="3934"/>
                  <a:pt x="17226" y="4051"/>
                </a:cubicBezTo>
                <a:cubicBezTo>
                  <a:pt x="17245" y="4065"/>
                  <a:pt x="17265" y="4003"/>
                  <a:pt x="17279" y="4135"/>
                </a:cubicBezTo>
                <a:cubicBezTo>
                  <a:pt x="17350" y="4203"/>
                  <a:pt x="17439" y="4276"/>
                  <a:pt x="17522" y="4273"/>
                </a:cubicBezTo>
                <a:cubicBezTo>
                  <a:pt x="17562" y="4265"/>
                  <a:pt x="17586" y="4254"/>
                  <a:pt x="17610" y="4240"/>
                </a:cubicBezTo>
                <a:lnTo>
                  <a:pt x="17618" y="4235"/>
                </a:lnTo>
                <a:lnTo>
                  <a:pt x="17635" y="4216"/>
                </a:lnTo>
                <a:lnTo>
                  <a:pt x="17638" y="4223"/>
                </a:lnTo>
                <a:lnTo>
                  <a:pt x="17774" y="4432"/>
                </a:lnTo>
                <a:lnTo>
                  <a:pt x="17805" y="4545"/>
                </a:lnTo>
                <a:lnTo>
                  <a:pt x="17916" y="4652"/>
                </a:lnTo>
                <a:cubicBezTo>
                  <a:pt x="18017" y="4625"/>
                  <a:pt x="17951" y="4774"/>
                  <a:pt x="18019" y="4884"/>
                </a:cubicBezTo>
                <a:cubicBezTo>
                  <a:pt x="18082" y="4960"/>
                  <a:pt x="18143" y="5096"/>
                  <a:pt x="18231" y="5029"/>
                </a:cubicBezTo>
                <a:cubicBezTo>
                  <a:pt x="18251" y="4993"/>
                  <a:pt x="18275" y="5044"/>
                  <a:pt x="18284" y="5144"/>
                </a:cubicBezTo>
                <a:cubicBezTo>
                  <a:pt x="18285" y="5161"/>
                  <a:pt x="18286" y="5179"/>
                  <a:pt x="18287" y="5197"/>
                </a:cubicBezTo>
                <a:cubicBezTo>
                  <a:pt x="18344" y="5130"/>
                  <a:pt x="18346" y="5282"/>
                  <a:pt x="18379" y="5213"/>
                </a:cubicBezTo>
                <a:cubicBezTo>
                  <a:pt x="18431" y="5334"/>
                  <a:pt x="18446" y="5584"/>
                  <a:pt x="18476" y="5527"/>
                </a:cubicBezTo>
                <a:cubicBezTo>
                  <a:pt x="18497" y="5619"/>
                  <a:pt x="18507" y="5857"/>
                  <a:pt x="18543" y="5810"/>
                </a:cubicBezTo>
                <a:cubicBezTo>
                  <a:pt x="18540" y="5835"/>
                  <a:pt x="18540" y="5850"/>
                  <a:pt x="18543" y="5859"/>
                </a:cubicBezTo>
                <a:lnTo>
                  <a:pt x="18550" y="5867"/>
                </a:lnTo>
                <a:lnTo>
                  <a:pt x="18557" y="5833"/>
                </a:lnTo>
                <a:cubicBezTo>
                  <a:pt x="18583" y="5719"/>
                  <a:pt x="18576" y="5889"/>
                  <a:pt x="18604" y="5928"/>
                </a:cubicBezTo>
                <a:cubicBezTo>
                  <a:pt x="18617" y="5956"/>
                  <a:pt x="18612" y="5990"/>
                  <a:pt x="18607" y="6019"/>
                </a:cubicBezTo>
                <a:lnTo>
                  <a:pt x="18938" y="6287"/>
                </a:lnTo>
                <a:cubicBezTo>
                  <a:pt x="18995" y="6437"/>
                  <a:pt x="19059" y="6542"/>
                  <a:pt x="19114" y="6881"/>
                </a:cubicBezTo>
                <a:cubicBezTo>
                  <a:pt x="19124" y="6976"/>
                  <a:pt x="19146" y="6914"/>
                  <a:pt x="19169" y="6973"/>
                </a:cubicBezTo>
                <a:cubicBezTo>
                  <a:pt x="19191" y="7032"/>
                  <a:pt x="19216" y="7178"/>
                  <a:pt x="19248" y="7237"/>
                </a:cubicBezTo>
                <a:cubicBezTo>
                  <a:pt x="19303" y="7320"/>
                  <a:pt x="19349" y="7187"/>
                  <a:pt x="19363" y="7327"/>
                </a:cubicBezTo>
                <a:cubicBezTo>
                  <a:pt x="19392" y="7330"/>
                  <a:pt x="19432" y="7188"/>
                  <a:pt x="19452" y="7342"/>
                </a:cubicBezTo>
                <a:cubicBezTo>
                  <a:pt x="19456" y="7224"/>
                  <a:pt x="19483" y="7445"/>
                  <a:pt x="19501" y="7373"/>
                </a:cubicBezTo>
                <a:cubicBezTo>
                  <a:pt x="19529" y="7400"/>
                  <a:pt x="19580" y="7434"/>
                  <a:pt x="19625" y="7502"/>
                </a:cubicBezTo>
                <a:cubicBezTo>
                  <a:pt x="19660" y="7747"/>
                  <a:pt x="19738" y="7591"/>
                  <a:pt x="19768" y="7779"/>
                </a:cubicBezTo>
                <a:cubicBezTo>
                  <a:pt x="19778" y="7808"/>
                  <a:pt x="19789" y="7821"/>
                  <a:pt x="19799" y="7824"/>
                </a:cubicBezTo>
                <a:lnTo>
                  <a:pt x="19827" y="7811"/>
                </a:lnTo>
                <a:lnTo>
                  <a:pt x="19835" y="7763"/>
                </a:lnTo>
                <a:lnTo>
                  <a:pt x="19852" y="7780"/>
                </a:lnTo>
                <a:lnTo>
                  <a:pt x="19885" y="7747"/>
                </a:lnTo>
                <a:cubicBezTo>
                  <a:pt x="19909" y="7786"/>
                  <a:pt x="19943" y="7877"/>
                  <a:pt x="20006" y="8005"/>
                </a:cubicBezTo>
                <a:cubicBezTo>
                  <a:pt x="20081" y="8231"/>
                  <a:pt x="20200" y="8183"/>
                  <a:pt x="20260" y="8512"/>
                </a:cubicBezTo>
                <a:lnTo>
                  <a:pt x="20559" y="9095"/>
                </a:lnTo>
                <a:lnTo>
                  <a:pt x="20644" y="9259"/>
                </a:lnTo>
                <a:lnTo>
                  <a:pt x="20647" y="9284"/>
                </a:lnTo>
                <a:cubicBezTo>
                  <a:pt x="20660" y="9367"/>
                  <a:pt x="20674" y="9443"/>
                  <a:pt x="20687" y="9501"/>
                </a:cubicBezTo>
                <a:cubicBezTo>
                  <a:pt x="20708" y="9671"/>
                  <a:pt x="20821" y="10065"/>
                  <a:pt x="20862" y="9995"/>
                </a:cubicBezTo>
                <a:cubicBezTo>
                  <a:pt x="20890" y="9918"/>
                  <a:pt x="20920" y="9874"/>
                  <a:pt x="20952" y="9848"/>
                </a:cubicBezTo>
                <a:lnTo>
                  <a:pt x="21046" y="9808"/>
                </a:lnTo>
                <a:lnTo>
                  <a:pt x="21064" y="9860"/>
                </a:lnTo>
                <a:lnTo>
                  <a:pt x="21289" y="9944"/>
                </a:lnTo>
                <a:lnTo>
                  <a:pt x="21452" y="9746"/>
                </a:lnTo>
                <a:cubicBezTo>
                  <a:pt x="21490" y="9733"/>
                  <a:pt x="21540" y="9814"/>
                  <a:pt x="21584" y="9898"/>
                </a:cubicBezTo>
                <a:lnTo>
                  <a:pt x="21600" y="9929"/>
                </a:lnTo>
                <a:lnTo>
                  <a:pt x="21600" y="18070"/>
                </a:lnTo>
                <a:lnTo>
                  <a:pt x="21600" y="18070"/>
                </a:lnTo>
                <a:lnTo>
                  <a:pt x="21600" y="21594"/>
                </a:lnTo>
                <a:lnTo>
                  <a:pt x="0" y="21594"/>
                </a:lnTo>
                <a:lnTo>
                  <a:pt x="0" y="5669"/>
                </a:lnTo>
                <a:lnTo>
                  <a:pt x="10" y="5711"/>
                </a:lnTo>
                <a:cubicBezTo>
                  <a:pt x="38" y="5819"/>
                  <a:pt x="60" y="5889"/>
                  <a:pt x="68" y="5882"/>
                </a:cubicBezTo>
                <a:cubicBezTo>
                  <a:pt x="176" y="6107"/>
                  <a:pt x="252" y="6043"/>
                  <a:pt x="342" y="6119"/>
                </a:cubicBezTo>
                <a:cubicBezTo>
                  <a:pt x="492" y="5894"/>
                  <a:pt x="520" y="6267"/>
                  <a:pt x="609" y="6341"/>
                </a:cubicBezTo>
                <a:cubicBezTo>
                  <a:pt x="679" y="6236"/>
                  <a:pt x="754" y="6243"/>
                  <a:pt x="835" y="6170"/>
                </a:cubicBezTo>
                <a:cubicBezTo>
                  <a:pt x="910" y="6110"/>
                  <a:pt x="1008" y="5959"/>
                  <a:pt x="1094" y="5908"/>
                </a:cubicBezTo>
                <a:cubicBezTo>
                  <a:pt x="1169" y="5844"/>
                  <a:pt x="1234" y="5879"/>
                  <a:pt x="1285" y="5878"/>
                </a:cubicBezTo>
                <a:cubicBezTo>
                  <a:pt x="1305" y="5855"/>
                  <a:pt x="1383" y="5635"/>
                  <a:pt x="1397" y="5676"/>
                </a:cubicBezTo>
                <a:lnTo>
                  <a:pt x="1570" y="5909"/>
                </a:lnTo>
                <a:cubicBezTo>
                  <a:pt x="1605" y="5867"/>
                  <a:pt x="1625" y="5973"/>
                  <a:pt x="1651" y="5925"/>
                </a:cubicBezTo>
                <a:cubicBezTo>
                  <a:pt x="1707" y="5882"/>
                  <a:pt x="1881" y="5606"/>
                  <a:pt x="1932" y="5592"/>
                </a:cubicBezTo>
                <a:cubicBezTo>
                  <a:pt x="2007" y="5544"/>
                  <a:pt x="2035" y="5567"/>
                  <a:pt x="2106" y="5422"/>
                </a:cubicBezTo>
                <a:cubicBezTo>
                  <a:pt x="2180" y="5257"/>
                  <a:pt x="2265" y="5136"/>
                  <a:pt x="2332" y="4780"/>
                </a:cubicBezTo>
                <a:cubicBezTo>
                  <a:pt x="2343" y="4683"/>
                  <a:pt x="2373" y="4697"/>
                  <a:pt x="2405" y="4675"/>
                </a:cubicBezTo>
                <a:cubicBezTo>
                  <a:pt x="2438" y="4652"/>
                  <a:pt x="2522" y="4634"/>
                  <a:pt x="2526" y="4646"/>
                </a:cubicBezTo>
                <a:cubicBezTo>
                  <a:pt x="2569" y="4578"/>
                  <a:pt x="2583" y="4356"/>
                  <a:pt x="2664" y="4270"/>
                </a:cubicBezTo>
                <a:cubicBezTo>
                  <a:pt x="2730" y="4235"/>
                  <a:pt x="2845" y="4224"/>
                  <a:pt x="2904" y="4184"/>
                </a:cubicBezTo>
                <a:cubicBezTo>
                  <a:pt x="2929" y="4228"/>
                  <a:pt x="3003" y="4105"/>
                  <a:pt x="3022" y="4029"/>
                </a:cubicBezTo>
                <a:cubicBezTo>
                  <a:pt x="3063" y="3774"/>
                  <a:pt x="3177" y="3911"/>
                  <a:pt x="3212" y="3715"/>
                </a:cubicBezTo>
                <a:cubicBezTo>
                  <a:pt x="3226" y="3683"/>
                  <a:pt x="3231" y="3836"/>
                  <a:pt x="3245" y="3830"/>
                </a:cubicBezTo>
                <a:lnTo>
                  <a:pt x="3293" y="3667"/>
                </a:lnTo>
                <a:lnTo>
                  <a:pt x="3332" y="3771"/>
                </a:lnTo>
                <a:lnTo>
                  <a:pt x="3440" y="3488"/>
                </a:lnTo>
                <a:cubicBezTo>
                  <a:pt x="3506" y="3448"/>
                  <a:pt x="3450" y="3274"/>
                  <a:pt x="3535" y="3428"/>
                </a:cubicBezTo>
                <a:cubicBezTo>
                  <a:pt x="3619" y="3345"/>
                  <a:pt x="3815" y="3155"/>
                  <a:pt x="3940" y="2987"/>
                </a:cubicBezTo>
                <a:cubicBezTo>
                  <a:pt x="4006" y="2876"/>
                  <a:pt x="4182" y="2675"/>
                  <a:pt x="4284" y="2417"/>
                </a:cubicBezTo>
                <a:cubicBezTo>
                  <a:pt x="4380" y="2321"/>
                  <a:pt x="4428" y="1825"/>
                  <a:pt x="4533" y="1888"/>
                </a:cubicBezTo>
                <a:cubicBezTo>
                  <a:pt x="4535" y="1846"/>
                  <a:pt x="4593" y="1811"/>
                  <a:pt x="4598" y="1780"/>
                </a:cubicBezTo>
                <a:lnTo>
                  <a:pt x="4654" y="1464"/>
                </a:lnTo>
                <a:lnTo>
                  <a:pt x="4663" y="1464"/>
                </a:lnTo>
                <a:lnTo>
                  <a:pt x="4778" y="1442"/>
                </a:lnTo>
                <a:lnTo>
                  <a:pt x="4889" y="1434"/>
                </a:lnTo>
                <a:cubicBezTo>
                  <a:pt x="4908" y="1387"/>
                  <a:pt x="4927" y="1341"/>
                  <a:pt x="4948" y="1299"/>
                </a:cubicBezTo>
                <a:lnTo>
                  <a:pt x="4960" y="1277"/>
                </a:lnTo>
                <a:lnTo>
                  <a:pt x="5013" y="1347"/>
                </a:lnTo>
                <a:lnTo>
                  <a:pt x="5121" y="1364"/>
                </a:lnTo>
                <a:cubicBezTo>
                  <a:pt x="5200" y="1359"/>
                  <a:pt x="5299" y="1271"/>
                  <a:pt x="5391" y="1260"/>
                </a:cubicBezTo>
                <a:cubicBezTo>
                  <a:pt x="5452" y="1251"/>
                  <a:pt x="5535" y="1127"/>
                  <a:pt x="5575" y="1133"/>
                </a:cubicBezTo>
                <a:cubicBezTo>
                  <a:pt x="5615" y="1321"/>
                  <a:pt x="5713" y="1413"/>
                  <a:pt x="5728" y="1349"/>
                </a:cubicBezTo>
                <a:lnTo>
                  <a:pt x="5975" y="1452"/>
                </a:lnTo>
                <a:cubicBezTo>
                  <a:pt x="6004" y="1421"/>
                  <a:pt x="6019" y="1311"/>
                  <a:pt x="6014" y="1478"/>
                </a:cubicBezTo>
                <a:cubicBezTo>
                  <a:pt x="6034" y="1476"/>
                  <a:pt x="6076" y="1358"/>
                  <a:pt x="6109" y="1327"/>
                </a:cubicBezTo>
                <a:lnTo>
                  <a:pt x="6210" y="1296"/>
                </a:lnTo>
                <a:lnTo>
                  <a:pt x="6239" y="1247"/>
                </a:lnTo>
                <a:cubicBezTo>
                  <a:pt x="6247" y="1222"/>
                  <a:pt x="6346" y="1322"/>
                  <a:pt x="6352" y="1284"/>
                </a:cubicBezTo>
                <a:cubicBezTo>
                  <a:pt x="6446" y="1146"/>
                  <a:pt x="6438" y="1106"/>
                  <a:pt x="6538" y="1104"/>
                </a:cubicBezTo>
                <a:cubicBezTo>
                  <a:pt x="6701" y="1266"/>
                  <a:pt x="6780" y="1043"/>
                  <a:pt x="6852" y="999"/>
                </a:cubicBezTo>
                <a:cubicBezTo>
                  <a:pt x="6987" y="915"/>
                  <a:pt x="7070" y="844"/>
                  <a:pt x="7248" y="795"/>
                </a:cubicBezTo>
                <a:cubicBezTo>
                  <a:pt x="7360" y="707"/>
                  <a:pt x="7471" y="514"/>
                  <a:pt x="7523" y="468"/>
                </a:cubicBezTo>
                <a:cubicBezTo>
                  <a:pt x="7535" y="481"/>
                  <a:pt x="7547" y="501"/>
                  <a:pt x="7560" y="523"/>
                </a:cubicBezTo>
                <a:lnTo>
                  <a:pt x="7566" y="535"/>
                </a:lnTo>
                <a:lnTo>
                  <a:pt x="7599" y="593"/>
                </a:lnTo>
                <a:lnTo>
                  <a:pt x="7734" y="582"/>
                </a:lnTo>
                <a:lnTo>
                  <a:pt x="7849" y="500"/>
                </a:lnTo>
                <a:lnTo>
                  <a:pt x="7873" y="444"/>
                </a:lnTo>
                <a:lnTo>
                  <a:pt x="8033" y="355"/>
                </a:lnTo>
                <a:lnTo>
                  <a:pt x="8080" y="284"/>
                </a:lnTo>
                <a:lnTo>
                  <a:pt x="8093" y="292"/>
                </a:lnTo>
                <a:cubicBezTo>
                  <a:pt x="8115" y="268"/>
                  <a:pt x="8141" y="168"/>
                  <a:pt x="8142" y="258"/>
                </a:cubicBezTo>
                <a:lnTo>
                  <a:pt x="8165" y="204"/>
                </a:lnTo>
                <a:lnTo>
                  <a:pt x="8192" y="250"/>
                </a:lnTo>
                <a:cubicBezTo>
                  <a:pt x="8208" y="260"/>
                  <a:pt x="8248" y="269"/>
                  <a:pt x="8264" y="262"/>
                </a:cubicBezTo>
                <a:lnTo>
                  <a:pt x="8287" y="205"/>
                </a:lnTo>
                <a:lnTo>
                  <a:pt x="8323" y="203"/>
                </a:lnTo>
                <a:cubicBezTo>
                  <a:pt x="8345" y="213"/>
                  <a:pt x="8391" y="252"/>
                  <a:pt x="8416" y="265"/>
                </a:cubicBezTo>
                <a:cubicBezTo>
                  <a:pt x="8441" y="308"/>
                  <a:pt x="8459" y="335"/>
                  <a:pt x="8477" y="282"/>
                </a:cubicBezTo>
                <a:cubicBezTo>
                  <a:pt x="8512" y="333"/>
                  <a:pt x="8544" y="542"/>
                  <a:pt x="8588" y="435"/>
                </a:cubicBezTo>
                <a:cubicBezTo>
                  <a:pt x="8625" y="483"/>
                  <a:pt x="8623" y="538"/>
                  <a:pt x="8697" y="569"/>
                </a:cubicBezTo>
                <a:cubicBezTo>
                  <a:pt x="8761" y="589"/>
                  <a:pt x="8971" y="607"/>
                  <a:pt x="9034" y="618"/>
                </a:cubicBezTo>
                <a:cubicBezTo>
                  <a:pt x="9116" y="650"/>
                  <a:pt x="9147" y="735"/>
                  <a:pt x="9186" y="759"/>
                </a:cubicBezTo>
                <a:cubicBezTo>
                  <a:pt x="9225" y="783"/>
                  <a:pt x="9205" y="738"/>
                  <a:pt x="9265" y="761"/>
                </a:cubicBezTo>
                <a:cubicBezTo>
                  <a:pt x="9325" y="785"/>
                  <a:pt x="9470" y="885"/>
                  <a:pt x="9548" y="901"/>
                </a:cubicBezTo>
                <a:cubicBezTo>
                  <a:pt x="9613" y="934"/>
                  <a:pt x="9677" y="951"/>
                  <a:pt x="9734" y="852"/>
                </a:cubicBezTo>
                <a:lnTo>
                  <a:pt x="9794" y="867"/>
                </a:lnTo>
                <a:cubicBezTo>
                  <a:pt x="9891" y="801"/>
                  <a:pt x="9990" y="768"/>
                  <a:pt x="10072" y="565"/>
                </a:cubicBezTo>
                <a:cubicBezTo>
                  <a:pt x="10142" y="514"/>
                  <a:pt x="10166" y="594"/>
                  <a:pt x="10214" y="566"/>
                </a:cubicBezTo>
                <a:cubicBezTo>
                  <a:pt x="10263" y="484"/>
                  <a:pt x="10324" y="428"/>
                  <a:pt x="10362" y="396"/>
                </a:cubicBezTo>
                <a:lnTo>
                  <a:pt x="10507" y="339"/>
                </a:lnTo>
                <a:lnTo>
                  <a:pt x="10850" y="356"/>
                </a:lnTo>
                <a:cubicBezTo>
                  <a:pt x="10875" y="250"/>
                  <a:pt x="10927" y="46"/>
                  <a:pt x="10965" y="7"/>
                </a:cubicBez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201" name="Tekstfelt 11"/>
          <p:cNvSpPr txBox="1"/>
          <p:nvPr/>
        </p:nvSpPr>
        <p:spPr>
          <a:xfrm>
            <a:off x="1300780" y="5279511"/>
            <a:ext cx="9590442" cy="73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ctr">
              <a:lnSpc>
                <a:spcPct val="90000"/>
              </a:lnSpc>
              <a:spcBef>
                <a:spcPts val="600"/>
              </a:spcBef>
              <a:defRPr sz="3600">
                <a:solidFill>
                  <a:srgbClr val="262626"/>
                </a:solidFill>
                <a:latin typeface="Aptos Display"/>
                <a:ea typeface="Aptos Display"/>
                <a:cs typeface="Aptos Display"/>
                <a:sym typeface="Aptos Display"/>
              </a:defRPr>
            </a:lvl1pPr>
          </a:lstStyle>
          <a:p>
            <a:r>
              <a:t>Factor loadings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creenshot 2025-03-18 at 21.03.42.png" descr="Screenshot 2025-03-18 at 21.03.42.png"/>
          <p:cNvPicPr>
            <a:picLocks noChangeAspect="1"/>
          </p:cNvPicPr>
          <p:nvPr/>
        </p:nvPicPr>
        <p:blipFill>
          <a:blip r:embed="rId2"/>
          <a:stretch>
            <a:fillRect/>
          </a:stretch>
        </p:blipFill>
        <p:spPr>
          <a:xfrm>
            <a:off x="502368" y="2159223"/>
            <a:ext cx="6248401" cy="3302001"/>
          </a:xfrm>
          <a:prstGeom prst="rect">
            <a:avLst/>
          </a:prstGeom>
          <a:ln w="12700">
            <a:miter lim="400000"/>
          </a:ln>
        </p:spPr>
      </p:pic>
      <p:sp>
        <p:nvSpPr>
          <p:cNvPr id="204" name="Freeform: Shape 33"/>
          <p:cNvSpPr/>
          <p:nvPr/>
        </p:nvSpPr>
        <p:spPr>
          <a:xfrm>
            <a:off x="-1" y="-2"/>
            <a:ext cx="11766178" cy="2061838"/>
          </a:xfrm>
          <a:custGeom>
            <a:avLst/>
            <a:gdLst/>
            <a:ahLst/>
            <a:cxnLst>
              <a:cxn ang="0">
                <a:pos x="wd2" y="hd2"/>
              </a:cxn>
              <a:cxn ang="5400000">
                <a:pos x="wd2" y="hd2"/>
              </a:cxn>
              <a:cxn ang="10800000">
                <a:pos x="wd2" y="hd2"/>
              </a:cxn>
              <a:cxn ang="16200000">
                <a:pos x="wd2" y="hd2"/>
              </a:cxn>
            </a:cxnLst>
            <a:rect l="0" t="0" r="r" b="b"/>
            <a:pathLst>
              <a:path w="21600" h="21467" extrusionOk="0">
                <a:moveTo>
                  <a:pt x="0" y="0"/>
                </a:moveTo>
                <a:lnTo>
                  <a:pt x="21600" y="0"/>
                </a:lnTo>
                <a:lnTo>
                  <a:pt x="21529" y="341"/>
                </a:lnTo>
                <a:lnTo>
                  <a:pt x="21517" y="411"/>
                </a:lnTo>
                <a:cubicBezTo>
                  <a:pt x="21488" y="609"/>
                  <a:pt x="21461" y="851"/>
                  <a:pt x="21414" y="745"/>
                </a:cubicBezTo>
                <a:cubicBezTo>
                  <a:pt x="21434" y="968"/>
                  <a:pt x="21345" y="757"/>
                  <a:pt x="21336" y="981"/>
                </a:cubicBezTo>
                <a:cubicBezTo>
                  <a:pt x="21332" y="1161"/>
                  <a:pt x="21305" y="1139"/>
                  <a:pt x="21284" y="1202"/>
                </a:cubicBezTo>
                <a:cubicBezTo>
                  <a:pt x="21270" y="1384"/>
                  <a:pt x="21164" y="1532"/>
                  <a:pt x="21127" y="1498"/>
                </a:cubicBezTo>
                <a:cubicBezTo>
                  <a:pt x="21022" y="1292"/>
                  <a:pt x="20942" y="2022"/>
                  <a:pt x="20858" y="1876"/>
                </a:cubicBezTo>
                <a:cubicBezTo>
                  <a:pt x="20836" y="1889"/>
                  <a:pt x="20818" y="1928"/>
                  <a:pt x="20803" y="1982"/>
                </a:cubicBezTo>
                <a:lnTo>
                  <a:pt x="20765" y="2170"/>
                </a:lnTo>
                <a:lnTo>
                  <a:pt x="20764" y="2299"/>
                </a:lnTo>
                <a:lnTo>
                  <a:pt x="20735" y="2373"/>
                </a:lnTo>
                <a:lnTo>
                  <a:pt x="20729" y="2413"/>
                </a:lnTo>
                <a:cubicBezTo>
                  <a:pt x="20702" y="2444"/>
                  <a:pt x="20617" y="2479"/>
                  <a:pt x="20572" y="2560"/>
                </a:cubicBezTo>
                <a:cubicBezTo>
                  <a:pt x="20496" y="2800"/>
                  <a:pt x="20509" y="2275"/>
                  <a:pt x="20462" y="2902"/>
                </a:cubicBezTo>
                <a:cubicBezTo>
                  <a:pt x="20302" y="2968"/>
                  <a:pt x="20140" y="3750"/>
                  <a:pt x="19980" y="3545"/>
                </a:cubicBezTo>
                <a:cubicBezTo>
                  <a:pt x="20018" y="3707"/>
                  <a:pt x="19824" y="3456"/>
                  <a:pt x="19777" y="3860"/>
                </a:cubicBezTo>
                <a:cubicBezTo>
                  <a:pt x="19683" y="3991"/>
                  <a:pt x="19561" y="4165"/>
                  <a:pt x="19416" y="4331"/>
                </a:cubicBezTo>
                <a:cubicBezTo>
                  <a:pt x="19293" y="4511"/>
                  <a:pt x="19106" y="4843"/>
                  <a:pt x="19037" y="4940"/>
                </a:cubicBezTo>
                <a:lnTo>
                  <a:pt x="18997" y="4911"/>
                </a:lnTo>
                <a:lnTo>
                  <a:pt x="18993" y="4936"/>
                </a:lnTo>
                <a:cubicBezTo>
                  <a:pt x="18975" y="5005"/>
                  <a:pt x="18962" y="5011"/>
                  <a:pt x="18951" y="4989"/>
                </a:cubicBezTo>
                <a:lnTo>
                  <a:pt x="18848" y="4946"/>
                </a:lnTo>
                <a:lnTo>
                  <a:pt x="18839" y="4990"/>
                </a:lnTo>
                <a:lnTo>
                  <a:pt x="18750" y="5040"/>
                </a:lnTo>
                <a:cubicBezTo>
                  <a:pt x="18750" y="5048"/>
                  <a:pt x="18750" y="5055"/>
                  <a:pt x="18750" y="5063"/>
                </a:cubicBezTo>
                <a:cubicBezTo>
                  <a:pt x="18748" y="5114"/>
                  <a:pt x="18742" y="5155"/>
                  <a:pt x="18730" y="5173"/>
                </a:cubicBezTo>
                <a:cubicBezTo>
                  <a:pt x="18764" y="5466"/>
                  <a:pt x="18670" y="5541"/>
                  <a:pt x="18630" y="5567"/>
                </a:cubicBezTo>
                <a:cubicBezTo>
                  <a:pt x="18594" y="5710"/>
                  <a:pt x="18545" y="5907"/>
                  <a:pt x="18512" y="6027"/>
                </a:cubicBezTo>
                <a:lnTo>
                  <a:pt x="18494" y="6050"/>
                </a:lnTo>
                <a:cubicBezTo>
                  <a:pt x="18494" y="6052"/>
                  <a:pt x="18494" y="6053"/>
                  <a:pt x="18494" y="6055"/>
                </a:cubicBezTo>
                <a:cubicBezTo>
                  <a:pt x="18491" y="6071"/>
                  <a:pt x="18485" y="6082"/>
                  <a:pt x="18475" y="6089"/>
                </a:cubicBezTo>
                <a:lnTo>
                  <a:pt x="18426" y="6137"/>
                </a:lnTo>
                <a:lnTo>
                  <a:pt x="18416" y="6185"/>
                </a:lnTo>
                <a:lnTo>
                  <a:pt x="18389" y="6345"/>
                </a:lnTo>
                <a:lnTo>
                  <a:pt x="18352" y="6499"/>
                </a:lnTo>
                <a:cubicBezTo>
                  <a:pt x="18320" y="6450"/>
                  <a:pt x="18228" y="6908"/>
                  <a:pt x="18210" y="6989"/>
                </a:cubicBezTo>
                <a:lnTo>
                  <a:pt x="18045" y="7488"/>
                </a:lnTo>
                <a:cubicBezTo>
                  <a:pt x="17878" y="8432"/>
                  <a:pt x="17788" y="8384"/>
                  <a:pt x="17659" y="8832"/>
                </a:cubicBezTo>
                <a:cubicBezTo>
                  <a:pt x="17541" y="8897"/>
                  <a:pt x="17431" y="8938"/>
                  <a:pt x="17323" y="9207"/>
                </a:cubicBezTo>
                <a:cubicBezTo>
                  <a:pt x="17240" y="9333"/>
                  <a:pt x="17187" y="9384"/>
                  <a:pt x="17161" y="9584"/>
                </a:cubicBezTo>
                <a:lnTo>
                  <a:pt x="17064" y="9785"/>
                </a:lnTo>
                <a:lnTo>
                  <a:pt x="16906" y="10070"/>
                </a:lnTo>
                <a:cubicBezTo>
                  <a:pt x="16906" y="10090"/>
                  <a:pt x="16905" y="10110"/>
                  <a:pt x="16905" y="10130"/>
                </a:cubicBezTo>
                <a:lnTo>
                  <a:pt x="16890" y="10222"/>
                </a:lnTo>
                <a:lnTo>
                  <a:pt x="16838" y="10291"/>
                </a:lnTo>
                <a:lnTo>
                  <a:pt x="16810" y="10721"/>
                </a:lnTo>
                <a:lnTo>
                  <a:pt x="16799" y="10477"/>
                </a:lnTo>
                <a:cubicBezTo>
                  <a:pt x="16794" y="10463"/>
                  <a:pt x="16737" y="10606"/>
                  <a:pt x="16730" y="10640"/>
                </a:cubicBezTo>
                <a:cubicBezTo>
                  <a:pt x="16705" y="10658"/>
                  <a:pt x="16687" y="10755"/>
                  <a:pt x="16657" y="10816"/>
                </a:cubicBezTo>
                <a:cubicBezTo>
                  <a:pt x="16643" y="10913"/>
                  <a:pt x="16627" y="11010"/>
                  <a:pt x="16610" y="11102"/>
                </a:cubicBezTo>
                <a:lnTo>
                  <a:pt x="16600" y="11153"/>
                </a:lnTo>
                <a:lnTo>
                  <a:pt x="16599" y="11151"/>
                </a:lnTo>
                <a:cubicBezTo>
                  <a:pt x="16596" y="11156"/>
                  <a:pt x="16551" y="11171"/>
                  <a:pt x="16546" y="11199"/>
                </a:cubicBezTo>
                <a:lnTo>
                  <a:pt x="16455" y="11257"/>
                </a:lnTo>
                <a:cubicBezTo>
                  <a:pt x="16393" y="11393"/>
                  <a:pt x="16344" y="11227"/>
                  <a:pt x="16293" y="11537"/>
                </a:cubicBezTo>
                <a:cubicBezTo>
                  <a:pt x="16235" y="11663"/>
                  <a:pt x="16181" y="11669"/>
                  <a:pt x="16134" y="11858"/>
                </a:cubicBezTo>
                <a:cubicBezTo>
                  <a:pt x="16111" y="11819"/>
                  <a:pt x="16091" y="11828"/>
                  <a:pt x="16077" y="11996"/>
                </a:cubicBezTo>
                <a:cubicBezTo>
                  <a:pt x="16022" y="12078"/>
                  <a:pt x="16002" y="11928"/>
                  <a:pt x="15973" y="12147"/>
                </a:cubicBezTo>
                <a:cubicBezTo>
                  <a:pt x="15932" y="11925"/>
                  <a:pt x="15934" y="12040"/>
                  <a:pt x="15923" y="12156"/>
                </a:cubicBezTo>
                <a:lnTo>
                  <a:pt x="15921" y="12167"/>
                </a:lnTo>
                <a:lnTo>
                  <a:pt x="15915" y="12135"/>
                </a:lnTo>
                <a:lnTo>
                  <a:pt x="15883" y="12201"/>
                </a:lnTo>
                <a:lnTo>
                  <a:pt x="15874" y="12237"/>
                </a:lnTo>
                <a:cubicBezTo>
                  <a:pt x="15868" y="12258"/>
                  <a:pt x="15864" y="12266"/>
                  <a:pt x="15861" y="12266"/>
                </a:cubicBezTo>
                <a:lnTo>
                  <a:pt x="15861" y="12264"/>
                </a:lnTo>
                <a:lnTo>
                  <a:pt x="15849" y="12298"/>
                </a:lnTo>
                <a:cubicBezTo>
                  <a:pt x="15829" y="12363"/>
                  <a:pt x="15810" y="12434"/>
                  <a:pt x="15792" y="12508"/>
                </a:cubicBezTo>
                <a:cubicBezTo>
                  <a:pt x="15775" y="12392"/>
                  <a:pt x="15736" y="12580"/>
                  <a:pt x="15715" y="12521"/>
                </a:cubicBezTo>
                <a:lnTo>
                  <a:pt x="15703" y="12371"/>
                </a:lnTo>
                <a:lnTo>
                  <a:pt x="15694" y="12405"/>
                </a:lnTo>
                <a:lnTo>
                  <a:pt x="15676" y="12499"/>
                </a:lnTo>
                <a:cubicBezTo>
                  <a:pt x="15673" y="12511"/>
                  <a:pt x="15671" y="12513"/>
                  <a:pt x="15670" y="12496"/>
                </a:cubicBezTo>
                <a:cubicBezTo>
                  <a:pt x="15659" y="12513"/>
                  <a:pt x="15623" y="12588"/>
                  <a:pt x="15610" y="12598"/>
                </a:cubicBezTo>
                <a:lnTo>
                  <a:pt x="15592" y="12560"/>
                </a:lnTo>
                <a:lnTo>
                  <a:pt x="15584" y="12559"/>
                </a:lnTo>
                <a:lnTo>
                  <a:pt x="15550" y="12727"/>
                </a:lnTo>
                <a:lnTo>
                  <a:pt x="15524" y="12936"/>
                </a:lnTo>
                <a:lnTo>
                  <a:pt x="15400" y="13200"/>
                </a:lnTo>
                <a:lnTo>
                  <a:pt x="15218" y="13694"/>
                </a:lnTo>
                <a:cubicBezTo>
                  <a:pt x="15157" y="14095"/>
                  <a:pt x="15022" y="13939"/>
                  <a:pt x="15016" y="14027"/>
                </a:cubicBezTo>
                <a:cubicBezTo>
                  <a:pt x="14953" y="14198"/>
                  <a:pt x="14950" y="14393"/>
                  <a:pt x="14866" y="14549"/>
                </a:cubicBezTo>
                <a:cubicBezTo>
                  <a:pt x="14788" y="15084"/>
                  <a:pt x="14620" y="15232"/>
                  <a:pt x="14524" y="15614"/>
                </a:cubicBezTo>
                <a:cubicBezTo>
                  <a:pt x="14455" y="15378"/>
                  <a:pt x="14497" y="15645"/>
                  <a:pt x="14437" y="15708"/>
                </a:cubicBezTo>
                <a:cubicBezTo>
                  <a:pt x="14465" y="16005"/>
                  <a:pt x="14361" y="15680"/>
                  <a:pt x="14371" y="16064"/>
                </a:cubicBezTo>
                <a:cubicBezTo>
                  <a:pt x="14360" y="16063"/>
                  <a:pt x="14349" y="16050"/>
                  <a:pt x="14338" y="16035"/>
                </a:cubicBezTo>
                <a:lnTo>
                  <a:pt x="14332" y="16027"/>
                </a:lnTo>
                <a:lnTo>
                  <a:pt x="14310" y="16060"/>
                </a:lnTo>
                <a:lnTo>
                  <a:pt x="14301" y="15988"/>
                </a:lnTo>
                <a:lnTo>
                  <a:pt x="14267" y="15980"/>
                </a:lnTo>
                <a:cubicBezTo>
                  <a:pt x="14254" y="15989"/>
                  <a:pt x="14242" y="16014"/>
                  <a:pt x="14228" y="16064"/>
                </a:cubicBezTo>
                <a:cubicBezTo>
                  <a:pt x="14199" y="16291"/>
                  <a:pt x="14139" y="16231"/>
                  <a:pt x="14091" y="16353"/>
                </a:cubicBezTo>
                <a:lnTo>
                  <a:pt x="14070" y="16450"/>
                </a:lnTo>
                <a:lnTo>
                  <a:pt x="14000" y="16533"/>
                </a:lnTo>
                <a:lnTo>
                  <a:pt x="13996" y="16557"/>
                </a:lnTo>
                <a:cubicBezTo>
                  <a:pt x="13985" y="16580"/>
                  <a:pt x="13960" y="16602"/>
                  <a:pt x="13929" y="16671"/>
                </a:cubicBezTo>
                <a:lnTo>
                  <a:pt x="13814" y="16967"/>
                </a:lnTo>
                <a:lnTo>
                  <a:pt x="13789" y="16912"/>
                </a:lnTo>
                <a:lnTo>
                  <a:pt x="13784" y="16871"/>
                </a:lnTo>
                <a:lnTo>
                  <a:pt x="13752" y="16951"/>
                </a:lnTo>
                <a:lnTo>
                  <a:pt x="13725" y="16935"/>
                </a:lnTo>
                <a:lnTo>
                  <a:pt x="13705" y="17030"/>
                </a:lnTo>
                <a:lnTo>
                  <a:pt x="13672" y="17053"/>
                </a:lnTo>
                <a:cubicBezTo>
                  <a:pt x="13660" y="17054"/>
                  <a:pt x="13646" y="17052"/>
                  <a:pt x="13631" y="17059"/>
                </a:cubicBezTo>
                <a:lnTo>
                  <a:pt x="13595" y="17023"/>
                </a:lnTo>
                <a:lnTo>
                  <a:pt x="13542" y="17082"/>
                </a:lnTo>
                <a:cubicBezTo>
                  <a:pt x="13502" y="17130"/>
                  <a:pt x="13463" y="17168"/>
                  <a:pt x="13423" y="17170"/>
                </a:cubicBezTo>
                <a:cubicBezTo>
                  <a:pt x="13395" y="17262"/>
                  <a:pt x="13366" y="17313"/>
                  <a:pt x="13333" y="17238"/>
                </a:cubicBezTo>
                <a:cubicBezTo>
                  <a:pt x="13249" y="17341"/>
                  <a:pt x="13235" y="17499"/>
                  <a:pt x="13175" y="17433"/>
                </a:cubicBezTo>
                <a:cubicBezTo>
                  <a:pt x="13163" y="17523"/>
                  <a:pt x="13154" y="17573"/>
                  <a:pt x="13147" y="17598"/>
                </a:cubicBezTo>
                <a:cubicBezTo>
                  <a:pt x="13125" y="17674"/>
                  <a:pt x="13116" y="17528"/>
                  <a:pt x="13072" y="17549"/>
                </a:cubicBezTo>
                <a:cubicBezTo>
                  <a:pt x="13024" y="17551"/>
                  <a:pt x="13094" y="17348"/>
                  <a:pt x="13051" y="17387"/>
                </a:cubicBezTo>
                <a:cubicBezTo>
                  <a:pt x="13011" y="17514"/>
                  <a:pt x="12995" y="17298"/>
                  <a:pt x="12955" y="17442"/>
                </a:cubicBezTo>
                <a:cubicBezTo>
                  <a:pt x="12980" y="17588"/>
                  <a:pt x="12858" y="17531"/>
                  <a:pt x="12867" y="17675"/>
                </a:cubicBezTo>
                <a:cubicBezTo>
                  <a:pt x="12809" y="17526"/>
                  <a:pt x="12810" y="17799"/>
                  <a:pt x="12751" y="17806"/>
                </a:cubicBezTo>
                <a:cubicBezTo>
                  <a:pt x="12719" y="17762"/>
                  <a:pt x="12700" y="17772"/>
                  <a:pt x="12682" y="17886"/>
                </a:cubicBezTo>
                <a:cubicBezTo>
                  <a:pt x="12533" y="17664"/>
                  <a:pt x="12610" y="17959"/>
                  <a:pt x="12489" y="17956"/>
                </a:cubicBezTo>
                <a:lnTo>
                  <a:pt x="12479" y="17954"/>
                </a:lnTo>
                <a:lnTo>
                  <a:pt x="12446" y="18060"/>
                </a:lnTo>
                <a:cubicBezTo>
                  <a:pt x="12446" y="18069"/>
                  <a:pt x="12445" y="18078"/>
                  <a:pt x="12445" y="18087"/>
                </a:cubicBezTo>
                <a:lnTo>
                  <a:pt x="12323" y="18035"/>
                </a:lnTo>
                <a:lnTo>
                  <a:pt x="12309" y="18076"/>
                </a:lnTo>
                <a:lnTo>
                  <a:pt x="12228" y="17981"/>
                </a:lnTo>
                <a:lnTo>
                  <a:pt x="12187" y="17964"/>
                </a:lnTo>
                <a:lnTo>
                  <a:pt x="12114" y="17902"/>
                </a:lnTo>
                <a:lnTo>
                  <a:pt x="12108" y="17928"/>
                </a:lnTo>
                <a:lnTo>
                  <a:pt x="12094" y="17904"/>
                </a:lnTo>
                <a:lnTo>
                  <a:pt x="12083" y="17935"/>
                </a:lnTo>
                <a:lnTo>
                  <a:pt x="12071" y="17927"/>
                </a:lnTo>
                <a:cubicBezTo>
                  <a:pt x="12048" y="17947"/>
                  <a:pt x="11971" y="18036"/>
                  <a:pt x="11946" y="18053"/>
                </a:cubicBezTo>
                <a:lnTo>
                  <a:pt x="11919" y="18028"/>
                </a:lnTo>
                <a:lnTo>
                  <a:pt x="11898" y="18121"/>
                </a:lnTo>
                <a:lnTo>
                  <a:pt x="11812" y="18146"/>
                </a:lnTo>
                <a:lnTo>
                  <a:pt x="11782" y="18073"/>
                </a:lnTo>
                <a:lnTo>
                  <a:pt x="11754" y="18021"/>
                </a:lnTo>
                <a:lnTo>
                  <a:pt x="11751" y="18021"/>
                </a:lnTo>
                <a:lnTo>
                  <a:pt x="11715" y="18022"/>
                </a:lnTo>
                <a:lnTo>
                  <a:pt x="11648" y="18025"/>
                </a:lnTo>
                <a:cubicBezTo>
                  <a:pt x="11605" y="18030"/>
                  <a:pt x="11562" y="18046"/>
                  <a:pt x="11518" y="18095"/>
                </a:cubicBezTo>
                <a:cubicBezTo>
                  <a:pt x="11351" y="17853"/>
                  <a:pt x="11263" y="18517"/>
                  <a:pt x="11075" y="18140"/>
                </a:cubicBezTo>
                <a:cubicBezTo>
                  <a:pt x="11016" y="18136"/>
                  <a:pt x="11028" y="18043"/>
                  <a:pt x="10947" y="18274"/>
                </a:cubicBezTo>
                <a:cubicBezTo>
                  <a:pt x="10745" y="18440"/>
                  <a:pt x="10187" y="19257"/>
                  <a:pt x="9929" y="18973"/>
                </a:cubicBezTo>
                <a:cubicBezTo>
                  <a:pt x="9865" y="19015"/>
                  <a:pt x="9811" y="19066"/>
                  <a:pt x="9773" y="19069"/>
                </a:cubicBezTo>
                <a:lnTo>
                  <a:pt x="9647" y="19110"/>
                </a:lnTo>
                <a:cubicBezTo>
                  <a:pt x="9611" y="19240"/>
                  <a:pt x="9582" y="19040"/>
                  <a:pt x="9546" y="19170"/>
                </a:cubicBezTo>
                <a:cubicBezTo>
                  <a:pt x="9523" y="19216"/>
                  <a:pt x="9497" y="19239"/>
                  <a:pt x="9467" y="19227"/>
                </a:cubicBezTo>
                <a:cubicBezTo>
                  <a:pt x="9370" y="19319"/>
                  <a:pt x="9295" y="19272"/>
                  <a:pt x="9164" y="19383"/>
                </a:cubicBezTo>
                <a:cubicBezTo>
                  <a:pt x="9116" y="19293"/>
                  <a:pt x="8891" y="19296"/>
                  <a:pt x="8863" y="19500"/>
                </a:cubicBezTo>
                <a:cubicBezTo>
                  <a:pt x="8832" y="19549"/>
                  <a:pt x="8796" y="19487"/>
                  <a:pt x="8782" y="19702"/>
                </a:cubicBezTo>
                <a:cubicBezTo>
                  <a:pt x="8759" y="19961"/>
                  <a:pt x="8700" y="19685"/>
                  <a:pt x="8666" y="19888"/>
                </a:cubicBezTo>
                <a:cubicBezTo>
                  <a:pt x="8581" y="20152"/>
                  <a:pt x="8513" y="20040"/>
                  <a:pt x="8448" y="20186"/>
                </a:cubicBezTo>
                <a:cubicBezTo>
                  <a:pt x="8387" y="20180"/>
                  <a:pt x="8367" y="20182"/>
                  <a:pt x="8226" y="20279"/>
                </a:cubicBezTo>
                <a:cubicBezTo>
                  <a:pt x="8184" y="20360"/>
                  <a:pt x="8102" y="20373"/>
                  <a:pt x="7970" y="20412"/>
                </a:cubicBezTo>
                <a:cubicBezTo>
                  <a:pt x="7966" y="20455"/>
                  <a:pt x="7929" y="20393"/>
                  <a:pt x="7825" y="20408"/>
                </a:cubicBezTo>
                <a:cubicBezTo>
                  <a:pt x="7721" y="20423"/>
                  <a:pt x="7502" y="20571"/>
                  <a:pt x="7346" y="20502"/>
                </a:cubicBezTo>
                <a:cubicBezTo>
                  <a:pt x="7151" y="20416"/>
                  <a:pt x="7248" y="20783"/>
                  <a:pt x="7014" y="20327"/>
                </a:cubicBezTo>
                <a:cubicBezTo>
                  <a:pt x="6996" y="20572"/>
                  <a:pt x="6969" y="20361"/>
                  <a:pt x="6919" y="20506"/>
                </a:cubicBezTo>
                <a:cubicBezTo>
                  <a:pt x="6833" y="20527"/>
                  <a:pt x="6846" y="20594"/>
                  <a:pt x="6759" y="20799"/>
                </a:cubicBezTo>
                <a:cubicBezTo>
                  <a:pt x="6697" y="20939"/>
                  <a:pt x="6598" y="20929"/>
                  <a:pt x="6558" y="21031"/>
                </a:cubicBezTo>
                <a:lnTo>
                  <a:pt x="6469" y="21093"/>
                </a:lnTo>
                <a:cubicBezTo>
                  <a:pt x="6396" y="21153"/>
                  <a:pt x="6376" y="20717"/>
                  <a:pt x="6341" y="21124"/>
                </a:cubicBezTo>
                <a:lnTo>
                  <a:pt x="6242" y="21005"/>
                </a:lnTo>
                <a:lnTo>
                  <a:pt x="6157" y="20949"/>
                </a:lnTo>
                <a:cubicBezTo>
                  <a:pt x="6118" y="20882"/>
                  <a:pt x="6113" y="20897"/>
                  <a:pt x="6029" y="20791"/>
                </a:cubicBezTo>
                <a:cubicBezTo>
                  <a:pt x="5975" y="20847"/>
                  <a:pt x="5953" y="20915"/>
                  <a:pt x="5811" y="20909"/>
                </a:cubicBezTo>
                <a:lnTo>
                  <a:pt x="5584" y="20963"/>
                </a:lnTo>
                <a:cubicBezTo>
                  <a:pt x="5522" y="20974"/>
                  <a:pt x="5479" y="20783"/>
                  <a:pt x="5441" y="20977"/>
                </a:cubicBezTo>
                <a:cubicBezTo>
                  <a:pt x="5259" y="21600"/>
                  <a:pt x="5291" y="21156"/>
                  <a:pt x="5135" y="21308"/>
                </a:cubicBezTo>
                <a:cubicBezTo>
                  <a:pt x="4959" y="21415"/>
                  <a:pt x="4861" y="21292"/>
                  <a:pt x="4748" y="21398"/>
                </a:cubicBezTo>
                <a:cubicBezTo>
                  <a:pt x="4724" y="21167"/>
                  <a:pt x="4605" y="21161"/>
                  <a:pt x="4557" y="21282"/>
                </a:cubicBezTo>
                <a:cubicBezTo>
                  <a:pt x="4472" y="21316"/>
                  <a:pt x="4478" y="21095"/>
                  <a:pt x="4392" y="21467"/>
                </a:cubicBezTo>
                <a:cubicBezTo>
                  <a:pt x="4320" y="21356"/>
                  <a:pt x="4242" y="21369"/>
                  <a:pt x="4168" y="21324"/>
                </a:cubicBezTo>
                <a:cubicBezTo>
                  <a:pt x="4118" y="21291"/>
                  <a:pt x="4115" y="21389"/>
                  <a:pt x="4078" y="21367"/>
                </a:cubicBezTo>
                <a:cubicBezTo>
                  <a:pt x="4042" y="21346"/>
                  <a:pt x="4010" y="21257"/>
                  <a:pt x="3947" y="21195"/>
                </a:cubicBezTo>
                <a:cubicBezTo>
                  <a:pt x="3859" y="21388"/>
                  <a:pt x="3842" y="21056"/>
                  <a:pt x="3722" y="20901"/>
                </a:cubicBezTo>
                <a:cubicBezTo>
                  <a:pt x="3672" y="21093"/>
                  <a:pt x="3632" y="21006"/>
                  <a:pt x="3592" y="20829"/>
                </a:cubicBezTo>
                <a:cubicBezTo>
                  <a:pt x="3475" y="20888"/>
                  <a:pt x="3369" y="20625"/>
                  <a:pt x="3237" y="20527"/>
                </a:cubicBezTo>
                <a:cubicBezTo>
                  <a:pt x="3095" y="20751"/>
                  <a:pt x="3023" y="20246"/>
                  <a:pt x="2882" y="20143"/>
                </a:cubicBezTo>
                <a:cubicBezTo>
                  <a:pt x="2827" y="20216"/>
                  <a:pt x="2841" y="19857"/>
                  <a:pt x="2723" y="19882"/>
                </a:cubicBezTo>
                <a:cubicBezTo>
                  <a:pt x="2579" y="19661"/>
                  <a:pt x="2554" y="19391"/>
                  <a:pt x="2472" y="19381"/>
                </a:cubicBezTo>
                <a:cubicBezTo>
                  <a:pt x="2455" y="19455"/>
                  <a:pt x="2328" y="19467"/>
                  <a:pt x="2332" y="19363"/>
                </a:cubicBezTo>
                <a:cubicBezTo>
                  <a:pt x="2313" y="19393"/>
                  <a:pt x="2251" y="19588"/>
                  <a:pt x="2247" y="19420"/>
                </a:cubicBezTo>
                <a:cubicBezTo>
                  <a:pt x="2153" y="19389"/>
                  <a:pt x="2075" y="19194"/>
                  <a:pt x="1990" y="19389"/>
                </a:cubicBezTo>
                <a:cubicBezTo>
                  <a:pt x="1938" y="19328"/>
                  <a:pt x="1905" y="19543"/>
                  <a:pt x="1773" y="19635"/>
                </a:cubicBezTo>
                <a:cubicBezTo>
                  <a:pt x="1677" y="19622"/>
                  <a:pt x="1659" y="19822"/>
                  <a:pt x="1538" y="19588"/>
                </a:cubicBezTo>
                <a:cubicBezTo>
                  <a:pt x="1470" y="19545"/>
                  <a:pt x="1392" y="19392"/>
                  <a:pt x="1343" y="19539"/>
                </a:cubicBezTo>
                <a:cubicBezTo>
                  <a:pt x="1294" y="19476"/>
                  <a:pt x="1130" y="19677"/>
                  <a:pt x="1051" y="19653"/>
                </a:cubicBezTo>
                <a:cubicBezTo>
                  <a:pt x="918" y="19517"/>
                  <a:pt x="793" y="19794"/>
                  <a:pt x="723" y="19867"/>
                </a:cubicBezTo>
                <a:cubicBezTo>
                  <a:pt x="629" y="19811"/>
                  <a:pt x="598" y="19659"/>
                  <a:pt x="512" y="19731"/>
                </a:cubicBezTo>
                <a:cubicBezTo>
                  <a:pt x="414" y="19965"/>
                  <a:pt x="321" y="19932"/>
                  <a:pt x="204" y="20300"/>
                </a:cubicBezTo>
                <a:cubicBezTo>
                  <a:pt x="172" y="20727"/>
                  <a:pt x="56" y="20024"/>
                  <a:pt x="51" y="20493"/>
                </a:cubicBezTo>
                <a:cubicBezTo>
                  <a:pt x="38" y="20414"/>
                  <a:pt x="23" y="20384"/>
                  <a:pt x="5" y="20383"/>
                </a:cubicBezTo>
                <a:lnTo>
                  <a:pt x="0" y="20388"/>
                </a:lnTo>
                <a:lnTo>
                  <a:pt x="0" y="0"/>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205" name="Tekstfelt 5"/>
          <p:cNvSpPr txBox="1"/>
          <p:nvPr/>
        </p:nvSpPr>
        <p:spPr>
          <a:xfrm>
            <a:off x="1182754" y="566927"/>
            <a:ext cx="4867526" cy="927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600"/>
              </a:spcBef>
              <a:defRPr sz="2000"/>
            </a:lvl1pPr>
          </a:lstStyle>
          <a:p>
            <a:r>
              <a:t>Regression results and variance explained</a:t>
            </a:r>
          </a:p>
        </p:txBody>
      </p:sp>
      <p:sp>
        <p:nvSpPr>
          <p:cNvPr id="206" name="Freeform: Shape 35"/>
          <p:cNvSpPr/>
          <p:nvPr/>
        </p:nvSpPr>
        <p:spPr>
          <a:xfrm rot="10800000">
            <a:off x="5381624" y="6209414"/>
            <a:ext cx="6810376" cy="6485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590" y="53"/>
                </a:lnTo>
                <a:cubicBezTo>
                  <a:pt x="21581" y="98"/>
                  <a:pt x="21568" y="151"/>
                  <a:pt x="21543" y="252"/>
                </a:cubicBezTo>
                <a:cubicBezTo>
                  <a:pt x="21494" y="453"/>
                  <a:pt x="21396" y="826"/>
                  <a:pt x="21322" y="1114"/>
                </a:cubicBezTo>
                <a:cubicBezTo>
                  <a:pt x="21288" y="1031"/>
                  <a:pt x="21192" y="1290"/>
                  <a:pt x="21159" y="1116"/>
                </a:cubicBezTo>
                <a:cubicBezTo>
                  <a:pt x="21129" y="1171"/>
                  <a:pt x="21051" y="1039"/>
                  <a:pt x="21024" y="950"/>
                </a:cubicBezTo>
                <a:cubicBezTo>
                  <a:pt x="20976" y="1431"/>
                  <a:pt x="20854" y="1499"/>
                  <a:pt x="20799" y="1887"/>
                </a:cubicBezTo>
                <a:cubicBezTo>
                  <a:pt x="20661" y="2005"/>
                  <a:pt x="20380" y="1336"/>
                  <a:pt x="20261" y="1390"/>
                </a:cubicBezTo>
                <a:cubicBezTo>
                  <a:pt x="20222" y="1673"/>
                  <a:pt x="20173" y="1449"/>
                  <a:pt x="20118" y="1602"/>
                </a:cubicBezTo>
                <a:cubicBezTo>
                  <a:pt x="19990" y="1779"/>
                  <a:pt x="19872" y="2173"/>
                  <a:pt x="19696" y="2154"/>
                </a:cubicBezTo>
                <a:cubicBezTo>
                  <a:pt x="19649" y="2968"/>
                  <a:pt x="19433" y="3189"/>
                  <a:pt x="19288" y="3767"/>
                </a:cubicBezTo>
                <a:cubicBezTo>
                  <a:pt x="19198" y="3944"/>
                  <a:pt x="19038" y="3243"/>
                  <a:pt x="19021" y="3674"/>
                </a:cubicBezTo>
                <a:cubicBezTo>
                  <a:pt x="18969" y="3471"/>
                  <a:pt x="18944" y="3905"/>
                  <a:pt x="18898" y="3985"/>
                </a:cubicBezTo>
                <a:cubicBezTo>
                  <a:pt x="18855" y="3866"/>
                  <a:pt x="18842" y="4018"/>
                  <a:pt x="18809" y="4081"/>
                </a:cubicBezTo>
                <a:cubicBezTo>
                  <a:pt x="18790" y="4000"/>
                  <a:pt x="18761" y="4033"/>
                  <a:pt x="18756" y="4154"/>
                </a:cubicBezTo>
                <a:cubicBezTo>
                  <a:pt x="18780" y="4400"/>
                  <a:pt x="18675" y="4368"/>
                  <a:pt x="18674" y="4554"/>
                </a:cubicBezTo>
                <a:cubicBezTo>
                  <a:pt x="18618" y="4647"/>
                  <a:pt x="18358" y="4663"/>
                  <a:pt x="18326" y="4991"/>
                </a:cubicBezTo>
                <a:cubicBezTo>
                  <a:pt x="18214" y="5240"/>
                  <a:pt x="18028" y="4949"/>
                  <a:pt x="17979" y="5005"/>
                </a:cubicBezTo>
                <a:cubicBezTo>
                  <a:pt x="17909" y="4530"/>
                  <a:pt x="17722" y="6140"/>
                  <a:pt x="17512" y="6374"/>
                </a:cubicBezTo>
                <a:cubicBezTo>
                  <a:pt x="17481" y="6351"/>
                  <a:pt x="17466" y="6367"/>
                  <a:pt x="17463" y="6493"/>
                </a:cubicBezTo>
                <a:cubicBezTo>
                  <a:pt x="17398" y="6576"/>
                  <a:pt x="17350" y="6931"/>
                  <a:pt x="17298" y="6830"/>
                </a:cubicBezTo>
                <a:cubicBezTo>
                  <a:pt x="17318" y="7073"/>
                  <a:pt x="17199" y="6853"/>
                  <a:pt x="17198" y="7106"/>
                </a:cubicBezTo>
                <a:cubicBezTo>
                  <a:pt x="17161" y="7233"/>
                  <a:pt x="17096" y="7494"/>
                  <a:pt x="17077" y="7588"/>
                </a:cubicBezTo>
                <a:lnTo>
                  <a:pt x="17082" y="7670"/>
                </a:lnTo>
                <a:lnTo>
                  <a:pt x="17059" y="7700"/>
                </a:lnTo>
                <a:lnTo>
                  <a:pt x="17006" y="7753"/>
                </a:lnTo>
                <a:cubicBezTo>
                  <a:pt x="16984" y="7827"/>
                  <a:pt x="16953" y="8112"/>
                  <a:pt x="16927" y="8142"/>
                </a:cubicBezTo>
                <a:cubicBezTo>
                  <a:pt x="16873" y="8247"/>
                  <a:pt x="16866" y="8053"/>
                  <a:pt x="16848" y="7930"/>
                </a:cubicBezTo>
                <a:cubicBezTo>
                  <a:pt x="16811" y="7960"/>
                  <a:pt x="16741" y="8219"/>
                  <a:pt x="16703" y="8317"/>
                </a:cubicBezTo>
                <a:cubicBezTo>
                  <a:pt x="16685" y="8421"/>
                  <a:pt x="16617" y="8278"/>
                  <a:pt x="16620" y="8518"/>
                </a:cubicBezTo>
                <a:cubicBezTo>
                  <a:pt x="16582" y="8541"/>
                  <a:pt x="16561" y="8587"/>
                  <a:pt x="16540" y="8626"/>
                </a:cubicBezTo>
                <a:lnTo>
                  <a:pt x="16493" y="8764"/>
                </a:lnTo>
                <a:cubicBezTo>
                  <a:pt x="16480" y="8830"/>
                  <a:pt x="16465" y="8873"/>
                  <a:pt x="16448" y="8868"/>
                </a:cubicBezTo>
                <a:lnTo>
                  <a:pt x="16430" y="8840"/>
                </a:lnTo>
                <a:lnTo>
                  <a:pt x="16429" y="8884"/>
                </a:lnTo>
                <a:cubicBezTo>
                  <a:pt x="16428" y="8953"/>
                  <a:pt x="16422" y="9427"/>
                  <a:pt x="16366" y="9468"/>
                </a:cubicBezTo>
                <a:cubicBezTo>
                  <a:pt x="16331" y="9630"/>
                  <a:pt x="16300" y="9694"/>
                  <a:pt x="16248" y="9783"/>
                </a:cubicBezTo>
                <a:cubicBezTo>
                  <a:pt x="16215" y="9797"/>
                  <a:pt x="16208" y="9495"/>
                  <a:pt x="16169" y="9549"/>
                </a:cubicBezTo>
                <a:cubicBezTo>
                  <a:pt x="16018" y="9913"/>
                  <a:pt x="16081" y="9402"/>
                  <a:pt x="16000" y="9765"/>
                </a:cubicBezTo>
                <a:cubicBezTo>
                  <a:pt x="15985" y="9799"/>
                  <a:pt x="15971" y="9794"/>
                  <a:pt x="15959" y="9773"/>
                </a:cubicBezTo>
                <a:lnTo>
                  <a:pt x="15939" y="9724"/>
                </a:lnTo>
                <a:lnTo>
                  <a:pt x="15878" y="9913"/>
                </a:lnTo>
                <a:cubicBezTo>
                  <a:pt x="15847" y="9988"/>
                  <a:pt x="15814" y="10050"/>
                  <a:pt x="15779" y="10097"/>
                </a:cubicBezTo>
                <a:cubicBezTo>
                  <a:pt x="15768" y="10017"/>
                  <a:pt x="15745" y="10168"/>
                  <a:pt x="15733" y="10206"/>
                </a:cubicBezTo>
                <a:cubicBezTo>
                  <a:pt x="15730" y="10148"/>
                  <a:pt x="15701" y="10149"/>
                  <a:pt x="15692" y="10206"/>
                </a:cubicBezTo>
                <a:cubicBezTo>
                  <a:pt x="15485" y="10620"/>
                  <a:pt x="15586" y="9966"/>
                  <a:pt x="15469" y="10412"/>
                </a:cubicBezTo>
                <a:cubicBezTo>
                  <a:pt x="15448" y="10450"/>
                  <a:pt x="15431" y="10437"/>
                  <a:pt x="15416" y="10402"/>
                </a:cubicBezTo>
                <a:lnTo>
                  <a:pt x="15387" y="10307"/>
                </a:lnTo>
                <a:lnTo>
                  <a:pt x="15369" y="10368"/>
                </a:lnTo>
                <a:cubicBezTo>
                  <a:pt x="15298" y="10441"/>
                  <a:pt x="15272" y="10340"/>
                  <a:pt x="15235" y="10503"/>
                </a:cubicBezTo>
                <a:cubicBezTo>
                  <a:pt x="15164" y="10308"/>
                  <a:pt x="15193" y="10517"/>
                  <a:pt x="15148" y="10601"/>
                </a:cubicBezTo>
                <a:cubicBezTo>
                  <a:pt x="15112" y="10688"/>
                  <a:pt x="15184" y="10720"/>
                  <a:pt x="15148" y="10770"/>
                </a:cubicBezTo>
                <a:cubicBezTo>
                  <a:pt x="15107" y="10742"/>
                  <a:pt x="15116" y="10944"/>
                  <a:pt x="15072" y="10903"/>
                </a:cubicBezTo>
                <a:cubicBezTo>
                  <a:pt x="15076" y="10740"/>
                  <a:pt x="14993" y="11011"/>
                  <a:pt x="14985" y="10880"/>
                </a:cubicBezTo>
                <a:lnTo>
                  <a:pt x="14984" y="10882"/>
                </a:lnTo>
                <a:cubicBezTo>
                  <a:pt x="14960" y="11164"/>
                  <a:pt x="14683" y="11577"/>
                  <a:pt x="14658" y="11858"/>
                </a:cubicBezTo>
                <a:cubicBezTo>
                  <a:pt x="14506" y="12736"/>
                  <a:pt x="14139" y="13583"/>
                  <a:pt x="13953" y="13988"/>
                </a:cubicBezTo>
                <a:cubicBezTo>
                  <a:pt x="13766" y="14392"/>
                  <a:pt x="13668" y="14245"/>
                  <a:pt x="13541" y="14285"/>
                </a:cubicBezTo>
                <a:lnTo>
                  <a:pt x="13306" y="14249"/>
                </a:lnTo>
                <a:lnTo>
                  <a:pt x="13268" y="14373"/>
                </a:lnTo>
                <a:cubicBezTo>
                  <a:pt x="13263" y="14407"/>
                  <a:pt x="13256" y="14417"/>
                  <a:pt x="13210" y="14362"/>
                </a:cubicBezTo>
                <a:cubicBezTo>
                  <a:pt x="13111" y="14684"/>
                  <a:pt x="12937" y="14768"/>
                  <a:pt x="12865" y="15180"/>
                </a:cubicBezTo>
                <a:cubicBezTo>
                  <a:pt x="12871" y="15044"/>
                  <a:pt x="12822" y="14990"/>
                  <a:pt x="12793" y="15083"/>
                </a:cubicBezTo>
                <a:cubicBezTo>
                  <a:pt x="12811" y="14553"/>
                  <a:pt x="12685" y="15650"/>
                  <a:pt x="12644" y="15339"/>
                </a:cubicBezTo>
                <a:cubicBezTo>
                  <a:pt x="12655" y="15654"/>
                  <a:pt x="12534" y="16322"/>
                  <a:pt x="12458" y="16129"/>
                </a:cubicBezTo>
                <a:cubicBezTo>
                  <a:pt x="12359" y="16290"/>
                  <a:pt x="12297" y="16619"/>
                  <a:pt x="12187" y="16618"/>
                </a:cubicBezTo>
                <a:cubicBezTo>
                  <a:pt x="12185" y="16663"/>
                  <a:pt x="12181" y="16704"/>
                  <a:pt x="12175" y="16741"/>
                </a:cubicBezTo>
                <a:lnTo>
                  <a:pt x="12155" y="16836"/>
                </a:lnTo>
                <a:lnTo>
                  <a:pt x="12150" y="16835"/>
                </a:lnTo>
                <a:cubicBezTo>
                  <a:pt x="12133" y="16851"/>
                  <a:pt x="12125" y="16877"/>
                  <a:pt x="12120" y="16908"/>
                </a:cubicBezTo>
                <a:lnTo>
                  <a:pt x="12118" y="16949"/>
                </a:lnTo>
                <a:lnTo>
                  <a:pt x="12099" y="17007"/>
                </a:lnTo>
                <a:lnTo>
                  <a:pt x="12065" y="17143"/>
                </a:lnTo>
                <a:lnTo>
                  <a:pt x="12055" y="17149"/>
                </a:lnTo>
                <a:lnTo>
                  <a:pt x="11998" y="17322"/>
                </a:lnTo>
                <a:lnTo>
                  <a:pt x="11996" y="17315"/>
                </a:lnTo>
                <a:cubicBezTo>
                  <a:pt x="11989" y="17303"/>
                  <a:pt x="11982" y="17302"/>
                  <a:pt x="11973" y="17322"/>
                </a:cubicBezTo>
                <a:cubicBezTo>
                  <a:pt x="11963" y="17151"/>
                  <a:pt x="11958" y="17282"/>
                  <a:pt x="11933" y="17358"/>
                </a:cubicBezTo>
                <a:cubicBezTo>
                  <a:pt x="11911" y="17108"/>
                  <a:pt x="11853" y="17410"/>
                  <a:pt x="11819" y="17322"/>
                </a:cubicBezTo>
                <a:cubicBezTo>
                  <a:pt x="11801" y="17384"/>
                  <a:pt x="11781" y="17444"/>
                  <a:pt x="11760" y="17502"/>
                </a:cubicBezTo>
                <a:lnTo>
                  <a:pt x="11747" y="17533"/>
                </a:lnTo>
                <a:lnTo>
                  <a:pt x="11746" y="17532"/>
                </a:lnTo>
                <a:cubicBezTo>
                  <a:pt x="11743" y="17534"/>
                  <a:pt x="11738" y="17542"/>
                  <a:pt x="11732" y="17560"/>
                </a:cubicBezTo>
                <a:lnTo>
                  <a:pt x="11724" y="17590"/>
                </a:lnTo>
                <a:lnTo>
                  <a:pt x="11699" y="17650"/>
                </a:lnTo>
                <a:lnTo>
                  <a:pt x="11688" y="17657"/>
                </a:lnTo>
                <a:cubicBezTo>
                  <a:pt x="11644" y="17633"/>
                  <a:pt x="11624" y="17286"/>
                  <a:pt x="11578" y="17542"/>
                </a:cubicBezTo>
                <a:cubicBezTo>
                  <a:pt x="11503" y="17610"/>
                  <a:pt x="11448" y="17472"/>
                  <a:pt x="11384" y="17667"/>
                </a:cubicBezTo>
                <a:cubicBezTo>
                  <a:pt x="11314" y="17730"/>
                  <a:pt x="11251" y="17710"/>
                  <a:pt x="11194" y="17823"/>
                </a:cubicBezTo>
                <a:cubicBezTo>
                  <a:pt x="11168" y="17785"/>
                  <a:pt x="11147" y="17906"/>
                  <a:pt x="11126" y="17895"/>
                </a:cubicBezTo>
                <a:cubicBezTo>
                  <a:pt x="11105" y="17883"/>
                  <a:pt x="11106" y="17610"/>
                  <a:pt x="11069" y="17751"/>
                </a:cubicBezTo>
                <a:cubicBezTo>
                  <a:pt x="11036" y="17528"/>
                  <a:pt x="10979" y="17645"/>
                  <a:pt x="10962" y="17645"/>
                </a:cubicBezTo>
                <a:lnTo>
                  <a:pt x="10868" y="17544"/>
                </a:lnTo>
                <a:lnTo>
                  <a:pt x="10786" y="18128"/>
                </a:lnTo>
                <a:cubicBezTo>
                  <a:pt x="10762" y="18009"/>
                  <a:pt x="10684" y="18253"/>
                  <a:pt x="10683" y="17984"/>
                </a:cubicBezTo>
                <a:cubicBezTo>
                  <a:pt x="10654" y="18036"/>
                  <a:pt x="10639" y="18162"/>
                  <a:pt x="10643" y="17982"/>
                </a:cubicBezTo>
                <a:cubicBezTo>
                  <a:pt x="10621" y="17997"/>
                  <a:pt x="10580" y="18037"/>
                  <a:pt x="10553" y="18076"/>
                </a:cubicBezTo>
                <a:lnTo>
                  <a:pt x="10479" y="18214"/>
                </a:lnTo>
                <a:lnTo>
                  <a:pt x="10474" y="18253"/>
                </a:lnTo>
                <a:cubicBezTo>
                  <a:pt x="10466" y="18266"/>
                  <a:pt x="10446" y="18273"/>
                  <a:pt x="10436" y="18292"/>
                </a:cubicBezTo>
                <a:lnTo>
                  <a:pt x="10410" y="18368"/>
                </a:lnTo>
                <a:cubicBezTo>
                  <a:pt x="10402" y="18399"/>
                  <a:pt x="10395" y="18435"/>
                  <a:pt x="10390" y="18478"/>
                </a:cubicBezTo>
                <a:cubicBezTo>
                  <a:pt x="10287" y="18373"/>
                  <a:pt x="10204" y="18641"/>
                  <a:pt x="10099" y="18707"/>
                </a:cubicBezTo>
                <a:cubicBezTo>
                  <a:pt x="10043" y="18443"/>
                  <a:pt x="9937" y="19333"/>
                  <a:pt x="9922" y="19656"/>
                </a:cubicBezTo>
                <a:cubicBezTo>
                  <a:pt x="9832" y="19780"/>
                  <a:pt x="9730" y="19518"/>
                  <a:pt x="9626" y="19656"/>
                </a:cubicBezTo>
                <a:lnTo>
                  <a:pt x="9244" y="20145"/>
                </a:lnTo>
                <a:cubicBezTo>
                  <a:pt x="9016" y="20336"/>
                  <a:pt x="8836" y="20392"/>
                  <a:pt x="8618" y="20378"/>
                </a:cubicBezTo>
                <a:cubicBezTo>
                  <a:pt x="8401" y="20364"/>
                  <a:pt x="8129" y="20421"/>
                  <a:pt x="7939" y="20060"/>
                </a:cubicBezTo>
                <a:lnTo>
                  <a:pt x="7750" y="19950"/>
                </a:lnTo>
                <a:lnTo>
                  <a:pt x="7726" y="19941"/>
                </a:lnTo>
                <a:cubicBezTo>
                  <a:pt x="7648" y="20115"/>
                  <a:pt x="7567" y="19800"/>
                  <a:pt x="7504" y="19928"/>
                </a:cubicBezTo>
                <a:cubicBezTo>
                  <a:pt x="7487" y="19936"/>
                  <a:pt x="7472" y="19929"/>
                  <a:pt x="7458" y="19912"/>
                </a:cubicBezTo>
                <a:lnTo>
                  <a:pt x="7424" y="19842"/>
                </a:lnTo>
                <a:lnTo>
                  <a:pt x="7420" y="19777"/>
                </a:lnTo>
                <a:lnTo>
                  <a:pt x="7396" y="19759"/>
                </a:lnTo>
                <a:lnTo>
                  <a:pt x="7390" y="19743"/>
                </a:lnTo>
                <a:cubicBezTo>
                  <a:pt x="7368" y="19745"/>
                  <a:pt x="7300" y="19784"/>
                  <a:pt x="7262" y="19772"/>
                </a:cubicBezTo>
                <a:cubicBezTo>
                  <a:pt x="7196" y="19702"/>
                  <a:pt x="7219" y="19957"/>
                  <a:pt x="7167" y="19673"/>
                </a:cubicBezTo>
                <a:cubicBezTo>
                  <a:pt x="7039" y="19745"/>
                  <a:pt x="6996" y="19391"/>
                  <a:pt x="6874" y="19600"/>
                </a:cubicBezTo>
                <a:cubicBezTo>
                  <a:pt x="6767" y="19627"/>
                  <a:pt x="6688" y="19137"/>
                  <a:pt x="6650" y="19157"/>
                </a:cubicBezTo>
                <a:cubicBezTo>
                  <a:pt x="6551" y="19130"/>
                  <a:pt x="6424" y="19630"/>
                  <a:pt x="6306" y="19642"/>
                </a:cubicBezTo>
                <a:cubicBezTo>
                  <a:pt x="6204" y="19576"/>
                  <a:pt x="6104" y="19733"/>
                  <a:pt x="6020" y="19503"/>
                </a:cubicBezTo>
                <a:cubicBezTo>
                  <a:pt x="6011" y="19539"/>
                  <a:pt x="6002" y="19565"/>
                  <a:pt x="5991" y="19585"/>
                </a:cubicBezTo>
                <a:lnTo>
                  <a:pt x="5961" y="19626"/>
                </a:lnTo>
                <a:lnTo>
                  <a:pt x="5922" y="19617"/>
                </a:lnTo>
                <a:lnTo>
                  <a:pt x="5914" y="19649"/>
                </a:lnTo>
                <a:lnTo>
                  <a:pt x="5842" y="19706"/>
                </a:lnTo>
                <a:lnTo>
                  <a:pt x="5834" y="19691"/>
                </a:lnTo>
                <a:lnTo>
                  <a:pt x="5763" y="19724"/>
                </a:lnTo>
                <a:lnTo>
                  <a:pt x="5762" y="19712"/>
                </a:lnTo>
                <a:cubicBezTo>
                  <a:pt x="5759" y="19688"/>
                  <a:pt x="5753" y="19671"/>
                  <a:pt x="5743" y="19671"/>
                </a:cubicBezTo>
                <a:cubicBezTo>
                  <a:pt x="5763" y="19501"/>
                  <a:pt x="5738" y="19605"/>
                  <a:pt x="5706" y="19618"/>
                </a:cubicBezTo>
                <a:lnTo>
                  <a:pt x="5551" y="19384"/>
                </a:lnTo>
                <a:lnTo>
                  <a:pt x="5536" y="19384"/>
                </a:lnTo>
                <a:cubicBezTo>
                  <a:pt x="5536" y="19383"/>
                  <a:pt x="5536" y="19382"/>
                  <a:pt x="5536" y="19381"/>
                </a:cubicBezTo>
                <a:cubicBezTo>
                  <a:pt x="5533" y="19376"/>
                  <a:pt x="5528" y="19374"/>
                  <a:pt x="5520" y="19376"/>
                </a:cubicBezTo>
                <a:lnTo>
                  <a:pt x="5412" y="19252"/>
                </a:lnTo>
                <a:cubicBezTo>
                  <a:pt x="5365" y="19342"/>
                  <a:pt x="5357" y="19205"/>
                  <a:pt x="5293" y="19155"/>
                </a:cubicBezTo>
                <a:cubicBezTo>
                  <a:pt x="5266" y="19241"/>
                  <a:pt x="5245" y="19209"/>
                  <a:pt x="5224" y="19140"/>
                </a:cubicBezTo>
                <a:cubicBezTo>
                  <a:pt x="5162" y="19178"/>
                  <a:pt x="5106" y="19080"/>
                  <a:pt x="5037" y="19055"/>
                </a:cubicBezTo>
                <a:cubicBezTo>
                  <a:pt x="4961" y="19165"/>
                  <a:pt x="4923" y="18962"/>
                  <a:pt x="4849" y="18936"/>
                </a:cubicBezTo>
                <a:cubicBezTo>
                  <a:pt x="4783" y="19127"/>
                  <a:pt x="4796" y="18765"/>
                  <a:pt x="4758" y="18688"/>
                </a:cubicBezTo>
                <a:lnTo>
                  <a:pt x="4719" y="18708"/>
                </a:lnTo>
                <a:lnTo>
                  <a:pt x="4709" y="18726"/>
                </a:lnTo>
                <a:cubicBezTo>
                  <a:pt x="4701" y="18736"/>
                  <a:pt x="4697" y="18738"/>
                  <a:pt x="4693" y="18736"/>
                </a:cubicBezTo>
                <a:lnTo>
                  <a:pt x="4678" y="18748"/>
                </a:lnTo>
                <a:cubicBezTo>
                  <a:pt x="4654" y="18778"/>
                  <a:pt x="4630" y="18812"/>
                  <a:pt x="4608" y="18849"/>
                </a:cubicBezTo>
                <a:cubicBezTo>
                  <a:pt x="4585" y="18722"/>
                  <a:pt x="4504" y="18942"/>
                  <a:pt x="4507" y="18673"/>
                </a:cubicBezTo>
                <a:cubicBezTo>
                  <a:pt x="4477" y="18716"/>
                  <a:pt x="4461" y="18837"/>
                  <a:pt x="4467" y="18658"/>
                </a:cubicBezTo>
                <a:cubicBezTo>
                  <a:pt x="4457" y="18667"/>
                  <a:pt x="4450" y="18656"/>
                  <a:pt x="4445" y="18636"/>
                </a:cubicBezTo>
                <a:lnTo>
                  <a:pt x="4444" y="18626"/>
                </a:lnTo>
                <a:lnTo>
                  <a:pt x="4323" y="18807"/>
                </a:lnTo>
                <a:lnTo>
                  <a:pt x="4300" y="18839"/>
                </a:lnTo>
                <a:lnTo>
                  <a:pt x="4261" y="18911"/>
                </a:lnTo>
                <a:lnTo>
                  <a:pt x="4257" y="18904"/>
                </a:lnTo>
                <a:lnTo>
                  <a:pt x="4229" y="18971"/>
                </a:lnTo>
                <a:cubicBezTo>
                  <a:pt x="4221" y="19000"/>
                  <a:pt x="4214" y="19034"/>
                  <a:pt x="4208" y="19076"/>
                </a:cubicBezTo>
                <a:cubicBezTo>
                  <a:pt x="4107" y="18938"/>
                  <a:pt x="4021" y="19180"/>
                  <a:pt x="3916" y="19213"/>
                </a:cubicBezTo>
                <a:cubicBezTo>
                  <a:pt x="3800" y="19336"/>
                  <a:pt x="3636" y="19670"/>
                  <a:pt x="3514" y="19812"/>
                </a:cubicBezTo>
                <a:lnTo>
                  <a:pt x="3185" y="20063"/>
                </a:lnTo>
                <a:cubicBezTo>
                  <a:pt x="3112" y="19843"/>
                  <a:pt x="3036" y="19993"/>
                  <a:pt x="2965" y="19989"/>
                </a:cubicBezTo>
                <a:cubicBezTo>
                  <a:pt x="2990" y="20219"/>
                  <a:pt x="2878" y="19908"/>
                  <a:pt x="2880" y="20184"/>
                </a:cubicBezTo>
                <a:cubicBezTo>
                  <a:pt x="2867" y="20175"/>
                  <a:pt x="2855" y="20157"/>
                  <a:pt x="2842" y="20137"/>
                </a:cubicBezTo>
                <a:lnTo>
                  <a:pt x="2835" y="20126"/>
                </a:lnTo>
                <a:lnTo>
                  <a:pt x="2810" y="20132"/>
                </a:lnTo>
                <a:lnTo>
                  <a:pt x="2801" y="20075"/>
                </a:lnTo>
                <a:lnTo>
                  <a:pt x="2762" y="20041"/>
                </a:lnTo>
                <a:cubicBezTo>
                  <a:pt x="2747" y="20038"/>
                  <a:pt x="2732" y="20045"/>
                  <a:pt x="2715" y="20069"/>
                </a:cubicBezTo>
                <a:cubicBezTo>
                  <a:pt x="2663" y="20249"/>
                  <a:pt x="2560" y="20028"/>
                  <a:pt x="2496" y="20265"/>
                </a:cubicBezTo>
                <a:cubicBezTo>
                  <a:pt x="2471" y="20331"/>
                  <a:pt x="2444" y="20545"/>
                  <a:pt x="2422" y="20482"/>
                </a:cubicBezTo>
                <a:cubicBezTo>
                  <a:pt x="2359" y="20482"/>
                  <a:pt x="2183" y="20279"/>
                  <a:pt x="2114" y="20269"/>
                </a:cubicBezTo>
                <a:cubicBezTo>
                  <a:pt x="2086" y="20409"/>
                  <a:pt x="2028" y="20235"/>
                  <a:pt x="1945" y="20286"/>
                </a:cubicBezTo>
                <a:cubicBezTo>
                  <a:pt x="1895" y="20474"/>
                  <a:pt x="1808" y="20838"/>
                  <a:pt x="1757" y="20987"/>
                </a:cubicBezTo>
                <a:cubicBezTo>
                  <a:pt x="1705" y="21137"/>
                  <a:pt x="1714" y="21225"/>
                  <a:pt x="1636" y="21182"/>
                </a:cubicBezTo>
                <a:cubicBezTo>
                  <a:pt x="1538" y="21507"/>
                  <a:pt x="1472" y="21234"/>
                  <a:pt x="1383" y="21355"/>
                </a:cubicBezTo>
                <a:cubicBezTo>
                  <a:pt x="1282" y="21466"/>
                  <a:pt x="1362" y="21270"/>
                  <a:pt x="1242" y="21600"/>
                </a:cubicBezTo>
                <a:cubicBezTo>
                  <a:pt x="1225" y="21514"/>
                  <a:pt x="1172" y="21453"/>
                  <a:pt x="1146" y="21521"/>
                </a:cubicBezTo>
                <a:cubicBezTo>
                  <a:pt x="1093" y="21500"/>
                  <a:pt x="1015" y="21062"/>
                  <a:pt x="969" y="21071"/>
                </a:cubicBezTo>
                <a:cubicBezTo>
                  <a:pt x="932" y="21075"/>
                  <a:pt x="995" y="21195"/>
                  <a:pt x="955" y="21235"/>
                </a:cubicBezTo>
                <a:cubicBezTo>
                  <a:pt x="906" y="21261"/>
                  <a:pt x="914" y="21501"/>
                  <a:pt x="866" y="21223"/>
                </a:cubicBezTo>
                <a:cubicBezTo>
                  <a:pt x="817" y="21335"/>
                  <a:pt x="803" y="21205"/>
                  <a:pt x="731" y="21186"/>
                </a:cubicBezTo>
                <a:cubicBezTo>
                  <a:pt x="704" y="21284"/>
                  <a:pt x="679" y="21263"/>
                  <a:pt x="654" y="21206"/>
                </a:cubicBezTo>
                <a:cubicBezTo>
                  <a:pt x="586" y="21274"/>
                  <a:pt x="521" y="21205"/>
                  <a:pt x="443" y="21215"/>
                </a:cubicBezTo>
                <a:cubicBezTo>
                  <a:pt x="363" y="21360"/>
                  <a:pt x="314" y="21180"/>
                  <a:pt x="230" y="21190"/>
                </a:cubicBezTo>
                <a:cubicBezTo>
                  <a:pt x="172" y="21157"/>
                  <a:pt x="87" y="21058"/>
                  <a:pt x="27" y="20996"/>
                </a:cubicBezTo>
                <a:lnTo>
                  <a:pt x="0" y="20971"/>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pic>
        <p:nvPicPr>
          <p:cNvPr id="207" name="Screenshot 2025-03-18 at 21.04.12.png" descr="Screenshot 2025-03-18 at 21.04.12.png"/>
          <p:cNvPicPr>
            <a:picLocks noChangeAspect="1"/>
          </p:cNvPicPr>
          <p:nvPr/>
        </p:nvPicPr>
        <p:blipFill>
          <a:blip r:embed="rId3"/>
          <a:stretch>
            <a:fillRect/>
          </a:stretch>
        </p:blipFill>
        <p:spPr>
          <a:xfrm>
            <a:off x="7876613" y="929131"/>
            <a:ext cx="3815133" cy="463266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kstfelt 3"/>
          <p:cNvSpPr txBox="1"/>
          <p:nvPr/>
        </p:nvSpPr>
        <p:spPr>
          <a:xfrm>
            <a:off x="239481" y="237893"/>
            <a:ext cx="10462747"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Path diagram: Turkey – standardised coefficients shown (p&lt;0.05)</a:t>
            </a:r>
          </a:p>
          <a:p>
            <a:endParaRPr/>
          </a:p>
          <a:p>
            <a:r>
              <a:t>ML results (DWLS does generate better fit statistics but is computationally less efficient)</a:t>
            </a:r>
          </a:p>
        </p:txBody>
      </p:sp>
      <p:pic>
        <p:nvPicPr>
          <p:cNvPr id="210" name="Figure1.png" descr="Figure1.png"/>
          <p:cNvPicPr>
            <a:picLocks noChangeAspect="1"/>
          </p:cNvPicPr>
          <p:nvPr/>
        </p:nvPicPr>
        <p:blipFill>
          <a:blip r:embed="rId2"/>
          <a:stretch>
            <a:fillRect/>
          </a:stretch>
        </p:blipFill>
        <p:spPr>
          <a:xfrm>
            <a:off x="1918063" y="1556715"/>
            <a:ext cx="8355874" cy="454752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kstfelt 3"/>
          <p:cNvSpPr txBox="1"/>
          <p:nvPr/>
        </p:nvSpPr>
        <p:spPr>
          <a:xfrm>
            <a:off x="239481" y="237892"/>
            <a:ext cx="10462747" cy="1305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600"/>
              </a:spcBef>
            </a:pPr>
            <a:r>
              <a:t>Path diagram: Italy – standardised coefficients shown (p&lt;0.05)</a:t>
            </a:r>
          </a:p>
          <a:p>
            <a:pPr>
              <a:lnSpc>
                <a:spcPct val="90000"/>
              </a:lnSpc>
              <a:spcBef>
                <a:spcPts val="600"/>
              </a:spcBef>
            </a:pPr>
            <a:endParaRPr/>
          </a:p>
          <a:p>
            <a:r>
              <a:t>ML results (DWLS does generate better fit statistics but is computationally less efficient)</a:t>
            </a:r>
          </a:p>
        </p:txBody>
      </p:sp>
      <p:pic>
        <p:nvPicPr>
          <p:cNvPr id="213" name="Screenshot 2025-03-18 at 11.09.23.png" descr="Screenshot 2025-03-18 at 11.09.23.png"/>
          <p:cNvPicPr>
            <a:picLocks noChangeAspect="1"/>
          </p:cNvPicPr>
          <p:nvPr/>
        </p:nvPicPr>
        <p:blipFill>
          <a:blip r:embed="rId2"/>
          <a:stretch>
            <a:fillRect/>
          </a:stretch>
        </p:blipFill>
        <p:spPr>
          <a:xfrm>
            <a:off x="1058108" y="1408882"/>
            <a:ext cx="9398001" cy="56896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el 1"/>
          <p:cNvSpPr txBox="1">
            <a:spLocks noGrp="1"/>
          </p:cNvSpPr>
          <p:nvPr>
            <p:ph type="title"/>
          </p:nvPr>
        </p:nvSpPr>
        <p:spPr>
          <a:prstGeom prst="rect">
            <a:avLst/>
          </a:prstGeom>
        </p:spPr>
        <p:txBody>
          <a:bodyPr/>
          <a:lstStyle>
            <a:lvl1pPr defTabSz="868680">
              <a:defRPr sz="4180"/>
            </a:lvl1pPr>
          </a:lstStyle>
          <a:p>
            <a:r>
              <a:t>Replicating the final model for Turkey for the other MENA country samples</a:t>
            </a:r>
          </a:p>
        </p:txBody>
      </p:sp>
      <p:pic>
        <p:nvPicPr>
          <p:cNvPr id="216" name="Pladsholder til indhold 4" descr="Pladsholder til indhold 4"/>
          <p:cNvPicPr>
            <a:picLocks noChangeAspect="1"/>
          </p:cNvPicPr>
          <p:nvPr/>
        </p:nvPicPr>
        <p:blipFill>
          <a:blip r:embed="rId2"/>
          <a:stretch>
            <a:fillRect/>
          </a:stretch>
        </p:blipFill>
        <p:spPr>
          <a:xfrm>
            <a:off x="838200" y="2041724"/>
            <a:ext cx="9760158" cy="445115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2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2" name="Freeform: Shape 26"/>
          <p:cNvSpPr/>
          <p:nvPr/>
        </p:nvSpPr>
        <p:spPr>
          <a:xfrm>
            <a:off x="-1" y="0"/>
            <a:ext cx="4455673"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720" y="0"/>
                </a:lnTo>
                <a:lnTo>
                  <a:pt x="16025" y="218"/>
                </a:lnTo>
                <a:cubicBezTo>
                  <a:pt x="19470" y="2926"/>
                  <a:pt x="21600" y="6668"/>
                  <a:pt x="21600" y="10800"/>
                </a:cubicBezTo>
                <a:cubicBezTo>
                  <a:pt x="21600" y="14932"/>
                  <a:pt x="19470" y="18674"/>
                  <a:pt x="16025" y="21382"/>
                </a:cubicBezTo>
                <a:lnTo>
                  <a:pt x="15720" y="21600"/>
                </a:lnTo>
                <a:lnTo>
                  <a:pt x="0" y="21600"/>
                </a:lnTo>
                <a:close/>
              </a:path>
            </a:pathLst>
          </a:custGeom>
          <a:solidFill>
            <a:srgbClr val="FFFFFF"/>
          </a:solidFill>
          <a:ln>
            <a:solidFill>
              <a:srgbClr val="EFEFEF"/>
            </a:solidFill>
            <a:miter/>
          </a:ln>
          <a:effectLst>
            <a:outerShdw blurRad="88900" dist="38100" rotWithShape="0">
              <a:srgbClr val="D9D9D9">
                <a:alpha val="50000"/>
              </a:srgbClr>
            </a:outerShdw>
          </a:effectLst>
        </p:spPr>
        <p:txBody>
          <a:bodyPr lIns="45719" rIns="45719" anchor="ctr"/>
          <a:lstStyle/>
          <a:p>
            <a:pPr algn="ctr">
              <a:defRPr>
                <a:solidFill>
                  <a:srgbClr val="FFFFFF"/>
                </a:solidFill>
                <a:latin typeface="Calibri"/>
                <a:ea typeface="Calibri"/>
                <a:cs typeface="Calibri"/>
                <a:sym typeface="Calibri"/>
              </a:defRPr>
            </a:pPr>
            <a:endParaRPr/>
          </a:p>
        </p:txBody>
      </p:sp>
      <p:sp>
        <p:nvSpPr>
          <p:cNvPr id="123" name="Freeform: Shape 28"/>
          <p:cNvSpPr/>
          <p:nvPr/>
        </p:nvSpPr>
        <p:spPr>
          <a:xfrm>
            <a:off x="0" y="0"/>
            <a:ext cx="4446529"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708" y="0"/>
                </a:lnTo>
                <a:lnTo>
                  <a:pt x="16014" y="218"/>
                </a:lnTo>
                <a:cubicBezTo>
                  <a:pt x="19465" y="2926"/>
                  <a:pt x="21600" y="6668"/>
                  <a:pt x="21600" y="10800"/>
                </a:cubicBezTo>
                <a:cubicBezTo>
                  <a:pt x="21600" y="14932"/>
                  <a:pt x="19465" y="18674"/>
                  <a:pt x="16014" y="21382"/>
                </a:cubicBezTo>
                <a:lnTo>
                  <a:pt x="15708" y="21600"/>
                </a:lnTo>
                <a:lnTo>
                  <a:pt x="0" y="21600"/>
                </a:lnTo>
                <a:close/>
              </a:path>
            </a:pathLst>
          </a:custGeom>
          <a:solidFill>
            <a:srgbClr val="FFFFFF"/>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124" name="Titel 1"/>
          <p:cNvSpPr txBox="1">
            <a:spLocks noGrp="1"/>
          </p:cNvSpPr>
          <p:nvPr>
            <p:ph type="title"/>
          </p:nvPr>
        </p:nvSpPr>
        <p:spPr>
          <a:xfrm>
            <a:off x="371093" y="1161288"/>
            <a:ext cx="3438146" cy="1239013"/>
          </a:xfrm>
          <a:prstGeom prst="rect">
            <a:avLst/>
          </a:prstGeom>
        </p:spPr>
        <p:txBody>
          <a:bodyPr/>
          <a:lstStyle>
            <a:lvl1pPr>
              <a:defRPr sz="2800"/>
            </a:lvl1pPr>
          </a:lstStyle>
          <a:p>
            <a:r>
              <a:t>Overview of my presentation</a:t>
            </a:r>
          </a:p>
        </p:txBody>
      </p:sp>
      <p:sp>
        <p:nvSpPr>
          <p:cNvPr id="125" name="Rectangle 30"/>
          <p:cNvSpPr/>
          <p:nvPr/>
        </p:nvSpPr>
        <p:spPr>
          <a:xfrm>
            <a:off x="0" y="1426545"/>
            <a:ext cx="128016" cy="653904"/>
          </a:xfrm>
          <a:prstGeom prst="rect">
            <a:avLst/>
          </a:prstGeom>
          <a:solidFill>
            <a:schemeClr val="accent2"/>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126" name="Rectangle 32"/>
          <p:cNvSpPr/>
          <p:nvPr/>
        </p:nvSpPr>
        <p:spPr>
          <a:xfrm>
            <a:off x="395893" y="2443479"/>
            <a:ext cx="3383280" cy="18289"/>
          </a:xfrm>
          <a:prstGeom prst="rect">
            <a:avLst/>
          </a:prstGeom>
          <a:solidFill>
            <a:srgbClr val="D5D5D5"/>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127" name="Pladsholder til indhold 2"/>
          <p:cNvSpPr txBox="1">
            <a:spLocks noGrp="1"/>
          </p:cNvSpPr>
          <p:nvPr>
            <p:ph type="body" sz="quarter" idx="1"/>
          </p:nvPr>
        </p:nvSpPr>
        <p:spPr>
          <a:xfrm>
            <a:off x="370713" y="2718054"/>
            <a:ext cx="3438906" cy="3207259"/>
          </a:xfrm>
          <a:prstGeom prst="rect">
            <a:avLst/>
          </a:prstGeom>
        </p:spPr>
        <p:txBody>
          <a:bodyPr/>
          <a:lstStyle/>
          <a:p>
            <a:pPr marL="0" indent="0" defTabSz="832104">
              <a:spcBef>
                <a:spcPts val="900"/>
              </a:spcBef>
              <a:buNone/>
              <a:defRPr sz="1092"/>
            </a:pPr>
            <a:endParaRPr dirty="0"/>
          </a:p>
          <a:p>
            <a:pPr marL="208026" indent="-208026" defTabSz="832104">
              <a:spcBef>
                <a:spcPts val="900"/>
              </a:spcBef>
              <a:defRPr sz="1092"/>
            </a:pPr>
            <a:r>
              <a:rPr dirty="0"/>
              <a:t>Research Monograph work and how it relates with the research presented here today</a:t>
            </a:r>
          </a:p>
          <a:p>
            <a:pPr marL="208026" indent="-208026" defTabSz="832104">
              <a:spcBef>
                <a:spcPts val="900"/>
              </a:spcBef>
              <a:defRPr sz="1092"/>
            </a:pPr>
            <a:r>
              <a:rPr dirty="0"/>
              <a:t>Short intro to the European Union Emissions Trading System (EU ETS)</a:t>
            </a:r>
          </a:p>
          <a:p>
            <a:pPr marL="208026" indent="-208026" defTabSz="832104">
              <a:spcBef>
                <a:spcPts val="900"/>
              </a:spcBef>
              <a:defRPr sz="1092"/>
            </a:pPr>
            <a:r>
              <a:rPr dirty="0"/>
              <a:t>Background to the research: The SEM is first calibrated for Turkey (using Italy as control or counterfactual case)</a:t>
            </a:r>
          </a:p>
          <a:p>
            <a:pPr marL="208026" indent="-208026" defTabSz="832104">
              <a:spcBef>
                <a:spcPts val="900"/>
              </a:spcBef>
              <a:defRPr sz="1092"/>
            </a:pPr>
            <a:r>
              <a:rPr dirty="0"/>
              <a:t>About the datasets (World Bank Enterprise Surveys) – second-hand data</a:t>
            </a:r>
          </a:p>
          <a:p>
            <a:pPr marL="208026" indent="-208026" defTabSz="832104">
              <a:spcBef>
                <a:spcPts val="900"/>
              </a:spcBef>
              <a:defRPr sz="1092"/>
            </a:pPr>
            <a:r>
              <a:rPr dirty="0"/>
              <a:t>Summary of previous results for Turkey/Italy</a:t>
            </a:r>
          </a:p>
          <a:p>
            <a:pPr marL="208026" indent="-208026" defTabSz="832104">
              <a:spcBef>
                <a:spcPts val="900"/>
              </a:spcBef>
              <a:defRPr sz="1092"/>
            </a:pPr>
            <a:r>
              <a:rPr dirty="0"/>
              <a:t>Future applications: rolling out the SEM to other MENA samples (Tunisia, Morocco, Lebanon and Egypt)</a:t>
            </a:r>
          </a:p>
          <a:p>
            <a:pPr marL="208026" indent="-208026" defTabSz="832104">
              <a:spcBef>
                <a:spcPts val="900"/>
              </a:spcBef>
              <a:defRPr sz="1092"/>
            </a:pPr>
            <a:r>
              <a:rPr dirty="0"/>
              <a:t>Concluding remarks and Questions</a:t>
            </a:r>
          </a:p>
        </p:txBody>
      </p:sp>
      <p:pic>
        <p:nvPicPr>
          <p:cNvPr id="128" name="officeArt object" descr="officeArt object"/>
          <p:cNvPicPr>
            <a:picLocks noChangeAspect="1"/>
          </p:cNvPicPr>
          <p:nvPr/>
        </p:nvPicPr>
        <p:blipFill>
          <a:blip r:embed="rId2"/>
          <a:stretch>
            <a:fillRect/>
          </a:stretch>
        </p:blipFill>
        <p:spPr>
          <a:xfrm>
            <a:off x="4901184" y="1722833"/>
            <a:ext cx="6922008" cy="3512917"/>
          </a:xfrm>
          <a:prstGeom prst="rect">
            <a:avLst/>
          </a:prstGeom>
          <a:ln w="12700">
            <a:miter lim="400000"/>
          </a:ln>
        </p:spPr>
      </p:pic>
      <p:sp>
        <p:nvSpPr>
          <p:cNvPr id="129" name="Tekstfelt 6"/>
          <p:cNvSpPr txBox="1"/>
          <p:nvPr/>
        </p:nvSpPr>
        <p:spPr>
          <a:xfrm>
            <a:off x="3867312" y="5438851"/>
            <a:ext cx="1050892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lnSpc>
                <a:spcPct val="150000"/>
              </a:lnSpc>
              <a:tabLst>
                <a:tab pos="177800" algn="l"/>
              </a:tabLst>
              <a:defRPr>
                <a:uFill>
                  <a:solidFill>
                    <a:srgbClr val="000000"/>
                  </a:solidFill>
                </a:uFill>
                <a:latin typeface="Times New Roman"/>
                <a:ea typeface="Times New Roman"/>
                <a:cs typeface="Times New Roman"/>
                <a:sym typeface="Times New Roman"/>
              </a:defRPr>
            </a:lvl1pPr>
          </a:lstStyle>
          <a:p>
            <a:pPr>
              <a:defRPr i="1"/>
            </a:pPr>
            <a:r>
              <a:rPr i="0"/>
              <a:t>Source: Sandbag CPV - https://sandbag.be/carbon-price-viewer/  and own additions.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9" name="Freeform: Shape 9"/>
          <p:cNvSpPr/>
          <p:nvPr/>
        </p:nvSpPr>
        <p:spPr>
          <a:xfrm>
            <a:off x="0" y="4"/>
            <a:ext cx="12192000" cy="2295239"/>
          </a:xfrm>
          <a:custGeom>
            <a:avLst/>
            <a:gdLst/>
            <a:ahLst/>
            <a:cxnLst>
              <a:cxn ang="0">
                <a:pos x="wd2" y="hd2"/>
              </a:cxn>
              <a:cxn ang="5400000">
                <a:pos x="wd2" y="hd2"/>
              </a:cxn>
              <a:cxn ang="10800000">
                <a:pos x="wd2" y="hd2"/>
              </a:cxn>
              <a:cxn ang="16200000">
                <a:pos x="wd2" y="hd2"/>
              </a:cxn>
            </a:cxnLst>
            <a:rect l="0" t="0" r="r" b="b"/>
            <a:pathLst>
              <a:path w="21600" h="21474" extrusionOk="0">
                <a:moveTo>
                  <a:pt x="21544" y="8590"/>
                </a:moveTo>
                <a:lnTo>
                  <a:pt x="21542" y="8607"/>
                </a:lnTo>
                <a:cubicBezTo>
                  <a:pt x="21540" y="8612"/>
                  <a:pt x="21539" y="8610"/>
                  <a:pt x="21541" y="8597"/>
                </a:cubicBezTo>
                <a:close/>
                <a:moveTo>
                  <a:pt x="0" y="0"/>
                </a:moveTo>
                <a:lnTo>
                  <a:pt x="21600" y="0"/>
                </a:lnTo>
                <a:lnTo>
                  <a:pt x="21600" y="5764"/>
                </a:lnTo>
                <a:lnTo>
                  <a:pt x="21595" y="8371"/>
                </a:lnTo>
                <a:lnTo>
                  <a:pt x="21563" y="8524"/>
                </a:lnTo>
                <a:lnTo>
                  <a:pt x="21544" y="8590"/>
                </a:lnTo>
                <a:lnTo>
                  <a:pt x="21550" y="8529"/>
                </a:lnTo>
                <a:cubicBezTo>
                  <a:pt x="21482" y="8485"/>
                  <a:pt x="21405" y="8518"/>
                  <a:pt x="21360" y="8368"/>
                </a:cubicBezTo>
                <a:cubicBezTo>
                  <a:pt x="21350" y="8169"/>
                  <a:pt x="21125" y="8255"/>
                  <a:pt x="21083" y="8155"/>
                </a:cubicBezTo>
                <a:cubicBezTo>
                  <a:pt x="20979" y="8297"/>
                  <a:pt x="20948" y="8600"/>
                  <a:pt x="20890" y="8512"/>
                </a:cubicBezTo>
                <a:cubicBezTo>
                  <a:pt x="20851" y="8442"/>
                  <a:pt x="20700" y="8562"/>
                  <a:pt x="20656" y="8271"/>
                </a:cubicBezTo>
                <a:cubicBezTo>
                  <a:pt x="20582" y="8450"/>
                  <a:pt x="20556" y="8166"/>
                  <a:pt x="20498" y="8233"/>
                </a:cubicBezTo>
                <a:cubicBezTo>
                  <a:pt x="20371" y="8212"/>
                  <a:pt x="20300" y="8468"/>
                  <a:pt x="20140" y="8180"/>
                </a:cubicBezTo>
                <a:cubicBezTo>
                  <a:pt x="20065" y="8244"/>
                  <a:pt x="19960" y="7798"/>
                  <a:pt x="19798" y="8146"/>
                </a:cubicBezTo>
                <a:cubicBezTo>
                  <a:pt x="19706" y="8182"/>
                  <a:pt x="19754" y="8009"/>
                  <a:pt x="19609" y="8128"/>
                </a:cubicBezTo>
                <a:cubicBezTo>
                  <a:pt x="19571" y="7848"/>
                  <a:pt x="19345" y="8191"/>
                  <a:pt x="19299" y="8201"/>
                </a:cubicBezTo>
                <a:cubicBezTo>
                  <a:pt x="19265" y="8017"/>
                  <a:pt x="19245" y="8146"/>
                  <a:pt x="19212" y="8158"/>
                </a:cubicBezTo>
                <a:cubicBezTo>
                  <a:pt x="19198" y="8049"/>
                  <a:pt x="19171" y="8037"/>
                  <a:pt x="19159" y="8149"/>
                </a:cubicBezTo>
                <a:cubicBezTo>
                  <a:pt x="19169" y="8428"/>
                  <a:pt x="19052" y="8150"/>
                  <a:pt x="19042" y="8332"/>
                </a:cubicBezTo>
                <a:cubicBezTo>
                  <a:pt x="18934" y="8344"/>
                  <a:pt x="18691" y="8075"/>
                  <a:pt x="18546" y="8043"/>
                </a:cubicBezTo>
                <a:cubicBezTo>
                  <a:pt x="18490" y="7953"/>
                  <a:pt x="18376" y="8234"/>
                  <a:pt x="18170" y="8142"/>
                </a:cubicBezTo>
                <a:cubicBezTo>
                  <a:pt x="18143" y="8073"/>
                  <a:pt x="18040" y="7909"/>
                  <a:pt x="18031" y="8029"/>
                </a:cubicBezTo>
                <a:cubicBezTo>
                  <a:pt x="17967" y="8011"/>
                  <a:pt x="17770" y="8367"/>
                  <a:pt x="17727" y="8187"/>
                </a:cubicBezTo>
                <a:cubicBezTo>
                  <a:pt x="17733" y="8457"/>
                  <a:pt x="17646" y="8174"/>
                  <a:pt x="17632" y="8422"/>
                </a:cubicBezTo>
                <a:lnTo>
                  <a:pt x="17586" y="8544"/>
                </a:lnTo>
                <a:lnTo>
                  <a:pt x="17439" y="8955"/>
                </a:lnTo>
                <a:lnTo>
                  <a:pt x="17417" y="9038"/>
                </a:lnTo>
                <a:lnTo>
                  <a:pt x="17365" y="9009"/>
                </a:lnTo>
                <a:lnTo>
                  <a:pt x="17337" y="8900"/>
                </a:lnTo>
                <a:lnTo>
                  <a:pt x="17329" y="8932"/>
                </a:lnTo>
                <a:cubicBezTo>
                  <a:pt x="17320" y="8996"/>
                  <a:pt x="17315" y="9036"/>
                  <a:pt x="17307" y="8979"/>
                </a:cubicBezTo>
                <a:lnTo>
                  <a:pt x="17207" y="9298"/>
                </a:lnTo>
                <a:cubicBezTo>
                  <a:pt x="17196" y="9324"/>
                  <a:pt x="17183" y="9326"/>
                  <a:pt x="17166" y="9288"/>
                </a:cubicBezTo>
                <a:cubicBezTo>
                  <a:pt x="17133" y="9325"/>
                  <a:pt x="17040" y="9479"/>
                  <a:pt x="17008" y="9524"/>
                </a:cubicBezTo>
                <a:lnTo>
                  <a:pt x="16977" y="9559"/>
                </a:lnTo>
                <a:cubicBezTo>
                  <a:pt x="16963" y="9591"/>
                  <a:pt x="16931" y="9689"/>
                  <a:pt x="16919" y="9717"/>
                </a:cubicBezTo>
                <a:cubicBezTo>
                  <a:pt x="16908" y="9733"/>
                  <a:pt x="16914" y="9702"/>
                  <a:pt x="16901" y="9727"/>
                </a:cubicBezTo>
                <a:cubicBezTo>
                  <a:pt x="16900" y="9788"/>
                  <a:pt x="16895" y="9845"/>
                  <a:pt x="16841" y="9869"/>
                </a:cubicBezTo>
                <a:cubicBezTo>
                  <a:pt x="16806" y="10003"/>
                  <a:pt x="16761" y="10110"/>
                  <a:pt x="16711" y="10177"/>
                </a:cubicBezTo>
                <a:cubicBezTo>
                  <a:pt x="16701" y="10125"/>
                  <a:pt x="16687" y="10227"/>
                  <a:pt x="16679" y="10252"/>
                </a:cubicBezTo>
                <a:cubicBezTo>
                  <a:pt x="16676" y="10215"/>
                  <a:pt x="16654" y="10217"/>
                  <a:pt x="16648" y="10256"/>
                </a:cubicBezTo>
                <a:cubicBezTo>
                  <a:pt x="16501" y="10544"/>
                  <a:pt x="16564" y="10105"/>
                  <a:pt x="16485" y="10408"/>
                </a:cubicBezTo>
                <a:cubicBezTo>
                  <a:pt x="16470" y="10435"/>
                  <a:pt x="16457" y="10427"/>
                  <a:pt x="16445" y="10406"/>
                </a:cubicBezTo>
                <a:lnTo>
                  <a:pt x="16427" y="10358"/>
                </a:lnTo>
                <a:lnTo>
                  <a:pt x="16367" y="10511"/>
                </a:lnTo>
                <a:cubicBezTo>
                  <a:pt x="16337" y="10570"/>
                  <a:pt x="16305" y="10617"/>
                  <a:pt x="16271" y="10651"/>
                </a:cubicBezTo>
                <a:cubicBezTo>
                  <a:pt x="16261" y="10577"/>
                  <a:pt x="16238" y="10707"/>
                  <a:pt x="16227" y="10737"/>
                </a:cubicBezTo>
                <a:cubicBezTo>
                  <a:pt x="16225" y="10686"/>
                  <a:pt x="16196" y="10679"/>
                  <a:pt x="16188" y="10728"/>
                </a:cubicBezTo>
                <a:cubicBezTo>
                  <a:pt x="15987" y="11046"/>
                  <a:pt x="16087" y="10490"/>
                  <a:pt x="15973" y="10859"/>
                </a:cubicBezTo>
                <a:lnTo>
                  <a:pt x="15894" y="10747"/>
                </a:lnTo>
                <a:lnTo>
                  <a:pt x="15877" y="10797"/>
                </a:lnTo>
                <a:cubicBezTo>
                  <a:pt x="15808" y="10845"/>
                  <a:pt x="15784" y="10749"/>
                  <a:pt x="15748" y="10885"/>
                </a:cubicBezTo>
                <a:cubicBezTo>
                  <a:pt x="15680" y="10696"/>
                  <a:pt x="15707" y="10888"/>
                  <a:pt x="15663" y="10952"/>
                </a:cubicBezTo>
                <a:cubicBezTo>
                  <a:pt x="15623" y="10998"/>
                  <a:pt x="15548" y="11114"/>
                  <a:pt x="15506" y="11161"/>
                </a:cubicBezTo>
                <a:cubicBezTo>
                  <a:pt x="15479" y="11355"/>
                  <a:pt x="15454" y="11154"/>
                  <a:pt x="15412" y="11236"/>
                </a:cubicBezTo>
                <a:cubicBezTo>
                  <a:pt x="15393" y="11315"/>
                  <a:pt x="15379" y="11336"/>
                  <a:pt x="15355" y="11279"/>
                </a:cubicBezTo>
                <a:cubicBezTo>
                  <a:pt x="15270" y="11659"/>
                  <a:pt x="15298" y="11331"/>
                  <a:pt x="15212" y="11512"/>
                </a:cubicBezTo>
                <a:cubicBezTo>
                  <a:pt x="15138" y="11691"/>
                  <a:pt x="15053" y="11831"/>
                  <a:pt x="14989" y="12186"/>
                </a:cubicBezTo>
                <a:cubicBezTo>
                  <a:pt x="14978" y="12282"/>
                  <a:pt x="14945" y="12337"/>
                  <a:pt x="14916" y="12309"/>
                </a:cubicBezTo>
                <a:cubicBezTo>
                  <a:pt x="14910" y="12304"/>
                  <a:pt x="14906" y="12297"/>
                  <a:pt x="14901" y="12287"/>
                </a:cubicBezTo>
                <a:cubicBezTo>
                  <a:pt x="14864" y="12533"/>
                  <a:pt x="14829" y="12450"/>
                  <a:pt x="14815" y="12609"/>
                </a:cubicBezTo>
                <a:cubicBezTo>
                  <a:pt x="14741" y="12724"/>
                  <a:pt x="14672" y="12630"/>
                  <a:pt x="14658" y="12771"/>
                </a:cubicBezTo>
                <a:cubicBezTo>
                  <a:pt x="14619" y="12792"/>
                  <a:pt x="14557" y="12687"/>
                  <a:pt x="14535" y="12843"/>
                </a:cubicBezTo>
                <a:cubicBezTo>
                  <a:pt x="14525" y="12736"/>
                  <a:pt x="14495" y="12961"/>
                  <a:pt x="14468" y="12906"/>
                </a:cubicBezTo>
                <a:cubicBezTo>
                  <a:pt x="14449" y="12854"/>
                  <a:pt x="14435" y="12911"/>
                  <a:pt x="14417" y="12927"/>
                </a:cubicBezTo>
                <a:cubicBezTo>
                  <a:pt x="14392" y="12893"/>
                  <a:pt x="14318" y="13032"/>
                  <a:pt x="14300" y="13109"/>
                </a:cubicBezTo>
                <a:cubicBezTo>
                  <a:pt x="14260" y="13362"/>
                  <a:pt x="14145" y="13269"/>
                  <a:pt x="14111" y="13465"/>
                </a:cubicBezTo>
                <a:cubicBezTo>
                  <a:pt x="14097" y="13499"/>
                  <a:pt x="14083" y="13518"/>
                  <a:pt x="14070" y="13528"/>
                </a:cubicBezTo>
                <a:lnTo>
                  <a:pt x="14030" y="13535"/>
                </a:lnTo>
                <a:lnTo>
                  <a:pt x="14017" y="13494"/>
                </a:lnTo>
                <a:lnTo>
                  <a:pt x="13994" y="13522"/>
                </a:lnTo>
                <a:lnTo>
                  <a:pt x="13987" y="13519"/>
                </a:lnTo>
                <a:lnTo>
                  <a:pt x="13947" y="13513"/>
                </a:lnTo>
                <a:cubicBezTo>
                  <a:pt x="13972" y="13740"/>
                  <a:pt x="13841" y="13580"/>
                  <a:pt x="13883" y="13750"/>
                </a:cubicBezTo>
                <a:cubicBezTo>
                  <a:pt x="13817" y="13808"/>
                  <a:pt x="13875" y="13954"/>
                  <a:pt x="13788" y="13836"/>
                </a:cubicBezTo>
                <a:cubicBezTo>
                  <a:pt x="13691" y="14098"/>
                  <a:pt x="13434" y="13827"/>
                  <a:pt x="13364" y="14175"/>
                </a:cubicBezTo>
                <a:cubicBezTo>
                  <a:pt x="13370" y="14056"/>
                  <a:pt x="13275" y="14711"/>
                  <a:pt x="13246" y="14786"/>
                </a:cubicBezTo>
                <a:cubicBezTo>
                  <a:pt x="13180" y="14911"/>
                  <a:pt x="13156" y="15024"/>
                  <a:pt x="13058" y="15227"/>
                </a:cubicBezTo>
                <a:cubicBezTo>
                  <a:pt x="12962" y="15347"/>
                  <a:pt x="12901" y="15624"/>
                  <a:pt x="12795" y="15598"/>
                </a:cubicBezTo>
                <a:cubicBezTo>
                  <a:pt x="12793" y="15637"/>
                  <a:pt x="12789" y="15672"/>
                  <a:pt x="12784" y="15703"/>
                </a:cubicBezTo>
                <a:lnTo>
                  <a:pt x="12764" y="15783"/>
                </a:lnTo>
                <a:lnTo>
                  <a:pt x="12760" y="15781"/>
                </a:lnTo>
                <a:lnTo>
                  <a:pt x="12710" y="15922"/>
                </a:lnTo>
                <a:lnTo>
                  <a:pt x="12676" y="16034"/>
                </a:lnTo>
                <a:lnTo>
                  <a:pt x="12667" y="16037"/>
                </a:lnTo>
                <a:cubicBezTo>
                  <a:pt x="12652" y="16060"/>
                  <a:pt x="12607" y="16146"/>
                  <a:pt x="12587" y="16172"/>
                </a:cubicBezTo>
                <a:cubicBezTo>
                  <a:pt x="12578" y="16017"/>
                  <a:pt x="12573" y="16132"/>
                  <a:pt x="12548" y="16194"/>
                </a:cubicBezTo>
                <a:cubicBezTo>
                  <a:pt x="12529" y="15968"/>
                  <a:pt x="12471" y="16222"/>
                  <a:pt x="12440" y="16136"/>
                </a:cubicBezTo>
                <a:cubicBezTo>
                  <a:pt x="12422" y="16187"/>
                  <a:pt x="12402" y="16236"/>
                  <a:pt x="12382" y="16282"/>
                </a:cubicBezTo>
                <a:lnTo>
                  <a:pt x="12370" y="16306"/>
                </a:lnTo>
                <a:lnTo>
                  <a:pt x="12369" y="16305"/>
                </a:lnTo>
                <a:cubicBezTo>
                  <a:pt x="12365" y="16306"/>
                  <a:pt x="12361" y="16313"/>
                  <a:pt x="12355" y="16327"/>
                </a:cubicBezTo>
                <a:lnTo>
                  <a:pt x="12347" y="16351"/>
                </a:lnTo>
                <a:lnTo>
                  <a:pt x="12207" y="16275"/>
                </a:lnTo>
                <a:cubicBezTo>
                  <a:pt x="12135" y="16318"/>
                  <a:pt x="12083" y="16183"/>
                  <a:pt x="12021" y="16341"/>
                </a:cubicBezTo>
                <a:cubicBezTo>
                  <a:pt x="11953" y="16381"/>
                  <a:pt x="11893" y="16349"/>
                  <a:pt x="11838" y="16435"/>
                </a:cubicBezTo>
                <a:cubicBezTo>
                  <a:pt x="11813" y="16396"/>
                  <a:pt x="11790" y="16388"/>
                  <a:pt x="11772" y="16483"/>
                </a:cubicBezTo>
                <a:cubicBezTo>
                  <a:pt x="11708" y="16497"/>
                  <a:pt x="11689" y="16391"/>
                  <a:pt x="11652" y="16507"/>
                </a:cubicBezTo>
                <a:lnTo>
                  <a:pt x="11594" y="16485"/>
                </a:lnTo>
                <a:lnTo>
                  <a:pt x="11588" y="16462"/>
                </a:lnTo>
                <a:lnTo>
                  <a:pt x="11578" y="16456"/>
                </a:lnTo>
                <a:lnTo>
                  <a:pt x="11551" y="16481"/>
                </a:lnTo>
                <a:lnTo>
                  <a:pt x="11541" y="16498"/>
                </a:lnTo>
                <a:cubicBezTo>
                  <a:pt x="11534" y="16507"/>
                  <a:pt x="11529" y="16509"/>
                  <a:pt x="11526" y="16508"/>
                </a:cubicBezTo>
                <a:lnTo>
                  <a:pt x="11526" y="16506"/>
                </a:lnTo>
                <a:lnTo>
                  <a:pt x="11512" y="16519"/>
                </a:lnTo>
                <a:cubicBezTo>
                  <a:pt x="11489" y="16546"/>
                  <a:pt x="11466" y="16578"/>
                  <a:pt x="11445" y="16611"/>
                </a:cubicBezTo>
                <a:cubicBezTo>
                  <a:pt x="11422" y="16500"/>
                  <a:pt x="11346" y="16698"/>
                  <a:pt x="11347" y="16461"/>
                </a:cubicBezTo>
                <a:cubicBezTo>
                  <a:pt x="11318" y="16499"/>
                  <a:pt x="11303" y="16607"/>
                  <a:pt x="11308" y="16449"/>
                </a:cubicBezTo>
                <a:lnTo>
                  <a:pt x="11285" y="16422"/>
                </a:lnTo>
                <a:lnTo>
                  <a:pt x="11108" y="16676"/>
                </a:lnTo>
                <a:lnTo>
                  <a:pt x="11082" y="16737"/>
                </a:lnTo>
                <a:cubicBezTo>
                  <a:pt x="11074" y="16763"/>
                  <a:pt x="11068" y="16793"/>
                  <a:pt x="11063" y="16830"/>
                </a:cubicBezTo>
                <a:cubicBezTo>
                  <a:pt x="10965" y="16714"/>
                  <a:pt x="10884" y="16931"/>
                  <a:pt x="10783" y="16966"/>
                </a:cubicBezTo>
                <a:cubicBezTo>
                  <a:pt x="10673" y="17080"/>
                  <a:pt x="10434" y="17418"/>
                  <a:pt x="10395" y="17512"/>
                </a:cubicBezTo>
                <a:cubicBezTo>
                  <a:pt x="10362" y="17562"/>
                  <a:pt x="10212" y="17556"/>
                  <a:pt x="10228" y="17444"/>
                </a:cubicBezTo>
                <a:cubicBezTo>
                  <a:pt x="10131" y="17724"/>
                  <a:pt x="10088" y="17522"/>
                  <a:pt x="9974" y="17695"/>
                </a:cubicBezTo>
                <a:lnTo>
                  <a:pt x="9753" y="17824"/>
                </a:lnTo>
                <a:lnTo>
                  <a:pt x="9728" y="17830"/>
                </a:lnTo>
                <a:lnTo>
                  <a:pt x="9719" y="17780"/>
                </a:lnTo>
                <a:lnTo>
                  <a:pt x="9637" y="17778"/>
                </a:lnTo>
                <a:cubicBezTo>
                  <a:pt x="9600" y="17900"/>
                  <a:pt x="9534" y="17823"/>
                  <a:pt x="9478" y="17867"/>
                </a:cubicBezTo>
                <a:lnTo>
                  <a:pt x="9454" y="17913"/>
                </a:lnTo>
                <a:lnTo>
                  <a:pt x="9293" y="17956"/>
                </a:lnTo>
                <a:lnTo>
                  <a:pt x="9182" y="18019"/>
                </a:lnTo>
                <a:lnTo>
                  <a:pt x="9159" y="18064"/>
                </a:lnTo>
                <a:lnTo>
                  <a:pt x="9132" y="18013"/>
                </a:lnTo>
                <a:cubicBezTo>
                  <a:pt x="9128" y="17999"/>
                  <a:pt x="9126" y="17984"/>
                  <a:pt x="9124" y="17968"/>
                </a:cubicBezTo>
                <a:lnTo>
                  <a:pt x="9036" y="18031"/>
                </a:lnTo>
                <a:lnTo>
                  <a:pt x="9025" y="18031"/>
                </a:lnTo>
                <a:lnTo>
                  <a:pt x="8953" y="18000"/>
                </a:lnTo>
                <a:lnTo>
                  <a:pt x="8845" y="17910"/>
                </a:lnTo>
                <a:cubicBezTo>
                  <a:pt x="8810" y="17853"/>
                  <a:pt x="8779" y="17647"/>
                  <a:pt x="8734" y="17737"/>
                </a:cubicBezTo>
                <a:cubicBezTo>
                  <a:pt x="8745" y="17628"/>
                  <a:pt x="8682" y="17759"/>
                  <a:pt x="8670" y="17661"/>
                </a:cubicBezTo>
                <a:cubicBezTo>
                  <a:pt x="8664" y="17581"/>
                  <a:pt x="8643" y="17602"/>
                  <a:pt x="8626" y="17583"/>
                </a:cubicBezTo>
                <a:cubicBezTo>
                  <a:pt x="8611" y="17506"/>
                  <a:pt x="8528" y="17481"/>
                  <a:pt x="8500" y="17512"/>
                </a:cubicBezTo>
                <a:cubicBezTo>
                  <a:pt x="8424" y="17647"/>
                  <a:pt x="8348" y="17350"/>
                  <a:pt x="8287" y="17449"/>
                </a:cubicBezTo>
                <a:cubicBezTo>
                  <a:pt x="8239" y="17423"/>
                  <a:pt x="8224" y="17379"/>
                  <a:pt x="8210" y="17354"/>
                </a:cubicBezTo>
                <a:lnTo>
                  <a:pt x="8207" y="17296"/>
                </a:lnTo>
                <a:lnTo>
                  <a:pt x="8184" y="17274"/>
                </a:lnTo>
                <a:lnTo>
                  <a:pt x="8178" y="17258"/>
                </a:lnTo>
                <a:cubicBezTo>
                  <a:pt x="8169" y="17228"/>
                  <a:pt x="8159" y="17199"/>
                  <a:pt x="8148" y="17178"/>
                </a:cubicBezTo>
                <a:cubicBezTo>
                  <a:pt x="8128" y="17416"/>
                  <a:pt x="8052" y="17033"/>
                  <a:pt x="8056" y="17255"/>
                </a:cubicBezTo>
                <a:lnTo>
                  <a:pt x="8014" y="17246"/>
                </a:lnTo>
                <a:lnTo>
                  <a:pt x="7973" y="17309"/>
                </a:lnTo>
                <a:lnTo>
                  <a:pt x="7952" y="17387"/>
                </a:lnTo>
                <a:lnTo>
                  <a:pt x="7876" y="17513"/>
                </a:lnTo>
                <a:lnTo>
                  <a:pt x="7878" y="17357"/>
                </a:lnTo>
                <a:lnTo>
                  <a:pt x="7734" y="17537"/>
                </a:lnTo>
                <a:lnTo>
                  <a:pt x="7627" y="17704"/>
                </a:lnTo>
                <a:lnTo>
                  <a:pt x="7605" y="17772"/>
                </a:lnTo>
                <a:lnTo>
                  <a:pt x="7577" y="17748"/>
                </a:lnTo>
                <a:cubicBezTo>
                  <a:pt x="7573" y="17737"/>
                  <a:pt x="7570" y="17725"/>
                  <a:pt x="7568" y="17711"/>
                </a:cubicBezTo>
                <a:lnTo>
                  <a:pt x="7483" y="17857"/>
                </a:lnTo>
                <a:lnTo>
                  <a:pt x="7473" y="17867"/>
                </a:lnTo>
                <a:lnTo>
                  <a:pt x="7400" y="17906"/>
                </a:lnTo>
                <a:lnTo>
                  <a:pt x="7177" y="17856"/>
                </a:lnTo>
                <a:cubicBezTo>
                  <a:pt x="7184" y="17739"/>
                  <a:pt x="7126" y="17928"/>
                  <a:pt x="7111" y="17844"/>
                </a:cubicBezTo>
                <a:cubicBezTo>
                  <a:pt x="7102" y="17771"/>
                  <a:pt x="7083" y="17812"/>
                  <a:pt x="7065" y="17809"/>
                </a:cubicBezTo>
                <a:cubicBezTo>
                  <a:pt x="7048" y="17747"/>
                  <a:pt x="6966" y="17803"/>
                  <a:pt x="6939" y="17859"/>
                </a:cubicBezTo>
                <a:cubicBezTo>
                  <a:pt x="6869" y="18065"/>
                  <a:pt x="6785" y="17845"/>
                  <a:pt x="6727" y="18002"/>
                </a:cubicBezTo>
                <a:cubicBezTo>
                  <a:pt x="6679" y="18022"/>
                  <a:pt x="6663" y="17994"/>
                  <a:pt x="6649" y="17982"/>
                </a:cubicBezTo>
                <a:lnTo>
                  <a:pt x="6644" y="17928"/>
                </a:lnTo>
                <a:lnTo>
                  <a:pt x="6620" y="17929"/>
                </a:lnTo>
                <a:lnTo>
                  <a:pt x="6614" y="17918"/>
                </a:lnTo>
                <a:cubicBezTo>
                  <a:pt x="6604" y="17898"/>
                  <a:pt x="6593" y="17879"/>
                  <a:pt x="6582" y="17868"/>
                </a:cubicBezTo>
                <a:cubicBezTo>
                  <a:pt x="6570" y="18121"/>
                  <a:pt x="6482" y="17818"/>
                  <a:pt x="6493" y="18032"/>
                </a:cubicBezTo>
                <a:cubicBezTo>
                  <a:pt x="6429" y="18017"/>
                  <a:pt x="6349" y="18342"/>
                  <a:pt x="6293" y="18128"/>
                </a:cubicBezTo>
                <a:cubicBezTo>
                  <a:pt x="6196" y="18161"/>
                  <a:pt x="6109" y="18151"/>
                  <a:pt x="6006" y="18204"/>
                </a:cubicBezTo>
                <a:cubicBezTo>
                  <a:pt x="5927" y="18328"/>
                  <a:pt x="5841" y="18162"/>
                  <a:pt x="5783" y="18329"/>
                </a:cubicBezTo>
                <a:cubicBezTo>
                  <a:pt x="5692" y="18293"/>
                  <a:pt x="5577" y="18387"/>
                  <a:pt x="5504" y="18635"/>
                </a:cubicBezTo>
                <a:cubicBezTo>
                  <a:pt x="5406" y="18647"/>
                  <a:pt x="5389" y="18801"/>
                  <a:pt x="5303" y="18658"/>
                </a:cubicBezTo>
                <a:cubicBezTo>
                  <a:pt x="5296" y="18695"/>
                  <a:pt x="5287" y="18725"/>
                  <a:pt x="5278" y="18750"/>
                </a:cubicBezTo>
                <a:lnTo>
                  <a:pt x="5250" y="18807"/>
                </a:lnTo>
                <a:lnTo>
                  <a:pt x="5246" y="18800"/>
                </a:lnTo>
                <a:lnTo>
                  <a:pt x="5183" y="18885"/>
                </a:lnTo>
                <a:lnTo>
                  <a:pt x="5063" y="19030"/>
                </a:lnTo>
                <a:lnTo>
                  <a:pt x="5062" y="19020"/>
                </a:lnTo>
                <a:cubicBezTo>
                  <a:pt x="5059" y="19001"/>
                  <a:pt x="5053" y="18990"/>
                  <a:pt x="5043" y="18997"/>
                </a:cubicBezTo>
                <a:cubicBezTo>
                  <a:pt x="5058" y="18834"/>
                  <a:pt x="5037" y="18942"/>
                  <a:pt x="5007" y="18976"/>
                </a:cubicBezTo>
                <a:cubicBezTo>
                  <a:pt x="5024" y="18730"/>
                  <a:pt x="4938" y="18918"/>
                  <a:pt x="4924" y="18798"/>
                </a:cubicBezTo>
                <a:cubicBezTo>
                  <a:pt x="4901" y="18828"/>
                  <a:pt x="4878" y="18855"/>
                  <a:pt x="4854" y="18878"/>
                </a:cubicBezTo>
                <a:lnTo>
                  <a:pt x="4840" y="18889"/>
                </a:lnTo>
                <a:cubicBezTo>
                  <a:pt x="4839" y="18888"/>
                  <a:pt x="4839" y="18888"/>
                  <a:pt x="4839" y="18887"/>
                </a:cubicBezTo>
                <a:cubicBezTo>
                  <a:pt x="4836" y="18884"/>
                  <a:pt x="4831" y="18886"/>
                  <a:pt x="4824" y="18893"/>
                </a:cubicBezTo>
                <a:lnTo>
                  <a:pt x="4786" y="18929"/>
                </a:lnTo>
                <a:lnTo>
                  <a:pt x="4777" y="18920"/>
                </a:lnTo>
                <a:lnTo>
                  <a:pt x="4719" y="18859"/>
                </a:lnTo>
                <a:cubicBezTo>
                  <a:pt x="4679" y="18858"/>
                  <a:pt x="4598" y="18877"/>
                  <a:pt x="4537" y="18891"/>
                </a:cubicBezTo>
                <a:cubicBezTo>
                  <a:pt x="4479" y="18968"/>
                  <a:pt x="4423" y="18921"/>
                  <a:pt x="4356" y="18947"/>
                </a:cubicBezTo>
                <a:cubicBezTo>
                  <a:pt x="4286" y="19096"/>
                  <a:pt x="4246" y="18945"/>
                  <a:pt x="4174" y="18973"/>
                </a:cubicBezTo>
                <a:cubicBezTo>
                  <a:pt x="4116" y="19186"/>
                  <a:pt x="4120" y="18860"/>
                  <a:pt x="4082" y="18818"/>
                </a:cubicBezTo>
                <a:lnTo>
                  <a:pt x="4072" y="18819"/>
                </a:lnTo>
                <a:lnTo>
                  <a:pt x="4046" y="18863"/>
                </a:lnTo>
                <a:lnTo>
                  <a:pt x="4036" y="18886"/>
                </a:lnTo>
                <a:cubicBezTo>
                  <a:pt x="4029" y="18900"/>
                  <a:pt x="4025" y="18905"/>
                  <a:pt x="4021" y="18906"/>
                </a:cubicBezTo>
                <a:lnTo>
                  <a:pt x="4021" y="18904"/>
                </a:lnTo>
                <a:lnTo>
                  <a:pt x="3943" y="19064"/>
                </a:lnTo>
                <a:cubicBezTo>
                  <a:pt x="3918" y="18969"/>
                  <a:pt x="3846" y="19217"/>
                  <a:pt x="3843" y="18980"/>
                </a:cubicBezTo>
                <a:cubicBezTo>
                  <a:pt x="3815" y="19038"/>
                  <a:pt x="3802" y="19155"/>
                  <a:pt x="3804" y="18994"/>
                </a:cubicBezTo>
                <a:cubicBezTo>
                  <a:pt x="3795" y="19009"/>
                  <a:pt x="3788" y="19004"/>
                  <a:pt x="3783" y="18990"/>
                </a:cubicBezTo>
                <a:lnTo>
                  <a:pt x="3719" y="19115"/>
                </a:lnTo>
                <a:lnTo>
                  <a:pt x="3710" y="19115"/>
                </a:lnTo>
                <a:lnTo>
                  <a:pt x="3671" y="19224"/>
                </a:lnTo>
                <a:lnTo>
                  <a:pt x="3613" y="19358"/>
                </a:lnTo>
                <a:lnTo>
                  <a:pt x="3609" y="19355"/>
                </a:lnTo>
                <a:lnTo>
                  <a:pt x="3585" y="19433"/>
                </a:lnTo>
                <a:cubicBezTo>
                  <a:pt x="3578" y="19464"/>
                  <a:pt x="3472" y="19570"/>
                  <a:pt x="3467" y="19610"/>
                </a:cubicBezTo>
                <a:cubicBezTo>
                  <a:pt x="3368" y="19560"/>
                  <a:pt x="3391" y="19761"/>
                  <a:pt x="3292" y="19863"/>
                </a:cubicBezTo>
                <a:cubicBezTo>
                  <a:pt x="3224" y="19863"/>
                  <a:pt x="3187" y="19931"/>
                  <a:pt x="3081" y="20088"/>
                </a:cubicBezTo>
                <a:cubicBezTo>
                  <a:pt x="3009" y="20201"/>
                  <a:pt x="2960" y="20438"/>
                  <a:pt x="2864" y="20544"/>
                </a:cubicBezTo>
                <a:cubicBezTo>
                  <a:pt x="2773" y="20887"/>
                  <a:pt x="2612" y="20885"/>
                  <a:pt x="2501" y="21134"/>
                </a:cubicBezTo>
                <a:cubicBezTo>
                  <a:pt x="2445" y="21028"/>
                  <a:pt x="2457" y="21093"/>
                  <a:pt x="2437" y="21152"/>
                </a:cubicBezTo>
                <a:cubicBezTo>
                  <a:pt x="2437" y="21152"/>
                  <a:pt x="2437" y="21152"/>
                  <a:pt x="2437" y="21152"/>
                </a:cubicBezTo>
                <a:lnTo>
                  <a:pt x="2278" y="21143"/>
                </a:lnTo>
                <a:cubicBezTo>
                  <a:pt x="2267" y="21105"/>
                  <a:pt x="2254" y="21080"/>
                  <a:pt x="2239" y="21084"/>
                </a:cubicBezTo>
                <a:cubicBezTo>
                  <a:pt x="2148" y="21265"/>
                  <a:pt x="2230" y="20931"/>
                  <a:pt x="2074" y="21001"/>
                </a:cubicBezTo>
                <a:cubicBezTo>
                  <a:pt x="2067" y="21031"/>
                  <a:pt x="2045" y="21002"/>
                  <a:pt x="2044" y="20962"/>
                </a:cubicBezTo>
                <a:cubicBezTo>
                  <a:pt x="2035" y="20975"/>
                  <a:pt x="2016" y="21052"/>
                  <a:pt x="2009" y="20988"/>
                </a:cubicBezTo>
                <a:cubicBezTo>
                  <a:pt x="1957" y="20983"/>
                  <a:pt x="1909" y="21022"/>
                  <a:pt x="1869" y="21103"/>
                </a:cubicBezTo>
                <a:cubicBezTo>
                  <a:pt x="1816" y="21050"/>
                  <a:pt x="1808" y="21097"/>
                  <a:pt x="1804" y="21155"/>
                </a:cubicBezTo>
                <a:lnTo>
                  <a:pt x="1801" y="21191"/>
                </a:lnTo>
                <a:lnTo>
                  <a:pt x="1786" y="21139"/>
                </a:lnTo>
                <a:cubicBezTo>
                  <a:pt x="1770" y="21107"/>
                  <a:pt x="1755" y="21120"/>
                  <a:pt x="1740" y="21156"/>
                </a:cubicBezTo>
                <a:lnTo>
                  <a:pt x="1722" y="21209"/>
                </a:lnTo>
                <a:lnTo>
                  <a:pt x="1690" y="21199"/>
                </a:lnTo>
                <a:cubicBezTo>
                  <a:pt x="1651" y="21187"/>
                  <a:pt x="1526" y="21134"/>
                  <a:pt x="1487" y="21137"/>
                </a:cubicBezTo>
                <a:lnTo>
                  <a:pt x="1459" y="21217"/>
                </a:lnTo>
                <a:lnTo>
                  <a:pt x="1419" y="21189"/>
                </a:lnTo>
                <a:cubicBezTo>
                  <a:pt x="1401" y="21195"/>
                  <a:pt x="1386" y="21229"/>
                  <a:pt x="1376" y="21303"/>
                </a:cubicBezTo>
                <a:cubicBezTo>
                  <a:pt x="1370" y="21237"/>
                  <a:pt x="1363" y="21268"/>
                  <a:pt x="1352" y="21317"/>
                </a:cubicBezTo>
                <a:lnTo>
                  <a:pt x="1343" y="21337"/>
                </a:lnTo>
                <a:lnTo>
                  <a:pt x="1320" y="21192"/>
                </a:lnTo>
                <a:lnTo>
                  <a:pt x="1280" y="21168"/>
                </a:lnTo>
                <a:lnTo>
                  <a:pt x="1271" y="21092"/>
                </a:lnTo>
                <a:lnTo>
                  <a:pt x="1246" y="21140"/>
                </a:lnTo>
                <a:cubicBezTo>
                  <a:pt x="1237" y="21154"/>
                  <a:pt x="1223" y="21172"/>
                  <a:pt x="1205" y="21193"/>
                </a:cubicBezTo>
                <a:lnTo>
                  <a:pt x="1182" y="21219"/>
                </a:lnTo>
                <a:lnTo>
                  <a:pt x="1171" y="21167"/>
                </a:lnTo>
                <a:lnTo>
                  <a:pt x="1131" y="21277"/>
                </a:lnTo>
                <a:lnTo>
                  <a:pt x="1034" y="21381"/>
                </a:lnTo>
                <a:cubicBezTo>
                  <a:pt x="1009" y="21600"/>
                  <a:pt x="937" y="21205"/>
                  <a:pt x="931" y="21474"/>
                </a:cubicBezTo>
                <a:cubicBezTo>
                  <a:pt x="897" y="21240"/>
                  <a:pt x="780" y="21376"/>
                  <a:pt x="719" y="21269"/>
                </a:cubicBezTo>
                <a:cubicBezTo>
                  <a:pt x="704" y="21372"/>
                  <a:pt x="522" y="20997"/>
                  <a:pt x="499" y="20892"/>
                </a:cubicBezTo>
                <a:cubicBezTo>
                  <a:pt x="304" y="20514"/>
                  <a:pt x="225" y="20507"/>
                  <a:pt x="175" y="20341"/>
                </a:cubicBezTo>
                <a:cubicBezTo>
                  <a:pt x="152" y="20297"/>
                  <a:pt x="130" y="20223"/>
                  <a:pt x="100" y="20147"/>
                </a:cubicBezTo>
                <a:lnTo>
                  <a:pt x="0" y="19993"/>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220" name="Titel 1"/>
          <p:cNvSpPr txBox="1">
            <a:spLocks noGrp="1"/>
          </p:cNvSpPr>
          <p:nvPr>
            <p:ph type="title"/>
          </p:nvPr>
        </p:nvSpPr>
        <p:spPr>
          <a:xfrm>
            <a:off x="1137036" y="548640"/>
            <a:ext cx="9543406" cy="1188720"/>
          </a:xfrm>
          <a:prstGeom prst="rect">
            <a:avLst/>
          </a:prstGeom>
        </p:spPr>
        <p:txBody>
          <a:bodyPr/>
          <a:lstStyle>
            <a:lvl1pPr>
              <a:defRPr>
                <a:solidFill>
                  <a:srgbClr val="262626"/>
                </a:solidFill>
              </a:defRPr>
            </a:lvl1pPr>
          </a:lstStyle>
          <a:p>
            <a:r>
              <a:t>Conclusions: main results</a:t>
            </a:r>
          </a:p>
        </p:txBody>
      </p:sp>
      <p:sp>
        <p:nvSpPr>
          <p:cNvPr id="221" name="Pladsholder til indhold 2"/>
          <p:cNvSpPr txBox="1">
            <a:spLocks noGrp="1"/>
          </p:cNvSpPr>
          <p:nvPr>
            <p:ph type="body" idx="1"/>
          </p:nvPr>
        </p:nvSpPr>
        <p:spPr>
          <a:xfrm>
            <a:off x="1957987" y="1603948"/>
            <a:ext cx="8276026" cy="5006714"/>
          </a:xfrm>
          <a:prstGeom prst="rect">
            <a:avLst/>
          </a:prstGeom>
        </p:spPr>
        <p:txBody>
          <a:bodyPr anchor="ctr"/>
          <a:lstStyle/>
          <a:p>
            <a:pPr marL="214884" indent="-214884" defTabSz="859536">
              <a:lnSpc>
                <a:spcPct val="72000"/>
              </a:lnSpc>
              <a:spcBef>
                <a:spcPts val="900"/>
              </a:spcBef>
              <a:defRPr sz="2256">
                <a:solidFill>
                  <a:srgbClr val="262626"/>
                </a:solidFill>
              </a:defRPr>
            </a:pPr>
            <a:r>
              <a:t>The research demonstrates that the ‘average’ 3rd country effect may be heterogenuous</a:t>
            </a:r>
            <a:endParaRPr sz="4230"/>
          </a:p>
          <a:p>
            <a:pPr marL="214884" indent="-214884" defTabSz="859536">
              <a:lnSpc>
                <a:spcPct val="72000"/>
              </a:lnSpc>
              <a:spcBef>
                <a:spcPts val="900"/>
              </a:spcBef>
              <a:defRPr sz="2256">
                <a:solidFill>
                  <a:srgbClr val="262626"/>
                </a:solidFill>
              </a:defRPr>
            </a:pPr>
            <a:r>
              <a:t>The impact of the ETS is shown to be larger than the general impact of introducing incremental innovations (energy conserving) in MENA countries</a:t>
            </a:r>
            <a:endParaRPr sz="4230"/>
          </a:p>
          <a:p>
            <a:pPr marL="214884" indent="-214884" defTabSz="859536">
              <a:lnSpc>
                <a:spcPct val="72000"/>
              </a:lnSpc>
              <a:spcBef>
                <a:spcPts val="900"/>
              </a:spcBef>
              <a:defRPr sz="2256">
                <a:solidFill>
                  <a:srgbClr val="262626"/>
                </a:solidFill>
              </a:defRPr>
            </a:pPr>
            <a:r>
              <a:t>The large countries (large samples) demonstrate this well – for Turkey there is an average positive trade policy spillover, oppositely for Egypt there is an average negative trade policy spillover of carbon leakage</a:t>
            </a:r>
            <a:endParaRPr sz="1410"/>
          </a:p>
          <a:p>
            <a:pPr marL="214884" indent="-214884" defTabSz="859536">
              <a:lnSpc>
                <a:spcPct val="72000"/>
              </a:lnSpc>
              <a:spcBef>
                <a:spcPts val="900"/>
              </a:spcBef>
              <a:defRPr sz="2256">
                <a:solidFill>
                  <a:srgbClr val="262626"/>
                </a:solidFill>
              </a:defRPr>
            </a:pPr>
            <a:r>
              <a:t>For the small countries (small samples) and especially Morocco and Tunisia the results are less valid and therefore inconclusive</a:t>
            </a:r>
            <a:endParaRPr sz="4230"/>
          </a:p>
          <a:p>
            <a:pPr marL="214884" indent="-214884" defTabSz="859536">
              <a:lnSpc>
                <a:spcPct val="72000"/>
              </a:lnSpc>
              <a:spcBef>
                <a:spcPts val="900"/>
              </a:spcBef>
              <a:defRPr sz="2256">
                <a:solidFill>
                  <a:srgbClr val="262626"/>
                </a:solidFill>
              </a:defRPr>
            </a:pPr>
            <a:r>
              <a:t>Morocco shows a similar result to Turkey (positive trade policy spillover), but the drop-out rate is very high, whereas for Tunisia the result is similar to Egypt</a:t>
            </a:r>
            <a:endParaRPr sz="4230"/>
          </a:p>
          <a:p>
            <a:pPr marL="214884" indent="-214884" defTabSz="859536">
              <a:lnSpc>
                <a:spcPct val="72000"/>
              </a:lnSpc>
              <a:spcBef>
                <a:spcPts val="900"/>
              </a:spcBef>
              <a:defRPr sz="2256">
                <a:solidFill>
                  <a:srgbClr val="262626"/>
                </a:solidFill>
              </a:defRPr>
            </a:pPr>
            <a:r>
              <a:t>The results for Lebanon are indeterminate (insignificant)</a:t>
            </a:r>
            <a:endParaRPr sz="1410"/>
          </a:p>
        </p:txBody>
      </p:sp>
      <p:sp>
        <p:nvSpPr>
          <p:cNvPr id="222" name="Freeform: Shape 11"/>
          <p:cNvSpPr/>
          <p:nvPr/>
        </p:nvSpPr>
        <p:spPr>
          <a:xfrm>
            <a:off x="2224587" y="5970896"/>
            <a:ext cx="9967416" cy="887104"/>
          </a:xfrm>
          <a:custGeom>
            <a:avLst/>
            <a:gdLst/>
            <a:ahLst/>
            <a:cxnLst>
              <a:cxn ang="0">
                <a:pos x="wd2" y="hd2"/>
              </a:cxn>
              <a:cxn ang="5400000">
                <a:pos x="wd2" y="hd2"/>
              </a:cxn>
              <a:cxn ang="10800000">
                <a:pos x="wd2" y="hd2"/>
              </a:cxn>
              <a:cxn ang="16200000">
                <a:pos x="wd2" y="hd2"/>
              </a:cxn>
            </a:cxnLst>
            <a:rect l="0" t="0" r="r" b="b"/>
            <a:pathLst>
              <a:path w="21598" h="21338" extrusionOk="0">
                <a:moveTo>
                  <a:pt x="10634" y="5761"/>
                </a:moveTo>
                <a:lnTo>
                  <a:pt x="10640" y="5831"/>
                </a:lnTo>
                <a:lnTo>
                  <a:pt x="10636" y="5839"/>
                </a:lnTo>
                <a:close/>
                <a:moveTo>
                  <a:pt x="10632" y="5728"/>
                </a:moveTo>
                <a:cubicBezTo>
                  <a:pt x="10640" y="5651"/>
                  <a:pt x="10637" y="5683"/>
                  <a:pt x="10634" y="5733"/>
                </a:cubicBezTo>
                <a:lnTo>
                  <a:pt x="10634" y="5761"/>
                </a:lnTo>
                <a:close/>
                <a:moveTo>
                  <a:pt x="21598" y="0"/>
                </a:moveTo>
                <a:lnTo>
                  <a:pt x="21598" y="0"/>
                </a:lnTo>
                <a:lnTo>
                  <a:pt x="21598" y="21338"/>
                </a:lnTo>
                <a:lnTo>
                  <a:pt x="33" y="21338"/>
                </a:lnTo>
                <a:lnTo>
                  <a:pt x="29" y="21325"/>
                </a:lnTo>
                <a:cubicBezTo>
                  <a:pt x="10" y="21257"/>
                  <a:pt x="-2" y="21209"/>
                  <a:pt x="0" y="21202"/>
                </a:cubicBezTo>
                <a:cubicBezTo>
                  <a:pt x="0" y="21198"/>
                  <a:pt x="133" y="20691"/>
                  <a:pt x="133" y="20687"/>
                </a:cubicBezTo>
                <a:cubicBezTo>
                  <a:pt x="289" y="21600"/>
                  <a:pt x="468" y="19244"/>
                  <a:pt x="624" y="18756"/>
                </a:cubicBezTo>
                <a:cubicBezTo>
                  <a:pt x="690" y="18730"/>
                  <a:pt x="1146" y="18063"/>
                  <a:pt x="1334" y="18546"/>
                </a:cubicBezTo>
                <a:cubicBezTo>
                  <a:pt x="1358" y="17876"/>
                  <a:pt x="1549" y="18261"/>
                  <a:pt x="1479" y="17156"/>
                </a:cubicBezTo>
                <a:cubicBezTo>
                  <a:pt x="1562" y="17145"/>
                  <a:pt x="1709" y="17436"/>
                  <a:pt x="1652" y="16725"/>
                </a:cubicBezTo>
                <a:cubicBezTo>
                  <a:pt x="1678" y="16700"/>
                  <a:pt x="1760" y="16615"/>
                  <a:pt x="1767" y="16500"/>
                </a:cubicBezTo>
                <a:cubicBezTo>
                  <a:pt x="1768" y="16483"/>
                  <a:pt x="1928" y="16700"/>
                  <a:pt x="1928" y="16683"/>
                </a:cubicBezTo>
                <a:lnTo>
                  <a:pt x="2091" y="16560"/>
                </a:lnTo>
                <a:lnTo>
                  <a:pt x="2112" y="17056"/>
                </a:lnTo>
                <a:lnTo>
                  <a:pt x="2238" y="16579"/>
                </a:lnTo>
                <a:lnTo>
                  <a:pt x="2300" y="16575"/>
                </a:lnTo>
                <a:lnTo>
                  <a:pt x="2323" y="16696"/>
                </a:lnTo>
                <a:cubicBezTo>
                  <a:pt x="2345" y="16759"/>
                  <a:pt x="2372" y="16762"/>
                  <a:pt x="2412" y="16628"/>
                </a:cubicBezTo>
                <a:lnTo>
                  <a:pt x="2455" y="17158"/>
                </a:lnTo>
                <a:lnTo>
                  <a:pt x="2764" y="16573"/>
                </a:lnTo>
                <a:cubicBezTo>
                  <a:pt x="2791" y="16640"/>
                  <a:pt x="3148" y="15920"/>
                  <a:pt x="3171" y="16060"/>
                </a:cubicBezTo>
                <a:cubicBezTo>
                  <a:pt x="3381" y="16381"/>
                  <a:pt x="3326" y="16627"/>
                  <a:pt x="3587" y="16118"/>
                </a:cubicBezTo>
                <a:cubicBezTo>
                  <a:pt x="3647" y="16367"/>
                  <a:pt x="3902" y="15294"/>
                  <a:pt x="4022" y="16512"/>
                </a:cubicBezTo>
                <a:cubicBezTo>
                  <a:pt x="3961" y="14983"/>
                  <a:pt x="4484" y="16647"/>
                  <a:pt x="4544" y="15333"/>
                </a:cubicBezTo>
                <a:cubicBezTo>
                  <a:pt x="4641" y="15344"/>
                  <a:pt x="4916" y="15205"/>
                  <a:pt x="4845" y="14789"/>
                </a:cubicBezTo>
                <a:cubicBezTo>
                  <a:pt x="5166" y="15453"/>
                  <a:pt x="5204" y="13751"/>
                  <a:pt x="5537" y="13799"/>
                </a:cubicBezTo>
                <a:cubicBezTo>
                  <a:pt x="5662" y="12427"/>
                  <a:pt x="5612" y="13608"/>
                  <a:pt x="5781" y="13155"/>
                </a:cubicBezTo>
                <a:cubicBezTo>
                  <a:pt x="5776" y="14270"/>
                  <a:pt x="5973" y="12275"/>
                  <a:pt x="6032" y="13447"/>
                </a:cubicBezTo>
                <a:cubicBezTo>
                  <a:pt x="6060" y="13327"/>
                  <a:pt x="6087" y="13175"/>
                  <a:pt x="6112" y="13013"/>
                </a:cubicBezTo>
                <a:lnTo>
                  <a:pt x="6126" y="12928"/>
                </a:lnTo>
                <a:lnTo>
                  <a:pt x="6189" y="12796"/>
                </a:lnTo>
                <a:lnTo>
                  <a:pt x="6196" y="12502"/>
                </a:lnTo>
                <a:lnTo>
                  <a:pt x="6283" y="12119"/>
                </a:lnTo>
                <a:cubicBezTo>
                  <a:pt x="6317" y="12015"/>
                  <a:pt x="6355" y="11950"/>
                  <a:pt x="6401" y="11947"/>
                </a:cubicBezTo>
                <a:cubicBezTo>
                  <a:pt x="6569" y="12382"/>
                  <a:pt x="6765" y="10816"/>
                  <a:pt x="6975" y="11415"/>
                </a:cubicBezTo>
                <a:cubicBezTo>
                  <a:pt x="7050" y="11539"/>
                  <a:pt x="7274" y="11332"/>
                  <a:pt x="7311" y="10934"/>
                </a:cubicBezTo>
                <a:cubicBezTo>
                  <a:pt x="7357" y="10816"/>
                  <a:pt x="7414" y="10901"/>
                  <a:pt x="7429" y="10493"/>
                </a:cubicBezTo>
                <a:cubicBezTo>
                  <a:pt x="7458" y="9995"/>
                  <a:pt x="7633" y="10585"/>
                  <a:pt x="7601" y="10051"/>
                </a:cubicBezTo>
                <a:cubicBezTo>
                  <a:pt x="7725" y="10452"/>
                  <a:pt x="7802" y="9395"/>
                  <a:pt x="7896" y="9072"/>
                </a:cubicBezTo>
                <a:cubicBezTo>
                  <a:pt x="7995" y="9489"/>
                  <a:pt x="8094" y="8401"/>
                  <a:pt x="8305" y="8103"/>
                </a:cubicBezTo>
                <a:cubicBezTo>
                  <a:pt x="8415" y="8590"/>
                  <a:pt x="8311" y="8011"/>
                  <a:pt x="8509" y="8613"/>
                </a:cubicBezTo>
                <a:cubicBezTo>
                  <a:pt x="8514" y="8530"/>
                  <a:pt x="8661" y="8482"/>
                  <a:pt x="8723" y="8380"/>
                </a:cubicBezTo>
                <a:cubicBezTo>
                  <a:pt x="8785" y="8277"/>
                  <a:pt x="8811" y="7726"/>
                  <a:pt x="8881" y="7998"/>
                </a:cubicBezTo>
                <a:cubicBezTo>
                  <a:pt x="9191" y="8757"/>
                  <a:pt x="9440" y="8439"/>
                  <a:pt x="9682" y="8399"/>
                </a:cubicBezTo>
                <a:cubicBezTo>
                  <a:pt x="9952" y="8234"/>
                  <a:pt x="9790" y="7903"/>
                  <a:pt x="10054" y="7961"/>
                </a:cubicBezTo>
                <a:cubicBezTo>
                  <a:pt x="10075" y="7496"/>
                  <a:pt x="10162" y="7311"/>
                  <a:pt x="10240" y="7434"/>
                </a:cubicBezTo>
                <a:cubicBezTo>
                  <a:pt x="10370" y="7322"/>
                  <a:pt x="10323" y="6264"/>
                  <a:pt x="10475" y="6760"/>
                </a:cubicBezTo>
                <a:cubicBezTo>
                  <a:pt x="10437" y="6280"/>
                  <a:pt x="10647" y="6255"/>
                  <a:pt x="10646" y="5902"/>
                </a:cubicBezTo>
                <a:lnTo>
                  <a:pt x="10640" y="5831"/>
                </a:lnTo>
                <a:lnTo>
                  <a:pt x="10711" y="5700"/>
                </a:lnTo>
                <a:cubicBezTo>
                  <a:pt x="10739" y="5641"/>
                  <a:pt x="10768" y="5584"/>
                  <a:pt x="10785" y="5574"/>
                </a:cubicBezTo>
                <a:lnTo>
                  <a:pt x="10822" y="5427"/>
                </a:lnTo>
                <a:lnTo>
                  <a:pt x="10837" y="5439"/>
                </a:lnTo>
                <a:lnTo>
                  <a:pt x="10870" y="5427"/>
                </a:lnTo>
                <a:cubicBezTo>
                  <a:pt x="10869" y="5492"/>
                  <a:pt x="10868" y="5557"/>
                  <a:pt x="10867" y="5621"/>
                </a:cubicBezTo>
                <a:cubicBezTo>
                  <a:pt x="10861" y="5807"/>
                  <a:pt x="10902" y="5777"/>
                  <a:pt x="10955" y="5739"/>
                </a:cubicBezTo>
                <a:cubicBezTo>
                  <a:pt x="11064" y="5566"/>
                  <a:pt x="11060" y="6585"/>
                  <a:pt x="11102" y="5807"/>
                </a:cubicBezTo>
                <a:lnTo>
                  <a:pt x="11111" y="5587"/>
                </a:lnTo>
                <a:lnTo>
                  <a:pt x="11158" y="5662"/>
                </a:lnTo>
                <a:cubicBezTo>
                  <a:pt x="11171" y="5665"/>
                  <a:pt x="11304" y="5599"/>
                  <a:pt x="11303" y="5742"/>
                </a:cubicBezTo>
                <a:cubicBezTo>
                  <a:pt x="11402" y="5128"/>
                  <a:pt x="11378" y="5994"/>
                  <a:pt x="11483" y="6127"/>
                </a:cubicBezTo>
                <a:cubicBezTo>
                  <a:pt x="11558" y="5544"/>
                  <a:pt x="11704" y="6398"/>
                  <a:pt x="11920" y="6289"/>
                </a:cubicBezTo>
                <a:cubicBezTo>
                  <a:pt x="12001" y="5620"/>
                  <a:pt x="11997" y="6690"/>
                  <a:pt x="12158" y="5745"/>
                </a:cubicBezTo>
                <a:cubicBezTo>
                  <a:pt x="12167" y="5815"/>
                  <a:pt x="12261" y="5535"/>
                  <a:pt x="12314" y="5464"/>
                </a:cubicBezTo>
                <a:cubicBezTo>
                  <a:pt x="12366" y="5392"/>
                  <a:pt x="12421" y="5707"/>
                  <a:pt x="12474" y="5316"/>
                </a:cubicBezTo>
                <a:cubicBezTo>
                  <a:pt x="12734" y="4014"/>
                  <a:pt x="12987" y="3854"/>
                  <a:pt x="13220" y="3441"/>
                </a:cubicBezTo>
                <a:cubicBezTo>
                  <a:pt x="13486" y="3094"/>
                  <a:pt x="13326" y="4486"/>
                  <a:pt x="13646" y="3191"/>
                </a:cubicBezTo>
                <a:cubicBezTo>
                  <a:pt x="13688" y="3596"/>
                  <a:pt x="13730" y="3584"/>
                  <a:pt x="13799" y="3321"/>
                </a:cubicBezTo>
                <a:cubicBezTo>
                  <a:pt x="13929" y="3185"/>
                  <a:pt x="13933" y="4284"/>
                  <a:pt x="14056" y="3526"/>
                </a:cubicBezTo>
                <a:cubicBezTo>
                  <a:pt x="14040" y="4131"/>
                  <a:pt x="14306" y="3565"/>
                  <a:pt x="14254" y="4220"/>
                </a:cubicBezTo>
                <a:cubicBezTo>
                  <a:pt x="14346" y="4689"/>
                  <a:pt x="14376" y="3778"/>
                  <a:pt x="14466" y="4178"/>
                </a:cubicBezTo>
                <a:cubicBezTo>
                  <a:pt x="14562" y="4213"/>
                  <a:pt x="14528" y="3943"/>
                  <a:pt x="14633" y="3819"/>
                </a:cubicBezTo>
                <a:cubicBezTo>
                  <a:pt x="14761" y="3775"/>
                  <a:pt x="14735" y="2584"/>
                  <a:pt x="14851" y="3884"/>
                </a:cubicBezTo>
                <a:cubicBezTo>
                  <a:pt x="14980" y="3455"/>
                  <a:pt x="14900" y="3820"/>
                  <a:pt x="15086" y="4002"/>
                </a:cubicBezTo>
                <a:cubicBezTo>
                  <a:pt x="15158" y="3607"/>
                  <a:pt x="15222" y="3733"/>
                  <a:pt x="15286" y="4025"/>
                </a:cubicBezTo>
                <a:cubicBezTo>
                  <a:pt x="15462" y="3817"/>
                  <a:pt x="15631" y="4212"/>
                  <a:pt x="15833" y="4282"/>
                </a:cubicBezTo>
                <a:cubicBezTo>
                  <a:pt x="15976" y="4376"/>
                  <a:pt x="15885" y="5038"/>
                  <a:pt x="16032" y="5287"/>
                </a:cubicBezTo>
                <a:cubicBezTo>
                  <a:pt x="16180" y="5535"/>
                  <a:pt x="16547" y="5535"/>
                  <a:pt x="16717" y="5773"/>
                </a:cubicBezTo>
                <a:cubicBezTo>
                  <a:pt x="16999" y="4804"/>
                  <a:pt x="16719" y="6510"/>
                  <a:pt x="17168" y="6017"/>
                </a:cubicBezTo>
                <a:cubicBezTo>
                  <a:pt x="17191" y="5865"/>
                  <a:pt x="17248" y="5986"/>
                  <a:pt x="17244" y="6181"/>
                </a:cubicBezTo>
                <a:cubicBezTo>
                  <a:pt x="17272" y="6110"/>
                  <a:pt x="17337" y="5712"/>
                  <a:pt x="17347" y="6018"/>
                </a:cubicBezTo>
                <a:cubicBezTo>
                  <a:pt x="17491" y="5995"/>
                  <a:pt x="17632" y="5756"/>
                  <a:pt x="17757" y="5323"/>
                </a:cubicBezTo>
                <a:cubicBezTo>
                  <a:pt x="18040" y="5740"/>
                  <a:pt x="17977" y="4595"/>
                  <a:pt x="18076" y="4427"/>
                </a:cubicBezTo>
                <a:cubicBezTo>
                  <a:pt x="18243" y="4970"/>
                  <a:pt x="18298" y="4449"/>
                  <a:pt x="18488" y="4778"/>
                </a:cubicBezTo>
                <a:cubicBezTo>
                  <a:pt x="18531" y="4568"/>
                  <a:pt x="18664" y="4812"/>
                  <a:pt x="18735" y="4501"/>
                </a:cubicBezTo>
                <a:cubicBezTo>
                  <a:pt x="18860" y="5623"/>
                  <a:pt x="18949" y="4150"/>
                  <a:pt x="19086" y="4000"/>
                </a:cubicBezTo>
                <a:cubicBezTo>
                  <a:pt x="19222" y="3851"/>
                  <a:pt x="19453" y="4795"/>
                  <a:pt x="19556" y="3605"/>
                </a:cubicBezTo>
                <a:cubicBezTo>
                  <a:pt x="19620" y="3728"/>
                  <a:pt x="19663" y="4267"/>
                  <a:pt x="19778" y="4145"/>
                </a:cubicBezTo>
                <a:cubicBezTo>
                  <a:pt x="19826" y="4373"/>
                  <a:pt x="19828" y="4403"/>
                  <a:pt x="19921" y="4018"/>
                </a:cubicBezTo>
                <a:cubicBezTo>
                  <a:pt x="19799" y="3401"/>
                  <a:pt x="20084" y="4080"/>
                  <a:pt x="20062" y="3326"/>
                </a:cubicBezTo>
                <a:cubicBezTo>
                  <a:pt x="20204" y="2814"/>
                  <a:pt x="20472" y="3494"/>
                  <a:pt x="20446" y="2135"/>
                </a:cubicBezTo>
                <a:cubicBezTo>
                  <a:pt x="20484" y="1321"/>
                  <a:pt x="20678" y="2518"/>
                  <a:pt x="20674" y="1650"/>
                </a:cubicBezTo>
                <a:cubicBezTo>
                  <a:pt x="20759" y="2190"/>
                  <a:pt x="20899" y="1238"/>
                  <a:pt x="21033" y="1233"/>
                </a:cubicBezTo>
                <a:cubicBezTo>
                  <a:pt x="21056" y="836"/>
                  <a:pt x="21087" y="849"/>
                  <a:pt x="21141" y="1047"/>
                </a:cubicBezTo>
                <a:cubicBezTo>
                  <a:pt x="21222" y="1066"/>
                  <a:pt x="21308" y="925"/>
                  <a:pt x="21395" y="695"/>
                </a:cubicBez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el 1"/>
          <p:cNvSpPr txBox="1">
            <a:spLocks noGrp="1"/>
          </p:cNvSpPr>
          <p:nvPr>
            <p:ph type="title"/>
          </p:nvPr>
        </p:nvSpPr>
        <p:spPr>
          <a:xfrm>
            <a:off x="1047095" y="415227"/>
            <a:ext cx="9543406" cy="1188721"/>
          </a:xfrm>
          <a:prstGeom prst="rect">
            <a:avLst/>
          </a:prstGeom>
        </p:spPr>
        <p:txBody>
          <a:bodyPr/>
          <a:lstStyle>
            <a:lvl1pPr>
              <a:defRPr>
                <a:solidFill>
                  <a:srgbClr val="262626"/>
                </a:solidFill>
              </a:defRPr>
            </a:lvl1pPr>
          </a:lstStyle>
          <a:p>
            <a:r>
              <a:t>Discussion, perspectives, next steps..</a:t>
            </a:r>
          </a:p>
        </p:txBody>
      </p:sp>
      <p:sp>
        <p:nvSpPr>
          <p:cNvPr id="225" name="Pladsholder til indhold 2"/>
          <p:cNvSpPr txBox="1">
            <a:spLocks noGrp="1"/>
          </p:cNvSpPr>
          <p:nvPr>
            <p:ph type="body" idx="1"/>
          </p:nvPr>
        </p:nvSpPr>
        <p:spPr>
          <a:xfrm>
            <a:off x="1957987" y="1603948"/>
            <a:ext cx="8276026" cy="5006714"/>
          </a:xfrm>
          <a:prstGeom prst="rect">
            <a:avLst/>
          </a:prstGeom>
        </p:spPr>
        <p:txBody>
          <a:bodyPr anchor="ctr"/>
          <a:lstStyle/>
          <a:p>
            <a:pPr>
              <a:lnSpc>
                <a:spcPct val="72000"/>
              </a:lnSpc>
              <a:defRPr sz="2400">
                <a:solidFill>
                  <a:srgbClr val="262626"/>
                </a:solidFill>
              </a:defRPr>
            </a:pPr>
            <a:r>
              <a:t>The results demonstrate well that the impact of the ETS overall is heterogeneous both at the country and firm-level.</a:t>
            </a:r>
          </a:p>
          <a:p>
            <a:pPr>
              <a:lnSpc>
                <a:spcPct val="72000"/>
              </a:lnSpc>
              <a:defRPr sz="2400">
                <a:solidFill>
                  <a:srgbClr val="262626"/>
                </a:solidFill>
              </a:defRPr>
            </a:pPr>
            <a:r>
              <a:t>Extension to the research - other 3rd countries such as Ukraine, Belarus, Georgia and benchmark with data for Poland, Baltic Countries</a:t>
            </a:r>
          </a:p>
          <a:p>
            <a:pPr>
              <a:lnSpc>
                <a:spcPct val="72000"/>
              </a:lnSpc>
              <a:defRPr sz="2400">
                <a:solidFill>
                  <a:srgbClr val="262626"/>
                </a:solidFill>
              </a:defRPr>
            </a:pPr>
            <a:r>
              <a:t>Work on CBAM regulations - where CBAM will replace the system of free allocations to counteract carbon leakage in a more efficient way (for the ETS system to work as intended)</a:t>
            </a:r>
            <a:endParaRPr sz="1500"/>
          </a:p>
          <a:p>
            <a:pPr>
              <a:lnSpc>
                <a:spcPct val="72000"/>
              </a:lnSpc>
              <a:defRPr sz="2400">
                <a:solidFill>
                  <a:srgbClr val="262626"/>
                </a:solidFill>
              </a:defRPr>
            </a:pPr>
            <a:endParaRPr sz="150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6"/>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8" name="Titel 1"/>
          <p:cNvSpPr txBox="1">
            <a:spLocks noGrp="1"/>
          </p:cNvSpPr>
          <p:nvPr>
            <p:ph type="title"/>
          </p:nvPr>
        </p:nvSpPr>
        <p:spPr>
          <a:xfrm>
            <a:off x="838199" y="451380"/>
            <a:ext cx="10512554" cy="4066542"/>
          </a:xfrm>
          <a:prstGeom prst="rect">
            <a:avLst/>
          </a:prstGeom>
        </p:spPr>
        <p:txBody>
          <a:bodyPr/>
          <a:lstStyle>
            <a:lvl1pPr>
              <a:defRPr sz="6600"/>
            </a:lvl1pPr>
          </a:lstStyle>
          <a:p>
            <a:r>
              <a:t>Thank you for your attention! </a:t>
            </a:r>
          </a:p>
        </p:txBody>
      </p:sp>
      <p:grpSp>
        <p:nvGrpSpPr>
          <p:cNvPr id="231" name="sketch line"/>
          <p:cNvGrpSpPr/>
          <p:nvPr/>
        </p:nvGrpSpPr>
        <p:grpSpPr>
          <a:xfrm>
            <a:off x="837828" y="4702194"/>
            <a:ext cx="5411050" cy="47073"/>
            <a:chOff x="0" y="0"/>
            <a:chExt cx="5411048" cy="47071"/>
          </a:xfrm>
        </p:grpSpPr>
        <p:sp>
          <p:nvSpPr>
            <p:cNvPr id="229" name="Shape"/>
            <p:cNvSpPr/>
            <p:nvPr/>
          </p:nvSpPr>
          <p:spPr>
            <a:xfrm>
              <a:off x="0" y="719"/>
              <a:ext cx="5410572" cy="46353"/>
            </a:xfrm>
            <a:custGeom>
              <a:avLst/>
              <a:gdLst/>
              <a:ahLst/>
              <a:cxnLst>
                <a:cxn ang="0">
                  <a:pos x="wd2" y="hd2"/>
                </a:cxn>
                <a:cxn ang="5400000">
                  <a:pos x="wd2" y="hd2"/>
                </a:cxn>
                <a:cxn ang="10800000">
                  <a:pos x="wd2" y="hd2"/>
                </a:cxn>
                <a:cxn ang="16200000">
                  <a:pos x="wd2" y="hd2"/>
                </a:cxn>
              </a:cxnLst>
              <a:rect l="0" t="0" r="r" b="b"/>
              <a:pathLst>
                <a:path w="21599" h="13392" extrusionOk="0">
                  <a:moveTo>
                    <a:pt x="2" y="4531"/>
                  </a:moveTo>
                  <a:cubicBezTo>
                    <a:pt x="1140" y="3108"/>
                    <a:pt x="1504" y="10964"/>
                    <a:pt x="2485" y="4531"/>
                  </a:cubicBezTo>
                  <a:cubicBezTo>
                    <a:pt x="3466" y="-1903"/>
                    <a:pt x="4119" y="6619"/>
                    <a:pt x="4537" y="4531"/>
                  </a:cubicBezTo>
                  <a:cubicBezTo>
                    <a:pt x="4955" y="2442"/>
                    <a:pt x="6236" y="7384"/>
                    <a:pt x="7669" y="4531"/>
                  </a:cubicBezTo>
                  <a:cubicBezTo>
                    <a:pt x="9101" y="1677"/>
                    <a:pt x="9452" y="10178"/>
                    <a:pt x="10152" y="4531"/>
                  </a:cubicBezTo>
                  <a:cubicBezTo>
                    <a:pt x="10853" y="-1117"/>
                    <a:pt x="11446" y="-1891"/>
                    <a:pt x="12636" y="4531"/>
                  </a:cubicBezTo>
                  <a:cubicBezTo>
                    <a:pt x="13827" y="10952"/>
                    <a:pt x="14245" y="3732"/>
                    <a:pt x="15768" y="4531"/>
                  </a:cubicBezTo>
                  <a:cubicBezTo>
                    <a:pt x="17290" y="5330"/>
                    <a:pt x="17119" y="7581"/>
                    <a:pt x="18035" y="4531"/>
                  </a:cubicBezTo>
                  <a:cubicBezTo>
                    <a:pt x="18952" y="1481"/>
                    <a:pt x="20559" y="7049"/>
                    <a:pt x="21599" y="4531"/>
                  </a:cubicBezTo>
                  <a:cubicBezTo>
                    <a:pt x="21596" y="6095"/>
                    <a:pt x="21596" y="8145"/>
                    <a:pt x="21599" y="9814"/>
                  </a:cubicBezTo>
                  <a:cubicBezTo>
                    <a:pt x="20613" y="16519"/>
                    <a:pt x="19996" y="7620"/>
                    <a:pt x="19331" y="9814"/>
                  </a:cubicBezTo>
                  <a:cubicBezTo>
                    <a:pt x="18666" y="12009"/>
                    <a:pt x="17700" y="4353"/>
                    <a:pt x="16632" y="9814"/>
                  </a:cubicBezTo>
                  <a:cubicBezTo>
                    <a:pt x="15564" y="15276"/>
                    <a:pt x="15207" y="2014"/>
                    <a:pt x="14148" y="9814"/>
                  </a:cubicBezTo>
                  <a:cubicBezTo>
                    <a:pt x="13089" y="17615"/>
                    <a:pt x="12272" y="-68"/>
                    <a:pt x="11016" y="9814"/>
                  </a:cubicBezTo>
                  <a:cubicBezTo>
                    <a:pt x="9760" y="19697"/>
                    <a:pt x="8801" y="5505"/>
                    <a:pt x="7885" y="9814"/>
                  </a:cubicBezTo>
                  <a:cubicBezTo>
                    <a:pt x="6969" y="14124"/>
                    <a:pt x="6398" y="13629"/>
                    <a:pt x="5617" y="9814"/>
                  </a:cubicBezTo>
                  <a:cubicBezTo>
                    <a:pt x="4836" y="6000"/>
                    <a:pt x="3690" y="5444"/>
                    <a:pt x="2917" y="9814"/>
                  </a:cubicBezTo>
                  <a:cubicBezTo>
                    <a:pt x="2145" y="14185"/>
                    <a:pt x="1345" y="4490"/>
                    <a:pt x="2" y="9814"/>
                  </a:cubicBezTo>
                  <a:cubicBezTo>
                    <a:pt x="0" y="7726"/>
                    <a:pt x="-1" y="6770"/>
                    <a:pt x="2" y="453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0" name="Shape"/>
            <p:cNvSpPr/>
            <p:nvPr/>
          </p:nvSpPr>
          <p:spPr>
            <a:xfrm>
              <a:off x="145" y="0"/>
              <a:ext cx="5410904" cy="40468"/>
            </a:xfrm>
            <a:custGeom>
              <a:avLst/>
              <a:gdLst/>
              <a:ahLst/>
              <a:cxnLst>
                <a:cxn ang="0">
                  <a:pos x="wd2" y="hd2"/>
                </a:cxn>
                <a:cxn ang="5400000">
                  <a:pos x="wd2" y="hd2"/>
                </a:cxn>
                <a:cxn ang="10800000">
                  <a:pos x="wd2" y="hd2"/>
                </a:cxn>
                <a:cxn ang="16200000">
                  <a:pos x="wd2" y="hd2"/>
                </a:cxn>
              </a:cxnLst>
              <a:rect l="0" t="0" r="r" b="b"/>
              <a:pathLst>
                <a:path w="21598" h="11425" extrusionOk="0">
                  <a:moveTo>
                    <a:pt x="1" y="4630"/>
                  </a:moveTo>
                  <a:cubicBezTo>
                    <a:pt x="652" y="-651"/>
                    <a:pt x="1276" y="10"/>
                    <a:pt x="2269" y="4630"/>
                  </a:cubicBezTo>
                  <a:cubicBezTo>
                    <a:pt x="3262" y="9250"/>
                    <a:pt x="4046" y="2578"/>
                    <a:pt x="5184" y="4630"/>
                  </a:cubicBezTo>
                  <a:cubicBezTo>
                    <a:pt x="6322" y="6682"/>
                    <a:pt x="6514" y="3679"/>
                    <a:pt x="7667" y="4630"/>
                  </a:cubicBezTo>
                  <a:cubicBezTo>
                    <a:pt x="8821" y="5581"/>
                    <a:pt x="9439" y="-786"/>
                    <a:pt x="9935" y="4630"/>
                  </a:cubicBezTo>
                  <a:cubicBezTo>
                    <a:pt x="10431" y="10046"/>
                    <a:pt x="12069" y="-5146"/>
                    <a:pt x="12850" y="4630"/>
                  </a:cubicBezTo>
                  <a:cubicBezTo>
                    <a:pt x="13632" y="14406"/>
                    <a:pt x="14597" y="11418"/>
                    <a:pt x="15550" y="4630"/>
                  </a:cubicBezTo>
                  <a:cubicBezTo>
                    <a:pt x="16502" y="-2158"/>
                    <a:pt x="17540" y="-897"/>
                    <a:pt x="18249" y="4630"/>
                  </a:cubicBezTo>
                  <a:cubicBezTo>
                    <a:pt x="18958" y="10157"/>
                    <a:pt x="20677" y="2857"/>
                    <a:pt x="21596" y="4630"/>
                  </a:cubicBezTo>
                  <a:cubicBezTo>
                    <a:pt x="21598" y="6593"/>
                    <a:pt x="21599" y="8255"/>
                    <a:pt x="21596" y="9793"/>
                  </a:cubicBezTo>
                  <a:cubicBezTo>
                    <a:pt x="20514" y="6536"/>
                    <a:pt x="20444" y="13392"/>
                    <a:pt x="19329" y="9793"/>
                  </a:cubicBezTo>
                  <a:cubicBezTo>
                    <a:pt x="18213" y="6194"/>
                    <a:pt x="17757" y="7308"/>
                    <a:pt x="17277" y="9793"/>
                  </a:cubicBezTo>
                  <a:cubicBezTo>
                    <a:pt x="16798" y="12278"/>
                    <a:pt x="15013" y="11001"/>
                    <a:pt x="14362" y="9793"/>
                  </a:cubicBezTo>
                  <a:cubicBezTo>
                    <a:pt x="13711" y="8585"/>
                    <a:pt x="13172" y="14007"/>
                    <a:pt x="12094" y="9793"/>
                  </a:cubicBezTo>
                  <a:cubicBezTo>
                    <a:pt x="11017" y="5579"/>
                    <a:pt x="10539" y="12364"/>
                    <a:pt x="9179" y="9793"/>
                  </a:cubicBezTo>
                  <a:cubicBezTo>
                    <a:pt x="7819" y="7222"/>
                    <a:pt x="7191" y="12813"/>
                    <a:pt x="6048" y="9793"/>
                  </a:cubicBezTo>
                  <a:cubicBezTo>
                    <a:pt x="4905" y="6773"/>
                    <a:pt x="4246" y="3132"/>
                    <a:pt x="3564" y="9793"/>
                  </a:cubicBezTo>
                  <a:cubicBezTo>
                    <a:pt x="2883" y="16454"/>
                    <a:pt x="747" y="-1270"/>
                    <a:pt x="1" y="9793"/>
                  </a:cubicBezTo>
                  <a:cubicBezTo>
                    <a:pt x="-1" y="7250"/>
                    <a:pt x="2" y="6070"/>
                    <a:pt x="1" y="4630"/>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el 1"/>
          <p:cNvSpPr txBox="1">
            <a:spLocks noGrp="1"/>
          </p:cNvSpPr>
          <p:nvPr>
            <p:ph type="title"/>
          </p:nvPr>
        </p:nvSpPr>
        <p:spPr>
          <a:xfrm>
            <a:off x="442075" y="446560"/>
            <a:ext cx="10515601" cy="1325563"/>
          </a:xfrm>
          <a:prstGeom prst="rect">
            <a:avLst/>
          </a:prstGeom>
        </p:spPr>
        <p:txBody>
          <a:bodyPr/>
          <a:lstStyle>
            <a:lvl1pPr defTabSz="658368">
              <a:defRPr sz="2808"/>
            </a:lvl1pPr>
          </a:lstStyle>
          <a:p>
            <a:r>
              <a:t>Current book project (research monograph) – Carlsberg Monograph Stipend: Sustainable futures of trade. How to solve the triple crisis of inequality, security &amp; climate?</a:t>
            </a:r>
          </a:p>
        </p:txBody>
      </p:sp>
      <p:sp>
        <p:nvSpPr>
          <p:cNvPr id="140" name="Pladsholder til tekst 2"/>
          <p:cNvSpPr txBox="1"/>
          <p:nvPr/>
        </p:nvSpPr>
        <p:spPr>
          <a:xfrm>
            <a:off x="5919297" y="2192413"/>
            <a:ext cx="6080763" cy="252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t>Part III: Actors</a:t>
            </a:r>
          </a:p>
          <a:p>
            <a:pPr>
              <a:lnSpc>
                <a:spcPct val="90000"/>
              </a:lnSpc>
              <a:spcBef>
                <a:spcPts val="1000"/>
              </a:spcBef>
              <a:defRPr sz="2000"/>
            </a:pPr>
            <a:r>
              <a:t>Ch 7 - Multinational firms</a:t>
            </a:r>
          </a:p>
          <a:p>
            <a:pPr>
              <a:lnSpc>
                <a:spcPct val="90000"/>
              </a:lnSpc>
              <a:spcBef>
                <a:spcPts val="1000"/>
              </a:spcBef>
              <a:defRPr sz="2000"/>
            </a:pPr>
            <a:r>
              <a:t>Ch 8 - National governments</a:t>
            </a:r>
          </a:p>
          <a:p>
            <a:pPr>
              <a:lnSpc>
                <a:spcPct val="90000"/>
              </a:lnSpc>
              <a:spcBef>
                <a:spcPts val="1000"/>
              </a:spcBef>
              <a:defRPr sz="2000"/>
            </a:pPr>
            <a:r>
              <a:t>Ch 9 - The European Union </a:t>
            </a:r>
            <a:endParaRPr sz="2800"/>
          </a:p>
          <a:p>
            <a:pPr>
              <a:lnSpc>
                <a:spcPct val="90000"/>
              </a:lnSpc>
              <a:spcBef>
                <a:spcPts val="1000"/>
              </a:spcBef>
              <a:defRPr sz="2000"/>
            </a:pPr>
            <a:r>
              <a:t>Ch 10 - The WTO</a:t>
            </a:r>
            <a:endParaRPr sz="2800"/>
          </a:p>
        </p:txBody>
      </p:sp>
      <p:sp>
        <p:nvSpPr>
          <p:cNvPr id="141" name="Pladsholder til tekst 3"/>
          <p:cNvSpPr txBox="1"/>
          <p:nvPr/>
        </p:nvSpPr>
        <p:spPr>
          <a:xfrm>
            <a:off x="487795" y="4481929"/>
            <a:ext cx="4567530" cy="2001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t>Part II: Exploiting regulatory difference</a:t>
            </a:r>
            <a:endParaRPr sz="2800"/>
          </a:p>
          <a:p>
            <a:pPr>
              <a:lnSpc>
                <a:spcPct val="90000"/>
              </a:lnSpc>
              <a:spcBef>
                <a:spcPts val="1000"/>
              </a:spcBef>
              <a:defRPr sz="2000"/>
            </a:pPr>
            <a:r>
              <a:t>Ch 3 – Labour</a:t>
            </a:r>
            <a:endParaRPr sz="2800"/>
          </a:p>
          <a:p>
            <a:pPr>
              <a:lnSpc>
                <a:spcPct val="90000"/>
              </a:lnSpc>
              <a:spcBef>
                <a:spcPts val="1000"/>
              </a:spcBef>
              <a:defRPr sz="2000"/>
            </a:pPr>
            <a:r>
              <a:t>Ch 4 – Environment</a:t>
            </a:r>
            <a:endParaRPr sz="2800"/>
          </a:p>
          <a:p>
            <a:pPr>
              <a:lnSpc>
                <a:spcPct val="90000"/>
              </a:lnSpc>
              <a:spcBef>
                <a:spcPts val="1000"/>
              </a:spcBef>
              <a:defRPr sz="2000"/>
            </a:pPr>
            <a:r>
              <a:t>Ch 5 – Climate</a:t>
            </a:r>
          </a:p>
          <a:p>
            <a:pPr>
              <a:lnSpc>
                <a:spcPct val="90000"/>
              </a:lnSpc>
              <a:spcBef>
                <a:spcPts val="1000"/>
              </a:spcBef>
              <a:defRPr sz="2000"/>
            </a:pPr>
            <a:r>
              <a:t>Ch 6 - Taxation</a:t>
            </a:r>
          </a:p>
        </p:txBody>
      </p:sp>
      <p:sp>
        <p:nvSpPr>
          <p:cNvPr id="142" name="Titel 1"/>
          <p:cNvSpPr txBox="1"/>
          <p:nvPr/>
        </p:nvSpPr>
        <p:spPr>
          <a:xfrm>
            <a:off x="442075" y="2243028"/>
            <a:ext cx="4658970" cy="1600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a:lnSpc>
                <a:spcPct val="90000"/>
              </a:lnSpc>
              <a:defRPr sz="2000">
                <a:latin typeface="Aptos Display"/>
                <a:ea typeface="Aptos Display"/>
                <a:cs typeface="Aptos Display"/>
                <a:sym typeface="Aptos Display"/>
              </a:defRPr>
            </a:pPr>
            <a:r>
              <a:t>Part I: Introduction</a:t>
            </a:r>
            <a:br/>
            <a:r>
              <a:t>Ch 1 - Synthesis</a:t>
            </a:r>
            <a:br/>
            <a:r>
              <a:t>Ch 2 - A brief history of the history of economic thought in international trade</a:t>
            </a:r>
          </a:p>
        </p:txBody>
      </p:sp>
      <p:sp>
        <p:nvSpPr>
          <p:cNvPr id="143" name="Pladsholder til tekst 2"/>
          <p:cNvSpPr txBox="1"/>
          <p:nvPr/>
        </p:nvSpPr>
        <p:spPr>
          <a:xfrm>
            <a:off x="5919297" y="4254491"/>
            <a:ext cx="6080763" cy="2128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t>Part IV: Solutions</a:t>
            </a:r>
            <a:endParaRPr sz="2800"/>
          </a:p>
          <a:p>
            <a:pPr>
              <a:lnSpc>
                <a:spcPct val="90000"/>
              </a:lnSpc>
              <a:spcBef>
                <a:spcPts val="1000"/>
              </a:spcBef>
              <a:defRPr sz="2000"/>
            </a:pPr>
            <a:r>
              <a:t>Ch 11 – Traditional trade policy (tariffs)</a:t>
            </a:r>
            <a:endParaRPr sz="2800"/>
          </a:p>
          <a:p>
            <a:pPr>
              <a:lnSpc>
                <a:spcPct val="90000"/>
              </a:lnSpc>
              <a:spcBef>
                <a:spcPts val="1000"/>
              </a:spcBef>
              <a:defRPr sz="2000"/>
            </a:pPr>
            <a:r>
              <a:t>Ch 12 - Standards</a:t>
            </a:r>
            <a:endParaRPr sz="2800"/>
          </a:p>
          <a:p>
            <a:pPr>
              <a:lnSpc>
                <a:spcPct val="90000"/>
              </a:lnSpc>
              <a:spcBef>
                <a:spcPts val="1000"/>
              </a:spcBef>
              <a:defRPr sz="2000"/>
            </a:pPr>
            <a:r>
              <a:t>Ch 13 – The EU’s ETS</a:t>
            </a:r>
            <a:endParaRPr sz="2800"/>
          </a:p>
        </p:txBody>
      </p:sp>
      <p:sp>
        <p:nvSpPr>
          <p:cNvPr id="144" name="Titel 1"/>
          <p:cNvSpPr txBox="1"/>
          <p:nvPr/>
        </p:nvSpPr>
        <p:spPr>
          <a:xfrm>
            <a:off x="5969663" y="5518175"/>
            <a:ext cx="4658971" cy="1600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a:lnSpc>
                <a:spcPct val="90000"/>
              </a:lnSpc>
              <a:defRPr sz="2000">
                <a:latin typeface="Aptos Display"/>
                <a:ea typeface="Aptos Display"/>
                <a:cs typeface="Aptos Display"/>
                <a:sym typeface="Aptos Display"/>
              </a:defRPr>
            </a:pPr>
            <a:r>
              <a:t>Part V: How we did it?</a:t>
            </a:r>
            <a:br/>
            <a:r>
              <a:t>Ch 14 – Looking back from 2070</a:t>
            </a:r>
          </a:p>
        </p:txBody>
      </p:sp>
      <p:pic>
        <p:nvPicPr>
          <p:cNvPr id="145" name="Picture 8" descr="Picture 8"/>
          <p:cNvPicPr>
            <a:picLocks noChangeAspect="1"/>
          </p:cNvPicPr>
          <p:nvPr/>
        </p:nvPicPr>
        <p:blipFill>
          <a:blip r:embed="rId2"/>
          <a:stretch>
            <a:fillRect/>
          </a:stretch>
        </p:blipFill>
        <p:spPr>
          <a:xfrm>
            <a:off x="4456433" y="5794483"/>
            <a:ext cx="811577" cy="70571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el 1"/>
          <p:cNvSpPr txBox="1">
            <a:spLocks noGrp="1"/>
          </p:cNvSpPr>
          <p:nvPr>
            <p:ph type="title"/>
          </p:nvPr>
        </p:nvSpPr>
        <p:spPr>
          <a:prstGeom prst="rect">
            <a:avLst/>
          </a:prstGeom>
        </p:spPr>
        <p:txBody>
          <a:bodyPr/>
          <a:lstStyle/>
          <a:p>
            <a:pPr defTabSz="868680">
              <a:defRPr sz="4180"/>
            </a:pPr>
            <a:r>
              <a:t>Main lessons for the international economy</a:t>
            </a:r>
            <a:br/>
            <a:endParaRPr/>
          </a:p>
        </p:txBody>
      </p:sp>
      <p:sp>
        <p:nvSpPr>
          <p:cNvPr id="148" name="Pladsholder til tekst 2"/>
          <p:cNvSpPr txBox="1">
            <a:spLocks noGrp="1"/>
          </p:cNvSpPr>
          <p:nvPr>
            <p:ph type="body" idx="1"/>
          </p:nvPr>
        </p:nvSpPr>
        <p:spPr>
          <a:xfrm>
            <a:off x="838200" y="1825625"/>
            <a:ext cx="10515600" cy="4884095"/>
          </a:xfrm>
          <a:prstGeom prst="rect">
            <a:avLst/>
          </a:prstGeom>
        </p:spPr>
        <p:txBody>
          <a:bodyPr/>
          <a:lstStyle/>
          <a:p>
            <a:pPr>
              <a:lnSpc>
                <a:spcPct val="72000"/>
              </a:lnSpc>
              <a:defRPr sz="1500"/>
            </a:pPr>
            <a:r>
              <a:t>Multinational firms are at the heart of the international economy today</a:t>
            </a:r>
          </a:p>
          <a:p>
            <a:pPr>
              <a:lnSpc>
                <a:spcPct val="72000"/>
              </a:lnSpc>
              <a:defRPr sz="1500"/>
            </a:pPr>
            <a:r>
              <a:t>Trade is determined by absolute, not comparative advantage</a:t>
            </a:r>
          </a:p>
          <a:p>
            <a:pPr>
              <a:lnSpc>
                <a:spcPct val="72000"/>
              </a:lnSpc>
              <a:defRPr sz="1500"/>
            </a:pPr>
            <a:r>
              <a:t>Knowledge transfer has always been more important than comparative advantage</a:t>
            </a:r>
          </a:p>
          <a:p>
            <a:pPr>
              <a:lnSpc>
                <a:spcPct val="72000"/>
              </a:lnSpc>
              <a:defRPr sz="1500"/>
            </a:pPr>
            <a:r>
              <a:t>Today comparative advantages are mostly founded in unsustainable arbitrage on regulatory difference</a:t>
            </a:r>
          </a:p>
          <a:p>
            <a:pPr>
              <a:lnSpc>
                <a:spcPct val="72000"/>
              </a:lnSpc>
              <a:defRPr sz="1500"/>
            </a:pPr>
            <a:r>
              <a:t>Solutions?</a:t>
            </a:r>
          </a:p>
          <a:p>
            <a:pPr>
              <a:lnSpc>
                <a:spcPct val="72000"/>
              </a:lnSpc>
              <a:defRPr sz="1500"/>
            </a:pPr>
            <a:r>
              <a:t>Regulate trade when dangerous (illicit trade, health, premature death, endangered species) and unwarranted (waste), collaborate in areas where the exploitation of regulatory difference (i.e. taxation, slave labour) undermines national welfare and security</a:t>
            </a:r>
          </a:p>
          <a:p>
            <a:pPr>
              <a:lnSpc>
                <a:spcPct val="72000"/>
              </a:lnSpc>
              <a:defRPr sz="1500"/>
            </a:pPr>
            <a:r>
              <a:t>In areas such as climate and environment self-management systems are desirable, since regulation in itself is not an end-game, but appealing to our better selves is</a:t>
            </a:r>
          </a:p>
          <a:p>
            <a:pPr>
              <a:lnSpc>
                <a:spcPct val="72000"/>
              </a:lnSpc>
              <a:defRPr sz="1500"/>
            </a:pPr>
            <a:r>
              <a:t>Examples of self-management systems we already know include education and waste management</a:t>
            </a:r>
          </a:p>
          <a:p>
            <a:pPr>
              <a:lnSpc>
                <a:spcPct val="72000"/>
              </a:lnSpc>
              <a:defRPr sz="1500"/>
            </a:pPr>
            <a:r>
              <a:t>I argue the ETS is not so much about carbon pricing as it is about self-management that raises the attention for firms to introduce incremental and radical innovations for energy preservation</a:t>
            </a:r>
          </a:p>
          <a:p>
            <a:pPr>
              <a:lnSpc>
                <a:spcPct val="72000"/>
              </a:lnSpc>
              <a:defRPr sz="1500"/>
            </a:pPr>
            <a:r>
              <a:t>Much more knowledge is needed about multinational firms and international trade whereby we can better regulate them to balance the needs of nation states and populations with those of firms and international organisation and management</a:t>
            </a:r>
          </a:p>
          <a:p>
            <a:pPr>
              <a:lnSpc>
                <a:spcPct val="72000"/>
              </a:lnSpc>
              <a:defRPr sz="1500"/>
            </a:pPr>
            <a:r>
              <a:t>As much as possible we should make away with efficiency-seeking types of multinational strategies and promote and develop policies for the conduit of the market-seeking types of multinational strategies (that dominated the Golden era of international investment and development i.e. 1955-1985)</a:t>
            </a:r>
          </a:p>
          <a:p>
            <a:pPr>
              <a:lnSpc>
                <a:spcPct val="72000"/>
              </a:lnSpc>
              <a:defRPr sz="1500"/>
            </a:pPr>
            <a:r>
              <a:t>Indispensable to resurrect the international public order and system for ensuring a fair and just international trading system</a:t>
            </a:r>
          </a:p>
        </p:txBody>
      </p:sp>
      <p:pic>
        <p:nvPicPr>
          <p:cNvPr id="149" name="Picture 8" descr="Picture 8"/>
          <p:cNvPicPr>
            <a:picLocks noChangeAspect="1"/>
          </p:cNvPicPr>
          <p:nvPr/>
        </p:nvPicPr>
        <p:blipFill>
          <a:blip r:embed="rId2"/>
          <a:stretch>
            <a:fillRect/>
          </a:stretch>
        </p:blipFill>
        <p:spPr>
          <a:xfrm>
            <a:off x="5490710" y="984970"/>
            <a:ext cx="811577" cy="70571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23"/>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2" name="Freeform: Shape 25"/>
          <p:cNvSpPr/>
          <p:nvPr/>
        </p:nvSpPr>
        <p:spPr>
          <a:xfrm>
            <a:off x="0" y="0"/>
            <a:ext cx="12192001" cy="2083507"/>
          </a:xfrm>
          <a:custGeom>
            <a:avLst/>
            <a:gdLst/>
            <a:ahLst/>
            <a:cxnLst>
              <a:cxn ang="0">
                <a:pos x="wd2" y="hd2"/>
              </a:cxn>
              <a:cxn ang="5400000">
                <a:pos x="wd2" y="hd2"/>
              </a:cxn>
              <a:cxn ang="10800000">
                <a:pos x="wd2" y="hd2"/>
              </a:cxn>
              <a:cxn ang="16200000">
                <a:pos x="wd2" y="hd2"/>
              </a:cxn>
            </a:cxnLst>
            <a:rect l="0" t="0" r="r" b="b"/>
            <a:pathLst>
              <a:path w="21600" h="21551" extrusionOk="0">
                <a:moveTo>
                  <a:pt x="0" y="0"/>
                </a:moveTo>
                <a:lnTo>
                  <a:pt x="16706" y="0"/>
                </a:lnTo>
                <a:lnTo>
                  <a:pt x="16706" y="0"/>
                </a:lnTo>
                <a:lnTo>
                  <a:pt x="21600" y="0"/>
                </a:lnTo>
                <a:lnTo>
                  <a:pt x="21600" y="12044"/>
                </a:lnTo>
                <a:lnTo>
                  <a:pt x="21522" y="12038"/>
                </a:lnTo>
                <a:cubicBezTo>
                  <a:pt x="21372" y="12300"/>
                  <a:pt x="21340" y="11967"/>
                  <a:pt x="21249" y="11931"/>
                </a:cubicBezTo>
                <a:cubicBezTo>
                  <a:pt x="21179" y="12053"/>
                  <a:pt x="21103" y="12075"/>
                  <a:pt x="21021" y="12171"/>
                </a:cubicBezTo>
                <a:cubicBezTo>
                  <a:pt x="20945" y="12254"/>
                  <a:pt x="20847" y="12428"/>
                  <a:pt x="20761" y="12507"/>
                </a:cubicBezTo>
                <a:cubicBezTo>
                  <a:pt x="20685" y="12593"/>
                  <a:pt x="20619" y="12584"/>
                  <a:pt x="20567" y="12604"/>
                </a:cubicBezTo>
                <a:cubicBezTo>
                  <a:pt x="20547" y="12633"/>
                  <a:pt x="20470" y="12863"/>
                  <a:pt x="20455" y="12831"/>
                </a:cubicBezTo>
                <a:lnTo>
                  <a:pt x="20278" y="12679"/>
                </a:lnTo>
                <a:cubicBezTo>
                  <a:pt x="20242" y="12731"/>
                  <a:pt x="20221" y="12641"/>
                  <a:pt x="20195" y="12694"/>
                </a:cubicBezTo>
                <a:cubicBezTo>
                  <a:pt x="20138" y="12755"/>
                  <a:pt x="19965" y="13071"/>
                  <a:pt x="19914" y="13103"/>
                </a:cubicBezTo>
                <a:cubicBezTo>
                  <a:pt x="19838" y="13174"/>
                  <a:pt x="19809" y="13164"/>
                  <a:pt x="19739" y="13323"/>
                </a:cubicBezTo>
                <a:cubicBezTo>
                  <a:pt x="19665" y="13502"/>
                  <a:pt x="19579" y="13645"/>
                  <a:pt x="19515" y="13996"/>
                </a:cubicBezTo>
                <a:cubicBezTo>
                  <a:pt x="19505" y="14090"/>
                  <a:pt x="19475" y="14088"/>
                  <a:pt x="19442" y="14120"/>
                </a:cubicBezTo>
                <a:cubicBezTo>
                  <a:pt x="19409" y="14153"/>
                  <a:pt x="19324" y="14200"/>
                  <a:pt x="19320" y="14191"/>
                </a:cubicBezTo>
                <a:cubicBezTo>
                  <a:pt x="19277" y="14269"/>
                  <a:pt x="19264" y="14478"/>
                  <a:pt x="19183" y="14587"/>
                </a:cubicBezTo>
                <a:cubicBezTo>
                  <a:pt x="19117" y="14643"/>
                  <a:pt x="19001" y="14695"/>
                  <a:pt x="18941" y="14754"/>
                </a:cubicBezTo>
                <a:cubicBezTo>
                  <a:pt x="18915" y="14722"/>
                  <a:pt x="18841" y="14863"/>
                  <a:pt x="18823" y="14939"/>
                </a:cubicBezTo>
                <a:cubicBezTo>
                  <a:pt x="18783" y="15189"/>
                  <a:pt x="18667" y="15104"/>
                  <a:pt x="18633" y="15298"/>
                </a:cubicBezTo>
                <a:cubicBezTo>
                  <a:pt x="18619" y="15332"/>
                  <a:pt x="18613" y="15193"/>
                  <a:pt x="18599" y="15203"/>
                </a:cubicBezTo>
                <a:lnTo>
                  <a:pt x="18551" y="15371"/>
                </a:lnTo>
                <a:lnTo>
                  <a:pt x="18511" y="15290"/>
                </a:lnTo>
                <a:lnTo>
                  <a:pt x="18404" y="15590"/>
                </a:lnTo>
                <a:cubicBezTo>
                  <a:pt x="18337" y="15651"/>
                  <a:pt x="18396" y="15790"/>
                  <a:pt x="18308" y="15679"/>
                </a:cubicBezTo>
                <a:cubicBezTo>
                  <a:pt x="18224" y="15787"/>
                  <a:pt x="18026" y="16033"/>
                  <a:pt x="17901" y="16233"/>
                </a:cubicBezTo>
                <a:cubicBezTo>
                  <a:pt x="17835" y="16359"/>
                  <a:pt x="17659" y="16609"/>
                  <a:pt x="17558" y="16884"/>
                </a:cubicBezTo>
                <a:cubicBezTo>
                  <a:pt x="17462" y="17006"/>
                  <a:pt x="17417" y="17480"/>
                  <a:pt x="17311" y="17461"/>
                </a:cubicBezTo>
                <a:cubicBezTo>
                  <a:pt x="17309" y="17500"/>
                  <a:pt x="17251" y="17554"/>
                  <a:pt x="17245" y="17584"/>
                </a:cubicBezTo>
                <a:lnTo>
                  <a:pt x="17192" y="17895"/>
                </a:lnTo>
                <a:lnTo>
                  <a:pt x="17182" y="17898"/>
                </a:lnTo>
                <a:lnTo>
                  <a:pt x="17066" y="17960"/>
                </a:lnTo>
                <a:lnTo>
                  <a:pt x="16953" y="18008"/>
                </a:lnTo>
                <a:cubicBezTo>
                  <a:pt x="16935" y="18059"/>
                  <a:pt x="16916" y="18108"/>
                  <a:pt x="16895" y="18154"/>
                </a:cubicBezTo>
                <a:lnTo>
                  <a:pt x="16883" y="18179"/>
                </a:lnTo>
                <a:lnTo>
                  <a:pt x="16828" y="18134"/>
                </a:lnTo>
                <a:lnTo>
                  <a:pt x="16718" y="18158"/>
                </a:lnTo>
                <a:lnTo>
                  <a:pt x="16706" y="18167"/>
                </a:lnTo>
                <a:lnTo>
                  <a:pt x="16706" y="18295"/>
                </a:lnTo>
                <a:lnTo>
                  <a:pt x="16699" y="18301"/>
                </a:lnTo>
                <a:cubicBezTo>
                  <a:pt x="16637" y="18342"/>
                  <a:pt x="16603" y="18344"/>
                  <a:pt x="16565" y="18371"/>
                </a:cubicBezTo>
                <a:cubicBezTo>
                  <a:pt x="16502" y="18435"/>
                  <a:pt x="16437" y="18579"/>
                  <a:pt x="16399" y="18626"/>
                </a:cubicBezTo>
                <a:lnTo>
                  <a:pt x="16340" y="18650"/>
                </a:lnTo>
                <a:lnTo>
                  <a:pt x="16342" y="18695"/>
                </a:lnTo>
                <a:lnTo>
                  <a:pt x="16320" y="18698"/>
                </a:lnTo>
                <a:lnTo>
                  <a:pt x="16270" y="18699"/>
                </a:lnTo>
                <a:cubicBezTo>
                  <a:pt x="16240" y="18706"/>
                  <a:pt x="16154" y="18695"/>
                  <a:pt x="16122" y="18711"/>
                </a:cubicBezTo>
                <a:cubicBezTo>
                  <a:pt x="16113" y="18759"/>
                  <a:pt x="16099" y="18786"/>
                  <a:pt x="16082" y="18798"/>
                </a:cubicBezTo>
                <a:lnTo>
                  <a:pt x="16044" y="18799"/>
                </a:lnTo>
                <a:lnTo>
                  <a:pt x="15822" y="18915"/>
                </a:lnTo>
                <a:lnTo>
                  <a:pt x="15792" y="18923"/>
                </a:lnTo>
                <a:lnTo>
                  <a:pt x="15776" y="18962"/>
                </a:lnTo>
                <a:cubicBezTo>
                  <a:pt x="15763" y="18970"/>
                  <a:pt x="15727" y="18965"/>
                  <a:pt x="15717" y="18970"/>
                </a:cubicBezTo>
                <a:lnTo>
                  <a:pt x="15714" y="18992"/>
                </a:lnTo>
                <a:cubicBezTo>
                  <a:pt x="15681" y="19027"/>
                  <a:pt x="15558" y="19145"/>
                  <a:pt x="15520" y="19182"/>
                </a:cubicBezTo>
                <a:cubicBezTo>
                  <a:pt x="15512" y="19148"/>
                  <a:pt x="15495" y="19201"/>
                  <a:pt x="15486" y="19213"/>
                </a:cubicBezTo>
                <a:cubicBezTo>
                  <a:pt x="15485" y="19190"/>
                  <a:pt x="15464" y="19183"/>
                  <a:pt x="15458" y="19203"/>
                </a:cubicBezTo>
                <a:cubicBezTo>
                  <a:pt x="15309" y="19315"/>
                  <a:pt x="15384" y="19084"/>
                  <a:pt x="15299" y="19230"/>
                </a:cubicBezTo>
                <a:cubicBezTo>
                  <a:pt x="15284" y="19240"/>
                  <a:pt x="15272" y="19231"/>
                  <a:pt x="15261" y="19214"/>
                </a:cubicBezTo>
                <a:lnTo>
                  <a:pt x="15245" y="19179"/>
                </a:lnTo>
                <a:lnTo>
                  <a:pt x="15183" y="19245"/>
                </a:lnTo>
                <a:cubicBezTo>
                  <a:pt x="15153" y="19268"/>
                  <a:pt x="15121" y="19283"/>
                  <a:pt x="15088" y="19291"/>
                </a:cubicBezTo>
                <a:cubicBezTo>
                  <a:pt x="15081" y="19244"/>
                  <a:pt x="15055" y="19310"/>
                  <a:pt x="15043" y="19323"/>
                </a:cubicBezTo>
                <a:cubicBezTo>
                  <a:pt x="15043" y="19293"/>
                  <a:pt x="15016" y="19278"/>
                  <a:pt x="15007" y="19303"/>
                </a:cubicBezTo>
                <a:cubicBezTo>
                  <a:pt x="14807" y="19412"/>
                  <a:pt x="14919" y="19127"/>
                  <a:pt x="14799" y="19298"/>
                </a:cubicBezTo>
                <a:lnTo>
                  <a:pt x="14789" y="19292"/>
                </a:lnTo>
                <a:lnTo>
                  <a:pt x="14783" y="19298"/>
                </a:lnTo>
                <a:cubicBezTo>
                  <a:pt x="14722" y="19351"/>
                  <a:pt x="14656" y="19403"/>
                  <a:pt x="14566" y="19458"/>
                </a:cubicBezTo>
                <a:cubicBezTo>
                  <a:pt x="14453" y="19580"/>
                  <a:pt x="14343" y="19798"/>
                  <a:pt x="14290" y="19859"/>
                </a:cubicBezTo>
                <a:cubicBezTo>
                  <a:pt x="14278" y="19852"/>
                  <a:pt x="14265" y="19838"/>
                  <a:pt x="14253" y="19822"/>
                </a:cubicBezTo>
                <a:lnTo>
                  <a:pt x="14246" y="19813"/>
                </a:lnTo>
                <a:lnTo>
                  <a:pt x="14212" y="19772"/>
                </a:lnTo>
                <a:lnTo>
                  <a:pt x="14076" y="19831"/>
                </a:lnTo>
                <a:lnTo>
                  <a:pt x="13959" y="19948"/>
                </a:lnTo>
                <a:lnTo>
                  <a:pt x="13935" y="20009"/>
                </a:lnTo>
                <a:lnTo>
                  <a:pt x="13774" y="20149"/>
                </a:lnTo>
                <a:lnTo>
                  <a:pt x="13727" y="20232"/>
                </a:lnTo>
                <a:lnTo>
                  <a:pt x="13714" y="20229"/>
                </a:lnTo>
                <a:cubicBezTo>
                  <a:pt x="13692" y="20259"/>
                  <a:pt x="13667" y="20361"/>
                  <a:pt x="13665" y="20278"/>
                </a:cubicBezTo>
                <a:lnTo>
                  <a:pt x="13642" y="20337"/>
                </a:lnTo>
                <a:lnTo>
                  <a:pt x="13614" y="20304"/>
                </a:lnTo>
                <a:cubicBezTo>
                  <a:pt x="13597" y="20301"/>
                  <a:pt x="13557" y="20306"/>
                  <a:pt x="13541" y="20319"/>
                </a:cubicBezTo>
                <a:lnTo>
                  <a:pt x="13518" y="20380"/>
                </a:lnTo>
                <a:lnTo>
                  <a:pt x="13481" y="20395"/>
                </a:lnTo>
                <a:cubicBezTo>
                  <a:pt x="13459" y="20394"/>
                  <a:pt x="13412" y="20374"/>
                  <a:pt x="13386" y="20372"/>
                </a:cubicBezTo>
                <a:cubicBezTo>
                  <a:pt x="13361" y="20341"/>
                  <a:pt x="13342" y="20324"/>
                  <a:pt x="13324" y="20379"/>
                </a:cubicBezTo>
                <a:cubicBezTo>
                  <a:pt x="13288" y="20345"/>
                  <a:pt x="13253" y="20164"/>
                  <a:pt x="13210" y="20278"/>
                </a:cubicBezTo>
                <a:cubicBezTo>
                  <a:pt x="13172" y="20248"/>
                  <a:pt x="13174" y="20196"/>
                  <a:pt x="13098" y="20195"/>
                </a:cubicBezTo>
                <a:cubicBezTo>
                  <a:pt x="13033" y="20200"/>
                  <a:pt x="12820" y="20259"/>
                  <a:pt x="12756" y="20273"/>
                </a:cubicBezTo>
                <a:cubicBezTo>
                  <a:pt x="12714" y="20273"/>
                  <a:pt x="12685" y="20256"/>
                  <a:pt x="12662" y="20239"/>
                </a:cubicBezTo>
                <a:lnTo>
                  <a:pt x="12618" y="20210"/>
                </a:lnTo>
                <a:lnTo>
                  <a:pt x="12459" y="20302"/>
                </a:lnTo>
                <a:cubicBezTo>
                  <a:pt x="12397" y="20327"/>
                  <a:pt x="12337" y="20360"/>
                  <a:pt x="12298" y="20448"/>
                </a:cubicBezTo>
                <a:cubicBezTo>
                  <a:pt x="12308" y="20381"/>
                  <a:pt x="12265" y="20329"/>
                  <a:pt x="12236" y="20362"/>
                </a:cubicBezTo>
                <a:cubicBezTo>
                  <a:pt x="12270" y="20100"/>
                  <a:pt x="12120" y="20599"/>
                  <a:pt x="12094" y="20420"/>
                </a:cubicBezTo>
                <a:cubicBezTo>
                  <a:pt x="12093" y="20586"/>
                  <a:pt x="11961" y="20868"/>
                  <a:pt x="11899" y="20732"/>
                </a:cubicBezTo>
                <a:cubicBezTo>
                  <a:pt x="11805" y="20765"/>
                  <a:pt x="11738" y="20902"/>
                  <a:pt x="11639" y="20847"/>
                </a:cubicBezTo>
                <a:cubicBezTo>
                  <a:pt x="11636" y="20870"/>
                  <a:pt x="11631" y="20888"/>
                  <a:pt x="11625" y="20904"/>
                </a:cubicBezTo>
                <a:lnTo>
                  <a:pt x="11603" y="20943"/>
                </a:lnTo>
                <a:lnTo>
                  <a:pt x="11599" y="20940"/>
                </a:lnTo>
                <a:cubicBezTo>
                  <a:pt x="11583" y="20940"/>
                  <a:pt x="11575" y="20949"/>
                  <a:pt x="11570" y="20963"/>
                </a:cubicBezTo>
                <a:lnTo>
                  <a:pt x="11566" y="20983"/>
                </a:lnTo>
                <a:lnTo>
                  <a:pt x="11547" y="21003"/>
                </a:lnTo>
                <a:lnTo>
                  <a:pt x="11512" y="21056"/>
                </a:lnTo>
                <a:lnTo>
                  <a:pt x="11503" y="21054"/>
                </a:lnTo>
                <a:lnTo>
                  <a:pt x="11446" y="21115"/>
                </a:lnTo>
                <a:lnTo>
                  <a:pt x="11444" y="21110"/>
                </a:lnTo>
                <a:cubicBezTo>
                  <a:pt x="11439" y="21100"/>
                  <a:pt x="11432" y="21096"/>
                  <a:pt x="11423" y="21102"/>
                </a:cubicBezTo>
                <a:cubicBezTo>
                  <a:pt x="11420" y="21009"/>
                  <a:pt x="11411" y="21074"/>
                  <a:pt x="11386" y="21100"/>
                </a:cubicBezTo>
                <a:cubicBezTo>
                  <a:pt x="11380" y="21031"/>
                  <a:pt x="11362" y="21028"/>
                  <a:pt x="11342" y="21034"/>
                </a:cubicBezTo>
                <a:lnTo>
                  <a:pt x="11316" y="21030"/>
                </a:lnTo>
                <a:lnTo>
                  <a:pt x="11264" y="21068"/>
                </a:lnTo>
                <a:lnTo>
                  <a:pt x="11237" y="21076"/>
                </a:lnTo>
                <a:lnTo>
                  <a:pt x="11226" y="21088"/>
                </a:lnTo>
                <a:lnTo>
                  <a:pt x="11192" y="21090"/>
                </a:lnTo>
                <a:lnTo>
                  <a:pt x="10916" y="21177"/>
                </a:lnTo>
                <a:cubicBezTo>
                  <a:pt x="10892" y="21284"/>
                  <a:pt x="10841" y="21490"/>
                  <a:pt x="10802" y="21540"/>
                </a:cubicBezTo>
                <a:cubicBezTo>
                  <a:pt x="10790" y="21557"/>
                  <a:pt x="10778" y="21556"/>
                  <a:pt x="10770" y="21528"/>
                </a:cubicBezTo>
                <a:cubicBezTo>
                  <a:pt x="10743" y="21539"/>
                  <a:pt x="10651" y="21562"/>
                  <a:pt x="10627" y="21421"/>
                </a:cubicBezTo>
                <a:cubicBezTo>
                  <a:pt x="10588" y="21429"/>
                  <a:pt x="10498" y="21409"/>
                  <a:pt x="10460" y="21414"/>
                </a:cubicBezTo>
                <a:cubicBezTo>
                  <a:pt x="10402" y="21372"/>
                  <a:pt x="10354" y="21600"/>
                  <a:pt x="10302" y="21505"/>
                </a:cubicBezTo>
                <a:cubicBezTo>
                  <a:pt x="10261" y="21417"/>
                  <a:pt x="10187" y="21476"/>
                  <a:pt x="10144" y="21417"/>
                </a:cubicBezTo>
                <a:cubicBezTo>
                  <a:pt x="10128" y="21291"/>
                  <a:pt x="10041" y="21177"/>
                  <a:pt x="10011" y="21229"/>
                </a:cubicBezTo>
                <a:cubicBezTo>
                  <a:pt x="9947" y="21164"/>
                  <a:pt x="9936" y="20980"/>
                  <a:pt x="9888" y="20927"/>
                </a:cubicBezTo>
                <a:lnTo>
                  <a:pt x="9873" y="20877"/>
                </a:lnTo>
                <a:lnTo>
                  <a:pt x="9830" y="20863"/>
                </a:lnTo>
                <a:cubicBezTo>
                  <a:pt x="9786" y="20871"/>
                  <a:pt x="9741" y="20891"/>
                  <a:pt x="9693" y="20882"/>
                </a:cubicBezTo>
                <a:cubicBezTo>
                  <a:pt x="9651" y="20718"/>
                  <a:pt x="9485" y="20918"/>
                  <a:pt x="9461" y="21076"/>
                </a:cubicBezTo>
                <a:cubicBezTo>
                  <a:pt x="9461" y="20938"/>
                  <a:pt x="9340" y="21126"/>
                  <a:pt x="9309" y="21131"/>
                </a:cubicBezTo>
                <a:cubicBezTo>
                  <a:pt x="9299" y="21133"/>
                  <a:pt x="9298" y="21114"/>
                  <a:pt x="9315" y="21056"/>
                </a:cubicBezTo>
                <a:cubicBezTo>
                  <a:pt x="9282" y="21072"/>
                  <a:pt x="9248" y="21000"/>
                  <a:pt x="9267" y="20941"/>
                </a:cubicBezTo>
                <a:cubicBezTo>
                  <a:pt x="9166" y="21067"/>
                  <a:pt x="9018" y="20942"/>
                  <a:pt x="8905" y="20999"/>
                </a:cubicBezTo>
                <a:cubicBezTo>
                  <a:pt x="8843" y="20861"/>
                  <a:pt x="8876" y="20989"/>
                  <a:pt x="8812" y="20963"/>
                </a:cubicBezTo>
                <a:cubicBezTo>
                  <a:pt x="8830" y="21090"/>
                  <a:pt x="8734" y="20892"/>
                  <a:pt x="8731" y="21035"/>
                </a:cubicBezTo>
                <a:cubicBezTo>
                  <a:pt x="8719" y="21026"/>
                  <a:pt x="8708" y="21012"/>
                  <a:pt x="8697" y="20998"/>
                </a:cubicBezTo>
                <a:lnTo>
                  <a:pt x="8691" y="20990"/>
                </a:lnTo>
                <a:lnTo>
                  <a:pt x="8668" y="20985"/>
                </a:lnTo>
                <a:lnTo>
                  <a:pt x="8661" y="20952"/>
                </a:lnTo>
                <a:lnTo>
                  <a:pt x="8626" y="20922"/>
                </a:lnTo>
                <a:cubicBezTo>
                  <a:pt x="8613" y="20915"/>
                  <a:pt x="8599" y="20914"/>
                  <a:pt x="8583" y="20920"/>
                </a:cubicBezTo>
                <a:cubicBezTo>
                  <a:pt x="8545" y="20977"/>
                  <a:pt x="8485" y="20907"/>
                  <a:pt x="8431" y="20912"/>
                </a:cubicBezTo>
                <a:lnTo>
                  <a:pt x="8406" y="20929"/>
                </a:lnTo>
                <a:lnTo>
                  <a:pt x="8325" y="20900"/>
                </a:lnTo>
                <a:cubicBezTo>
                  <a:pt x="8302" y="20894"/>
                  <a:pt x="8278" y="20891"/>
                  <a:pt x="8253" y="20893"/>
                </a:cubicBezTo>
                <a:lnTo>
                  <a:pt x="8206" y="20907"/>
                </a:lnTo>
                <a:lnTo>
                  <a:pt x="8194" y="20896"/>
                </a:lnTo>
                <a:cubicBezTo>
                  <a:pt x="8172" y="20897"/>
                  <a:pt x="8144" y="20938"/>
                  <a:pt x="8146" y="20888"/>
                </a:cubicBezTo>
                <a:lnTo>
                  <a:pt x="8122" y="20905"/>
                </a:lnTo>
                <a:lnTo>
                  <a:pt x="8099" y="20866"/>
                </a:lnTo>
                <a:cubicBezTo>
                  <a:pt x="8096" y="20857"/>
                  <a:pt x="8094" y="20847"/>
                  <a:pt x="8093" y="20837"/>
                </a:cubicBezTo>
                <a:lnTo>
                  <a:pt x="8059" y="20850"/>
                </a:lnTo>
                <a:lnTo>
                  <a:pt x="8032" y="20821"/>
                </a:lnTo>
                <a:lnTo>
                  <a:pt x="8008" y="20840"/>
                </a:lnTo>
                <a:lnTo>
                  <a:pt x="7998" y="20836"/>
                </a:lnTo>
                <a:lnTo>
                  <a:pt x="7973" y="20822"/>
                </a:lnTo>
                <a:cubicBezTo>
                  <a:pt x="7960" y="20812"/>
                  <a:pt x="7946" y="20800"/>
                  <a:pt x="7930" y="20791"/>
                </a:cubicBezTo>
                <a:lnTo>
                  <a:pt x="7917" y="20786"/>
                </a:lnTo>
                <a:lnTo>
                  <a:pt x="7888" y="20739"/>
                </a:lnTo>
                <a:cubicBezTo>
                  <a:pt x="7867" y="20702"/>
                  <a:pt x="7850" y="20678"/>
                  <a:pt x="7832" y="20698"/>
                </a:cubicBezTo>
                <a:cubicBezTo>
                  <a:pt x="7800" y="20651"/>
                  <a:pt x="7778" y="20521"/>
                  <a:pt x="7733" y="20555"/>
                </a:cubicBezTo>
                <a:cubicBezTo>
                  <a:pt x="7747" y="20496"/>
                  <a:pt x="7683" y="20548"/>
                  <a:pt x="7675" y="20488"/>
                </a:cubicBezTo>
                <a:cubicBezTo>
                  <a:pt x="7671" y="20439"/>
                  <a:pt x="7651" y="20443"/>
                  <a:pt x="7636" y="20425"/>
                </a:cubicBezTo>
                <a:cubicBezTo>
                  <a:pt x="7625" y="20375"/>
                  <a:pt x="7547" y="20329"/>
                  <a:pt x="7520" y="20337"/>
                </a:cubicBezTo>
                <a:cubicBezTo>
                  <a:pt x="7443" y="20386"/>
                  <a:pt x="7382" y="20185"/>
                  <a:pt x="7321" y="20220"/>
                </a:cubicBezTo>
                <a:cubicBezTo>
                  <a:pt x="7305" y="20215"/>
                  <a:pt x="7291" y="20204"/>
                  <a:pt x="7280" y="20188"/>
                </a:cubicBezTo>
                <a:lnTo>
                  <a:pt x="7251" y="20135"/>
                </a:lnTo>
                <a:cubicBezTo>
                  <a:pt x="7251" y="20124"/>
                  <a:pt x="7251" y="20112"/>
                  <a:pt x="7250" y="20101"/>
                </a:cubicBezTo>
                <a:lnTo>
                  <a:pt x="7229" y="20079"/>
                </a:lnTo>
                <a:lnTo>
                  <a:pt x="7224" y="20068"/>
                </a:lnTo>
                <a:cubicBezTo>
                  <a:pt x="7216" y="20047"/>
                  <a:pt x="7208" y="20026"/>
                  <a:pt x="7198" y="20010"/>
                </a:cubicBezTo>
                <a:cubicBezTo>
                  <a:pt x="7172" y="20141"/>
                  <a:pt x="7112" y="19889"/>
                  <a:pt x="7109" y="20020"/>
                </a:cubicBezTo>
                <a:cubicBezTo>
                  <a:pt x="7052" y="19951"/>
                  <a:pt x="7063" y="20093"/>
                  <a:pt x="7026" y="19921"/>
                </a:cubicBezTo>
                <a:cubicBezTo>
                  <a:pt x="6909" y="19895"/>
                  <a:pt x="6787" y="19675"/>
                  <a:pt x="6671" y="19722"/>
                </a:cubicBezTo>
                <a:cubicBezTo>
                  <a:pt x="6698" y="19680"/>
                  <a:pt x="6677" y="19589"/>
                  <a:pt x="6643" y="19581"/>
                </a:cubicBezTo>
                <a:cubicBezTo>
                  <a:pt x="6746" y="19413"/>
                  <a:pt x="6478" y="19632"/>
                  <a:pt x="6507" y="19460"/>
                </a:cubicBezTo>
                <a:cubicBezTo>
                  <a:pt x="6459" y="19590"/>
                  <a:pt x="6268" y="19660"/>
                  <a:pt x="6254" y="19479"/>
                </a:cubicBezTo>
                <a:cubicBezTo>
                  <a:pt x="6165" y="19395"/>
                  <a:pt x="6070" y="19425"/>
                  <a:pt x="6002" y="19266"/>
                </a:cubicBezTo>
                <a:cubicBezTo>
                  <a:pt x="5993" y="19280"/>
                  <a:pt x="5983" y="19289"/>
                  <a:pt x="5973" y="19294"/>
                </a:cubicBezTo>
                <a:lnTo>
                  <a:pt x="5944" y="19300"/>
                </a:lnTo>
                <a:lnTo>
                  <a:pt x="5942" y="19292"/>
                </a:lnTo>
                <a:cubicBezTo>
                  <a:pt x="5928" y="19273"/>
                  <a:pt x="5919" y="19271"/>
                  <a:pt x="5911" y="19276"/>
                </a:cubicBezTo>
                <a:lnTo>
                  <a:pt x="5902" y="19288"/>
                </a:lnTo>
                <a:lnTo>
                  <a:pt x="5880" y="19281"/>
                </a:lnTo>
                <a:lnTo>
                  <a:pt x="5836" y="19282"/>
                </a:lnTo>
                <a:lnTo>
                  <a:pt x="5829" y="19270"/>
                </a:lnTo>
                <a:lnTo>
                  <a:pt x="5763" y="19251"/>
                </a:lnTo>
                <a:cubicBezTo>
                  <a:pt x="5763" y="19249"/>
                  <a:pt x="5763" y="19247"/>
                  <a:pt x="5763" y="19245"/>
                </a:cubicBezTo>
                <a:cubicBezTo>
                  <a:pt x="5761" y="19231"/>
                  <a:pt x="5757" y="19220"/>
                  <a:pt x="5748" y="19214"/>
                </a:cubicBezTo>
                <a:cubicBezTo>
                  <a:pt x="5759" y="19176"/>
                  <a:pt x="5759" y="19167"/>
                  <a:pt x="5752" y="19166"/>
                </a:cubicBezTo>
                <a:lnTo>
                  <a:pt x="5736" y="19167"/>
                </a:lnTo>
                <a:lnTo>
                  <a:pt x="5724" y="19192"/>
                </a:lnTo>
                <a:cubicBezTo>
                  <a:pt x="5681" y="19263"/>
                  <a:pt x="5628" y="19331"/>
                  <a:pt x="5557" y="19384"/>
                </a:cubicBezTo>
                <a:cubicBezTo>
                  <a:pt x="5459" y="19448"/>
                  <a:pt x="5142" y="19659"/>
                  <a:pt x="5042" y="19766"/>
                </a:cubicBezTo>
                <a:cubicBezTo>
                  <a:pt x="5068" y="20112"/>
                  <a:pt x="4984" y="19708"/>
                  <a:pt x="4937" y="19830"/>
                </a:cubicBezTo>
                <a:cubicBezTo>
                  <a:pt x="4902" y="19833"/>
                  <a:pt x="4857" y="19817"/>
                  <a:pt x="4828" y="19780"/>
                </a:cubicBezTo>
                <a:cubicBezTo>
                  <a:pt x="4813" y="19771"/>
                  <a:pt x="4797" y="19777"/>
                  <a:pt x="4779" y="19807"/>
                </a:cubicBezTo>
                <a:cubicBezTo>
                  <a:pt x="4725" y="20056"/>
                  <a:pt x="4646" y="19924"/>
                  <a:pt x="4550" y="20028"/>
                </a:cubicBezTo>
                <a:cubicBezTo>
                  <a:pt x="4522" y="19984"/>
                  <a:pt x="4434" y="20205"/>
                  <a:pt x="4411" y="20105"/>
                </a:cubicBezTo>
                <a:cubicBezTo>
                  <a:pt x="4391" y="20099"/>
                  <a:pt x="4371" y="20164"/>
                  <a:pt x="4356" y="20047"/>
                </a:cubicBezTo>
                <a:cubicBezTo>
                  <a:pt x="4283" y="20011"/>
                  <a:pt x="4192" y="19977"/>
                  <a:pt x="4108" y="20009"/>
                </a:cubicBezTo>
                <a:cubicBezTo>
                  <a:pt x="4068" y="20031"/>
                  <a:pt x="4043" y="20050"/>
                  <a:pt x="4019" y="20072"/>
                </a:cubicBezTo>
                <a:lnTo>
                  <a:pt x="4011" y="20079"/>
                </a:lnTo>
                <a:lnTo>
                  <a:pt x="3995" y="20103"/>
                </a:lnTo>
                <a:lnTo>
                  <a:pt x="3991" y="20098"/>
                </a:lnTo>
                <a:lnTo>
                  <a:pt x="3850" y="19955"/>
                </a:lnTo>
                <a:lnTo>
                  <a:pt x="3818" y="19862"/>
                </a:lnTo>
                <a:lnTo>
                  <a:pt x="3705" y="19804"/>
                </a:lnTo>
                <a:cubicBezTo>
                  <a:pt x="3602" y="19866"/>
                  <a:pt x="3668" y="19705"/>
                  <a:pt x="3598" y="19629"/>
                </a:cubicBezTo>
                <a:cubicBezTo>
                  <a:pt x="3534" y="19581"/>
                  <a:pt x="3470" y="19479"/>
                  <a:pt x="3382" y="19572"/>
                </a:cubicBezTo>
                <a:cubicBezTo>
                  <a:pt x="3361" y="19613"/>
                  <a:pt x="3337" y="19574"/>
                  <a:pt x="3327" y="19486"/>
                </a:cubicBezTo>
                <a:cubicBezTo>
                  <a:pt x="3325" y="19471"/>
                  <a:pt x="3324" y="19455"/>
                  <a:pt x="3323" y="19438"/>
                </a:cubicBezTo>
                <a:cubicBezTo>
                  <a:pt x="3266" y="19520"/>
                  <a:pt x="3263" y="19382"/>
                  <a:pt x="3230" y="19457"/>
                </a:cubicBezTo>
                <a:cubicBezTo>
                  <a:pt x="3176" y="19365"/>
                  <a:pt x="3158" y="19140"/>
                  <a:pt x="3128" y="19204"/>
                </a:cubicBezTo>
                <a:cubicBezTo>
                  <a:pt x="3106" y="19126"/>
                  <a:pt x="3093" y="18911"/>
                  <a:pt x="3057" y="18968"/>
                </a:cubicBezTo>
                <a:cubicBezTo>
                  <a:pt x="3060" y="18943"/>
                  <a:pt x="3060" y="18930"/>
                  <a:pt x="3056" y="18923"/>
                </a:cubicBezTo>
                <a:lnTo>
                  <a:pt x="3050" y="18918"/>
                </a:lnTo>
                <a:lnTo>
                  <a:pt x="3043" y="18952"/>
                </a:lnTo>
                <a:cubicBezTo>
                  <a:pt x="3018" y="19066"/>
                  <a:pt x="3023" y="18907"/>
                  <a:pt x="2994" y="18881"/>
                </a:cubicBezTo>
                <a:cubicBezTo>
                  <a:pt x="2981" y="18861"/>
                  <a:pt x="2986" y="18828"/>
                  <a:pt x="2991" y="18798"/>
                </a:cubicBezTo>
                <a:lnTo>
                  <a:pt x="2652" y="18673"/>
                </a:lnTo>
                <a:cubicBezTo>
                  <a:pt x="2593" y="18556"/>
                  <a:pt x="2527" y="18483"/>
                  <a:pt x="2468" y="18191"/>
                </a:cubicBezTo>
                <a:cubicBezTo>
                  <a:pt x="2456" y="18107"/>
                  <a:pt x="2434" y="18173"/>
                  <a:pt x="2411" y="18127"/>
                </a:cubicBezTo>
                <a:cubicBezTo>
                  <a:pt x="2388" y="18080"/>
                  <a:pt x="2361" y="17955"/>
                  <a:pt x="2328" y="17913"/>
                </a:cubicBezTo>
                <a:cubicBezTo>
                  <a:pt x="2271" y="17856"/>
                  <a:pt x="2226" y="17995"/>
                  <a:pt x="2210" y="17871"/>
                </a:cubicBezTo>
                <a:cubicBezTo>
                  <a:pt x="2182" y="17879"/>
                  <a:pt x="2142" y="18024"/>
                  <a:pt x="2120" y="17891"/>
                </a:cubicBezTo>
                <a:cubicBezTo>
                  <a:pt x="2117" y="18000"/>
                  <a:pt x="2087" y="17807"/>
                  <a:pt x="2071" y="17879"/>
                </a:cubicBezTo>
                <a:cubicBezTo>
                  <a:pt x="2041" y="17865"/>
                  <a:pt x="1989" y="17852"/>
                  <a:pt x="1943" y="17806"/>
                </a:cubicBezTo>
                <a:lnTo>
                  <a:pt x="1938" y="17792"/>
                </a:lnTo>
                <a:lnTo>
                  <a:pt x="1844" y="17809"/>
                </a:lnTo>
                <a:cubicBezTo>
                  <a:pt x="1749" y="17815"/>
                  <a:pt x="1813" y="17674"/>
                  <a:pt x="1694" y="17784"/>
                </a:cubicBezTo>
                <a:cubicBezTo>
                  <a:pt x="1681" y="17731"/>
                  <a:pt x="1666" y="17727"/>
                  <a:pt x="1641" y="17749"/>
                </a:cubicBezTo>
                <a:cubicBezTo>
                  <a:pt x="1595" y="17748"/>
                  <a:pt x="1599" y="17620"/>
                  <a:pt x="1552" y="17692"/>
                </a:cubicBezTo>
                <a:cubicBezTo>
                  <a:pt x="1561" y="17624"/>
                  <a:pt x="1465" y="17655"/>
                  <a:pt x="1487" y="17586"/>
                </a:cubicBezTo>
                <a:cubicBezTo>
                  <a:pt x="1457" y="17520"/>
                  <a:pt x="1442" y="17622"/>
                  <a:pt x="1412" y="17564"/>
                </a:cubicBezTo>
                <a:cubicBezTo>
                  <a:pt x="1379" y="17547"/>
                  <a:pt x="1431" y="17640"/>
                  <a:pt x="1394" y="17641"/>
                </a:cubicBezTo>
                <a:cubicBezTo>
                  <a:pt x="1349" y="17629"/>
                  <a:pt x="1348" y="17756"/>
                  <a:pt x="1314" y="17590"/>
                </a:cubicBezTo>
                <a:lnTo>
                  <a:pt x="1194" y="17504"/>
                </a:lnTo>
                <a:cubicBezTo>
                  <a:pt x="1167" y="17541"/>
                  <a:pt x="1145" y="17518"/>
                  <a:pt x="1124" y="17476"/>
                </a:cubicBezTo>
                <a:cubicBezTo>
                  <a:pt x="1061" y="17477"/>
                  <a:pt x="1005" y="17410"/>
                  <a:pt x="934" y="17376"/>
                </a:cubicBezTo>
                <a:cubicBezTo>
                  <a:pt x="858" y="17411"/>
                  <a:pt x="820" y="17294"/>
                  <a:pt x="745" y="17258"/>
                </a:cubicBezTo>
                <a:cubicBezTo>
                  <a:pt x="669" y="17350"/>
                  <a:pt x="697" y="17095"/>
                  <a:pt x="634" y="17089"/>
                </a:cubicBezTo>
                <a:cubicBezTo>
                  <a:pt x="529" y="17165"/>
                  <a:pt x="637" y="17003"/>
                  <a:pt x="477" y="17003"/>
                </a:cubicBezTo>
                <a:cubicBezTo>
                  <a:pt x="468" y="17017"/>
                  <a:pt x="449" y="16996"/>
                  <a:pt x="451" y="16974"/>
                </a:cubicBezTo>
                <a:cubicBezTo>
                  <a:pt x="416" y="16975"/>
                  <a:pt x="317" y="16825"/>
                  <a:pt x="267" y="16841"/>
                </a:cubicBezTo>
                <a:cubicBezTo>
                  <a:pt x="170" y="16756"/>
                  <a:pt x="122" y="16854"/>
                  <a:pt x="52" y="16820"/>
                </a:cubicBezTo>
                <a:lnTo>
                  <a:pt x="0" y="16752"/>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153" name="Tekstfelt 5"/>
          <p:cNvSpPr txBox="1"/>
          <p:nvPr/>
        </p:nvSpPr>
        <p:spPr>
          <a:xfrm>
            <a:off x="874394" y="48368"/>
            <a:ext cx="10443211" cy="817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ctr">
              <a:lnSpc>
                <a:spcPct val="90000"/>
              </a:lnSpc>
              <a:spcBef>
                <a:spcPts val="600"/>
              </a:spcBef>
              <a:defRPr sz="3600">
                <a:latin typeface="Aptos Display"/>
                <a:ea typeface="Aptos Display"/>
                <a:cs typeface="Aptos Display"/>
                <a:sym typeface="Aptos Display"/>
              </a:defRPr>
            </a:lvl1pPr>
          </a:lstStyle>
          <a:p>
            <a:r>
              <a:t>ETS: How does it work in theory and practise?</a:t>
            </a:r>
          </a:p>
        </p:txBody>
      </p:sp>
      <p:pic>
        <p:nvPicPr>
          <p:cNvPr id="154" name="Billede 2" descr="Billede 2"/>
          <p:cNvPicPr>
            <a:picLocks noChangeAspect="1"/>
          </p:cNvPicPr>
          <p:nvPr/>
        </p:nvPicPr>
        <p:blipFill>
          <a:blip r:embed="rId2"/>
          <a:stretch>
            <a:fillRect/>
          </a:stretch>
        </p:blipFill>
        <p:spPr>
          <a:xfrm>
            <a:off x="1263546" y="2039011"/>
            <a:ext cx="10744201" cy="3921635"/>
          </a:xfrm>
          <a:prstGeom prst="rect">
            <a:avLst/>
          </a:prstGeom>
          <a:ln w="12700">
            <a:miter lim="400000"/>
          </a:ln>
        </p:spPr>
      </p:pic>
      <p:sp>
        <p:nvSpPr>
          <p:cNvPr id="155" name="Tekstfelt 3"/>
          <p:cNvSpPr txBox="1"/>
          <p:nvPr/>
        </p:nvSpPr>
        <p:spPr>
          <a:xfrm>
            <a:off x="349894" y="914140"/>
            <a:ext cx="2602420" cy="148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pPr>
            <a:r>
              <a:t>Leap:</a:t>
            </a:r>
            <a:r>
              <a:rPr b="0"/>
              <a:t> Firm introduces innovation (energy efficiency improvement) whereby it is no longer s.t. the ETS</a:t>
            </a:r>
          </a:p>
        </p:txBody>
      </p:sp>
      <p:sp>
        <p:nvSpPr>
          <p:cNvPr id="156" name="Tekstfelt 4"/>
          <p:cNvSpPr txBox="1"/>
          <p:nvPr/>
        </p:nvSpPr>
        <p:spPr>
          <a:xfrm>
            <a:off x="8618001" y="4688378"/>
            <a:ext cx="2891603" cy="204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pPr>
            <a:r>
              <a:t>Leak: </a:t>
            </a:r>
            <a:r>
              <a:rPr b="0"/>
              <a:t>The ETS is too costly</a:t>
            </a:r>
          </a:p>
          <a:p>
            <a:r>
              <a:t>for the firm to remain competitive. The firm reconfigures its international activities causing carbon leakage.</a:t>
            </a:r>
          </a:p>
        </p:txBody>
      </p:sp>
      <p:sp>
        <p:nvSpPr>
          <p:cNvPr id="157" name="Lige pilforbindelse 7"/>
          <p:cNvSpPr/>
          <p:nvPr/>
        </p:nvSpPr>
        <p:spPr>
          <a:xfrm flipH="1" flipV="1">
            <a:off x="2813781" y="1995305"/>
            <a:ext cx="1143624" cy="950664"/>
          </a:xfrm>
          <a:prstGeom prst="line">
            <a:avLst/>
          </a:prstGeom>
          <a:ln w="19050">
            <a:solidFill>
              <a:schemeClr val="accent1"/>
            </a:solidFill>
            <a:miter/>
            <a:tailEnd type="triangle"/>
          </a:ln>
        </p:spPr>
        <p:txBody>
          <a:bodyPr lIns="45719" rIns="45719"/>
          <a:lstStyle/>
          <a:p>
            <a:endParaRPr/>
          </a:p>
        </p:txBody>
      </p:sp>
      <p:sp>
        <p:nvSpPr>
          <p:cNvPr id="158" name="Lige pilforbindelse 11"/>
          <p:cNvSpPr/>
          <p:nvPr/>
        </p:nvSpPr>
        <p:spPr>
          <a:xfrm>
            <a:off x="7150308" y="5425547"/>
            <a:ext cx="1094284" cy="820712"/>
          </a:xfrm>
          <a:prstGeom prst="line">
            <a:avLst/>
          </a:prstGeom>
          <a:ln w="19050">
            <a:solidFill>
              <a:schemeClr val="accent1"/>
            </a:solidFill>
            <a:miter/>
            <a:tailEnd type="triangle"/>
          </a:ln>
        </p:spPr>
        <p:txBody>
          <a:bodyPr lIns="45719" rIns="45719"/>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he Emissions Trading Systems - key facts"/>
          <p:cNvSpPr txBox="1">
            <a:spLocks noGrp="1"/>
          </p:cNvSpPr>
          <p:nvPr>
            <p:ph type="title"/>
          </p:nvPr>
        </p:nvSpPr>
        <p:spPr>
          <a:prstGeom prst="rect">
            <a:avLst/>
          </a:prstGeom>
        </p:spPr>
        <p:txBody>
          <a:bodyPr/>
          <a:lstStyle>
            <a:lvl1pPr defTabSz="886968">
              <a:defRPr sz="4268"/>
            </a:lvl1pPr>
          </a:lstStyle>
          <a:p>
            <a:r>
              <a:t>The Emissions Trading Systems - key facts</a:t>
            </a:r>
          </a:p>
        </p:txBody>
      </p:sp>
      <p:sp>
        <p:nvSpPr>
          <p:cNvPr id="161" name="ETS I - bring down emission in power generation and the most energy intensive industries (such as production of iron, aluminium, cement, glass, cardboard, acids etc.) by a certain % each year. Extending current rules would mean that the CAP could reach 0"/>
          <p:cNvSpPr txBox="1">
            <a:spLocks noGrp="1"/>
          </p:cNvSpPr>
          <p:nvPr>
            <p:ph type="body" idx="1"/>
          </p:nvPr>
        </p:nvSpPr>
        <p:spPr>
          <a:prstGeom prst="rect">
            <a:avLst/>
          </a:prstGeom>
        </p:spPr>
        <p:txBody>
          <a:bodyPr/>
          <a:lstStyle/>
          <a:p>
            <a:pPr marL="153162" indent="-153162" defTabSz="612648">
              <a:spcBef>
                <a:spcPts val="600"/>
              </a:spcBef>
              <a:defRPr sz="1876"/>
            </a:pPr>
            <a:r>
              <a:t>ETS I - bring down emission in power generation and the most energy intensive industries (such as production of iron, aluminium, cement, glass, cardboard, acids etc.) by a certain % each year. Extending current rules would mean that the CAP could reach 0 by 2039 in these activities.</a:t>
            </a:r>
          </a:p>
          <a:p>
            <a:pPr marL="153162" indent="-153162" defTabSz="612648">
              <a:spcBef>
                <a:spcPts val="600"/>
              </a:spcBef>
              <a:defRPr sz="1876"/>
            </a:pPr>
            <a:r>
              <a:t>9,000 power plants and factories in EU-27 + Iceland, Lichtenstein and Norway covering 36% of the EU’s total GHG emissions in 2022.</a:t>
            </a:r>
          </a:p>
          <a:p>
            <a:pPr marL="153162" indent="-153162" defTabSz="612648">
              <a:spcBef>
                <a:spcPts val="600"/>
              </a:spcBef>
              <a:defRPr sz="1876"/>
            </a:pPr>
            <a:r>
              <a:t>The following sectors and activities are mandatory: electricity and heat, energy-intensive industry sectors, including oil refineries, steel works, and production of iron, aluminium, metals, cement, lime, glass, ceramics, pulp, paper, cardboard, acids and bulk organic chemicals, aviation &amp; maritime.</a:t>
            </a:r>
          </a:p>
          <a:p>
            <a:pPr marL="153162" indent="-153162" defTabSz="612648">
              <a:spcBef>
                <a:spcPts val="600"/>
              </a:spcBef>
              <a:defRPr sz="1876"/>
            </a:pPr>
            <a:r>
              <a:t>In other sectors in some sectors, only operators above a certain size are included and where certain small installations may be excluded if governments put in alternative measures to cut their emissions.</a:t>
            </a:r>
          </a:p>
          <a:p>
            <a:pPr marL="153162" indent="-153162" defTabSz="612648">
              <a:spcBef>
                <a:spcPts val="600"/>
              </a:spcBef>
              <a:defRPr sz="1876"/>
            </a:pPr>
            <a:r>
              <a:t>ETS II - Transport and building sector.</a:t>
            </a:r>
          </a:p>
          <a:p>
            <a:pPr marL="153162" indent="-153162" defTabSz="612648">
              <a:spcBef>
                <a:spcPts val="600"/>
              </a:spcBef>
              <a:defRPr sz="1876"/>
            </a:pPr>
            <a:r>
              <a:t>Plan is to merge ETS I and II by 2030.</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hanges with the EU Climate Law 2021"/>
          <p:cNvSpPr txBox="1">
            <a:spLocks noGrp="1"/>
          </p:cNvSpPr>
          <p:nvPr>
            <p:ph type="title"/>
          </p:nvPr>
        </p:nvSpPr>
        <p:spPr>
          <a:prstGeom prst="rect">
            <a:avLst/>
          </a:prstGeom>
        </p:spPr>
        <p:txBody>
          <a:bodyPr/>
          <a:lstStyle/>
          <a:p>
            <a:r>
              <a:t>Changes with the EU Climate Law 2021</a:t>
            </a:r>
          </a:p>
        </p:txBody>
      </p:sp>
      <p:sp>
        <p:nvSpPr>
          <p:cNvPr id="164" name="GHG emissions to be reduced with 55% by 2030 c.t. 1990 (to reach this goal the EC presented the ‘Fit for 55 package’:…"/>
          <p:cNvSpPr txBox="1">
            <a:spLocks noGrp="1"/>
          </p:cNvSpPr>
          <p:nvPr>
            <p:ph type="body" idx="1"/>
          </p:nvPr>
        </p:nvSpPr>
        <p:spPr>
          <a:prstGeom prst="rect">
            <a:avLst/>
          </a:prstGeom>
        </p:spPr>
        <p:txBody>
          <a:bodyPr/>
          <a:lstStyle/>
          <a:p>
            <a:pPr marL="185165" indent="-185165" defTabSz="740663">
              <a:spcBef>
                <a:spcPts val="800"/>
              </a:spcBef>
              <a:defRPr sz="2268"/>
            </a:pPr>
            <a:r>
              <a:t>GHG emissions to be reduced with 55% by 2030 c.t. 1990 (to reach this goal the EC presented the ‘Fit for 55 package’:</a:t>
            </a:r>
          </a:p>
          <a:p>
            <a:pPr marL="555498" lvl="1" indent="-185165" defTabSz="740663">
              <a:spcBef>
                <a:spcPts val="800"/>
              </a:spcBef>
              <a:defRPr sz="2268"/>
            </a:pPr>
            <a:r>
              <a:t>New 2030 target for ETS emissions 62% (vs. 43%) c.t. 2005</a:t>
            </a:r>
          </a:p>
          <a:p>
            <a:pPr marL="555498" lvl="1" indent="-185165" defTabSz="740663">
              <a:spcBef>
                <a:spcPts val="800"/>
              </a:spcBef>
              <a:defRPr sz="2268"/>
            </a:pPr>
            <a:r>
              <a:t>New LRF 4.3% up from 1.7%</a:t>
            </a:r>
          </a:p>
          <a:p>
            <a:pPr marL="555498" lvl="1" indent="-185165" defTabSz="740663">
              <a:spcBef>
                <a:spcPts val="800"/>
              </a:spcBef>
              <a:defRPr sz="2268"/>
            </a:pPr>
            <a:r>
              <a:t>ETS Revenue only to be spend on climate-related activities</a:t>
            </a:r>
          </a:p>
          <a:p>
            <a:pPr marL="555498" lvl="1" indent="-185165" defTabSz="740663">
              <a:spcBef>
                <a:spcPts val="800"/>
              </a:spcBef>
              <a:defRPr sz="2268"/>
            </a:pPr>
            <a:r>
              <a:t>Shipping emissions included</a:t>
            </a:r>
          </a:p>
          <a:p>
            <a:pPr marL="555498" lvl="1" indent="-185165" defTabSz="740663">
              <a:spcBef>
                <a:spcPts val="800"/>
              </a:spcBef>
              <a:defRPr sz="2268"/>
            </a:pPr>
            <a:r>
              <a:t>CBAM will replace free allocations (cement, steel and fertilisers) and remaining free allowances will be made conditional on investments in energy enhancing solutions (read: put a stop to carbon leakage..)</a:t>
            </a:r>
          </a:p>
          <a:p>
            <a:pPr marL="555498" lvl="1" indent="-185165" defTabSz="740663">
              <a:spcBef>
                <a:spcPts val="800"/>
              </a:spcBef>
              <a:defRPr sz="2268"/>
            </a:pPr>
            <a:r>
              <a:t>Aviation will have its own CBAM called CORSIA</a:t>
            </a:r>
          </a:p>
          <a:p>
            <a:pPr marL="555498" lvl="1" indent="-185165" defTabSz="740663">
              <a:spcBef>
                <a:spcPts val="800"/>
              </a:spcBef>
              <a:defRPr sz="2268"/>
            </a:pPr>
            <a:r>
              <a:t>Waste burning emissions to be included by 2028</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056"/>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67" name="Titel 1"/>
          <p:cNvSpPr txBox="1">
            <a:spLocks noGrp="1"/>
          </p:cNvSpPr>
          <p:nvPr>
            <p:ph type="title"/>
          </p:nvPr>
        </p:nvSpPr>
        <p:spPr>
          <a:xfrm>
            <a:off x="795528" y="386929"/>
            <a:ext cx="10141799" cy="1300556"/>
          </a:xfrm>
          <a:prstGeom prst="rect">
            <a:avLst/>
          </a:prstGeom>
        </p:spPr>
        <p:txBody>
          <a:bodyPr anchor="b"/>
          <a:lstStyle>
            <a:lvl1pPr>
              <a:defRPr sz="4800"/>
            </a:lvl1pPr>
          </a:lstStyle>
          <a:p>
            <a:r>
              <a:t>Research questions</a:t>
            </a:r>
          </a:p>
        </p:txBody>
      </p:sp>
      <p:sp>
        <p:nvSpPr>
          <p:cNvPr id="168" name="Rectangle 1058"/>
          <p:cNvSpPr/>
          <p:nvPr/>
        </p:nvSpPr>
        <p:spPr>
          <a:xfrm flipH="1" flipV="1">
            <a:off x="-2" y="1998845"/>
            <a:ext cx="11454595" cy="7817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69" name="Rectangle 1060"/>
          <p:cNvSpPr/>
          <p:nvPr/>
        </p:nvSpPr>
        <p:spPr>
          <a:xfrm>
            <a:off x="-1" y="2203079"/>
            <a:ext cx="11383364" cy="4267992"/>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pic>
        <p:nvPicPr>
          <p:cNvPr id="170" name="Picture 6" descr="Picture 6"/>
          <p:cNvPicPr>
            <a:picLocks noChangeAspect="1"/>
          </p:cNvPicPr>
          <p:nvPr/>
        </p:nvPicPr>
        <p:blipFill>
          <a:blip r:embed="rId2"/>
          <a:stretch>
            <a:fillRect/>
          </a:stretch>
        </p:blipFill>
        <p:spPr>
          <a:xfrm>
            <a:off x="635294" y="3049203"/>
            <a:ext cx="5150279" cy="2665268"/>
          </a:xfrm>
          <a:prstGeom prst="rect">
            <a:avLst/>
          </a:prstGeom>
          <a:ln w="12700">
            <a:miter lim="400000"/>
          </a:ln>
        </p:spPr>
      </p:pic>
      <p:sp>
        <p:nvSpPr>
          <p:cNvPr id="171" name="Pladsholder til indhold 2"/>
          <p:cNvSpPr txBox="1">
            <a:spLocks noGrp="1"/>
          </p:cNvSpPr>
          <p:nvPr>
            <p:ph type="body" sz="quarter" idx="1"/>
          </p:nvPr>
        </p:nvSpPr>
        <p:spPr>
          <a:xfrm>
            <a:off x="6406429" y="2599508"/>
            <a:ext cx="4530899" cy="3639451"/>
          </a:xfrm>
          <a:prstGeom prst="rect">
            <a:avLst/>
          </a:prstGeom>
        </p:spPr>
        <p:txBody>
          <a:bodyPr anchor="ctr"/>
          <a:lstStyle/>
          <a:p>
            <a:pPr marL="221742" indent="-221742" defTabSz="886968">
              <a:spcBef>
                <a:spcPts val="900"/>
              </a:spcBef>
              <a:defRPr sz="1940"/>
            </a:pPr>
            <a:r>
              <a:t>What is the impact of the EU ETS on 3rd countries?</a:t>
            </a:r>
          </a:p>
          <a:p>
            <a:pPr marL="665226" lvl="1" indent="-221742" defTabSz="886968">
              <a:spcBef>
                <a:spcPts val="400"/>
              </a:spcBef>
              <a:defRPr sz="1940"/>
            </a:pPr>
            <a:r>
              <a:t>Does it lead to carbon leakage? (defined as a negative trade policy spillover)</a:t>
            </a:r>
            <a:endParaRPr sz="2328"/>
          </a:p>
          <a:p>
            <a:pPr marL="665226" lvl="1" indent="-221742" defTabSz="886968">
              <a:spcBef>
                <a:spcPts val="400"/>
              </a:spcBef>
              <a:defRPr sz="1940"/>
            </a:pPr>
            <a:r>
              <a:t>Can there be a positive effect or positive trade policy spillover?</a:t>
            </a:r>
            <a:endParaRPr sz="2328"/>
          </a:p>
          <a:p>
            <a:pPr marL="665226" lvl="1" indent="-221742" defTabSz="886968">
              <a:spcBef>
                <a:spcPts val="400"/>
              </a:spcBef>
              <a:defRPr sz="1940"/>
            </a:pPr>
            <a:r>
              <a:t>What is the impact on balance for different MENA countries?</a:t>
            </a:r>
            <a:endParaRPr sz="2328"/>
          </a:p>
          <a:p>
            <a:pPr marL="665226" lvl="1" indent="-221742" defTabSz="886968">
              <a:spcBef>
                <a:spcPts val="400"/>
              </a:spcBef>
              <a:defRPr sz="1940"/>
            </a:pPr>
            <a:r>
              <a:t>Does the free allocations in industries at risk have an independent impact?</a:t>
            </a:r>
          </a:p>
        </p:txBody>
      </p:sp>
      <p:sp>
        <p:nvSpPr>
          <p:cNvPr id="172" name="Rectangle 1062"/>
          <p:cNvSpPr/>
          <p:nvPr/>
        </p:nvSpPr>
        <p:spPr>
          <a:xfrm rot="5400000">
            <a:off x="11228040" y="2313027"/>
            <a:ext cx="781701" cy="15238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5" name="Freeform: Shape 9"/>
          <p:cNvSpPr/>
          <p:nvPr/>
        </p:nvSpPr>
        <p:spPr>
          <a:xfrm>
            <a:off x="0" y="4"/>
            <a:ext cx="12192000" cy="2295239"/>
          </a:xfrm>
          <a:custGeom>
            <a:avLst/>
            <a:gdLst/>
            <a:ahLst/>
            <a:cxnLst>
              <a:cxn ang="0">
                <a:pos x="wd2" y="hd2"/>
              </a:cxn>
              <a:cxn ang="5400000">
                <a:pos x="wd2" y="hd2"/>
              </a:cxn>
              <a:cxn ang="10800000">
                <a:pos x="wd2" y="hd2"/>
              </a:cxn>
              <a:cxn ang="16200000">
                <a:pos x="wd2" y="hd2"/>
              </a:cxn>
            </a:cxnLst>
            <a:rect l="0" t="0" r="r" b="b"/>
            <a:pathLst>
              <a:path w="21600" h="21474" extrusionOk="0">
                <a:moveTo>
                  <a:pt x="21544" y="8590"/>
                </a:moveTo>
                <a:lnTo>
                  <a:pt x="21542" y="8607"/>
                </a:lnTo>
                <a:cubicBezTo>
                  <a:pt x="21540" y="8612"/>
                  <a:pt x="21539" y="8610"/>
                  <a:pt x="21541" y="8597"/>
                </a:cubicBezTo>
                <a:close/>
                <a:moveTo>
                  <a:pt x="0" y="0"/>
                </a:moveTo>
                <a:lnTo>
                  <a:pt x="21600" y="0"/>
                </a:lnTo>
                <a:lnTo>
                  <a:pt x="21600" y="5764"/>
                </a:lnTo>
                <a:lnTo>
                  <a:pt x="21595" y="8371"/>
                </a:lnTo>
                <a:lnTo>
                  <a:pt x="21563" y="8524"/>
                </a:lnTo>
                <a:lnTo>
                  <a:pt x="21544" y="8590"/>
                </a:lnTo>
                <a:lnTo>
                  <a:pt x="21550" y="8529"/>
                </a:lnTo>
                <a:cubicBezTo>
                  <a:pt x="21482" y="8485"/>
                  <a:pt x="21405" y="8518"/>
                  <a:pt x="21360" y="8368"/>
                </a:cubicBezTo>
                <a:cubicBezTo>
                  <a:pt x="21350" y="8169"/>
                  <a:pt x="21125" y="8255"/>
                  <a:pt x="21083" y="8155"/>
                </a:cubicBezTo>
                <a:cubicBezTo>
                  <a:pt x="20979" y="8297"/>
                  <a:pt x="20948" y="8600"/>
                  <a:pt x="20890" y="8512"/>
                </a:cubicBezTo>
                <a:cubicBezTo>
                  <a:pt x="20851" y="8442"/>
                  <a:pt x="20700" y="8562"/>
                  <a:pt x="20656" y="8271"/>
                </a:cubicBezTo>
                <a:cubicBezTo>
                  <a:pt x="20582" y="8450"/>
                  <a:pt x="20556" y="8166"/>
                  <a:pt x="20498" y="8233"/>
                </a:cubicBezTo>
                <a:cubicBezTo>
                  <a:pt x="20371" y="8212"/>
                  <a:pt x="20300" y="8468"/>
                  <a:pt x="20140" y="8180"/>
                </a:cubicBezTo>
                <a:cubicBezTo>
                  <a:pt x="20065" y="8244"/>
                  <a:pt x="19960" y="7798"/>
                  <a:pt x="19798" y="8146"/>
                </a:cubicBezTo>
                <a:cubicBezTo>
                  <a:pt x="19706" y="8182"/>
                  <a:pt x="19754" y="8009"/>
                  <a:pt x="19609" y="8128"/>
                </a:cubicBezTo>
                <a:cubicBezTo>
                  <a:pt x="19571" y="7848"/>
                  <a:pt x="19345" y="8191"/>
                  <a:pt x="19299" y="8201"/>
                </a:cubicBezTo>
                <a:cubicBezTo>
                  <a:pt x="19265" y="8017"/>
                  <a:pt x="19245" y="8146"/>
                  <a:pt x="19212" y="8158"/>
                </a:cubicBezTo>
                <a:cubicBezTo>
                  <a:pt x="19198" y="8049"/>
                  <a:pt x="19171" y="8037"/>
                  <a:pt x="19159" y="8149"/>
                </a:cubicBezTo>
                <a:cubicBezTo>
                  <a:pt x="19169" y="8428"/>
                  <a:pt x="19052" y="8150"/>
                  <a:pt x="19042" y="8332"/>
                </a:cubicBezTo>
                <a:cubicBezTo>
                  <a:pt x="18934" y="8344"/>
                  <a:pt x="18691" y="8075"/>
                  <a:pt x="18546" y="8043"/>
                </a:cubicBezTo>
                <a:cubicBezTo>
                  <a:pt x="18490" y="7953"/>
                  <a:pt x="18376" y="8234"/>
                  <a:pt x="18170" y="8142"/>
                </a:cubicBezTo>
                <a:cubicBezTo>
                  <a:pt x="18143" y="8073"/>
                  <a:pt x="18040" y="7909"/>
                  <a:pt x="18031" y="8029"/>
                </a:cubicBezTo>
                <a:cubicBezTo>
                  <a:pt x="17967" y="8011"/>
                  <a:pt x="17770" y="8367"/>
                  <a:pt x="17727" y="8187"/>
                </a:cubicBezTo>
                <a:cubicBezTo>
                  <a:pt x="17733" y="8457"/>
                  <a:pt x="17646" y="8174"/>
                  <a:pt x="17632" y="8422"/>
                </a:cubicBezTo>
                <a:lnTo>
                  <a:pt x="17586" y="8544"/>
                </a:lnTo>
                <a:lnTo>
                  <a:pt x="17439" y="8955"/>
                </a:lnTo>
                <a:lnTo>
                  <a:pt x="17417" y="9038"/>
                </a:lnTo>
                <a:lnTo>
                  <a:pt x="17365" y="9009"/>
                </a:lnTo>
                <a:lnTo>
                  <a:pt x="17337" y="8900"/>
                </a:lnTo>
                <a:lnTo>
                  <a:pt x="17329" y="8932"/>
                </a:lnTo>
                <a:cubicBezTo>
                  <a:pt x="17320" y="8996"/>
                  <a:pt x="17315" y="9036"/>
                  <a:pt x="17307" y="8979"/>
                </a:cubicBezTo>
                <a:lnTo>
                  <a:pt x="17207" y="9298"/>
                </a:lnTo>
                <a:cubicBezTo>
                  <a:pt x="17196" y="9324"/>
                  <a:pt x="17183" y="9326"/>
                  <a:pt x="17166" y="9288"/>
                </a:cubicBezTo>
                <a:cubicBezTo>
                  <a:pt x="17133" y="9325"/>
                  <a:pt x="17040" y="9479"/>
                  <a:pt x="17008" y="9524"/>
                </a:cubicBezTo>
                <a:lnTo>
                  <a:pt x="16977" y="9559"/>
                </a:lnTo>
                <a:cubicBezTo>
                  <a:pt x="16963" y="9591"/>
                  <a:pt x="16931" y="9689"/>
                  <a:pt x="16919" y="9717"/>
                </a:cubicBezTo>
                <a:cubicBezTo>
                  <a:pt x="16908" y="9733"/>
                  <a:pt x="16914" y="9702"/>
                  <a:pt x="16901" y="9727"/>
                </a:cubicBezTo>
                <a:cubicBezTo>
                  <a:pt x="16900" y="9788"/>
                  <a:pt x="16895" y="9845"/>
                  <a:pt x="16841" y="9869"/>
                </a:cubicBezTo>
                <a:cubicBezTo>
                  <a:pt x="16806" y="10003"/>
                  <a:pt x="16761" y="10110"/>
                  <a:pt x="16711" y="10177"/>
                </a:cubicBezTo>
                <a:cubicBezTo>
                  <a:pt x="16701" y="10125"/>
                  <a:pt x="16687" y="10227"/>
                  <a:pt x="16679" y="10252"/>
                </a:cubicBezTo>
                <a:cubicBezTo>
                  <a:pt x="16676" y="10215"/>
                  <a:pt x="16654" y="10217"/>
                  <a:pt x="16648" y="10256"/>
                </a:cubicBezTo>
                <a:cubicBezTo>
                  <a:pt x="16501" y="10544"/>
                  <a:pt x="16564" y="10105"/>
                  <a:pt x="16485" y="10408"/>
                </a:cubicBezTo>
                <a:cubicBezTo>
                  <a:pt x="16470" y="10435"/>
                  <a:pt x="16457" y="10427"/>
                  <a:pt x="16445" y="10406"/>
                </a:cubicBezTo>
                <a:lnTo>
                  <a:pt x="16427" y="10358"/>
                </a:lnTo>
                <a:lnTo>
                  <a:pt x="16367" y="10511"/>
                </a:lnTo>
                <a:cubicBezTo>
                  <a:pt x="16337" y="10570"/>
                  <a:pt x="16305" y="10617"/>
                  <a:pt x="16271" y="10651"/>
                </a:cubicBezTo>
                <a:cubicBezTo>
                  <a:pt x="16261" y="10577"/>
                  <a:pt x="16238" y="10707"/>
                  <a:pt x="16227" y="10737"/>
                </a:cubicBezTo>
                <a:cubicBezTo>
                  <a:pt x="16225" y="10686"/>
                  <a:pt x="16196" y="10679"/>
                  <a:pt x="16188" y="10728"/>
                </a:cubicBezTo>
                <a:cubicBezTo>
                  <a:pt x="15987" y="11046"/>
                  <a:pt x="16087" y="10490"/>
                  <a:pt x="15973" y="10859"/>
                </a:cubicBezTo>
                <a:lnTo>
                  <a:pt x="15894" y="10747"/>
                </a:lnTo>
                <a:lnTo>
                  <a:pt x="15877" y="10797"/>
                </a:lnTo>
                <a:cubicBezTo>
                  <a:pt x="15808" y="10845"/>
                  <a:pt x="15784" y="10749"/>
                  <a:pt x="15748" y="10885"/>
                </a:cubicBezTo>
                <a:cubicBezTo>
                  <a:pt x="15680" y="10696"/>
                  <a:pt x="15707" y="10888"/>
                  <a:pt x="15663" y="10952"/>
                </a:cubicBezTo>
                <a:cubicBezTo>
                  <a:pt x="15623" y="10998"/>
                  <a:pt x="15548" y="11114"/>
                  <a:pt x="15506" y="11161"/>
                </a:cubicBezTo>
                <a:cubicBezTo>
                  <a:pt x="15479" y="11355"/>
                  <a:pt x="15454" y="11154"/>
                  <a:pt x="15412" y="11236"/>
                </a:cubicBezTo>
                <a:cubicBezTo>
                  <a:pt x="15393" y="11315"/>
                  <a:pt x="15379" y="11336"/>
                  <a:pt x="15355" y="11279"/>
                </a:cubicBezTo>
                <a:cubicBezTo>
                  <a:pt x="15270" y="11659"/>
                  <a:pt x="15298" y="11331"/>
                  <a:pt x="15212" y="11512"/>
                </a:cubicBezTo>
                <a:cubicBezTo>
                  <a:pt x="15138" y="11691"/>
                  <a:pt x="15053" y="11831"/>
                  <a:pt x="14989" y="12186"/>
                </a:cubicBezTo>
                <a:cubicBezTo>
                  <a:pt x="14978" y="12282"/>
                  <a:pt x="14945" y="12337"/>
                  <a:pt x="14916" y="12309"/>
                </a:cubicBezTo>
                <a:cubicBezTo>
                  <a:pt x="14910" y="12304"/>
                  <a:pt x="14906" y="12297"/>
                  <a:pt x="14901" y="12287"/>
                </a:cubicBezTo>
                <a:cubicBezTo>
                  <a:pt x="14864" y="12533"/>
                  <a:pt x="14829" y="12450"/>
                  <a:pt x="14815" y="12609"/>
                </a:cubicBezTo>
                <a:cubicBezTo>
                  <a:pt x="14741" y="12724"/>
                  <a:pt x="14672" y="12630"/>
                  <a:pt x="14658" y="12771"/>
                </a:cubicBezTo>
                <a:cubicBezTo>
                  <a:pt x="14619" y="12792"/>
                  <a:pt x="14557" y="12687"/>
                  <a:pt x="14535" y="12843"/>
                </a:cubicBezTo>
                <a:cubicBezTo>
                  <a:pt x="14525" y="12736"/>
                  <a:pt x="14495" y="12961"/>
                  <a:pt x="14468" y="12906"/>
                </a:cubicBezTo>
                <a:cubicBezTo>
                  <a:pt x="14449" y="12854"/>
                  <a:pt x="14435" y="12911"/>
                  <a:pt x="14417" y="12927"/>
                </a:cubicBezTo>
                <a:cubicBezTo>
                  <a:pt x="14392" y="12893"/>
                  <a:pt x="14318" y="13032"/>
                  <a:pt x="14300" y="13109"/>
                </a:cubicBezTo>
                <a:cubicBezTo>
                  <a:pt x="14260" y="13362"/>
                  <a:pt x="14145" y="13269"/>
                  <a:pt x="14111" y="13465"/>
                </a:cubicBezTo>
                <a:cubicBezTo>
                  <a:pt x="14097" y="13499"/>
                  <a:pt x="14083" y="13518"/>
                  <a:pt x="14070" y="13528"/>
                </a:cubicBezTo>
                <a:lnTo>
                  <a:pt x="14030" y="13535"/>
                </a:lnTo>
                <a:lnTo>
                  <a:pt x="14017" y="13494"/>
                </a:lnTo>
                <a:lnTo>
                  <a:pt x="13994" y="13522"/>
                </a:lnTo>
                <a:lnTo>
                  <a:pt x="13987" y="13519"/>
                </a:lnTo>
                <a:lnTo>
                  <a:pt x="13947" y="13513"/>
                </a:lnTo>
                <a:cubicBezTo>
                  <a:pt x="13972" y="13740"/>
                  <a:pt x="13841" y="13580"/>
                  <a:pt x="13883" y="13750"/>
                </a:cubicBezTo>
                <a:cubicBezTo>
                  <a:pt x="13817" y="13808"/>
                  <a:pt x="13875" y="13954"/>
                  <a:pt x="13788" y="13836"/>
                </a:cubicBezTo>
                <a:cubicBezTo>
                  <a:pt x="13691" y="14098"/>
                  <a:pt x="13434" y="13827"/>
                  <a:pt x="13364" y="14175"/>
                </a:cubicBezTo>
                <a:cubicBezTo>
                  <a:pt x="13370" y="14056"/>
                  <a:pt x="13275" y="14711"/>
                  <a:pt x="13246" y="14786"/>
                </a:cubicBezTo>
                <a:cubicBezTo>
                  <a:pt x="13180" y="14911"/>
                  <a:pt x="13156" y="15024"/>
                  <a:pt x="13058" y="15227"/>
                </a:cubicBezTo>
                <a:cubicBezTo>
                  <a:pt x="12962" y="15347"/>
                  <a:pt x="12901" y="15624"/>
                  <a:pt x="12795" y="15598"/>
                </a:cubicBezTo>
                <a:cubicBezTo>
                  <a:pt x="12793" y="15637"/>
                  <a:pt x="12789" y="15672"/>
                  <a:pt x="12784" y="15703"/>
                </a:cubicBezTo>
                <a:lnTo>
                  <a:pt x="12764" y="15783"/>
                </a:lnTo>
                <a:lnTo>
                  <a:pt x="12760" y="15781"/>
                </a:lnTo>
                <a:lnTo>
                  <a:pt x="12710" y="15922"/>
                </a:lnTo>
                <a:lnTo>
                  <a:pt x="12676" y="16034"/>
                </a:lnTo>
                <a:lnTo>
                  <a:pt x="12667" y="16037"/>
                </a:lnTo>
                <a:cubicBezTo>
                  <a:pt x="12652" y="16060"/>
                  <a:pt x="12607" y="16146"/>
                  <a:pt x="12587" y="16172"/>
                </a:cubicBezTo>
                <a:cubicBezTo>
                  <a:pt x="12578" y="16017"/>
                  <a:pt x="12573" y="16132"/>
                  <a:pt x="12548" y="16194"/>
                </a:cubicBezTo>
                <a:cubicBezTo>
                  <a:pt x="12529" y="15968"/>
                  <a:pt x="12471" y="16222"/>
                  <a:pt x="12440" y="16136"/>
                </a:cubicBezTo>
                <a:cubicBezTo>
                  <a:pt x="12422" y="16187"/>
                  <a:pt x="12402" y="16236"/>
                  <a:pt x="12382" y="16282"/>
                </a:cubicBezTo>
                <a:lnTo>
                  <a:pt x="12370" y="16306"/>
                </a:lnTo>
                <a:lnTo>
                  <a:pt x="12369" y="16305"/>
                </a:lnTo>
                <a:cubicBezTo>
                  <a:pt x="12365" y="16306"/>
                  <a:pt x="12361" y="16313"/>
                  <a:pt x="12355" y="16327"/>
                </a:cubicBezTo>
                <a:lnTo>
                  <a:pt x="12347" y="16351"/>
                </a:lnTo>
                <a:lnTo>
                  <a:pt x="12207" y="16275"/>
                </a:lnTo>
                <a:cubicBezTo>
                  <a:pt x="12135" y="16318"/>
                  <a:pt x="12083" y="16183"/>
                  <a:pt x="12021" y="16341"/>
                </a:cubicBezTo>
                <a:cubicBezTo>
                  <a:pt x="11953" y="16381"/>
                  <a:pt x="11893" y="16349"/>
                  <a:pt x="11838" y="16435"/>
                </a:cubicBezTo>
                <a:cubicBezTo>
                  <a:pt x="11813" y="16396"/>
                  <a:pt x="11790" y="16388"/>
                  <a:pt x="11772" y="16483"/>
                </a:cubicBezTo>
                <a:cubicBezTo>
                  <a:pt x="11708" y="16497"/>
                  <a:pt x="11689" y="16391"/>
                  <a:pt x="11652" y="16507"/>
                </a:cubicBezTo>
                <a:lnTo>
                  <a:pt x="11594" y="16485"/>
                </a:lnTo>
                <a:lnTo>
                  <a:pt x="11588" y="16462"/>
                </a:lnTo>
                <a:lnTo>
                  <a:pt x="11578" y="16456"/>
                </a:lnTo>
                <a:lnTo>
                  <a:pt x="11551" y="16481"/>
                </a:lnTo>
                <a:lnTo>
                  <a:pt x="11541" y="16498"/>
                </a:lnTo>
                <a:cubicBezTo>
                  <a:pt x="11534" y="16507"/>
                  <a:pt x="11529" y="16509"/>
                  <a:pt x="11526" y="16508"/>
                </a:cubicBezTo>
                <a:lnTo>
                  <a:pt x="11526" y="16506"/>
                </a:lnTo>
                <a:lnTo>
                  <a:pt x="11512" y="16519"/>
                </a:lnTo>
                <a:cubicBezTo>
                  <a:pt x="11489" y="16546"/>
                  <a:pt x="11466" y="16578"/>
                  <a:pt x="11445" y="16611"/>
                </a:cubicBezTo>
                <a:cubicBezTo>
                  <a:pt x="11422" y="16500"/>
                  <a:pt x="11346" y="16698"/>
                  <a:pt x="11347" y="16461"/>
                </a:cubicBezTo>
                <a:cubicBezTo>
                  <a:pt x="11318" y="16499"/>
                  <a:pt x="11303" y="16607"/>
                  <a:pt x="11308" y="16449"/>
                </a:cubicBezTo>
                <a:lnTo>
                  <a:pt x="11285" y="16422"/>
                </a:lnTo>
                <a:lnTo>
                  <a:pt x="11108" y="16676"/>
                </a:lnTo>
                <a:lnTo>
                  <a:pt x="11082" y="16737"/>
                </a:lnTo>
                <a:cubicBezTo>
                  <a:pt x="11074" y="16763"/>
                  <a:pt x="11068" y="16793"/>
                  <a:pt x="11063" y="16830"/>
                </a:cubicBezTo>
                <a:cubicBezTo>
                  <a:pt x="10965" y="16714"/>
                  <a:pt x="10884" y="16931"/>
                  <a:pt x="10783" y="16966"/>
                </a:cubicBezTo>
                <a:cubicBezTo>
                  <a:pt x="10673" y="17080"/>
                  <a:pt x="10434" y="17418"/>
                  <a:pt x="10395" y="17512"/>
                </a:cubicBezTo>
                <a:cubicBezTo>
                  <a:pt x="10362" y="17562"/>
                  <a:pt x="10212" y="17556"/>
                  <a:pt x="10228" y="17444"/>
                </a:cubicBezTo>
                <a:cubicBezTo>
                  <a:pt x="10131" y="17724"/>
                  <a:pt x="10088" y="17522"/>
                  <a:pt x="9974" y="17695"/>
                </a:cubicBezTo>
                <a:lnTo>
                  <a:pt x="9753" y="17824"/>
                </a:lnTo>
                <a:lnTo>
                  <a:pt x="9728" y="17830"/>
                </a:lnTo>
                <a:lnTo>
                  <a:pt x="9719" y="17780"/>
                </a:lnTo>
                <a:lnTo>
                  <a:pt x="9637" y="17778"/>
                </a:lnTo>
                <a:cubicBezTo>
                  <a:pt x="9600" y="17900"/>
                  <a:pt x="9534" y="17823"/>
                  <a:pt x="9478" y="17867"/>
                </a:cubicBezTo>
                <a:lnTo>
                  <a:pt x="9454" y="17913"/>
                </a:lnTo>
                <a:lnTo>
                  <a:pt x="9293" y="17956"/>
                </a:lnTo>
                <a:lnTo>
                  <a:pt x="9182" y="18019"/>
                </a:lnTo>
                <a:lnTo>
                  <a:pt x="9159" y="18064"/>
                </a:lnTo>
                <a:lnTo>
                  <a:pt x="9132" y="18013"/>
                </a:lnTo>
                <a:cubicBezTo>
                  <a:pt x="9128" y="17999"/>
                  <a:pt x="9126" y="17984"/>
                  <a:pt x="9124" y="17968"/>
                </a:cubicBezTo>
                <a:lnTo>
                  <a:pt x="9036" y="18031"/>
                </a:lnTo>
                <a:lnTo>
                  <a:pt x="9025" y="18031"/>
                </a:lnTo>
                <a:lnTo>
                  <a:pt x="8953" y="18000"/>
                </a:lnTo>
                <a:lnTo>
                  <a:pt x="8845" y="17910"/>
                </a:lnTo>
                <a:cubicBezTo>
                  <a:pt x="8810" y="17853"/>
                  <a:pt x="8779" y="17647"/>
                  <a:pt x="8734" y="17737"/>
                </a:cubicBezTo>
                <a:cubicBezTo>
                  <a:pt x="8745" y="17628"/>
                  <a:pt x="8682" y="17759"/>
                  <a:pt x="8670" y="17661"/>
                </a:cubicBezTo>
                <a:cubicBezTo>
                  <a:pt x="8664" y="17581"/>
                  <a:pt x="8643" y="17602"/>
                  <a:pt x="8626" y="17583"/>
                </a:cubicBezTo>
                <a:cubicBezTo>
                  <a:pt x="8611" y="17506"/>
                  <a:pt x="8528" y="17481"/>
                  <a:pt x="8500" y="17512"/>
                </a:cubicBezTo>
                <a:cubicBezTo>
                  <a:pt x="8424" y="17647"/>
                  <a:pt x="8348" y="17350"/>
                  <a:pt x="8287" y="17449"/>
                </a:cubicBezTo>
                <a:cubicBezTo>
                  <a:pt x="8239" y="17423"/>
                  <a:pt x="8224" y="17379"/>
                  <a:pt x="8210" y="17354"/>
                </a:cubicBezTo>
                <a:lnTo>
                  <a:pt x="8207" y="17296"/>
                </a:lnTo>
                <a:lnTo>
                  <a:pt x="8184" y="17274"/>
                </a:lnTo>
                <a:lnTo>
                  <a:pt x="8178" y="17258"/>
                </a:lnTo>
                <a:cubicBezTo>
                  <a:pt x="8169" y="17228"/>
                  <a:pt x="8159" y="17199"/>
                  <a:pt x="8148" y="17178"/>
                </a:cubicBezTo>
                <a:cubicBezTo>
                  <a:pt x="8128" y="17416"/>
                  <a:pt x="8052" y="17033"/>
                  <a:pt x="8056" y="17255"/>
                </a:cubicBezTo>
                <a:lnTo>
                  <a:pt x="8014" y="17246"/>
                </a:lnTo>
                <a:lnTo>
                  <a:pt x="7973" y="17309"/>
                </a:lnTo>
                <a:lnTo>
                  <a:pt x="7952" y="17387"/>
                </a:lnTo>
                <a:lnTo>
                  <a:pt x="7876" y="17513"/>
                </a:lnTo>
                <a:lnTo>
                  <a:pt x="7878" y="17357"/>
                </a:lnTo>
                <a:lnTo>
                  <a:pt x="7734" y="17537"/>
                </a:lnTo>
                <a:lnTo>
                  <a:pt x="7627" y="17704"/>
                </a:lnTo>
                <a:lnTo>
                  <a:pt x="7605" y="17772"/>
                </a:lnTo>
                <a:lnTo>
                  <a:pt x="7577" y="17748"/>
                </a:lnTo>
                <a:cubicBezTo>
                  <a:pt x="7573" y="17737"/>
                  <a:pt x="7570" y="17725"/>
                  <a:pt x="7568" y="17711"/>
                </a:cubicBezTo>
                <a:lnTo>
                  <a:pt x="7483" y="17857"/>
                </a:lnTo>
                <a:lnTo>
                  <a:pt x="7473" y="17867"/>
                </a:lnTo>
                <a:lnTo>
                  <a:pt x="7400" y="17906"/>
                </a:lnTo>
                <a:lnTo>
                  <a:pt x="7177" y="17856"/>
                </a:lnTo>
                <a:cubicBezTo>
                  <a:pt x="7184" y="17739"/>
                  <a:pt x="7126" y="17928"/>
                  <a:pt x="7111" y="17844"/>
                </a:cubicBezTo>
                <a:cubicBezTo>
                  <a:pt x="7102" y="17771"/>
                  <a:pt x="7083" y="17812"/>
                  <a:pt x="7065" y="17809"/>
                </a:cubicBezTo>
                <a:cubicBezTo>
                  <a:pt x="7048" y="17747"/>
                  <a:pt x="6966" y="17803"/>
                  <a:pt x="6939" y="17859"/>
                </a:cubicBezTo>
                <a:cubicBezTo>
                  <a:pt x="6869" y="18065"/>
                  <a:pt x="6785" y="17845"/>
                  <a:pt x="6727" y="18002"/>
                </a:cubicBezTo>
                <a:cubicBezTo>
                  <a:pt x="6679" y="18022"/>
                  <a:pt x="6663" y="17994"/>
                  <a:pt x="6649" y="17982"/>
                </a:cubicBezTo>
                <a:lnTo>
                  <a:pt x="6644" y="17928"/>
                </a:lnTo>
                <a:lnTo>
                  <a:pt x="6620" y="17929"/>
                </a:lnTo>
                <a:lnTo>
                  <a:pt x="6614" y="17918"/>
                </a:lnTo>
                <a:cubicBezTo>
                  <a:pt x="6604" y="17898"/>
                  <a:pt x="6593" y="17879"/>
                  <a:pt x="6582" y="17868"/>
                </a:cubicBezTo>
                <a:cubicBezTo>
                  <a:pt x="6570" y="18121"/>
                  <a:pt x="6482" y="17818"/>
                  <a:pt x="6493" y="18032"/>
                </a:cubicBezTo>
                <a:cubicBezTo>
                  <a:pt x="6429" y="18017"/>
                  <a:pt x="6349" y="18342"/>
                  <a:pt x="6293" y="18128"/>
                </a:cubicBezTo>
                <a:cubicBezTo>
                  <a:pt x="6196" y="18161"/>
                  <a:pt x="6109" y="18151"/>
                  <a:pt x="6006" y="18204"/>
                </a:cubicBezTo>
                <a:cubicBezTo>
                  <a:pt x="5927" y="18328"/>
                  <a:pt x="5841" y="18162"/>
                  <a:pt x="5783" y="18329"/>
                </a:cubicBezTo>
                <a:cubicBezTo>
                  <a:pt x="5692" y="18293"/>
                  <a:pt x="5577" y="18387"/>
                  <a:pt x="5504" y="18635"/>
                </a:cubicBezTo>
                <a:cubicBezTo>
                  <a:pt x="5406" y="18647"/>
                  <a:pt x="5389" y="18801"/>
                  <a:pt x="5303" y="18658"/>
                </a:cubicBezTo>
                <a:cubicBezTo>
                  <a:pt x="5296" y="18695"/>
                  <a:pt x="5287" y="18725"/>
                  <a:pt x="5278" y="18750"/>
                </a:cubicBezTo>
                <a:lnTo>
                  <a:pt x="5250" y="18807"/>
                </a:lnTo>
                <a:lnTo>
                  <a:pt x="5246" y="18800"/>
                </a:lnTo>
                <a:lnTo>
                  <a:pt x="5183" y="18885"/>
                </a:lnTo>
                <a:lnTo>
                  <a:pt x="5063" y="19030"/>
                </a:lnTo>
                <a:lnTo>
                  <a:pt x="5062" y="19020"/>
                </a:lnTo>
                <a:cubicBezTo>
                  <a:pt x="5059" y="19001"/>
                  <a:pt x="5053" y="18990"/>
                  <a:pt x="5043" y="18997"/>
                </a:cubicBezTo>
                <a:cubicBezTo>
                  <a:pt x="5058" y="18834"/>
                  <a:pt x="5037" y="18942"/>
                  <a:pt x="5007" y="18976"/>
                </a:cubicBezTo>
                <a:cubicBezTo>
                  <a:pt x="5024" y="18730"/>
                  <a:pt x="4938" y="18918"/>
                  <a:pt x="4924" y="18798"/>
                </a:cubicBezTo>
                <a:cubicBezTo>
                  <a:pt x="4901" y="18828"/>
                  <a:pt x="4878" y="18855"/>
                  <a:pt x="4854" y="18878"/>
                </a:cubicBezTo>
                <a:lnTo>
                  <a:pt x="4840" y="18889"/>
                </a:lnTo>
                <a:cubicBezTo>
                  <a:pt x="4839" y="18888"/>
                  <a:pt x="4839" y="18888"/>
                  <a:pt x="4839" y="18887"/>
                </a:cubicBezTo>
                <a:cubicBezTo>
                  <a:pt x="4836" y="18884"/>
                  <a:pt x="4831" y="18886"/>
                  <a:pt x="4824" y="18893"/>
                </a:cubicBezTo>
                <a:lnTo>
                  <a:pt x="4786" y="18929"/>
                </a:lnTo>
                <a:lnTo>
                  <a:pt x="4777" y="18920"/>
                </a:lnTo>
                <a:lnTo>
                  <a:pt x="4719" y="18859"/>
                </a:lnTo>
                <a:cubicBezTo>
                  <a:pt x="4679" y="18858"/>
                  <a:pt x="4598" y="18877"/>
                  <a:pt x="4537" y="18891"/>
                </a:cubicBezTo>
                <a:cubicBezTo>
                  <a:pt x="4479" y="18968"/>
                  <a:pt x="4423" y="18921"/>
                  <a:pt x="4356" y="18947"/>
                </a:cubicBezTo>
                <a:cubicBezTo>
                  <a:pt x="4286" y="19096"/>
                  <a:pt x="4246" y="18945"/>
                  <a:pt x="4174" y="18973"/>
                </a:cubicBezTo>
                <a:cubicBezTo>
                  <a:pt x="4116" y="19186"/>
                  <a:pt x="4120" y="18860"/>
                  <a:pt x="4082" y="18818"/>
                </a:cubicBezTo>
                <a:lnTo>
                  <a:pt x="4072" y="18819"/>
                </a:lnTo>
                <a:lnTo>
                  <a:pt x="4046" y="18863"/>
                </a:lnTo>
                <a:lnTo>
                  <a:pt x="4036" y="18886"/>
                </a:lnTo>
                <a:cubicBezTo>
                  <a:pt x="4029" y="18900"/>
                  <a:pt x="4025" y="18905"/>
                  <a:pt x="4021" y="18906"/>
                </a:cubicBezTo>
                <a:lnTo>
                  <a:pt x="4021" y="18904"/>
                </a:lnTo>
                <a:lnTo>
                  <a:pt x="3943" y="19064"/>
                </a:lnTo>
                <a:cubicBezTo>
                  <a:pt x="3918" y="18969"/>
                  <a:pt x="3846" y="19217"/>
                  <a:pt x="3843" y="18980"/>
                </a:cubicBezTo>
                <a:cubicBezTo>
                  <a:pt x="3815" y="19038"/>
                  <a:pt x="3802" y="19155"/>
                  <a:pt x="3804" y="18994"/>
                </a:cubicBezTo>
                <a:cubicBezTo>
                  <a:pt x="3795" y="19009"/>
                  <a:pt x="3788" y="19004"/>
                  <a:pt x="3783" y="18990"/>
                </a:cubicBezTo>
                <a:lnTo>
                  <a:pt x="3719" y="19115"/>
                </a:lnTo>
                <a:lnTo>
                  <a:pt x="3710" y="19115"/>
                </a:lnTo>
                <a:lnTo>
                  <a:pt x="3671" y="19224"/>
                </a:lnTo>
                <a:lnTo>
                  <a:pt x="3613" y="19358"/>
                </a:lnTo>
                <a:lnTo>
                  <a:pt x="3609" y="19355"/>
                </a:lnTo>
                <a:lnTo>
                  <a:pt x="3585" y="19433"/>
                </a:lnTo>
                <a:cubicBezTo>
                  <a:pt x="3578" y="19464"/>
                  <a:pt x="3472" y="19570"/>
                  <a:pt x="3467" y="19610"/>
                </a:cubicBezTo>
                <a:cubicBezTo>
                  <a:pt x="3368" y="19560"/>
                  <a:pt x="3391" y="19761"/>
                  <a:pt x="3292" y="19863"/>
                </a:cubicBezTo>
                <a:cubicBezTo>
                  <a:pt x="3224" y="19863"/>
                  <a:pt x="3187" y="19931"/>
                  <a:pt x="3081" y="20088"/>
                </a:cubicBezTo>
                <a:cubicBezTo>
                  <a:pt x="3009" y="20201"/>
                  <a:pt x="2960" y="20438"/>
                  <a:pt x="2864" y="20544"/>
                </a:cubicBezTo>
                <a:cubicBezTo>
                  <a:pt x="2773" y="20887"/>
                  <a:pt x="2612" y="20885"/>
                  <a:pt x="2501" y="21134"/>
                </a:cubicBezTo>
                <a:cubicBezTo>
                  <a:pt x="2445" y="21028"/>
                  <a:pt x="2457" y="21093"/>
                  <a:pt x="2437" y="21152"/>
                </a:cubicBezTo>
                <a:cubicBezTo>
                  <a:pt x="2437" y="21152"/>
                  <a:pt x="2437" y="21152"/>
                  <a:pt x="2437" y="21152"/>
                </a:cubicBezTo>
                <a:lnTo>
                  <a:pt x="2278" y="21143"/>
                </a:lnTo>
                <a:cubicBezTo>
                  <a:pt x="2267" y="21105"/>
                  <a:pt x="2254" y="21080"/>
                  <a:pt x="2239" y="21084"/>
                </a:cubicBezTo>
                <a:cubicBezTo>
                  <a:pt x="2148" y="21265"/>
                  <a:pt x="2230" y="20931"/>
                  <a:pt x="2074" y="21001"/>
                </a:cubicBezTo>
                <a:cubicBezTo>
                  <a:pt x="2067" y="21031"/>
                  <a:pt x="2045" y="21002"/>
                  <a:pt x="2044" y="20962"/>
                </a:cubicBezTo>
                <a:cubicBezTo>
                  <a:pt x="2035" y="20975"/>
                  <a:pt x="2016" y="21052"/>
                  <a:pt x="2009" y="20988"/>
                </a:cubicBezTo>
                <a:cubicBezTo>
                  <a:pt x="1957" y="20983"/>
                  <a:pt x="1909" y="21022"/>
                  <a:pt x="1869" y="21103"/>
                </a:cubicBezTo>
                <a:cubicBezTo>
                  <a:pt x="1816" y="21050"/>
                  <a:pt x="1808" y="21097"/>
                  <a:pt x="1804" y="21155"/>
                </a:cubicBezTo>
                <a:lnTo>
                  <a:pt x="1801" y="21191"/>
                </a:lnTo>
                <a:lnTo>
                  <a:pt x="1786" y="21139"/>
                </a:lnTo>
                <a:cubicBezTo>
                  <a:pt x="1770" y="21107"/>
                  <a:pt x="1755" y="21120"/>
                  <a:pt x="1740" y="21156"/>
                </a:cubicBezTo>
                <a:lnTo>
                  <a:pt x="1722" y="21209"/>
                </a:lnTo>
                <a:lnTo>
                  <a:pt x="1690" y="21199"/>
                </a:lnTo>
                <a:cubicBezTo>
                  <a:pt x="1651" y="21187"/>
                  <a:pt x="1526" y="21134"/>
                  <a:pt x="1487" y="21137"/>
                </a:cubicBezTo>
                <a:lnTo>
                  <a:pt x="1459" y="21217"/>
                </a:lnTo>
                <a:lnTo>
                  <a:pt x="1419" y="21189"/>
                </a:lnTo>
                <a:cubicBezTo>
                  <a:pt x="1401" y="21195"/>
                  <a:pt x="1386" y="21229"/>
                  <a:pt x="1376" y="21303"/>
                </a:cubicBezTo>
                <a:cubicBezTo>
                  <a:pt x="1370" y="21237"/>
                  <a:pt x="1363" y="21268"/>
                  <a:pt x="1352" y="21317"/>
                </a:cubicBezTo>
                <a:lnTo>
                  <a:pt x="1343" y="21337"/>
                </a:lnTo>
                <a:lnTo>
                  <a:pt x="1320" y="21192"/>
                </a:lnTo>
                <a:lnTo>
                  <a:pt x="1280" y="21168"/>
                </a:lnTo>
                <a:lnTo>
                  <a:pt x="1271" y="21092"/>
                </a:lnTo>
                <a:lnTo>
                  <a:pt x="1246" y="21140"/>
                </a:lnTo>
                <a:cubicBezTo>
                  <a:pt x="1237" y="21154"/>
                  <a:pt x="1223" y="21172"/>
                  <a:pt x="1205" y="21193"/>
                </a:cubicBezTo>
                <a:lnTo>
                  <a:pt x="1182" y="21219"/>
                </a:lnTo>
                <a:lnTo>
                  <a:pt x="1171" y="21167"/>
                </a:lnTo>
                <a:lnTo>
                  <a:pt x="1131" y="21277"/>
                </a:lnTo>
                <a:lnTo>
                  <a:pt x="1034" y="21381"/>
                </a:lnTo>
                <a:cubicBezTo>
                  <a:pt x="1009" y="21600"/>
                  <a:pt x="937" y="21205"/>
                  <a:pt x="931" y="21474"/>
                </a:cubicBezTo>
                <a:cubicBezTo>
                  <a:pt x="897" y="21240"/>
                  <a:pt x="780" y="21376"/>
                  <a:pt x="719" y="21269"/>
                </a:cubicBezTo>
                <a:cubicBezTo>
                  <a:pt x="704" y="21372"/>
                  <a:pt x="522" y="20997"/>
                  <a:pt x="499" y="20892"/>
                </a:cubicBezTo>
                <a:cubicBezTo>
                  <a:pt x="304" y="20514"/>
                  <a:pt x="225" y="20507"/>
                  <a:pt x="175" y="20341"/>
                </a:cubicBezTo>
                <a:cubicBezTo>
                  <a:pt x="152" y="20297"/>
                  <a:pt x="130" y="20223"/>
                  <a:pt x="100" y="20147"/>
                </a:cubicBezTo>
                <a:lnTo>
                  <a:pt x="0" y="19993"/>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176" name="Titel 1"/>
          <p:cNvSpPr txBox="1">
            <a:spLocks noGrp="1"/>
          </p:cNvSpPr>
          <p:nvPr>
            <p:ph type="title"/>
          </p:nvPr>
        </p:nvSpPr>
        <p:spPr>
          <a:xfrm>
            <a:off x="1137036" y="548640"/>
            <a:ext cx="9543406" cy="1188720"/>
          </a:xfrm>
          <a:prstGeom prst="rect">
            <a:avLst/>
          </a:prstGeom>
        </p:spPr>
        <p:txBody>
          <a:bodyPr/>
          <a:lstStyle>
            <a:lvl1pPr defTabSz="905255">
              <a:defRPr sz="4356">
                <a:solidFill>
                  <a:srgbClr val="262626"/>
                </a:solidFill>
              </a:defRPr>
            </a:lvl1pPr>
          </a:lstStyle>
          <a:p>
            <a:r>
              <a:t>About the Enterprise Survey (ES) data</a:t>
            </a:r>
          </a:p>
        </p:txBody>
      </p:sp>
      <p:sp>
        <p:nvSpPr>
          <p:cNvPr id="177" name="Pladsholder til indhold 2"/>
          <p:cNvSpPr txBox="1">
            <a:spLocks noGrp="1"/>
          </p:cNvSpPr>
          <p:nvPr>
            <p:ph type="body" idx="1"/>
          </p:nvPr>
        </p:nvSpPr>
        <p:spPr>
          <a:xfrm>
            <a:off x="1384425" y="1737360"/>
            <a:ext cx="9543406" cy="4571999"/>
          </a:xfrm>
          <a:prstGeom prst="rect">
            <a:avLst/>
          </a:prstGeom>
        </p:spPr>
        <p:txBody>
          <a:bodyPr anchor="ctr"/>
          <a:lstStyle/>
          <a:p>
            <a:pPr marL="221742" indent="-221742" defTabSz="886968">
              <a:lnSpc>
                <a:spcPct val="81000"/>
              </a:lnSpc>
              <a:spcBef>
                <a:spcPts val="900"/>
              </a:spcBef>
              <a:defRPr sz="1746">
                <a:solidFill>
                  <a:srgbClr val="262626"/>
                </a:solidFill>
              </a:defRPr>
            </a:pPr>
            <a:r>
              <a:t>Repeated surveys for a wealth of countries, across all world regions, across all income groupings.</a:t>
            </a:r>
            <a:endParaRPr sz="2425"/>
          </a:p>
          <a:p>
            <a:pPr marL="221742" indent="-221742" defTabSz="886968">
              <a:lnSpc>
                <a:spcPct val="81000"/>
              </a:lnSpc>
              <a:spcBef>
                <a:spcPts val="900"/>
              </a:spcBef>
              <a:defRPr sz="1746">
                <a:solidFill>
                  <a:srgbClr val="262626"/>
                </a:solidFill>
              </a:defRPr>
            </a:pPr>
            <a:r>
              <a:t>Only surveys with the Green Module+ can be used for the research purposes (implemented for a limited period and mostly in Europe, Central Asia and the Middle East – co-project between the World Bank ES group and the European Bank for Reconstruction and Development).</a:t>
            </a:r>
            <a:endParaRPr sz="2425"/>
          </a:p>
          <a:p>
            <a:pPr marL="221742" indent="-221742" defTabSz="886968">
              <a:lnSpc>
                <a:spcPct val="81000"/>
              </a:lnSpc>
              <a:spcBef>
                <a:spcPts val="900"/>
              </a:spcBef>
              <a:defRPr sz="1746">
                <a:solidFill>
                  <a:srgbClr val="262626"/>
                </a:solidFill>
              </a:defRPr>
            </a:pPr>
            <a:r>
              <a:t>Rich data for developing latent constructs desired – i.e. capturing institutions (formal such as taxes and public standards, informal such as pressure from customers) that impact on green behaviour in organisations or firms.</a:t>
            </a:r>
            <a:endParaRPr sz="2425"/>
          </a:p>
          <a:p>
            <a:pPr marL="221742" indent="-221742" defTabSz="886968">
              <a:lnSpc>
                <a:spcPct val="81000"/>
              </a:lnSpc>
              <a:spcBef>
                <a:spcPts val="900"/>
              </a:spcBef>
              <a:defRPr sz="1746">
                <a:solidFill>
                  <a:srgbClr val="262626"/>
                </a:solidFill>
              </a:defRPr>
            </a:pPr>
            <a:r>
              <a:t>The internal validity of the datasets is very high – i.e. Cronbach Alpha around 0.8 for the Turkey dataset.</a:t>
            </a:r>
            <a:endParaRPr sz="2425"/>
          </a:p>
          <a:p>
            <a:pPr marL="221742" indent="-221742" defTabSz="886968">
              <a:lnSpc>
                <a:spcPct val="81000"/>
              </a:lnSpc>
              <a:spcBef>
                <a:spcPts val="900"/>
              </a:spcBef>
              <a:defRPr sz="1746">
                <a:solidFill>
                  <a:srgbClr val="262626"/>
                </a:solidFill>
              </a:defRPr>
            </a:pPr>
            <a:r>
              <a:t>Also valid for making inferences at population level – comes with survey weights (sampling is stratified on firm size and industry, not energy intensity).</a:t>
            </a:r>
            <a:endParaRPr sz="2425"/>
          </a:p>
          <a:p>
            <a:pPr marL="221742" indent="-221742" defTabSz="886968">
              <a:lnSpc>
                <a:spcPct val="81000"/>
              </a:lnSpc>
              <a:spcBef>
                <a:spcPts val="900"/>
              </a:spcBef>
              <a:defRPr sz="1746">
                <a:solidFill>
                  <a:srgbClr val="262626"/>
                </a:solidFill>
              </a:defRPr>
            </a:pPr>
            <a:r>
              <a:t>Main weakness is that most observations are cross-sectional.</a:t>
            </a:r>
            <a:endParaRPr sz="2425"/>
          </a:p>
          <a:p>
            <a:pPr marL="221742" indent="-221742" defTabSz="886968">
              <a:lnSpc>
                <a:spcPct val="81000"/>
              </a:lnSpc>
              <a:spcBef>
                <a:spcPts val="900"/>
              </a:spcBef>
              <a:defRPr sz="1746">
                <a:solidFill>
                  <a:srgbClr val="262626"/>
                </a:solidFill>
              </a:defRPr>
            </a:pPr>
            <a:r>
              <a:t>Some causality assumptions are not fulfilled – time series order and reverse causality.</a:t>
            </a:r>
            <a:endParaRPr sz="2425"/>
          </a:p>
        </p:txBody>
      </p:sp>
      <p:sp>
        <p:nvSpPr>
          <p:cNvPr id="178" name="Freeform: Shape 11"/>
          <p:cNvSpPr/>
          <p:nvPr/>
        </p:nvSpPr>
        <p:spPr>
          <a:xfrm>
            <a:off x="2224587" y="5970896"/>
            <a:ext cx="9967416" cy="887104"/>
          </a:xfrm>
          <a:custGeom>
            <a:avLst/>
            <a:gdLst/>
            <a:ahLst/>
            <a:cxnLst>
              <a:cxn ang="0">
                <a:pos x="wd2" y="hd2"/>
              </a:cxn>
              <a:cxn ang="5400000">
                <a:pos x="wd2" y="hd2"/>
              </a:cxn>
              <a:cxn ang="10800000">
                <a:pos x="wd2" y="hd2"/>
              </a:cxn>
              <a:cxn ang="16200000">
                <a:pos x="wd2" y="hd2"/>
              </a:cxn>
            </a:cxnLst>
            <a:rect l="0" t="0" r="r" b="b"/>
            <a:pathLst>
              <a:path w="21598" h="21338" extrusionOk="0">
                <a:moveTo>
                  <a:pt x="10634" y="5761"/>
                </a:moveTo>
                <a:lnTo>
                  <a:pt x="10640" y="5831"/>
                </a:lnTo>
                <a:lnTo>
                  <a:pt x="10636" y="5839"/>
                </a:lnTo>
                <a:close/>
                <a:moveTo>
                  <a:pt x="10632" y="5728"/>
                </a:moveTo>
                <a:cubicBezTo>
                  <a:pt x="10640" y="5651"/>
                  <a:pt x="10637" y="5683"/>
                  <a:pt x="10634" y="5733"/>
                </a:cubicBezTo>
                <a:lnTo>
                  <a:pt x="10634" y="5761"/>
                </a:lnTo>
                <a:close/>
                <a:moveTo>
                  <a:pt x="21598" y="0"/>
                </a:moveTo>
                <a:lnTo>
                  <a:pt x="21598" y="0"/>
                </a:lnTo>
                <a:lnTo>
                  <a:pt x="21598" y="21338"/>
                </a:lnTo>
                <a:lnTo>
                  <a:pt x="33" y="21338"/>
                </a:lnTo>
                <a:lnTo>
                  <a:pt x="29" y="21325"/>
                </a:lnTo>
                <a:cubicBezTo>
                  <a:pt x="10" y="21257"/>
                  <a:pt x="-2" y="21209"/>
                  <a:pt x="0" y="21202"/>
                </a:cubicBezTo>
                <a:cubicBezTo>
                  <a:pt x="0" y="21198"/>
                  <a:pt x="133" y="20691"/>
                  <a:pt x="133" y="20687"/>
                </a:cubicBezTo>
                <a:cubicBezTo>
                  <a:pt x="289" y="21600"/>
                  <a:pt x="468" y="19244"/>
                  <a:pt x="624" y="18756"/>
                </a:cubicBezTo>
                <a:cubicBezTo>
                  <a:pt x="690" y="18730"/>
                  <a:pt x="1146" y="18063"/>
                  <a:pt x="1334" y="18546"/>
                </a:cubicBezTo>
                <a:cubicBezTo>
                  <a:pt x="1358" y="17876"/>
                  <a:pt x="1549" y="18261"/>
                  <a:pt x="1479" y="17156"/>
                </a:cubicBezTo>
                <a:cubicBezTo>
                  <a:pt x="1562" y="17145"/>
                  <a:pt x="1709" y="17436"/>
                  <a:pt x="1652" y="16725"/>
                </a:cubicBezTo>
                <a:cubicBezTo>
                  <a:pt x="1678" y="16700"/>
                  <a:pt x="1760" y="16615"/>
                  <a:pt x="1767" y="16500"/>
                </a:cubicBezTo>
                <a:cubicBezTo>
                  <a:pt x="1768" y="16483"/>
                  <a:pt x="1928" y="16700"/>
                  <a:pt x="1928" y="16683"/>
                </a:cubicBezTo>
                <a:lnTo>
                  <a:pt x="2091" y="16560"/>
                </a:lnTo>
                <a:lnTo>
                  <a:pt x="2112" y="17056"/>
                </a:lnTo>
                <a:lnTo>
                  <a:pt x="2238" y="16579"/>
                </a:lnTo>
                <a:lnTo>
                  <a:pt x="2300" y="16575"/>
                </a:lnTo>
                <a:lnTo>
                  <a:pt x="2323" y="16696"/>
                </a:lnTo>
                <a:cubicBezTo>
                  <a:pt x="2345" y="16759"/>
                  <a:pt x="2372" y="16762"/>
                  <a:pt x="2412" y="16628"/>
                </a:cubicBezTo>
                <a:lnTo>
                  <a:pt x="2455" y="17158"/>
                </a:lnTo>
                <a:lnTo>
                  <a:pt x="2764" y="16573"/>
                </a:lnTo>
                <a:cubicBezTo>
                  <a:pt x="2791" y="16640"/>
                  <a:pt x="3148" y="15920"/>
                  <a:pt x="3171" y="16060"/>
                </a:cubicBezTo>
                <a:cubicBezTo>
                  <a:pt x="3381" y="16381"/>
                  <a:pt x="3326" y="16627"/>
                  <a:pt x="3587" y="16118"/>
                </a:cubicBezTo>
                <a:cubicBezTo>
                  <a:pt x="3647" y="16367"/>
                  <a:pt x="3902" y="15294"/>
                  <a:pt x="4022" y="16512"/>
                </a:cubicBezTo>
                <a:cubicBezTo>
                  <a:pt x="3961" y="14983"/>
                  <a:pt x="4484" y="16647"/>
                  <a:pt x="4544" y="15333"/>
                </a:cubicBezTo>
                <a:cubicBezTo>
                  <a:pt x="4641" y="15344"/>
                  <a:pt x="4916" y="15205"/>
                  <a:pt x="4845" y="14789"/>
                </a:cubicBezTo>
                <a:cubicBezTo>
                  <a:pt x="5166" y="15453"/>
                  <a:pt x="5204" y="13751"/>
                  <a:pt x="5537" y="13799"/>
                </a:cubicBezTo>
                <a:cubicBezTo>
                  <a:pt x="5662" y="12427"/>
                  <a:pt x="5612" y="13608"/>
                  <a:pt x="5781" y="13155"/>
                </a:cubicBezTo>
                <a:cubicBezTo>
                  <a:pt x="5776" y="14270"/>
                  <a:pt x="5973" y="12275"/>
                  <a:pt x="6032" y="13447"/>
                </a:cubicBezTo>
                <a:cubicBezTo>
                  <a:pt x="6060" y="13327"/>
                  <a:pt x="6087" y="13175"/>
                  <a:pt x="6112" y="13013"/>
                </a:cubicBezTo>
                <a:lnTo>
                  <a:pt x="6126" y="12928"/>
                </a:lnTo>
                <a:lnTo>
                  <a:pt x="6189" y="12796"/>
                </a:lnTo>
                <a:lnTo>
                  <a:pt x="6196" y="12502"/>
                </a:lnTo>
                <a:lnTo>
                  <a:pt x="6283" y="12119"/>
                </a:lnTo>
                <a:cubicBezTo>
                  <a:pt x="6317" y="12015"/>
                  <a:pt x="6355" y="11950"/>
                  <a:pt x="6401" y="11947"/>
                </a:cubicBezTo>
                <a:cubicBezTo>
                  <a:pt x="6569" y="12382"/>
                  <a:pt x="6765" y="10816"/>
                  <a:pt x="6975" y="11415"/>
                </a:cubicBezTo>
                <a:cubicBezTo>
                  <a:pt x="7050" y="11539"/>
                  <a:pt x="7274" y="11332"/>
                  <a:pt x="7311" y="10934"/>
                </a:cubicBezTo>
                <a:cubicBezTo>
                  <a:pt x="7357" y="10816"/>
                  <a:pt x="7414" y="10901"/>
                  <a:pt x="7429" y="10493"/>
                </a:cubicBezTo>
                <a:cubicBezTo>
                  <a:pt x="7458" y="9995"/>
                  <a:pt x="7633" y="10585"/>
                  <a:pt x="7601" y="10051"/>
                </a:cubicBezTo>
                <a:cubicBezTo>
                  <a:pt x="7725" y="10452"/>
                  <a:pt x="7802" y="9395"/>
                  <a:pt x="7896" y="9072"/>
                </a:cubicBezTo>
                <a:cubicBezTo>
                  <a:pt x="7995" y="9489"/>
                  <a:pt x="8094" y="8401"/>
                  <a:pt x="8305" y="8103"/>
                </a:cubicBezTo>
                <a:cubicBezTo>
                  <a:pt x="8415" y="8590"/>
                  <a:pt x="8311" y="8011"/>
                  <a:pt x="8509" y="8613"/>
                </a:cubicBezTo>
                <a:cubicBezTo>
                  <a:pt x="8514" y="8530"/>
                  <a:pt x="8661" y="8482"/>
                  <a:pt x="8723" y="8380"/>
                </a:cubicBezTo>
                <a:cubicBezTo>
                  <a:pt x="8785" y="8277"/>
                  <a:pt x="8811" y="7726"/>
                  <a:pt x="8881" y="7998"/>
                </a:cubicBezTo>
                <a:cubicBezTo>
                  <a:pt x="9191" y="8757"/>
                  <a:pt x="9440" y="8439"/>
                  <a:pt x="9682" y="8399"/>
                </a:cubicBezTo>
                <a:cubicBezTo>
                  <a:pt x="9952" y="8234"/>
                  <a:pt x="9790" y="7903"/>
                  <a:pt x="10054" y="7961"/>
                </a:cubicBezTo>
                <a:cubicBezTo>
                  <a:pt x="10075" y="7496"/>
                  <a:pt x="10162" y="7311"/>
                  <a:pt x="10240" y="7434"/>
                </a:cubicBezTo>
                <a:cubicBezTo>
                  <a:pt x="10370" y="7322"/>
                  <a:pt x="10323" y="6264"/>
                  <a:pt x="10475" y="6760"/>
                </a:cubicBezTo>
                <a:cubicBezTo>
                  <a:pt x="10437" y="6280"/>
                  <a:pt x="10647" y="6255"/>
                  <a:pt x="10646" y="5902"/>
                </a:cubicBezTo>
                <a:lnTo>
                  <a:pt x="10640" y="5831"/>
                </a:lnTo>
                <a:lnTo>
                  <a:pt x="10711" y="5700"/>
                </a:lnTo>
                <a:cubicBezTo>
                  <a:pt x="10739" y="5641"/>
                  <a:pt x="10768" y="5584"/>
                  <a:pt x="10785" y="5574"/>
                </a:cubicBezTo>
                <a:lnTo>
                  <a:pt x="10822" y="5427"/>
                </a:lnTo>
                <a:lnTo>
                  <a:pt x="10837" y="5439"/>
                </a:lnTo>
                <a:lnTo>
                  <a:pt x="10870" y="5427"/>
                </a:lnTo>
                <a:cubicBezTo>
                  <a:pt x="10869" y="5492"/>
                  <a:pt x="10868" y="5557"/>
                  <a:pt x="10867" y="5621"/>
                </a:cubicBezTo>
                <a:cubicBezTo>
                  <a:pt x="10861" y="5807"/>
                  <a:pt x="10902" y="5777"/>
                  <a:pt x="10955" y="5739"/>
                </a:cubicBezTo>
                <a:cubicBezTo>
                  <a:pt x="11064" y="5566"/>
                  <a:pt x="11060" y="6585"/>
                  <a:pt x="11102" y="5807"/>
                </a:cubicBezTo>
                <a:lnTo>
                  <a:pt x="11111" y="5587"/>
                </a:lnTo>
                <a:lnTo>
                  <a:pt x="11158" y="5662"/>
                </a:lnTo>
                <a:cubicBezTo>
                  <a:pt x="11171" y="5665"/>
                  <a:pt x="11304" y="5599"/>
                  <a:pt x="11303" y="5742"/>
                </a:cubicBezTo>
                <a:cubicBezTo>
                  <a:pt x="11402" y="5128"/>
                  <a:pt x="11378" y="5994"/>
                  <a:pt x="11483" y="6127"/>
                </a:cubicBezTo>
                <a:cubicBezTo>
                  <a:pt x="11558" y="5544"/>
                  <a:pt x="11704" y="6398"/>
                  <a:pt x="11920" y="6289"/>
                </a:cubicBezTo>
                <a:cubicBezTo>
                  <a:pt x="12001" y="5620"/>
                  <a:pt x="11997" y="6690"/>
                  <a:pt x="12158" y="5745"/>
                </a:cubicBezTo>
                <a:cubicBezTo>
                  <a:pt x="12167" y="5815"/>
                  <a:pt x="12261" y="5535"/>
                  <a:pt x="12314" y="5464"/>
                </a:cubicBezTo>
                <a:cubicBezTo>
                  <a:pt x="12366" y="5392"/>
                  <a:pt x="12421" y="5707"/>
                  <a:pt x="12474" y="5316"/>
                </a:cubicBezTo>
                <a:cubicBezTo>
                  <a:pt x="12734" y="4014"/>
                  <a:pt x="12987" y="3854"/>
                  <a:pt x="13220" y="3441"/>
                </a:cubicBezTo>
                <a:cubicBezTo>
                  <a:pt x="13486" y="3094"/>
                  <a:pt x="13326" y="4486"/>
                  <a:pt x="13646" y="3191"/>
                </a:cubicBezTo>
                <a:cubicBezTo>
                  <a:pt x="13688" y="3596"/>
                  <a:pt x="13730" y="3584"/>
                  <a:pt x="13799" y="3321"/>
                </a:cubicBezTo>
                <a:cubicBezTo>
                  <a:pt x="13929" y="3185"/>
                  <a:pt x="13933" y="4284"/>
                  <a:pt x="14056" y="3526"/>
                </a:cubicBezTo>
                <a:cubicBezTo>
                  <a:pt x="14040" y="4131"/>
                  <a:pt x="14306" y="3565"/>
                  <a:pt x="14254" y="4220"/>
                </a:cubicBezTo>
                <a:cubicBezTo>
                  <a:pt x="14346" y="4689"/>
                  <a:pt x="14376" y="3778"/>
                  <a:pt x="14466" y="4178"/>
                </a:cubicBezTo>
                <a:cubicBezTo>
                  <a:pt x="14562" y="4213"/>
                  <a:pt x="14528" y="3943"/>
                  <a:pt x="14633" y="3819"/>
                </a:cubicBezTo>
                <a:cubicBezTo>
                  <a:pt x="14761" y="3775"/>
                  <a:pt x="14735" y="2584"/>
                  <a:pt x="14851" y="3884"/>
                </a:cubicBezTo>
                <a:cubicBezTo>
                  <a:pt x="14980" y="3455"/>
                  <a:pt x="14900" y="3820"/>
                  <a:pt x="15086" y="4002"/>
                </a:cubicBezTo>
                <a:cubicBezTo>
                  <a:pt x="15158" y="3607"/>
                  <a:pt x="15222" y="3733"/>
                  <a:pt x="15286" y="4025"/>
                </a:cubicBezTo>
                <a:cubicBezTo>
                  <a:pt x="15462" y="3817"/>
                  <a:pt x="15631" y="4212"/>
                  <a:pt x="15833" y="4282"/>
                </a:cubicBezTo>
                <a:cubicBezTo>
                  <a:pt x="15976" y="4376"/>
                  <a:pt x="15885" y="5038"/>
                  <a:pt x="16032" y="5287"/>
                </a:cubicBezTo>
                <a:cubicBezTo>
                  <a:pt x="16180" y="5535"/>
                  <a:pt x="16547" y="5535"/>
                  <a:pt x="16717" y="5773"/>
                </a:cubicBezTo>
                <a:cubicBezTo>
                  <a:pt x="16999" y="4804"/>
                  <a:pt x="16719" y="6510"/>
                  <a:pt x="17168" y="6017"/>
                </a:cubicBezTo>
                <a:cubicBezTo>
                  <a:pt x="17191" y="5865"/>
                  <a:pt x="17248" y="5986"/>
                  <a:pt x="17244" y="6181"/>
                </a:cubicBezTo>
                <a:cubicBezTo>
                  <a:pt x="17272" y="6110"/>
                  <a:pt x="17337" y="5712"/>
                  <a:pt x="17347" y="6018"/>
                </a:cubicBezTo>
                <a:cubicBezTo>
                  <a:pt x="17491" y="5995"/>
                  <a:pt x="17632" y="5756"/>
                  <a:pt x="17757" y="5323"/>
                </a:cubicBezTo>
                <a:cubicBezTo>
                  <a:pt x="18040" y="5740"/>
                  <a:pt x="17977" y="4595"/>
                  <a:pt x="18076" y="4427"/>
                </a:cubicBezTo>
                <a:cubicBezTo>
                  <a:pt x="18243" y="4970"/>
                  <a:pt x="18298" y="4449"/>
                  <a:pt x="18488" y="4778"/>
                </a:cubicBezTo>
                <a:cubicBezTo>
                  <a:pt x="18531" y="4568"/>
                  <a:pt x="18664" y="4812"/>
                  <a:pt x="18735" y="4501"/>
                </a:cubicBezTo>
                <a:cubicBezTo>
                  <a:pt x="18860" y="5623"/>
                  <a:pt x="18949" y="4150"/>
                  <a:pt x="19086" y="4000"/>
                </a:cubicBezTo>
                <a:cubicBezTo>
                  <a:pt x="19222" y="3851"/>
                  <a:pt x="19453" y="4795"/>
                  <a:pt x="19556" y="3605"/>
                </a:cubicBezTo>
                <a:cubicBezTo>
                  <a:pt x="19620" y="3728"/>
                  <a:pt x="19663" y="4267"/>
                  <a:pt x="19778" y="4145"/>
                </a:cubicBezTo>
                <a:cubicBezTo>
                  <a:pt x="19826" y="4373"/>
                  <a:pt x="19828" y="4403"/>
                  <a:pt x="19921" y="4018"/>
                </a:cubicBezTo>
                <a:cubicBezTo>
                  <a:pt x="19799" y="3401"/>
                  <a:pt x="20084" y="4080"/>
                  <a:pt x="20062" y="3326"/>
                </a:cubicBezTo>
                <a:cubicBezTo>
                  <a:pt x="20204" y="2814"/>
                  <a:pt x="20472" y="3494"/>
                  <a:pt x="20446" y="2135"/>
                </a:cubicBezTo>
                <a:cubicBezTo>
                  <a:pt x="20484" y="1321"/>
                  <a:pt x="20678" y="2518"/>
                  <a:pt x="20674" y="1650"/>
                </a:cubicBezTo>
                <a:cubicBezTo>
                  <a:pt x="20759" y="2190"/>
                  <a:pt x="20899" y="1238"/>
                  <a:pt x="21033" y="1233"/>
                </a:cubicBezTo>
                <a:cubicBezTo>
                  <a:pt x="21056" y="836"/>
                  <a:pt x="21087" y="849"/>
                  <a:pt x="21141" y="1047"/>
                </a:cubicBezTo>
                <a:cubicBezTo>
                  <a:pt x="21222" y="1066"/>
                  <a:pt x="21308" y="925"/>
                  <a:pt x="21395" y="695"/>
                </a:cubicBez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tema">
      <a:majorFont>
        <a:latin typeface="Helvetica"/>
        <a:ea typeface="Helvetica"/>
        <a:cs typeface="Helvetica"/>
      </a:majorFont>
      <a:minorFont>
        <a:latin typeface="Aptos"/>
        <a:ea typeface="Aptos"/>
        <a:cs typeface="Aptos"/>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tema">
      <a:majorFont>
        <a:latin typeface="Helvetica"/>
        <a:ea typeface="Helvetica"/>
        <a:cs typeface="Helvetica"/>
      </a:majorFont>
      <a:minorFont>
        <a:latin typeface="Aptos"/>
        <a:ea typeface="Aptos"/>
        <a:cs typeface="Aptos"/>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6B7B4B9004E7488B51E118678596A7" ma:contentTypeVersion="15" ma:contentTypeDescription="Create a new document." ma:contentTypeScope="" ma:versionID="80fd15e7896097c818c9e93c47d23791">
  <xsd:schema xmlns:xsd="http://www.w3.org/2001/XMLSchema" xmlns:xs="http://www.w3.org/2001/XMLSchema" xmlns:p="http://schemas.microsoft.com/office/2006/metadata/properties" xmlns:ns2="7fd80d7a-0f1c-4dc9-a3a5-d619bf84f313" xmlns:ns3="d1dfacca-5263-490f-98e1-53a53a88f9ef" targetNamespace="http://schemas.microsoft.com/office/2006/metadata/properties" ma:root="true" ma:fieldsID="14c37526d935386a94d93d7601b6b2ab" ns2:_="" ns3:_="">
    <xsd:import namespace="7fd80d7a-0f1c-4dc9-a3a5-d619bf84f313"/>
    <xsd:import namespace="d1dfacca-5263-490f-98e1-53a53a88f9e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80d7a-0f1c-4dc9-a3a5-d619bf84f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1a43545-49ed-48fb-bdab-64fb7487fb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dfacca-5263-490f-98e1-53a53a88f9e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d0190fe-da7f-48b1-961d-b7cbf4e867e8}" ma:internalName="TaxCatchAll" ma:showField="CatchAllData" ma:web="d1dfacca-5263-490f-98e1-53a53a88f9e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d80d7a-0f1c-4dc9-a3a5-d619bf84f313">
      <Terms xmlns="http://schemas.microsoft.com/office/infopath/2007/PartnerControls"/>
    </lcf76f155ced4ddcb4097134ff3c332f>
    <TaxCatchAll xmlns="d1dfacca-5263-490f-98e1-53a53a88f9ef" xsi:nil="true"/>
  </documentManagement>
</p:properties>
</file>

<file path=customXml/itemProps1.xml><?xml version="1.0" encoding="utf-8"?>
<ds:datastoreItem xmlns:ds="http://schemas.openxmlformats.org/officeDocument/2006/customXml" ds:itemID="{7A2E5AE5-02DB-433B-A047-5E0DC5A880E9}"/>
</file>

<file path=customXml/itemProps2.xml><?xml version="1.0" encoding="utf-8"?>
<ds:datastoreItem xmlns:ds="http://schemas.openxmlformats.org/officeDocument/2006/customXml" ds:itemID="{8F85A303-4D57-4911-A680-93477B80E5C6}"/>
</file>

<file path=customXml/itemProps3.xml><?xml version="1.0" encoding="utf-8"?>
<ds:datastoreItem xmlns:ds="http://schemas.openxmlformats.org/officeDocument/2006/customXml" ds:itemID="{DB568ED7-0962-475E-BBA5-6250F261FB03}"/>
</file>

<file path=docProps/app.xml><?xml version="1.0" encoding="utf-8"?>
<Properties xmlns="http://schemas.openxmlformats.org/officeDocument/2006/extended-properties" xmlns:vt="http://schemas.openxmlformats.org/officeDocument/2006/docPropsVTypes">
  <TotalTime>3</TotalTime>
  <Words>1633</Words>
  <Application>Microsoft Macintosh PowerPoint</Application>
  <PresentationFormat>Widescreen</PresentationFormat>
  <Paragraphs>115</Paragraphs>
  <Slides>22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22</vt:i4>
      </vt:variant>
    </vt:vector>
  </HeadingPairs>
  <TitlesOfParts>
    <vt:vector size="26" baseType="lpstr">
      <vt:lpstr>Aptos</vt:lpstr>
      <vt:lpstr>Aptos Display</vt:lpstr>
      <vt:lpstr>Arial</vt:lpstr>
      <vt:lpstr>Office-tema</vt:lpstr>
      <vt:lpstr>How does the EU’s ETS Phase III impact on green innovation in MENA border countries?</vt:lpstr>
      <vt:lpstr>Overview of my presentation</vt:lpstr>
      <vt:lpstr>Current book project (research monograph) – Carlsberg Monograph Stipend: Sustainable futures of trade. How to solve the triple crisis of inequality, security &amp; climate?</vt:lpstr>
      <vt:lpstr>Main lessons for the international economy </vt:lpstr>
      <vt:lpstr>PowerPoint-præsentation</vt:lpstr>
      <vt:lpstr>The Emissions Trading Systems - key facts</vt:lpstr>
      <vt:lpstr>Changes with the EU Climate Law 2021</vt:lpstr>
      <vt:lpstr>Research questions</vt:lpstr>
      <vt:lpstr>About the Enterprise Survey (ES) data</vt:lpstr>
      <vt:lpstr>How to account for ETS and free allocations?</vt:lpstr>
      <vt:lpstr>Descriptive statistics: overview of variables</vt:lpstr>
      <vt:lpstr>Sampled MENA countries from ES datasets</vt:lpstr>
      <vt:lpstr>PowerPoint-præsentation</vt:lpstr>
      <vt:lpstr>PowerPoint-præsentation</vt:lpstr>
      <vt:lpstr>PowerPoint-præsentation</vt:lpstr>
      <vt:lpstr>PowerPoint-præsentation</vt:lpstr>
      <vt:lpstr>PowerPoint-præsentation</vt:lpstr>
      <vt:lpstr>PowerPoint-præsentation</vt:lpstr>
      <vt:lpstr>Replicating the final model for Turkey for the other MENA country samples</vt:lpstr>
      <vt:lpstr>Conclusions: main results</vt:lpstr>
      <vt:lpstr>Discussion, perspectives, next steps..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Camilla Jensen</cp:lastModifiedBy>
  <cp:revision>2</cp:revision>
  <dcterms:modified xsi:type="dcterms:W3CDTF">2025-07-06T15:05:12Z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0x010100EF6B7B4B9004E7488B51E118678596A7</vt:lpwstr>
  </property>
</Properties>
</file>