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  <p:sldMasterId id="2147483680" r:id="rId6"/>
    <p:sldMasterId id="2147483690" r:id="rId7"/>
    <p:sldMasterId id="2147483700" r:id="rId8"/>
    <p:sldMasterId id="2147483710" r:id="rId9"/>
    <p:sldMasterId id="2147483720" r:id="rId10"/>
    <p:sldMasterId id="2147483730" r:id="rId11"/>
  </p:sldMasterIdLst>
  <p:notesMasterIdLst>
    <p:notesMasterId r:id="rId44"/>
  </p:notesMasterIdLst>
  <p:handoutMasterIdLst>
    <p:handoutMasterId r:id="rId45"/>
  </p:handoutMasterIdLst>
  <p:sldIdLst>
    <p:sldId id="256" r:id="rId12"/>
    <p:sldId id="439" r:id="rId13"/>
    <p:sldId id="898" r:id="rId14"/>
    <p:sldId id="911" r:id="rId15"/>
    <p:sldId id="899" r:id="rId16"/>
    <p:sldId id="818" r:id="rId17"/>
    <p:sldId id="901" r:id="rId18"/>
    <p:sldId id="904" r:id="rId19"/>
    <p:sldId id="906" r:id="rId20"/>
    <p:sldId id="905" r:id="rId21"/>
    <p:sldId id="888" r:id="rId22"/>
    <p:sldId id="900" r:id="rId23"/>
    <p:sldId id="891" r:id="rId24"/>
    <p:sldId id="897" r:id="rId25"/>
    <p:sldId id="691" r:id="rId26"/>
    <p:sldId id="912" r:id="rId27"/>
    <p:sldId id="908" r:id="rId28"/>
    <p:sldId id="887" r:id="rId29"/>
    <p:sldId id="909" r:id="rId30"/>
    <p:sldId id="907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9" autoAdjust="0"/>
    <p:restoredTop sz="93013" autoAdjust="0"/>
  </p:normalViewPr>
  <p:slideViewPr>
    <p:cSldViewPr snapToGrid="0">
      <p:cViewPr varScale="1">
        <p:scale>
          <a:sx n="71" d="100"/>
          <a:sy n="71" d="100"/>
        </p:scale>
        <p:origin x="43" y="202"/>
      </p:cViewPr>
      <p:guideLst/>
    </p:cSldViewPr>
  </p:slideViewPr>
  <p:outlineViewPr>
    <p:cViewPr>
      <p:scale>
        <a:sx n="33" d="100"/>
        <a:sy n="33" d="100"/>
      </p:scale>
      <p:origin x="0" y="-1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42"/>
    </p:cViewPr>
  </p:sorterViewPr>
  <p:notesViewPr>
    <p:cSldViewPr snapToGrid="0">
      <p:cViewPr varScale="1">
        <p:scale>
          <a:sx n="59" d="100"/>
          <a:sy n="59" d="100"/>
        </p:scale>
        <p:origin x="322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B95981-A797-47C1-8499-1AC9C7F25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0CF527-15C1-4E59-8E0F-DC36B07BA9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9C2E-685C-42A2-8084-4F5EDE42F35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D0F5E3-FD08-41E6-A0D9-249B4086F4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583051-8BE3-4685-A339-CB08A142F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57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BE17-ED12-4C8B-AB75-C9313B7D8C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3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1630-A09A-4636-BC30-2A3E333C5716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8"/>
            <a:ext cx="5486400" cy="36379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CB3F6-BB7B-445F-A15B-BE348425A9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40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CB3F6-BB7B-445F-A15B-BE348425A9D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76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to get to x-as for each sector (use of energy products in sectors key)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CB3F6-BB7B-445F-A15B-BE348425A9D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00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to get to x-as for each sector (use of energy products in sectors key)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CB3F6-BB7B-445F-A15B-BE348425A9D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6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1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2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87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9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256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817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33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60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459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661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07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9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642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737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10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991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9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395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2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852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2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8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40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349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39191"/>
            <a:ext cx="10923588" cy="4382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7712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7E073-AA38-433E-A1B1-5D9E9F0E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2E79A-1CA8-4F85-A578-626EEB2F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8CC24-F419-4BDF-9C6E-18DAE247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139D-5164-4167-BF0C-BB476665D2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387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49348"/>
            <a:ext cx="10923588" cy="4372065"/>
          </a:xfrm>
        </p:spPr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3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4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2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79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519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028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876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81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171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725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167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122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91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9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3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30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606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423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38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20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61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UvT_voetbal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8123" y="6019800"/>
            <a:ext cx="15550235" cy="838200"/>
          </a:xfrm>
          <a:prstGeom prst="rect">
            <a:avLst/>
          </a:prstGeom>
          <a:noFill/>
        </p:spPr>
      </p:pic>
      <p:pic>
        <p:nvPicPr>
          <p:cNvPr id="7" name="Picture 19" descr="CenterLogo_bro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1"/>
            <a:ext cx="2465521" cy="838199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617" y="2801938"/>
            <a:ext cx="10296769" cy="1160462"/>
          </a:xfr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7185" y="4267200"/>
            <a:ext cx="8534400" cy="13779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12192000" cy="269501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6019800"/>
            <a:ext cx="1219200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71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0" name="Picture 17" descr="UvT_voetbal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0818"/>
            <a:ext cx="12192000" cy="657182"/>
          </a:xfrm>
          <a:prstGeom prst="rect">
            <a:avLst/>
          </a:prstGeom>
          <a:noFill/>
        </p:spPr>
      </p:pic>
      <p:pic>
        <p:nvPicPr>
          <p:cNvPr id="1026" name="Picture 19" descr="CenterLogo_bro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356"/>
            <a:ext cx="1903282" cy="6476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785" y="76200"/>
            <a:ext cx="12004431" cy="1219200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569" y="1447800"/>
            <a:ext cx="11816862" cy="46482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baseline="0"/>
            </a:lvl1pPr>
            <a:lvl2pPr marL="742950" indent="-385763"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First level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3323" y="6400800"/>
            <a:ext cx="30011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en-NL"/>
              <a:t>Vollebergh | 27 11 2023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4123" y="6400800"/>
            <a:ext cx="33762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algn="l"/>
            <a:r>
              <a:rPr lang="en-GB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Reyer Gerlagh</a:t>
            </a:r>
            <a:br>
              <a:rPr lang="en-GB" dirty="0"/>
            </a:br>
            <a:endParaRPr lang="en-GB" dirty="0"/>
          </a:p>
        </p:txBody>
      </p:sp>
      <p:pic>
        <p:nvPicPr>
          <p:cNvPr id="12" name="Picture 1" descr="Tsc_vignet_def_RGB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261" y="6224686"/>
            <a:ext cx="844062" cy="63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83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33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646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20343C-3E03-4DA7-B599-6344F3B10A5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34" r:id="rId10"/>
    <p:sldLayoutId id="2147483735" r:id="rId11"/>
    <p:sldLayoutId id="2147483736" r:id="rId12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4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sldNum="0" hdr="0" ftr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908" y="304800"/>
            <a:ext cx="94956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908" y="1600200"/>
            <a:ext cx="949569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21969" y="64770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/>
            <a:r>
              <a:rPr lang="en-NL"/>
              <a:t>Vollebergh | 27 11 2023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81908" y="6477000"/>
            <a:ext cx="24618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algn="l"/>
            <a:r>
              <a:rPr lang="en-GB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Aart de Zeeuw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3646" y="6384394"/>
            <a:ext cx="2098431" cy="47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0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90000"/>
            <a:lumOff val="10000"/>
          </a:schemeClr>
        </a:buClr>
        <a:buSzPct val="60000"/>
        <a:buFont typeface="Wingdings" pitchFamily="2" charset="2"/>
        <a:buChar char=""/>
        <a:defRPr sz="2000">
          <a:solidFill>
            <a:schemeClr val="accent2">
              <a:lumMod val="90000"/>
              <a:lumOff val="1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2">
              <a:lumMod val="90000"/>
              <a:lumOff val="1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90000"/>
            <a:lumOff val="10000"/>
          </a:schemeClr>
        </a:buClr>
        <a:buSzPct val="60000"/>
        <a:buFont typeface="Wingdings" pitchFamily="2" charset="2"/>
        <a:buChar char="u"/>
        <a:defRPr sz="2000">
          <a:solidFill>
            <a:schemeClr val="accent2">
              <a:lumMod val="90000"/>
              <a:lumOff val="1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2">
              <a:lumMod val="90000"/>
              <a:lumOff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journal/ecological-economics/special-issue/10K9PX91679" TargetMode="Externa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92" y="3009326"/>
            <a:ext cx="9746974" cy="1704075"/>
          </a:xfrm>
        </p:spPr>
        <p:txBody>
          <a:bodyPr/>
          <a:lstStyle/>
          <a:p>
            <a:r>
              <a:rPr lang="en-US" sz="3200" dirty="0">
                <a:ea typeface="Times New Roman" panose="02020603050405020304" pitchFamily="18" charset="0"/>
              </a:rPr>
              <a:t>Coherence in carbon pricing</a:t>
            </a:r>
            <a:br>
              <a:rPr lang="en-US" sz="3200" dirty="0">
                <a:ea typeface="Times New Roman" panose="02020603050405020304" pitchFamily="18" charset="0"/>
              </a:rPr>
            </a:br>
            <a:r>
              <a:rPr lang="en-US" sz="2400" dirty="0">
                <a:ea typeface="Times New Roman" panose="02020603050405020304" pitchFamily="18" charset="0"/>
              </a:rPr>
              <a:t>The importance of descriptive economics </a:t>
            </a:r>
            <a:br>
              <a:rPr lang="en-US" sz="2400" dirty="0">
                <a:ea typeface="Times New Roman" panose="02020603050405020304" pitchFamily="18" charset="0"/>
              </a:rPr>
            </a:br>
            <a:r>
              <a:rPr lang="en-US" sz="2400" dirty="0">
                <a:ea typeface="Times New Roman" panose="02020603050405020304" pitchFamily="18" charset="0"/>
              </a:rPr>
              <a:t>for policy package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581426"/>
            <a:ext cx="9044609" cy="1242627"/>
          </a:xfrm>
        </p:spPr>
        <p:txBody>
          <a:bodyPr/>
          <a:lstStyle/>
          <a:p>
            <a:r>
              <a:rPr lang="en-US" sz="2400" i="1" dirty="0">
                <a:ea typeface="Times New Roman" panose="02020603050405020304" pitchFamily="18" charset="0"/>
              </a:rPr>
              <a:t> </a:t>
            </a:r>
            <a:br>
              <a:rPr lang="nl-NL" sz="2400" dirty="0">
                <a:ea typeface="Times New Roman" panose="02020603050405020304" pitchFamily="18" charset="0"/>
              </a:rPr>
            </a:br>
            <a:r>
              <a:rPr lang="en-US" i="1" dirty="0"/>
              <a:t>Herman Vollebergh (Tilburg University and NEAA)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FAF2F2-3921-564A-EC66-88934D9C3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DC171-F928-8A88-03FB-014BFE98D2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Description is not obvious</a:t>
            </a:r>
          </a:p>
          <a:p>
            <a:pPr lvl="1"/>
            <a:r>
              <a:rPr lang="en-US" dirty="0"/>
              <a:t>In the Netherlands six pricing instruments (even climate pricing instrument seldom come alone) including tax on carbon, ETS, taxes on energy inputs (gas, coal, oil), downstream tax on electricity, waste tax </a:t>
            </a:r>
          </a:p>
          <a:p>
            <a:endParaRPr lang="en-US" dirty="0"/>
          </a:p>
          <a:p>
            <a:r>
              <a:rPr lang="en-US" dirty="0"/>
              <a:t>Pre-existing distortions are the real benchmark (not competitive economy description according to FTWE!)</a:t>
            </a:r>
          </a:p>
          <a:p>
            <a:pPr lvl="1"/>
            <a:r>
              <a:rPr lang="en-US" dirty="0"/>
              <a:t>Usually high implicit tax burdens on households, but ….  their emissions only make up only a relatively small share of the total</a:t>
            </a:r>
          </a:p>
          <a:p>
            <a:endParaRPr lang="en-US" dirty="0"/>
          </a:p>
          <a:p>
            <a:r>
              <a:rPr lang="en-US" dirty="0"/>
              <a:t>Proper description, i.e. in line with theoretical considerations, helps to rationalize (complex) decision-making in the face of carbon transition (Vollebergh, Vogel, </a:t>
            </a:r>
            <a:r>
              <a:rPr lang="en-US" dirty="0" err="1"/>
              <a:t>vd</a:t>
            </a:r>
            <a:r>
              <a:rPr lang="en-US" dirty="0"/>
              <a:t> Werf, 2023), but how precisely?</a:t>
            </a:r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B22486-E619-E27B-4C9D-4336C03B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From theory to practice</a:t>
            </a:r>
          </a:p>
        </p:txBody>
      </p:sp>
    </p:spTree>
    <p:extLst>
      <p:ext uri="{BB962C8B-B14F-4D97-AF65-F5344CB8AC3E}">
        <p14:creationId xmlns:p14="http://schemas.microsoft.com/office/powerpoint/2010/main" val="14320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35814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581400" y="5334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990666" y="5468352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262391" y="5299075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116" name="Text Box 9"/>
          <p:cNvSpPr txBox="1">
            <a:spLocks noChangeArrowheads="1"/>
          </p:cNvSpPr>
          <p:nvPr/>
        </p:nvSpPr>
        <p:spPr bwMode="auto">
          <a:xfrm>
            <a:off x="2752437" y="8382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40690" y="3706575"/>
            <a:ext cx="109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817114" y="4072111"/>
            <a:ext cx="31388" cy="128295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291660" y="3086518"/>
            <a:ext cx="162557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Observable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610600" y="5560489"/>
            <a:ext cx="2385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GHG Emissions 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NL">
                <a:solidFill>
                  <a:srgbClr val="FFFFFF"/>
                </a:solidFill>
              </a:rPr>
              <a:t>Vollebergh | 27 11 2023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9C15D3C-435E-443A-A60A-E6BB9E1E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12" y="1446212"/>
            <a:ext cx="294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GHG effective price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F196E1D-DEB7-214C-59BA-A5F2B7E6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476" y="2386489"/>
            <a:ext cx="109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619DF7B-610D-5731-0F1B-9622461E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161" y="4391297"/>
            <a:ext cx="109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6AA05C2-E84C-8D49-2ABF-C467E7E6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6" y="5498934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7355CA4-01F4-4384-64F3-E67E082C4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151" y="5499130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BA09A4F-3F68-EB86-FBF7-E8DB6A4A70BB}"/>
              </a:ext>
            </a:extLst>
          </p:cNvPr>
          <p:cNvSpPr/>
          <p:nvPr/>
        </p:nvSpPr>
        <p:spPr>
          <a:xfrm>
            <a:off x="4260295" y="2486816"/>
            <a:ext cx="323271" cy="31746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3C81C9E-7316-A7FF-8024-6750E4CCA366}"/>
              </a:ext>
            </a:extLst>
          </p:cNvPr>
          <p:cNvSpPr/>
          <p:nvPr/>
        </p:nvSpPr>
        <p:spPr>
          <a:xfrm>
            <a:off x="5686041" y="3891555"/>
            <a:ext cx="253147" cy="25861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CB2F405-CF24-FA4D-C12B-E120D93598E4}"/>
              </a:ext>
            </a:extLst>
          </p:cNvPr>
          <p:cNvSpPr/>
          <p:nvPr/>
        </p:nvSpPr>
        <p:spPr>
          <a:xfrm>
            <a:off x="7168272" y="4437765"/>
            <a:ext cx="253147" cy="25861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C8F52ABE-067E-1612-AE23-A32678ECB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1660" y="4544290"/>
            <a:ext cx="31388" cy="81077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436D0D4F-E889-9B50-150B-66BCD2D41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40" y="2724727"/>
            <a:ext cx="1" cy="263034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2D6DCE-EACD-45C6-B6DA-E3BDFEB89AD5}"/>
              </a:ext>
            </a:extLst>
          </p:cNvPr>
          <p:cNvCxnSpPr>
            <a:cxnSpLocks/>
          </p:cNvCxnSpPr>
          <p:nvPr/>
        </p:nvCxnSpPr>
        <p:spPr>
          <a:xfrm flipH="1" flipV="1">
            <a:off x="6049984" y="4072111"/>
            <a:ext cx="1030891" cy="403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2">
            <a:extLst>
              <a:ext uri="{FF2B5EF4-FFF2-40B4-BE49-F238E27FC236}">
                <a16:creationId xmlns:a16="http://schemas.microsoft.com/office/drawing/2014/main" id="{E21E220A-53E3-7C55-E2AF-A991D704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450" y="1323944"/>
            <a:ext cx="2167068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objective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47B812-5844-E855-E6C4-6AC0F4BF2AAE}"/>
              </a:ext>
            </a:extLst>
          </p:cNvPr>
          <p:cNvCxnSpPr>
            <a:cxnSpLocks/>
          </p:cNvCxnSpPr>
          <p:nvPr/>
        </p:nvCxnSpPr>
        <p:spPr>
          <a:xfrm flipH="1">
            <a:off x="7421419" y="3501240"/>
            <a:ext cx="255731" cy="841958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E25075-C1FA-5399-80E2-595EC1CFA307}"/>
              </a:ext>
            </a:extLst>
          </p:cNvPr>
          <p:cNvCxnSpPr>
            <a:cxnSpLocks/>
          </p:cNvCxnSpPr>
          <p:nvPr/>
        </p:nvCxnSpPr>
        <p:spPr>
          <a:xfrm flipH="1">
            <a:off x="6207145" y="3456197"/>
            <a:ext cx="1100209" cy="488154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19">
            <a:extLst>
              <a:ext uri="{FF2B5EF4-FFF2-40B4-BE49-F238E27FC236}">
                <a16:creationId xmlns:a16="http://schemas.microsoft.com/office/drawing/2014/main" id="{3566085F-1423-5F1D-93F1-83B58927A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425" y="4020071"/>
            <a:ext cx="2115616" cy="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D9B8A8BB-E46F-1A85-0FF5-D0A753187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797" y="4544290"/>
            <a:ext cx="3524491" cy="3168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0">
            <a:extLst>
              <a:ext uri="{FF2B5EF4-FFF2-40B4-BE49-F238E27FC236}">
                <a16:creationId xmlns:a16="http://schemas.microsoft.com/office/drawing/2014/main" id="{C85B3C6A-8B8E-51D7-0274-5AC5FF05414D}"/>
              </a:ext>
            </a:extLst>
          </p:cNvPr>
          <p:cNvCxnSpPr>
            <a:cxnSpLocks/>
          </p:cNvCxnSpPr>
          <p:nvPr/>
        </p:nvCxnSpPr>
        <p:spPr>
          <a:xfrm flipH="1">
            <a:off x="4580524" y="1805124"/>
            <a:ext cx="938573" cy="628637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23" grpId="0"/>
      <p:bldP spid="26" grpId="0" animBg="1"/>
      <p:bldP spid="33" grpId="0" animBg="1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2EF86E-C425-4923-0FFB-1757853B4B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941DD4-6F59-DBA5-2264-F0B848BCAC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Evaluation requires careful </a:t>
            </a:r>
            <a:r>
              <a:rPr lang="en-US" i="1" dirty="0"/>
              <a:t>description</a:t>
            </a:r>
            <a:r>
              <a:rPr lang="en-US" dirty="0"/>
              <a:t> of status quo:</a:t>
            </a:r>
          </a:p>
          <a:p>
            <a:pPr lvl="1"/>
            <a:r>
              <a:rPr lang="en-US" dirty="0"/>
              <a:t>Identification of current </a:t>
            </a:r>
            <a:r>
              <a:rPr lang="en-US" i="1" dirty="0"/>
              <a:t>actions </a:t>
            </a:r>
            <a:r>
              <a:rPr lang="en-US" dirty="0"/>
              <a:t>(including existing instrument attributes) and their relevance for actions involved for the transition = existing choices = revealed preferences</a:t>
            </a:r>
          </a:p>
          <a:p>
            <a:pPr lvl="1"/>
            <a:r>
              <a:rPr lang="en-US" dirty="0" err="1"/>
              <a:t>Identifcation</a:t>
            </a:r>
            <a:r>
              <a:rPr lang="en-US" dirty="0"/>
              <a:t> of relevant </a:t>
            </a:r>
            <a:r>
              <a:rPr lang="en-US" i="1" dirty="0"/>
              <a:t>attribute</a:t>
            </a:r>
            <a:r>
              <a:rPr lang="en-US" dirty="0"/>
              <a:t> design characteristics = key design elements </a:t>
            </a:r>
          </a:p>
          <a:p>
            <a:pPr lvl="1"/>
            <a:r>
              <a:rPr lang="en-US" dirty="0"/>
              <a:t>PM Identification of relevant </a:t>
            </a:r>
            <a:r>
              <a:rPr lang="en-US" i="1" dirty="0"/>
              <a:t>choice environment </a:t>
            </a:r>
            <a:r>
              <a:rPr lang="en-US" dirty="0"/>
              <a:t>(‘context’) = other factors indirectly responsible or related to choice outcomes</a:t>
            </a:r>
          </a:p>
          <a:p>
            <a:pPr lvl="1"/>
            <a:endParaRPr lang="en-US" dirty="0"/>
          </a:p>
          <a:p>
            <a:r>
              <a:rPr lang="en-US" dirty="0"/>
              <a:t>Stock-taking starts with an inventory of relevant existing instruments (see also Module 1 IFCMA)</a:t>
            </a:r>
          </a:p>
          <a:p>
            <a:endParaRPr lang="en-US" dirty="0"/>
          </a:p>
          <a:p>
            <a:r>
              <a:rPr lang="en-US" dirty="0"/>
              <a:t>Use attributes to make instruments comparable (Vollebergh et al., 2023):</a:t>
            </a:r>
          </a:p>
          <a:p>
            <a:pPr lvl="1"/>
            <a:r>
              <a:rPr lang="en-US" dirty="0"/>
              <a:t>Focus (‘what’), Scope (‘where’), Strictness (‘how much’), Timing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C14646E-67E0-AB20-6546-82E7430A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</a:t>
            </a:r>
            <a:r>
              <a:rPr lang="en-US" dirty="0"/>
              <a:t>I</a:t>
            </a:r>
            <a:r>
              <a:rPr lang="nl-NL" dirty="0"/>
              <a:t> </a:t>
            </a:r>
            <a:r>
              <a:rPr lang="nl-NL" dirty="0" err="1"/>
              <a:t>Corrective</a:t>
            </a:r>
            <a:r>
              <a:rPr lang="nl-NL" dirty="0"/>
              <a:t> pricing </a:t>
            </a:r>
            <a:r>
              <a:rPr lang="nl-NL" dirty="0" err="1"/>
              <a:t>and</a:t>
            </a:r>
            <a:r>
              <a:rPr lang="nl-NL" dirty="0"/>
              <a:t> instrument </a:t>
            </a:r>
            <a:r>
              <a:rPr lang="nl-NL" dirty="0" err="1"/>
              <a:t>attributes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88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35814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581400" y="5334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990666" y="5468352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262391" y="5299075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116" name="Text Box 9"/>
          <p:cNvSpPr txBox="1">
            <a:spLocks noChangeArrowheads="1"/>
          </p:cNvSpPr>
          <p:nvPr/>
        </p:nvSpPr>
        <p:spPr bwMode="auto">
          <a:xfrm>
            <a:off x="2752437" y="8382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40690" y="3706575"/>
            <a:ext cx="109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5817114" y="4072111"/>
            <a:ext cx="31388" cy="128295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8949791" y="2692289"/>
            <a:ext cx="175862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Observables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610600" y="5560489"/>
            <a:ext cx="2385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GHG Emissions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NL">
                <a:solidFill>
                  <a:srgbClr val="FFFFFF"/>
                </a:solidFill>
              </a:rPr>
              <a:t>Vollebergh | 27 11 2023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9C15D3C-435E-443A-A60A-E6BB9E1E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12" y="1446212"/>
            <a:ext cx="294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GHG effective price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F196E1D-DEB7-214C-59BA-A5F2B7E6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476" y="2386489"/>
            <a:ext cx="109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619DF7B-610D-5731-0F1B-9622461E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161" y="4391297"/>
            <a:ext cx="1098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6AA05C2-E84C-8D49-2ABF-C467E7E6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6" y="5498934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7355CA4-01F4-4384-64F3-E67E082C4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151" y="5499130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BA09A4F-3F68-EB86-FBF7-E8DB6A4A70BB}"/>
              </a:ext>
            </a:extLst>
          </p:cNvPr>
          <p:cNvSpPr/>
          <p:nvPr/>
        </p:nvSpPr>
        <p:spPr>
          <a:xfrm>
            <a:off x="4260295" y="2486816"/>
            <a:ext cx="323271" cy="31746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3C81C9E-7316-A7FF-8024-6750E4CCA366}"/>
              </a:ext>
            </a:extLst>
          </p:cNvPr>
          <p:cNvSpPr/>
          <p:nvPr/>
        </p:nvSpPr>
        <p:spPr>
          <a:xfrm>
            <a:off x="5686041" y="3891555"/>
            <a:ext cx="253147" cy="25861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CB2F405-CF24-FA4D-C12B-E120D93598E4}"/>
              </a:ext>
            </a:extLst>
          </p:cNvPr>
          <p:cNvSpPr/>
          <p:nvPr/>
        </p:nvSpPr>
        <p:spPr>
          <a:xfrm>
            <a:off x="7168272" y="4437765"/>
            <a:ext cx="253147" cy="25861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C8F52ABE-067E-1612-AE23-A32678ECBF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1659" y="4544292"/>
            <a:ext cx="0" cy="78512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436D0D4F-E889-9B50-150B-66BCD2D41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40" y="2724727"/>
            <a:ext cx="1" cy="263034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2D6DCE-EACD-45C6-B6DA-E3BDFEB89AD5}"/>
              </a:ext>
            </a:extLst>
          </p:cNvPr>
          <p:cNvCxnSpPr>
            <a:cxnSpLocks/>
          </p:cNvCxnSpPr>
          <p:nvPr/>
        </p:nvCxnSpPr>
        <p:spPr>
          <a:xfrm flipH="1" flipV="1">
            <a:off x="6049984" y="4072111"/>
            <a:ext cx="1030891" cy="403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2">
            <a:extLst>
              <a:ext uri="{FF2B5EF4-FFF2-40B4-BE49-F238E27FC236}">
                <a16:creationId xmlns:a16="http://schemas.microsoft.com/office/drawing/2014/main" id="{E21E220A-53E3-7C55-E2AF-A991D704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786" y="1830433"/>
            <a:ext cx="230011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objectives</a:t>
            </a:r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3566085F-1423-5F1D-93F1-83B58927A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425" y="4020071"/>
            <a:ext cx="2115616" cy="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D9B8A8BB-E46F-1A85-0FF5-D0A753187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2377" y="4575968"/>
            <a:ext cx="3600912" cy="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" name="Straight Arrow Connector 18">
            <a:extLst>
              <a:ext uri="{FF2B5EF4-FFF2-40B4-BE49-F238E27FC236}">
                <a16:creationId xmlns:a16="http://schemas.microsoft.com/office/drawing/2014/main" id="{FDD70BCA-1B12-884D-708E-F7B30DF82DFF}"/>
              </a:ext>
            </a:extLst>
          </p:cNvPr>
          <p:cNvCxnSpPr>
            <a:cxnSpLocks/>
          </p:cNvCxnSpPr>
          <p:nvPr/>
        </p:nvCxnSpPr>
        <p:spPr>
          <a:xfrm flipH="1">
            <a:off x="7467048" y="3044141"/>
            <a:ext cx="1390750" cy="1393624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7C3D5490-6EE5-4CB4-0192-3A38D29CBF80}"/>
              </a:ext>
            </a:extLst>
          </p:cNvPr>
          <p:cNvCxnSpPr>
            <a:cxnSpLocks/>
          </p:cNvCxnSpPr>
          <p:nvPr/>
        </p:nvCxnSpPr>
        <p:spPr>
          <a:xfrm flipH="1">
            <a:off x="6049984" y="3044141"/>
            <a:ext cx="2807814" cy="847414"/>
          </a:xfrm>
          <a:prstGeom prst="straightConnector1">
            <a:avLst/>
          </a:prstGeom>
          <a:ln w="222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8">
            <a:extLst>
              <a:ext uri="{FF2B5EF4-FFF2-40B4-BE49-F238E27FC236}">
                <a16:creationId xmlns:a16="http://schemas.microsoft.com/office/drawing/2014/main" id="{B8AB15FC-C100-EFBC-3776-108D7426AE33}"/>
              </a:ext>
            </a:extLst>
          </p:cNvPr>
          <p:cNvCxnSpPr>
            <a:cxnSpLocks/>
          </p:cNvCxnSpPr>
          <p:nvPr/>
        </p:nvCxnSpPr>
        <p:spPr>
          <a:xfrm>
            <a:off x="10495342" y="5155223"/>
            <a:ext cx="176346" cy="447809"/>
          </a:xfrm>
          <a:prstGeom prst="straightConnector1">
            <a:avLst/>
          </a:prstGeom>
          <a:ln w="222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2">
            <a:extLst>
              <a:ext uri="{FF2B5EF4-FFF2-40B4-BE49-F238E27FC236}">
                <a16:creationId xmlns:a16="http://schemas.microsoft.com/office/drawing/2014/main" id="{3CDA0625-3FB5-2255-D910-D6465ABB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734" y="1238309"/>
            <a:ext cx="2472292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 attributes</a:t>
            </a:r>
          </a:p>
        </p:txBody>
      </p:sp>
      <p:cxnSp>
        <p:nvCxnSpPr>
          <p:cNvPr id="30" name="Straight Arrow Connector 42">
            <a:extLst>
              <a:ext uri="{FF2B5EF4-FFF2-40B4-BE49-F238E27FC236}">
                <a16:creationId xmlns:a16="http://schemas.microsoft.com/office/drawing/2014/main" id="{96B0F6DB-C21D-A283-31D2-8E7CE7EDDC15}"/>
              </a:ext>
            </a:extLst>
          </p:cNvPr>
          <p:cNvCxnSpPr>
            <a:cxnSpLocks/>
          </p:cNvCxnSpPr>
          <p:nvPr/>
        </p:nvCxnSpPr>
        <p:spPr>
          <a:xfrm flipH="1">
            <a:off x="6449154" y="3244196"/>
            <a:ext cx="2727653" cy="2804941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6">
            <a:extLst>
              <a:ext uri="{FF2B5EF4-FFF2-40B4-BE49-F238E27FC236}">
                <a16:creationId xmlns:a16="http://schemas.microsoft.com/office/drawing/2014/main" id="{74FAEFA8-CFFE-AF12-3F4E-E3E0AC96DB8B}"/>
              </a:ext>
            </a:extLst>
          </p:cNvPr>
          <p:cNvCxnSpPr>
            <a:cxnSpLocks/>
          </p:cNvCxnSpPr>
          <p:nvPr/>
        </p:nvCxnSpPr>
        <p:spPr>
          <a:xfrm>
            <a:off x="9576638" y="3290377"/>
            <a:ext cx="319287" cy="1078229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49">
            <a:extLst>
              <a:ext uri="{FF2B5EF4-FFF2-40B4-BE49-F238E27FC236}">
                <a16:creationId xmlns:a16="http://schemas.microsoft.com/office/drawing/2014/main" id="{FDCB60B7-5E99-1D1B-0A65-B886B3ADACE7}"/>
              </a:ext>
            </a:extLst>
          </p:cNvPr>
          <p:cNvCxnSpPr>
            <a:cxnSpLocks/>
          </p:cNvCxnSpPr>
          <p:nvPr/>
        </p:nvCxnSpPr>
        <p:spPr>
          <a:xfrm flipH="1" flipV="1">
            <a:off x="7454397" y="2786689"/>
            <a:ext cx="1296371" cy="87517"/>
          </a:xfrm>
          <a:prstGeom prst="straightConnector1">
            <a:avLst/>
          </a:prstGeom>
          <a:ln w="2222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1">
            <a:extLst>
              <a:ext uri="{FF2B5EF4-FFF2-40B4-BE49-F238E27FC236}">
                <a16:creationId xmlns:a16="http://schemas.microsoft.com/office/drawing/2014/main" id="{092B1946-0B34-8043-1CC4-50E823C170FB}"/>
              </a:ext>
            </a:extLst>
          </p:cNvPr>
          <p:cNvCxnSpPr>
            <a:cxnSpLocks/>
          </p:cNvCxnSpPr>
          <p:nvPr/>
        </p:nvCxnSpPr>
        <p:spPr>
          <a:xfrm flipH="1">
            <a:off x="4986413" y="6249192"/>
            <a:ext cx="460862" cy="0"/>
          </a:xfrm>
          <a:prstGeom prst="straightConnector1">
            <a:avLst/>
          </a:prstGeom>
          <a:ln w="22225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54">
            <a:extLst>
              <a:ext uri="{FF2B5EF4-FFF2-40B4-BE49-F238E27FC236}">
                <a16:creationId xmlns:a16="http://schemas.microsoft.com/office/drawing/2014/main" id="{0C8AE106-D001-25B7-1026-21F8EB4994F5}"/>
              </a:ext>
            </a:extLst>
          </p:cNvPr>
          <p:cNvCxnSpPr>
            <a:cxnSpLocks/>
          </p:cNvCxnSpPr>
          <p:nvPr/>
        </p:nvCxnSpPr>
        <p:spPr>
          <a:xfrm>
            <a:off x="6242240" y="6261857"/>
            <a:ext cx="497240" cy="0"/>
          </a:xfrm>
          <a:prstGeom prst="straightConnector1">
            <a:avLst/>
          </a:prstGeom>
          <a:ln w="22225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104">
            <a:extLst>
              <a:ext uri="{FF2B5EF4-FFF2-40B4-BE49-F238E27FC236}">
                <a16:creationId xmlns:a16="http://schemas.microsoft.com/office/drawing/2014/main" id="{07B0460C-411C-F647-A1A4-BADEB91DC494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5186769" y="2978306"/>
            <a:ext cx="3559966" cy="466745"/>
          </a:xfrm>
          <a:prstGeom prst="straightConnector1">
            <a:avLst/>
          </a:prstGeom>
          <a:ln w="22225">
            <a:solidFill>
              <a:schemeClr val="accent4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110">
            <a:extLst>
              <a:ext uri="{FF2B5EF4-FFF2-40B4-BE49-F238E27FC236}">
                <a16:creationId xmlns:a16="http://schemas.microsoft.com/office/drawing/2014/main" id="{6777F594-9350-DA75-B727-38FB3B9D6039}"/>
              </a:ext>
            </a:extLst>
          </p:cNvPr>
          <p:cNvSpPr/>
          <p:nvPr/>
        </p:nvSpPr>
        <p:spPr>
          <a:xfrm>
            <a:off x="5937185" y="2430598"/>
            <a:ext cx="1529863" cy="68251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112">
            <a:extLst>
              <a:ext uri="{FF2B5EF4-FFF2-40B4-BE49-F238E27FC236}">
                <a16:creationId xmlns:a16="http://schemas.microsoft.com/office/drawing/2014/main" id="{0F3E5C98-0622-230B-E2CB-58DB5C467F9E}"/>
              </a:ext>
            </a:extLst>
          </p:cNvPr>
          <p:cNvSpPr/>
          <p:nvPr/>
        </p:nvSpPr>
        <p:spPr>
          <a:xfrm>
            <a:off x="9096907" y="4534765"/>
            <a:ext cx="1529863" cy="6825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13">
            <a:extLst>
              <a:ext uri="{FF2B5EF4-FFF2-40B4-BE49-F238E27FC236}">
                <a16:creationId xmlns:a16="http://schemas.microsoft.com/office/drawing/2014/main" id="{243E3927-1072-1B7E-FB5F-0C66200C6BB2}"/>
              </a:ext>
            </a:extLst>
          </p:cNvPr>
          <p:cNvSpPr/>
          <p:nvPr/>
        </p:nvSpPr>
        <p:spPr>
          <a:xfrm>
            <a:off x="5216845" y="5971625"/>
            <a:ext cx="1232310" cy="626911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F0FF6861-087C-F31F-99D2-2569FCC69529}"/>
              </a:ext>
            </a:extLst>
          </p:cNvPr>
          <p:cNvSpPr txBox="1"/>
          <p:nvPr/>
        </p:nvSpPr>
        <p:spPr>
          <a:xfrm>
            <a:off x="9441937" y="4651015"/>
            <a:ext cx="909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Focus</a:t>
            </a: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8E66BEEE-F6DC-96E9-BF1C-B042A9561009}"/>
              </a:ext>
            </a:extLst>
          </p:cNvPr>
          <p:cNvSpPr txBox="1"/>
          <p:nvPr/>
        </p:nvSpPr>
        <p:spPr>
          <a:xfrm>
            <a:off x="6000152" y="2586634"/>
            <a:ext cx="145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Strictness</a:t>
            </a:r>
            <a:endParaRPr lang="nl-NL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7" name="Straight Arrow Connector 34">
            <a:extLst>
              <a:ext uri="{FF2B5EF4-FFF2-40B4-BE49-F238E27FC236}">
                <a16:creationId xmlns:a16="http://schemas.microsoft.com/office/drawing/2014/main" id="{3CF4AB41-054B-C304-235C-C94A918E349F}"/>
              </a:ext>
            </a:extLst>
          </p:cNvPr>
          <p:cNvCxnSpPr>
            <a:cxnSpLocks/>
          </p:cNvCxnSpPr>
          <p:nvPr/>
        </p:nvCxnSpPr>
        <p:spPr>
          <a:xfrm flipH="1" flipV="1">
            <a:off x="5832794" y="3524006"/>
            <a:ext cx="5542" cy="107455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3">
            <a:extLst>
              <a:ext uri="{FF2B5EF4-FFF2-40B4-BE49-F238E27FC236}">
                <a16:creationId xmlns:a16="http://schemas.microsoft.com/office/drawing/2014/main" id="{D4082581-FFB3-CA0C-18B9-C0127304670D}"/>
              </a:ext>
            </a:extLst>
          </p:cNvPr>
          <p:cNvSpPr txBox="1"/>
          <p:nvPr/>
        </p:nvSpPr>
        <p:spPr>
          <a:xfrm>
            <a:off x="5352549" y="6049137"/>
            <a:ext cx="96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Scope</a:t>
            </a:r>
          </a:p>
        </p:txBody>
      </p:sp>
      <p:sp>
        <p:nvSpPr>
          <p:cNvPr id="40" name="Oval 4111">
            <a:extLst>
              <a:ext uri="{FF2B5EF4-FFF2-40B4-BE49-F238E27FC236}">
                <a16:creationId xmlns:a16="http://schemas.microsoft.com/office/drawing/2014/main" id="{4CA00551-47F6-BEE2-6398-1F99FB254447}"/>
              </a:ext>
            </a:extLst>
          </p:cNvPr>
          <p:cNvSpPr/>
          <p:nvPr/>
        </p:nvSpPr>
        <p:spPr>
          <a:xfrm>
            <a:off x="3775583" y="3116147"/>
            <a:ext cx="1261451" cy="68251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xtBox 59">
            <a:extLst>
              <a:ext uri="{FF2B5EF4-FFF2-40B4-BE49-F238E27FC236}">
                <a16:creationId xmlns:a16="http://schemas.microsoft.com/office/drawing/2014/main" id="{0DA2D3DD-3392-E9B8-927F-A46515C78D16}"/>
              </a:ext>
            </a:extLst>
          </p:cNvPr>
          <p:cNvSpPr txBox="1"/>
          <p:nvPr/>
        </p:nvSpPr>
        <p:spPr>
          <a:xfrm>
            <a:off x="3732524" y="3244996"/>
            <a:ext cx="145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25141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5" grpId="0"/>
      <p:bldP spid="46" grpId="0"/>
      <p:bldP spid="49" grpId="0"/>
      <p:bldP spid="40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6A319-3EB4-9588-FDEC-27DCAE2F5D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40843-796F-852A-E13C-35CB25810B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1376362"/>
            <a:ext cx="10717091" cy="48346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Map description instruments to price-quantity dimension relevant for change (see Harding et al., 2015):</a:t>
            </a:r>
          </a:p>
          <a:p>
            <a:pPr lvl="1"/>
            <a:r>
              <a:rPr lang="en-US" dirty="0"/>
              <a:t>Determine the GHG emissions base for X-axis (=</a:t>
            </a:r>
            <a:r>
              <a:rPr lang="en-US" i="1" dirty="0"/>
              <a:t>E</a:t>
            </a:r>
            <a:r>
              <a:rPr lang="en-US" dirty="0"/>
              <a:t>) using country specific (fossil fuel) energy balances and computations for non-CO</a:t>
            </a:r>
            <a:r>
              <a:rPr lang="en-US" baseline="-25000" dirty="0"/>
              <a:t>2</a:t>
            </a:r>
            <a:r>
              <a:rPr lang="en-US" dirty="0"/>
              <a:t> gases</a:t>
            </a:r>
          </a:p>
          <a:p>
            <a:pPr lvl="1"/>
            <a:r>
              <a:rPr lang="en-US" dirty="0"/>
              <a:t>Determine </a:t>
            </a:r>
            <a:r>
              <a:rPr lang="en-US" i="1" dirty="0"/>
              <a:t>total </a:t>
            </a:r>
            <a:r>
              <a:rPr lang="en-US" dirty="0"/>
              <a:t>effective carbon rates for Y-axis (=</a:t>
            </a:r>
            <a:r>
              <a:rPr lang="en-US" i="1" dirty="0"/>
              <a:t>P=t</a:t>
            </a:r>
            <a:r>
              <a:rPr lang="en-US" dirty="0"/>
              <a:t>) through explicit emission prices (cap-and-trade, carbon taxes) and implicit prices on energy inputs (existing excises) and outputs (excise on fossil fuel generated electricity)</a:t>
            </a:r>
          </a:p>
          <a:p>
            <a:endParaRPr lang="en-US" dirty="0"/>
          </a:p>
          <a:p>
            <a:r>
              <a:rPr lang="en-US" dirty="0"/>
              <a:t>How to calculate?</a:t>
            </a:r>
          </a:p>
          <a:p>
            <a:pPr lvl="1"/>
            <a:r>
              <a:rPr lang="en-US" dirty="0"/>
              <a:t>Six pricing instruments linked to pricing base using energy balances</a:t>
            </a:r>
          </a:p>
          <a:p>
            <a:pPr lvl="1"/>
            <a:r>
              <a:rPr lang="en-US" dirty="0"/>
              <a:t>Five key ‘emission sectors’ = complete GHG pricing base (= total emissions in year 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Computation of effective rates using relevant emissions factors (‘linkage’)</a:t>
            </a:r>
          </a:p>
          <a:p>
            <a:pPr lvl="2"/>
            <a:r>
              <a:rPr lang="en-US" dirty="0"/>
              <a:t>Fixed for gas, </a:t>
            </a:r>
            <a:r>
              <a:rPr lang="en-US" dirty="0" err="1"/>
              <a:t>oli</a:t>
            </a:r>
            <a:r>
              <a:rPr lang="en-US" dirty="0"/>
              <a:t> and coal; changing for electricity, agriculture </a:t>
            </a:r>
          </a:p>
          <a:p>
            <a:pPr lvl="1"/>
            <a:r>
              <a:rPr lang="en-US" dirty="0"/>
              <a:t>Only fossil fuel related emissions or all (potential) GHG emissions including future emissions (due to feedstocks &amp; dual consumption of C),  bunkers and biomass </a:t>
            </a:r>
          </a:p>
          <a:p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79AA78-6B9E-A96D-619B-860BA910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II</a:t>
            </a:r>
            <a:r>
              <a:rPr lang="en-US" dirty="0"/>
              <a:t>I</a:t>
            </a:r>
            <a:r>
              <a:rPr lang="en-GB" dirty="0"/>
              <a:t> Mapping instruments in </a:t>
            </a:r>
            <a:r>
              <a:rPr lang="en-GB" i="1" dirty="0"/>
              <a:t>PE</a:t>
            </a:r>
            <a:r>
              <a:rPr lang="en-GB" dirty="0"/>
              <a:t> space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66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23BD0-FC8E-49B0-8C56-C22D1339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I</a:t>
            </a:r>
            <a:r>
              <a:rPr lang="en-US" dirty="0"/>
              <a:t>I</a:t>
            </a:r>
            <a:r>
              <a:rPr lang="en-GB" dirty="0"/>
              <a:t>I Example: GHG </a:t>
            </a:r>
            <a:r>
              <a:rPr lang="en-GB" i="1" dirty="0"/>
              <a:t>pricing </a:t>
            </a:r>
            <a:r>
              <a:rPr lang="en-GB" dirty="0"/>
              <a:t>in the Netherlands in 2022</a:t>
            </a: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1890F-846B-CC16-5BD4-9A5872D9D322}"/>
              </a:ext>
            </a:extLst>
          </p:cNvPr>
          <p:cNvSpPr txBox="1"/>
          <p:nvPr/>
        </p:nvSpPr>
        <p:spPr>
          <a:xfrm>
            <a:off x="2157120" y="5061451"/>
            <a:ext cx="25215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 err="1"/>
              <a:t>Taxes</a:t>
            </a:r>
            <a:r>
              <a:rPr lang="nl-NL" sz="1100" dirty="0"/>
              <a:t> </a:t>
            </a:r>
            <a:r>
              <a:rPr lang="nl-NL" sz="1100" dirty="0" err="1"/>
              <a:t>electricity</a:t>
            </a:r>
            <a:r>
              <a:rPr lang="nl-NL" sz="1100" dirty="0"/>
              <a:t>, </a:t>
            </a:r>
            <a:r>
              <a:rPr lang="nl-NL" sz="1100" dirty="0" err="1"/>
              <a:t>natrual</a:t>
            </a:r>
            <a:r>
              <a:rPr lang="nl-NL" sz="1100" dirty="0"/>
              <a:t> gas, </a:t>
            </a:r>
            <a:r>
              <a:rPr lang="nl-NL" sz="1100" dirty="0" err="1"/>
              <a:t>oil</a:t>
            </a:r>
            <a:r>
              <a:rPr lang="nl-NL" sz="1100" dirty="0"/>
              <a:t>, </a:t>
            </a:r>
            <a:r>
              <a:rPr lang="nl-NL" sz="1100" dirty="0" err="1"/>
              <a:t>ooal</a:t>
            </a:r>
            <a:endParaRPr lang="nl-NL" sz="11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4114AF-35C1-B720-1EAB-B6B7F63124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5" name="Tijdelijke aanduiding voor inhoud 14" descr="Afbeelding met tekst, diagram, schermopname, Perceel&#10;&#10;Automatisch gegenereerde beschrijving">
            <a:extLst>
              <a:ext uri="{FF2B5EF4-FFF2-40B4-BE49-F238E27FC236}">
                <a16:creationId xmlns:a16="http://schemas.microsoft.com/office/drawing/2014/main" id="{73B8111D-0951-D790-D6C6-B0AF5634A9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20" y="905409"/>
            <a:ext cx="8303042" cy="5952591"/>
          </a:xfrm>
        </p:spPr>
      </p:pic>
    </p:spTree>
    <p:extLst>
      <p:ext uri="{BB962C8B-B14F-4D97-AF65-F5344CB8AC3E}">
        <p14:creationId xmlns:p14="http://schemas.microsoft.com/office/powerpoint/2010/main" val="12353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23BD0-FC8E-49B0-8C56-C22D1339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I</a:t>
            </a:r>
            <a:r>
              <a:rPr lang="en-US" dirty="0"/>
              <a:t>I</a:t>
            </a:r>
            <a:r>
              <a:rPr lang="en-GB" dirty="0"/>
              <a:t>I Example: GHG </a:t>
            </a:r>
            <a:r>
              <a:rPr lang="en-GB" i="1" dirty="0"/>
              <a:t>pricing </a:t>
            </a:r>
            <a:r>
              <a:rPr lang="en-GB" dirty="0"/>
              <a:t>in the Netherlands in 2022</a:t>
            </a: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1890F-846B-CC16-5BD4-9A5872D9D322}"/>
              </a:ext>
            </a:extLst>
          </p:cNvPr>
          <p:cNvSpPr txBox="1"/>
          <p:nvPr/>
        </p:nvSpPr>
        <p:spPr>
          <a:xfrm>
            <a:off x="2157120" y="5061451"/>
            <a:ext cx="25215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 err="1"/>
              <a:t>Taxes</a:t>
            </a:r>
            <a:r>
              <a:rPr lang="nl-NL" sz="1100" dirty="0"/>
              <a:t> </a:t>
            </a:r>
            <a:r>
              <a:rPr lang="nl-NL" sz="1100" dirty="0" err="1"/>
              <a:t>electricity</a:t>
            </a:r>
            <a:r>
              <a:rPr lang="nl-NL" sz="1100" dirty="0"/>
              <a:t>, </a:t>
            </a:r>
            <a:r>
              <a:rPr lang="nl-NL" sz="1100" dirty="0" err="1"/>
              <a:t>natrual</a:t>
            </a:r>
            <a:r>
              <a:rPr lang="nl-NL" sz="1100" dirty="0"/>
              <a:t> gas, </a:t>
            </a:r>
            <a:r>
              <a:rPr lang="nl-NL" sz="1100" dirty="0" err="1"/>
              <a:t>oil</a:t>
            </a:r>
            <a:r>
              <a:rPr lang="nl-NL" sz="1100" dirty="0"/>
              <a:t>, </a:t>
            </a:r>
            <a:r>
              <a:rPr lang="nl-NL" sz="1100" dirty="0" err="1"/>
              <a:t>ooal</a:t>
            </a:r>
            <a:endParaRPr lang="nl-NL" sz="11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4114AF-35C1-B720-1EAB-B6B7F63124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5" name="Tijdelijke aanduiding voor inhoud 14" descr="Afbeelding met tekst, diagram, schermopname, Perceel&#10;&#10;Automatisch gegenereerde beschrijving">
            <a:extLst>
              <a:ext uri="{FF2B5EF4-FFF2-40B4-BE49-F238E27FC236}">
                <a16:creationId xmlns:a16="http://schemas.microsoft.com/office/drawing/2014/main" id="{73B8111D-0951-D790-D6C6-B0AF5634A9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20" y="905409"/>
            <a:ext cx="8303042" cy="5952591"/>
          </a:xfrm>
        </p:spPr>
      </p:pic>
      <p:pic>
        <p:nvPicPr>
          <p:cNvPr id="6" name="Afbeelding 5" descr="Afbeelding met tekst, diagram, schermopname, Perceel&#10;&#10;Automatisch gegenereerde beschrijving">
            <a:extLst>
              <a:ext uri="{FF2B5EF4-FFF2-40B4-BE49-F238E27FC236}">
                <a16:creationId xmlns:a16="http://schemas.microsoft.com/office/drawing/2014/main" id="{84ED2B60-FD98-C6CD-AF23-A3094942B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1" y="1827272"/>
            <a:ext cx="4468377" cy="3203455"/>
          </a:xfrm>
          <a:prstGeom prst="rect">
            <a:avLst/>
          </a:prstGeom>
        </p:spPr>
      </p:pic>
      <p:pic>
        <p:nvPicPr>
          <p:cNvPr id="8" name="Afbeelding 7" descr="Afbeelding met tekst, diagram, schermopname, Perceel&#10;&#10;Automatisch gegenereerde beschrijving">
            <a:extLst>
              <a:ext uri="{FF2B5EF4-FFF2-40B4-BE49-F238E27FC236}">
                <a16:creationId xmlns:a16="http://schemas.microsoft.com/office/drawing/2014/main" id="{A8D03E94-A42B-43D4-D169-15F07926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20" y="905409"/>
            <a:ext cx="8303042" cy="5952591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DD1C150-CC2C-B6B6-C75D-43AAE58B1BB2}"/>
              </a:ext>
            </a:extLst>
          </p:cNvPr>
          <p:cNvCxnSpPr>
            <a:cxnSpLocks/>
          </p:cNvCxnSpPr>
          <p:nvPr/>
        </p:nvCxnSpPr>
        <p:spPr>
          <a:xfrm flipH="1">
            <a:off x="4444181" y="1366684"/>
            <a:ext cx="3116825" cy="33036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8225498B-84D2-65C6-C226-F916D44F7C93}"/>
              </a:ext>
            </a:extLst>
          </p:cNvPr>
          <p:cNvSpPr txBox="1"/>
          <p:nvPr/>
        </p:nvSpPr>
        <p:spPr>
          <a:xfrm>
            <a:off x="7751265" y="950647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Fossil Fuel subsidy</a:t>
            </a:r>
            <a:endParaRPr lang="nl-NL" sz="2400" dirty="0">
              <a:solidFill>
                <a:srgbClr val="FF0000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1FF20F3-182E-A693-426F-3CEFC6873AE6}"/>
              </a:ext>
            </a:extLst>
          </p:cNvPr>
          <p:cNvCxnSpPr>
            <a:cxnSpLocks/>
          </p:cNvCxnSpPr>
          <p:nvPr/>
        </p:nvCxnSpPr>
        <p:spPr>
          <a:xfrm flipH="1" flipV="1">
            <a:off x="5668888" y="3924778"/>
            <a:ext cx="459354" cy="24589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9784E4ED-E17F-3EBF-83CA-F61C268F8242}"/>
              </a:ext>
            </a:extLst>
          </p:cNvPr>
          <p:cNvSpPr txBox="1"/>
          <p:nvPr/>
        </p:nvSpPr>
        <p:spPr>
          <a:xfrm>
            <a:off x="6159019" y="6287561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Other transport externalities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E3E47B-7DF2-7654-80B9-E3BDFBAE51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82F9F-AA4E-7DD8-4204-80F0075FF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Timing:</a:t>
            </a:r>
          </a:p>
          <a:p>
            <a:pPr lvl="1"/>
            <a:r>
              <a:rPr lang="en-US" dirty="0"/>
              <a:t>For taxes check op indexation or other (announced) changes in tax rate over time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tdp</a:t>
            </a:r>
            <a:r>
              <a:rPr lang="en-US" dirty="0"/>
              <a:t> implicit in the running emission market price</a:t>
            </a:r>
          </a:p>
          <a:p>
            <a:endParaRPr lang="en-US" dirty="0"/>
          </a:p>
          <a:p>
            <a:r>
              <a:rPr lang="en-US" dirty="0"/>
              <a:t>For coherence policy </a:t>
            </a:r>
            <a:r>
              <a:rPr lang="en-US" i="1" dirty="0"/>
              <a:t>package</a:t>
            </a:r>
            <a:r>
              <a:rPr lang="en-US" dirty="0"/>
              <a:t> evaluation is key</a:t>
            </a:r>
          </a:p>
          <a:p>
            <a:pPr lvl="1"/>
            <a:r>
              <a:rPr lang="en-US" dirty="0"/>
              <a:t>Check what, where and how strict for each instrument separately as well as jointly</a:t>
            </a:r>
          </a:p>
          <a:p>
            <a:endParaRPr lang="en-US" dirty="0"/>
          </a:p>
          <a:p>
            <a:r>
              <a:rPr lang="en-US" dirty="0"/>
              <a:t>Instruments in a package could be complementary and/or overlap</a:t>
            </a:r>
          </a:p>
          <a:p>
            <a:pPr lvl="1"/>
            <a:r>
              <a:rPr lang="en-US" dirty="0"/>
              <a:t>Quantity or Tax Instruments such as ETS and energy taxes in EU are designed for complementary of carbon pricing</a:t>
            </a:r>
          </a:p>
          <a:p>
            <a:pPr lvl="1"/>
            <a:r>
              <a:rPr lang="en-US" dirty="0"/>
              <a:t>Existing instruments matter (a lot) for both optimality and cost effectiveness </a:t>
            </a:r>
          </a:p>
          <a:p>
            <a:pPr lvl="1"/>
            <a:r>
              <a:rPr lang="en-US" dirty="0"/>
              <a:t>Identification of environmental harmful subsidies (e.g. exemptions to dirty industry) in existing instruments important</a:t>
            </a:r>
          </a:p>
          <a:p>
            <a:pPr lvl="1"/>
            <a:r>
              <a:rPr lang="en-US" dirty="0"/>
              <a:t>Also other externalities matter (joint benefits such as air quality)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047B89-07D5-E9E7-DFE6-E42ACF60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96" y="0"/>
            <a:ext cx="10449196" cy="864000"/>
          </a:xfrm>
        </p:spPr>
        <p:txBody>
          <a:bodyPr/>
          <a:lstStyle/>
          <a:p>
            <a:r>
              <a:rPr lang="en-US" dirty="0"/>
              <a:t>IV Descriptive evaluation and package evaluation</a:t>
            </a:r>
          </a:p>
        </p:txBody>
      </p:sp>
    </p:spTree>
    <p:extLst>
      <p:ext uri="{BB962C8B-B14F-4D97-AF65-F5344CB8AC3E}">
        <p14:creationId xmlns:p14="http://schemas.microsoft.com/office/powerpoint/2010/main" val="39148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L">
                <a:solidFill>
                  <a:srgbClr val="FFFFFF"/>
                </a:solidFill>
              </a:rPr>
              <a:t>Vollebergh | 27 11 2023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44147" y="1193773"/>
            <a:ext cx="10887076" cy="5057095"/>
          </a:xfrm>
        </p:spPr>
        <p:txBody>
          <a:bodyPr>
            <a:normAutofit lnSpcReduction="10000"/>
          </a:bodyPr>
          <a:lstStyle/>
          <a:p>
            <a:r>
              <a:rPr lang="en-US" altLang="en-US" dirty="0" err="1"/>
              <a:t>Tansitions</a:t>
            </a:r>
            <a:r>
              <a:rPr lang="en-US" altLang="en-US" dirty="0"/>
              <a:t> require not only selection of proper change agents using multiple instruments but also careful choice of what to regulate where and how strict</a:t>
            </a:r>
            <a:endParaRPr lang="en-US" dirty="0"/>
          </a:p>
          <a:p>
            <a:pPr lvl="1"/>
            <a:r>
              <a:rPr lang="en-US" altLang="en-US" dirty="0"/>
              <a:t>Instruments often overlap or come as complements (Vollebergh and Van der Werf, 2014)</a:t>
            </a:r>
          </a:p>
          <a:p>
            <a:pPr lvl="1"/>
            <a:endParaRPr lang="en-US" dirty="0"/>
          </a:p>
          <a:p>
            <a:r>
              <a:rPr lang="en-US" altLang="en-US" dirty="0"/>
              <a:t>So called ‘pre-existing ‘distortions’ reflect context specific compromises and should be an integral part of welfare evaluation and policy recommendations  </a:t>
            </a:r>
          </a:p>
          <a:p>
            <a:pPr lvl="1"/>
            <a:r>
              <a:rPr lang="en-US" altLang="en-US" dirty="0"/>
              <a:t>Carbon pricing interesting example: with pre-exiting input taxes a uniform carbon emission tax not first best</a:t>
            </a:r>
          </a:p>
          <a:p>
            <a:pPr lvl="1"/>
            <a:endParaRPr lang="en-US" altLang="en-US" dirty="0"/>
          </a:p>
          <a:p>
            <a:r>
              <a:rPr lang="en-US" dirty="0"/>
              <a:t>Descriptive analysis helps to identify </a:t>
            </a:r>
          </a:p>
          <a:p>
            <a:pPr lvl="1"/>
            <a:r>
              <a:rPr lang="en-US" dirty="0"/>
              <a:t>pricing gaps (design features of policy instruments from which these gaps result)</a:t>
            </a:r>
          </a:p>
          <a:p>
            <a:pPr lvl="1"/>
            <a:r>
              <a:rPr lang="en-US" dirty="0"/>
              <a:t>multiple policies (overlapping or complementary)</a:t>
            </a:r>
          </a:p>
          <a:p>
            <a:pPr lvl="1"/>
            <a:r>
              <a:rPr lang="en-US" dirty="0"/>
              <a:t>differences in effective carbon pricing rates</a:t>
            </a:r>
          </a:p>
          <a:p>
            <a:endParaRPr lang="nl-NL" altLang="en-US" dirty="0"/>
          </a:p>
          <a:p>
            <a:endParaRPr lang="nl-N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587" y="0"/>
            <a:ext cx="10449196" cy="864000"/>
          </a:xfrm>
        </p:spPr>
        <p:txBody>
          <a:bodyPr/>
          <a:lstStyle/>
          <a:p>
            <a:r>
              <a:rPr lang="en-US" dirty="0"/>
              <a:t>IV </a:t>
            </a:r>
            <a:r>
              <a:rPr lang="en-GB" dirty="0"/>
              <a:t>Take aways</a:t>
            </a:r>
          </a:p>
        </p:txBody>
      </p:sp>
    </p:spTree>
    <p:extLst>
      <p:ext uri="{BB962C8B-B14F-4D97-AF65-F5344CB8AC3E}">
        <p14:creationId xmlns:p14="http://schemas.microsoft.com/office/powerpoint/2010/main" val="24745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1ADFE9-BBFB-766D-AE3A-684DE6BFEB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33136-EED5-A76D-B22E-3D7F8D682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398" y="2253043"/>
            <a:ext cx="10650125" cy="39579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Sen, S, &amp; HRJ Vollebergh (2018), The effectiveness of taxing the carbon content of energy consumption, Journal of Environmental Economics and Management, Volume 92, pp 74-9</a:t>
            </a:r>
          </a:p>
          <a:p>
            <a:r>
              <a:rPr lang="en-US" dirty="0"/>
              <a:t>Smulders, S &amp; HRJ Vollebergh (2024), Choosing Corrective Taxes in the Presence of other distortions, mimeo</a:t>
            </a:r>
          </a:p>
          <a:p>
            <a:r>
              <a:rPr lang="en-US" dirty="0"/>
              <a:t>Vollebergh, HRJ &amp; E van der Werf (2014). The Role of Standards in Eco-innovation: Lessons for Policymakers. Review of Environmental Economics and Policy, 8(2):230{248.</a:t>
            </a:r>
          </a:p>
          <a:p>
            <a:r>
              <a:rPr lang="en-US" dirty="0"/>
              <a:t>Vollebergh, HRJ (2023). Evaluating policy packages for a low-carbon transitions – Principles and applications. Ecological Economics 212</a:t>
            </a:r>
          </a:p>
          <a:p>
            <a:r>
              <a:rPr lang="en-US" dirty="0"/>
              <a:t>Vollebergh, HRJ, E van der Werf &amp; Vogel (2023). A descriptive framework to evaluate instrument packages for the low-carbon transition. Ecological Economics 205.</a:t>
            </a:r>
          </a:p>
          <a:p>
            <a:r>
              <a:rPr lang="en-US" dirty="0"/>
              <a:t>Vollebergh, HRJ &amp; C Brink (2023), Coherence in carbon pricing - The importance of descriptive economics for policy package evaluation, mimeo</a:t>
            </a:r>
          </a:p>
          <a:p>
            <a:r>
              <a:rPr lang="en-US" dirty="0"/>
              <a:t>Vollebergh, HRJ, E </a:t>
            </a:r>
            <a:r>
              <a:rPr lang="en-US" dirty="0" err="1"/>
              <a:t>Drissen</a:t>
            </a:r>
            <a:r>
              <a:rPr lang="en-US" dirty="0"/>
              <a:t> &amp; C Brink (2021). </a:t>
            </a:r>
            <a:r>
              <a:rPr lang="en-US" dirty="0" err="1"/>
              <a:t>Klimaatverandering</a:t>
            </a:r>
            <a:r>
              <a:rPr lang="en-US" dirty="0"/>
              <a:t> in de </a:t>
            </a:r>
            <a:r>
              <a:rPr lang="en-US" dirty="0" err="1"/>
              <a:t>prijzen</a:t>
            </a:r>
            <a:r>
              <a:rPr lang="en-US" dirty="0"/>
              <a:t>? Den Haag: PBL</a:t>
            </a:r>
          </a:p>
          <a:p>
            <a:r>
              <a:rPr lang="en-US" dirty="0"/>
              <a:t>Brink, C, A </a:t>
            </a:r>
            <a:r>
              <a:rPr lang="en-US" dirty="0" err="1"/>
              <a:t>Trinks</a:t>
            </a:r>
            <a:r>
              <a:rPr lang="en-US" dirty="0"/>
              <a:t>, HRJ Vollebergh &amp; P </a:t>
            </a:r>
            <a:r>
              <a:rPr lang="en-US" dirty="0" err="1"/>
              <a:t>Zwaneveld</a:t>
            </a:r>
            <a:r>
              <a:rPr lang="en-US" dirty="0"/>
              <a:t> (2023). </a:t>
            </a:r>
            <a:r>
              <a:rPr lang="en-US" dirty="0" err="1"/>
              <a:t>Afschaffing</a:t>
            </a:r>
            <a:r>
              <a:rPr lang="en-US" dirty="0"/>
              <a:t> </a:t>
            </a:r>
            <a:r>
              <a:rPr lang="en-US" dirty="0" err="1"/>
              <a:t>fossiele-energiesubsidies</a:t>
            </a:r>
            <a:r>
              <a:rPr lang="en-US" dirty="0"/>
              <a:t>: eerder een </a:t>
            </a:r>
            <a:r>
              <a:rPr lang="en-US" dirty="0" err="1"/>
              <a:t>hersenkraker</a:t>
            </a:r>
            <a:r>
              <a:rPr lang="en-US" dirty="0"/>
              <a:t> dan een no-brainer. Den Haag: PBL&amp;CPB, translation available soon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222F5B-D3CD-793C-A3E3-0EBC7314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contributions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DC0C91C-47BF-42FF-5214-062FEA118A8E}"/>
              </a:ext>
            </a:extLst>
          </p:cNvPr>
          <p:cNvSpPr txBox="1">
            <a:spLocks/>
          </p:cNvSpPr>
          <p:nvPr/>
        </p:nvSpPr>
        <p:spPr>
          <a:xfrm>
            <a:off x="923924" y="1313137"/>
            <a:ext cx="9075851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Thank you!  </a:t>
            </a:r>
            <a:r>
              <a:rPr lang="en-US" sz="2800" dirty="0">
                <a:solidFill>
                  <a:srgbClr val="0070C0"/>
                </a:solidFill>
              </a:rPr>
              <a:t>h.r.j.Vollebergh@tilburguniversity.edu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18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L" dirty="0" err="1">
                <a:solidFill>
                  <a:srgbClr val="FFFFFF"/>
                </a:solidFill>
              </a:rPr>
              <a:t>Vollebergh</a:t>
            </a:r>
            <a:r>
              <a:rPr lang="en-NL">
                <a:solidFill>
                  <a:srgbClr val="FFFFFF"/>
                </a:solidFill>
              </a:rPr>
              <a:t> | 27 11 2023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45479" y="1127217"/>
            <a:ext cx="10887076" cy="5057095"/>
          </a:xfrm>
        </p:spPr>
        <p:txBody>
          <a:bodyPr>
            <a:normAutofit/>
          </a:bodyPr>
          <a:lstStyle/>
          <a:p>
            <a:r>
              <a:rPr lang="en-US" altLang="en-US" dirty="0"/>
              <a:t>Policy makers, here we come!</a:t>
            </a:r>
          </a:p>
          <a:p>
            <a:pPr lvl="1"/>
            <a:r>
              <a:rPr lang="en-US" altLang="en-US" dirty="0"/>
              <a:t>Example: swallow a carbon tax! But a uniform carbon tax can be welfare decreasing</a:t>
            </a:r>
          </a:p>
          <a:p>
            <a:pPr lvl="1"/>
            <a:r>
              <a:rPr lang="en-US" altLang="en-US" dirty="0"/>
              <a:t>In practice a variety of regulatory instruments applied, even carbon pricing instruments (see OECD, IMF, </a:t>
            </a:r>
            <a:r>
              <a:rPr lang="en-US" altLang="en-US" dirty="0" err="1"/>
              <a:t>Worldbank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Do economists really know enough to make useful policy recommendations? </a:t>
            </a:r>
          </a:p>
          <a:p>
            <a:pPr lvl="1"/>
            <a:r>
              <a:rPr lang="en-US" altLang="en-US" dirty="0"/>
              <a:t>Maybe less then we think, but perhaps more then others think (e.g. transition theorists)?</a:t>
            </a:r>
          </a:p>
          <a:p>
            <a:pPr lvl="1"/>
            <a:r>
              <a:rPr lang="en-US" altLang="en-US" dirty="0"/>
              <a:t>Relevance of production heterogeneity, status quo distortions, policy packages</a:t>
            </a:r>
          </a:p>
          <a:p>
            <a:endParaRPr lang="en-US" dirty="0"/>
          </a:p>
          <a:p>
            <a:r>
              <a:rPr lang="en-US" dirty="0"/>
              <a:t>Descriptive analysis is key (see Vollebergh, 2023):</a:t>
            </a:r>
          </a:p>
          <a:p>
            <a:pPr lvl="1"/>
            <a:r>
              <a:rPr lang="en-US" dirty="0"/>
              <a:t>have the right tools, but could be more effective in policy advice</a:t>
            </a:r>
          </a:p>
          <a:p>
            <a:pPr lvl="1"/>
            <a:r>
              <a:rPr lang="en-US" dirty="0"/>
              <a:t>should invest more in descriptive economics, but how?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 pricing and economic policy advice</a:t>
            </a:r>
          </a:p>
        </p:txBody>
      </p:sp>
    </p:spTree>
    <p:extLst>
      <p:ext uri="{BB962C8B-B14F-4D97-AF65-F5344CB8AC3E}">
        <p14:creationId xmlns:p14="http://schemas.microsoft.com/office/powerpoint/2010/main" val="14608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E3E47B-7DF2-7654-80B9-E3BDFBAE51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82F9F-AA4E-7DD8-4204-80F0075FF5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F047B89-07D5-E9E7-DFE6-E42ACF60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Horizontal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axis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br>
              <a:rPr lang="nl-NL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all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CO</a:t>
            </a:r>
            <a:r>
              <a:rPr lang="nl-NL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emissions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from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fossil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fuel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use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in the Netherlands in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32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>
                <a:solidFill>
                  <a:srgbClr val="000000"/>
                </a:solidFill>
                <a:effectLst/>
              </a:rPr>
              <a:t>Power sector: 44.7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Mton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CO</a:t>
            </a:r>
            <a:r>
              <a:rPr lang="nl-NL" b="0" i="0" baseline="-25000" dirty="0">
                <a:solidFill>
                  <a:srgbClr val="000000"/>
                </a:solidFill>
                <a:effectLst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br>
              <a:rPr lang="nl-NL" dirty="0">
                <a:latin typeface="+mj-lt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All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sectors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together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(power sector,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industry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, transport sector, built environment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and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agriculture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): 182.7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Mton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CO</a:t>
            </a:r>
            <a:r>
              <a:rPr lang="nl-NL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endParaRPr lang="nl-NL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9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br>
              <a:rPr lang="nl-NL" dirty="0">
                <a:latin typeface="+mj-lt"/>
              </a:rPr>
            </a:b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Vertical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axis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br>
              <a:rPr lang="nl-NL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nl-NL" b="0" i="1" dirty="0" err="1">
                <a:solidFill>
                  <a:srgbClr val="000000"/>
                </a:solidFill>
                <a:effectLst/>
                <a:latin typeface="+mj-lt"/>
              </a:rPr>
              <a:t>effective</a:t>
            </a:r>
            <a:r>
              <a:rPr lang="nl-NL" b="0" i="1" dirty="0">
                <a:solidFill>
                  <a:srgbClr val="000000"/>
                </a:solidFill>
                <a:effectLst/>
                <a:latin typeface="+mj-lt"/>
              </a:rPr>
              <a:t> CO</a:t>
            </a:r>
            <a:r>
              <a:rPr lang="nl-NL" b="0" i="1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nl-NL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1" dirty="0" err="1">
                <a:solidFill>
                  <a:srgbClr val="000000"/>
                </a:solidFill>
                <a:effectLst/>
                <a:latin typeface="+mj-lt"/>
              </a:rPr>
              <a:t>price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.  </a:t>
            </a:r>
          </a:p>
          <a:p>
            <a:pPr marL="0" indent="0" algn="l" fontAlgn="ctr">
              <a:buNone/>
            </a:pPr>
            <a:r>
              <a:rPr lang="nl-NL" dirty="0" err="1">
                <a:solidFill>
                  <a:srgbClr val="000000"/>
                </a:solidFill>
                <a:latin typeface="+mj-lt"/>
              </a:rPr>
              <a:t>Taxes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on energy (indirect carbon pricing) are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converted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to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price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per ton CO</a:t>
            </a:r>
            <a:r>
              <a:rPr lang="nl-NL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48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1133045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Excise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duty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on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petrol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666E33C-2456-B417-F59F-C7131C79FCA3}"/>
              </a:ext>
            </a:extLst>
          </p:cNvPr>
          <p:cNvSpPr txBox="1">
            <a:spLocks/>
          </p:cNvSpPr>
          <p:nvPr/>
        </p:nvSpPr>
        <p:spPr>
          <a:xfrm>
            <a:off x="6814747" y="2379877"/>
            <a:ext cx="4743837" cy="469901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rgbClr val="FF0000"/>
                </a:solidFill>
                <a:latin typeface="+mj-lt"/>
              </a:rPr>
              <a:t>focus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purchase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petrol</a:t>
            </a:r>
            <a:endParaRPr lang="nl-NL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25AAB8D-61F9-599A-B33D-7D1D37D53617}"/>
              </a:ext>
            </a:extLst>
          </p:cNvPr>
          <p:cNvSpPr txBox="1">
            <a:spLocks/>
          </p:cNvSpPr>
          <p:nvPr/>
        </p:nvSpPr>
        <p:spPr>
          <a:xfrm>
            <a:off x="6814746" y="4630523"/>
            <a:ext cx="5186754" cy="626007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7538" indent="-1887538" fontAlgn="ctr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time profile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tax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rate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indexed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to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inflation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not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figure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E5AE64-87B6-3186-F1BF-D16D9D75BAEA}"/>
              </a:ext>
            </a:extLst>
          </p:cNvPr>
          <p:cNvSpPr txBox="1">
            <a:spLocks/>
          </p:cNvSpPr>
          <p:nvPr/>
        </p:nvSpPr>
        <p:spPr>
          <a:xfrm>
            <a:off x="6814748" y="2849778"/>
            <a:ext cx="4743837" cy="1133045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0" indent="-1016000" fontAlgn="ctr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rgbClr val="7030A0"/>
                </a:solidFill>
                <a:latin typeface="+mj-lt"/>
              </a:rPr>
              <a:t>scope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all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petrol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purchased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in the Netherlands, accounting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for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11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Mton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CO</a:t>
            </a:r>
            <a:r>
              <a:rPr lang="nl-NL" sz="2000" baseline="-25000" dirty="0">
                <a:solidFill>
                  <a:srgbClr val="000000"/>
                </a:solidFill>
                <a:latin typeface="+mj-lt"/>
              </a:rPr>
              <a:t>2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emissions</a:t>
            </a:r>
            <a:endParaRPr lang="nl-NL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23426EC-B8EF-F1AB-9ED2-EC4D4D4DB9E8}"/>
              </a:ext>
            </a:extLst>
          </p:cNvPr>
          <p:cNvSpPr txBox="1">
            <a:spLocks/>
          </p:cNvSpPr>
          <p:nvPr/>
        </p:nvSpPr>
        <p:spPr>
          <a:xfrm>
            <a:off x="6814747" y="3793396"/>
            <a:ext cx="4743837" cy="626007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Verdana" panose="020B0604030504040204" pitchFamily="34" charset="0"/>
              <a:buNone/>
            </a:pPr>
            <a:r>
              <a:rPr lang="nl-NL" sz="2000" b="1" dirty="0" err="1">
                <a:solidFill>
                  <a:srgbClr val="00B050"/>
                </a:solidFill>
                <a:latin typeface="+mj-lt"/>
              </a:rPr>
              <a:t>strictness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: € 345 per ton CO</a:t>
            </a:r>
            <a:r>
              <a:rPr lang="nl-NL" sz="2000" baseline="-25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14B5BD-E6C4-B092-2425-1329D3887E7A}"/>
              </a:ext>
            </a:extLst>
          </p:cNvPr>
          <p:cNvSpPr/>
          <p:nvPr/>
        </p:nvSpPr>
        <p:spPr>
          <a:xfrm>
            <a:off x="2933700" y="3159059"/>
            <a:ext cx="812800" cy="338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61412A-EC2F-5246-41D7-6463ECF11016}"/>
              </a:ext>
            </a:extLst>
          </p:cNvPr>
          <p:cNvSpPr/>
          <p:nvPr/>
        </p:nvSpPr>
        <p:spPr>
          <a:xfrm>
            <a:off x="3089729" y="4462945"/>
            <a:ext cx="504220" cy="3388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1E4173-51D4-7B79-50F5-C26ED6FD8102}"/>
              </a:ext>
            </a:extLst>
          </p:cNvPr>
          <p:cNvCxnSpPr>
            <a:cxnSpLocks/>
          </p:cNvCxnSpPr>
          <p:nvPr/>
        </p:nvCxnSpPr>
        <p:spPr>
          <a:xfrm>
            <a:off x="2801256" y="3539673"/>
            <a:ext cx="0" cy="10922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C9E4AA3-586D-57B0-20F4-DB78FF5A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721015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Excise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duty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on diesel: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84FF92E-2267-E75C-006F-66FE806C0497}"/>
              </a:ext>
            </a:extLst>
          </p:cNvPr>
          <p:cNvSpPr txBox="1">
            <a:spLocks/>
          </p:cNvSpPr>
          <p:nvPr/>
        </p:nvSpPr>
        <p:spPr>
          <a:xfrm>
            <a:off x="6814746" y="1912069"/>
            <a:ext cx="4743837" cy="469901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rgbClr val="FF0000"/>
                </a:solidFill>
                <a:latin typeface="+mj-lt"/>
              </a:rPr>
              <a:t>focus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purchase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of diesel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825420-C334-F1BC-3F03-1575076A9643}"/>
              </a:ext>
            </a:extLst>
          </p:cNvPr>
          <p:cNvSpPr txBox="1">
            <a:spLocks/>
          </p:cNvSpPr>
          <p:nvPr/>
        </p:nvSpPr>
        <p:spPr>
          <a:xfrm>
            <a:off x="6814748" y="2849778"/>
            <a:ext cx="4743837" cy="1133045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0288" indent="-1030288" fontAlgn="ctr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rgbClr val="7030A0"/>
                </a:solidFill>
                <a:latin typeface="+mj-lt"/>
              </a:rPr>
              <a:t>scope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: diesel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purchased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by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road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transport in the Netherlands, accounting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for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17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Mton</a:t>
            </a:r>
            <a:r>
              <a:rPr lang="nl-NL" sz="2000" dirty="0">
                <a:solidFill>
                  <a:srgbClr val="000000"/>
                </a:solidFill>
                <a:latin typeface="+mj-lt"/>
              </a:rPr>
              <a:t> CO</a:t>
            </a:r>
            <a:r>
              <a:rPr lang="nl-NL" sz="2000" baseline="-25000" dirty="0">
                <a:solidFill>
                  <a:srgbClr val="000000"/>
                </a:solidFill>
                <a:latin typeface="+mj-lt"/>
              </a:rPr>
              <a:t>2 </a:t>
            </a:r>
            <a:r>
              <a:rPr lang="nl-NL" sz="2000" dirty="0" err="1">
                <a:solidFill>
                  <a:srgbClr val="000000"/>
                </a:solidFill>
                <a:latin typeface="+mj-lt"/>
              </a:rPr>
              <a:t>emissions</a:t>
            </a:r>
            <a:endParaRPr lang="nl-NL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42658E1-71DF-1962-D22A-4A3E2B6686EC}"/>
              </a:ext>
            </a:extLst>
          </p:cNvPr>
          <p:cNvSpPr txBox="1">
            <a:spLocks/>
          </p:cNvSpPr>
          <p:nvPr/>
        </p:nvSpPr>
        <p:spPr>
          <a:xfrm>
            <a:off x="6814747" y="3793396"/>
            <a:ext cx="4743837" cy="626007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Font typeface="Verdana" panose="020B0604030504040204" pitchFamily="34" charset="0"/>
              <a:buNone/>
            </a:pPr>
            <a:r>
              <a:rPr lang="nl-NL" sz="2000" b="1" dirty="0" err="1">
                <a:solidFill>
                  <a:srgbClr val="00B050"/>
                </a:solidFill>
              </a:rPr>
              <a:t>strictness</a:t>
            </a:r>
            <a:r>
              <a:rPr lang="nl-NL" sz="2000" dirty="0">
                <a:solidFill>
                  <a:srgbClr val="000000"/>
                </a:solidFill>
              </a:rPr>
              <a:t>: € 200 per ton CO</a:t>
            </a:r>
            <a:r>
              <a:rPr lang="nl-NL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112B81-4416-B59F-9077-5D6D065063D3}"/>
              </a:ext>
            </a:extLst>
          </p:cNvPr>
          <p:cNvSpPr/>
          <p:nvPr/>
        </p:nvSpPr>
        <p:spPr>
          <a:xfrm>
            <a:off x="3458026" y="3676129"/>
            <a:ext cx="812800" cy="338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5D7F-43D0-4950-9FAC-BBE311D84579}"/>
              </a:ext>
            </a:extLst>
          </p:cNvPr>
          <p:cNvSpPr/>
          <p:nvPr/>
        </p:nvSpPr>
        <p:spPr>
          <a:xfrm>
            <a:off x="3570518" y="4433917"/>
            <a:ext cx="504220" cy="3388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A247ED-4B86-D675-DBD9-FBED714083E5}"/>
              </a:ext>
            </a:extLst>
          </p:cNvPr>
          <p:cNvCxnSpPr>
            <a:cxnSpLocks/>
          </p:cNvCxnSpPr>
          <p:nvPr/>
        </p:nvCxnSpPr>
        <p:spPr>
          <a:xfrm>
            <a:off x="4354286" y="3945359"/>
            <a:ext cx="0" cy="71554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67A18C4-74CE-6EC4-20C8-FD136623F875}"/>
              </a:ext>
            </a:extLst>
          </p:cNvPr>
          <p:cNvSpPr txBox="1">
            <a:spLocks/>
          </p:cNvSpPr>
          <p:nvPr/>
        </p:nvSpPr>
        <p:spPr>
          <a:xfrm>
            <a:off x="6814746" y="4630523"/>
            <a:ext cx="5186754" cy="626007"/>
          </a:xfrm>
          <a:prstGeom prst="rect">
            <a:avLst/>
          </a:prstGeom>
        </p:spPr>
        <p:txBody>
          <a:bodyPr vert="horz" lIns="91440" tIns="45720" rIns="91440" bIns="45720" numCol="1" spcCol="468000" rtlCol="0" anchor="b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75" indent="-1857375" fontAlgn="ctr">
              <a:buFont typeface="Verdana" panose="020B0604030504040204" pitchFamily="34" charset="0"/>
              <a:buNone/>
            </a:pPr>
            <a:r>
              <a:rPr lang="nl-NL" sz="2000" b="1" dirty="0">
                <a:solidFill>
                  <a:schemeClr val="accent4">
                    <a:lumMod val="50000"/>
                  </a:schemeClr>
                </a:solidFill>
              </a:rPr>
              <a:t>time profile</a:t>
            </a:r>
            <a:r>
              <a:rPr lang="nl-NL" sz="2000" dirty="0">
                <a:solidFill>
                  <a:srgbClr val="000000"/>
                </a:solidFill>
              </a:rPr>
              <a:t>: </a:t>
            </a:r>
            <a:r>
              <a:rPr lang="nl-NL" sz="2000" dirty="0" err="1">
                <a:solidFill>
                  <a:srgbClr val="000000"/>
                </a:solidFill>
              </a:rPr>
              <a:t>tax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rate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indexed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to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inflation</a:t>
            </a:r>
            <a:r>
              <a:rPr lang="nl-NL" sz="2000" dirty="0">
                <a:solidFill>
                  <a:srgbClr val="000000"/>
                </a:solidFill>
              </a:rPr>
              <a:t> (</a:t>
            </a:r>
            <a:r>
              <a:rPr lang="nl-NL" sz="2000" dirty="0" err="1">
                <a:solidFill>
                  <a:srgbClr val="000000"/>
                </a:solidFill>
              </a:rPr>
              <a:t>not</a:t>
            </a:r>
            <a:r>
              <a:rPr lang="nl-NL" sz="2000" dirty="0">
                <a:solidFill>
                  <a:srgbClr val="000000"/>
                </a:solidFill>
              </a:rPr>
              <a:t> in </a:t>
            </a:r>
            <a:r>
              <a:rPr lang="nl-NL" sz="2000" dirty="0" err="1">
                <a:solidFill>
                  <a:srgbClr val="000000"/>
                </a:solidFill>
              </a:rPr>
              <a:t>figure</a:t>
            </a:r>
            <a:r>
              <a:rPr lang="nl-NL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1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15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5072450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Exemption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for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shipping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br>
              <a:rPr lang="nl-NL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effective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CO</a:t>
            </a:r>
            <a:r>
              <a:rPr lang="nl-NL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price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= 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2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>
                <a:solidFill>
                  <a:srgbClr val="000000"/>
                </a:solidFill>
                <a:effectLst/>
              </a:rPr>
              <a:t>In the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same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way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other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taxes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on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0FCFC-3464-939E-AF33-792760AC5B74}"/>
              </a:ext>
            </a:extLst>
          </p:cNvPr>
          <p:cNvSpPr txBox="1"/>
          <p:nvPr/>
        </p:nvSpPr>
        <p:spPr>
          <a:xfrm>
            <a:off x="633413" y="1629756"/>
            <a:ext cx="220980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tax on electricity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474DAB-C842-65F1-CD69-CBE73C9BE74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99886" y="1999088"/>
            <a:ext cx="838427" cy="10924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C952B1-3233-A818-C09B-9594162FCA42}"/>
              </a:ext>
            </a:extLst>
          </p:cNvPr>
          <p:cNvSpPr txBox="1"/>
          <p:nvPr/>
        </p:nvSpPr>
        <p:spPr>
          <a:xfrm>
            <a:off x="3227173" y="5610563"/>
            <a:ext cx="2411627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tax on natural gas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A3EAC0-DF9E-FC36-A558-3782C981CE2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432987" y="4773967"/>
            <a:ext cx="1082442" cy="8365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3596FC-F4BD-DC39-D40A-3BE014B5C17C}"/>
              </a:ext>
            </a:extLst>
          </p:cNvPr>
          <p:cNvCxnSpPr>
            <a:cxnSpLocks/>
          </p:cNvCxnSpPr>
          <p:nvPr/>
        </p:nvCxnSpPr>
        <p:spPr>
          <a:xfrm flipH="1" flipV="1">
            <a:off x="2148114" y="4773967"/>
            <a:ext cx="2267340" cy="8091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F344DE-E916-F45E-8EFC-C1B21D5F06D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136900" y="4773967"/>
            <a:ext cx="1296087" cy="8365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3FCAEA-B9CA-7705-9126-24147BEEC0D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738313" y="1999088"/>
            <a:ext cx="0" cy="36933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6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>
                <a:solidFill>
                  <a:srgbClr val="000000"/>
                </a:solidFill>
                <a:effectLst/>
              </a:rPr>
              <a:t>Power sector:</a:t>
            </a:r>
            <a:br>
              <a:rPr lang="nl-NL" b="0" i="0" dirty="0">
                <a:solidFill>
                  <a:srgbClr val="000000"/>
                </a:solidFill>
                <a:effectLst/>
              </a:rPr>
            </a:br>
            <a:r>
              <a:rPr lang="nl-NL" b="0" i="0" dirty="0">
                <a:solidFill>
                  <a:srgbClr val="000000"/>
                </a:solidFill>
                <a:effectLst/>
              </a:rPr>
              <a:t>CO</a:t>
            </a:r>
            <a:r>
              <a:rPr lang="nl-NL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nl-NL" b="0" i="0" dirty="0">
                <a:solidFill>
                  <a:srgbClr val="000000"/>
                </a:solidFill>
                <a:effectLst/>
              </a:rPr>
              <a:t> 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emissions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to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a large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extent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covered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by</a:t>
            </a:r>
            <a:r>
              <a:rPr lang="nl-NL" dirty="0">
                <a:solidFill>
                  <a:srgbClr val="000000"/>
                </a:solidFill>
              </a:rPr>
              <a:t> EU ETS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(direct pricing). </a:t>
            </a:r>
          </a:p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</a:rPr>
              <a:t>Average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permit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price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in 2021: € 53 per ton CO</a:t>
            </a:r>
            <a:r>
              <a:rPr lang="nl-NL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nl-NL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1" cy="6120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232E9EB-1756-4EBA-C8A5-58032AD1F12A}"/>
              </a:ext>
            </a:extLst>
          </p:cNvPr>
          <p:cNvSpPr/>
          <p:nvPr/>
        </p:nvSpPr>
        <p:spPr>
          <a:xfrm>
            <a:off x="448357" y="4400030"/>
            <a:ext cx="1476000" cy="338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C4F8D2-2885-4746-45A5-51E79899CF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80F5B4-B9C9-96DF-3854-6F8F60B7D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1376362"/>
            <a:ext cx="10420351" cy="4765819"/>
          </a:xfrm>
        </p:spPr>
        <p:txBody>
          <a:bodyPr>
            <a:normAutofit/>
          </a:bodyPr>
          <a:lstStyle/>
          <a:p>
            <a:r>
              <a:rPr lang="en-US" dirty="0"/>
              <a:t>Net zero requires incentives to direct economy towards a carbon </a:t>
            </a:r>
            <a:r>
              <a:rPr lang="en-US" dirty="0" err="1"/>
              <a:t>neutraity</a:t>
            </a:r>
            <a:endParaRPr lang="en-US" dirty="0"/>
          </a:p>
          <a:p>
            <a:pPr lvl="1"/>
            <a:r>
              <a:rPr lang="en-US" dirty="0"/>
              <a:t>Implies a very deep change of the economic system (e.g. Special Issue Ecological Economics: </a:t>
            </a:r>
            <a:r>
              <a:rPr lang="en-US" dirty="0">
                <a:hlinkClick r:id="rId2"/>
              </a:rPr>
              <a:t>https://www.sciencedirect.com/journal/ecological-economics/special-issue/10K9PX91679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Examples: electricity generation, industry, but also transport, built environment, agriculture</a:t>
            </a:r>
          </a:p>
          <a:p>
            <a:endParaRPr lang="en-US" dirty="0"/>
          </a:p>
          <a:p>
            <a:r>
              <a:rPr lang="en-US" dirty="0"/>
              <a:t>Incentives, like regulatory instruments, are key driver of change, but… </a:t>
            </a:r>
          </a:p>
          <a:p>
            <a:pPr lvl="1"/>
            <a:r>
              <a:rPr lang="en-US" dirty="0"/>
              <a:t>Status quo is distorted with existing instruments (e.g. energy taxes)</a:t>
            </a:r>
          </a:p>
          <a:p>
            <a:pPr lvl="1"/>
            <a:r>
              <a:rPr lang="en-US" dirty="0"/>
              <a:t>Policy packages may pose concerns for coherence</a:t>
            </a:r>
          </a:p>
          <a:p>
            <a:pPr lvl="1"/>
            <a:r>
              <a:rPr lang="en-US" dirty="0"/>
              <a:t>Comparability issues of stringency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F76304-402D-A129-CB61-FDD94FDF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Policy packages </a:t>
            </a:r>
            <a:r>
              <a:rPr lang="nl-NL" dirty="0" err="1"/>
              <a:t>for</a:t>
            </a:r>
            <a:r>
              <a:rPr lang="nl-NL" dirty="0"/>
              <a:t> zero carbon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coherence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1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869250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Industry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br>
              <a:rPr lang="nl-NL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~80% of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total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GHG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emissions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covered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by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EU ETS. </a:t>
            </a:r>
          </a:p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To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a large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extent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energy-intensive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firms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get these permits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for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free.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1" cy="6120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50DBD6E-ADE9-C129-160E-7F19DDEB2BAE}"/>
              </a:ext>
            </a:extLst>
          </p:cNvPr>
          <p:cNvSpPr/>
          <p:nvPr/>
        </p:nvSpPr>
        <p:spPr>
          <a:xfrm>
            <a:off x="1872343" y="4401846"/>
            <a:ext cx="1296000" cy="338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4743837" cy="3892378"/>
          </a:xfrm>
        </p:spPr>
        <p:txBody>
          <a:bodyPr anchor="b"/>
          <a:lstStyle/>
          <a:p>
            <a:pPr marL="0" indent="0" algn="l" fontAlgn="ctr">
              <a:buNone/>
            </a:pPr>
            <a:br>
              <a:rPr lang="nl-NL" dirty="0">
                <a:latin typeface="+mj-lt"/>
              </a:rPr>
            </a:br>
            <a:r>
              <a:rPr lang="nl-NL" b="1" i="0" dirty="0" err="1">
                <a:solidFill>
                  <a:srgbClr val="000000"/>
                </a:solidFill>
                <a:effectLst/>
                <a:latin typeface="+mj-lt"/>
              </a:rPr>
              <a:t>Coherence</a:t>
            </a:r>
            <a:r>
              <a:rPr lang="nl-NL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of package of pricing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instruments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to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what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extent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is market failure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addressed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? </a:t>
            </a:r>
            <a:endParaRPr lang="nl-NL" dirty="0">
              <a:solidFill>
                <a:srgbClr val="000000"/>
              </a:solidFill>
              <a:latin typeface="+mj-lt"/>
            </a:endParaRPr>
          </a:p>
          <a:p>
            <a:pPr marL="0" indent="0" algn="l" fontAlgn="ctr">
              <a:buNone/>
            </a:pP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marginal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+mj-lt"/>
              </a:rPr>
              <a:t>damage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: </a:t>
            </a:r>
            <a:br>
              <a:rPr lang="nl-NL" dirty="0">
                <a:solidFill>
                  <a:srgbClr val="000000"/>
                </a:solidFill>
                <a:latin typeface="+mj-lt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€ 130 per ton CO</a:t>
            </a:r>
            <a:r>
              <a:rPr lang="nl-NL" b="0" i="0" baseline="-25000" dirty="0">
                <a:solidFill>
                  <a:srgbClr val="000000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73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4750" y="1013255"/>
            <a:ext cx="5498756" cy="3892378"/>
          </a:xfrm>
        </p:spPr>
        <p:txBody>
          <a:bodyPr anchor="b"/>
          <a:lstStyle/>
          <a:p>
            <a:pPr marL="0" indent="0" algn="l" fontAlgn="ctr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Evaluation:</a:t>
            </a:r>
          </a:p>
          <a:p>
            <a:pPr fontAlgn="ctr"/>
            <a:r>
              <a:rPr lang="nl-NL" dirty="0">
                <a:solidFill>
                  <a:srgbClr val="000000"/>
                </a:solidFill>
                <a:latin typeface="+mj-lt"/>
              </a:rPr>
              <a:t>significant part of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emissions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unpriced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/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underpriced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</a:t>
            </a:r>
            <a:br>
              <a:rPr lang="nl-NL" dirty="0">
                <a:solidFill>
                  <a:srgbClr val="000000"/>
                </a:solidFill>
                <a:latin typeface="+mj-lt"/>
              </a:rPr>
            </a:br>
            <a:r>
              <a:rPr lang="nl-NL" dirty="0">
                <a:solidFill>
                  <a:srgbClr val="000000"/>
                </a:solidFill>
                <a:latin typeface="+mj-lt"/>
              </a:rPr>
              <a:t>(‘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fossil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fuel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subsidies’)</a:t>
            </a:r>
          </a:p>
          <a:p>
            <a:pPr fontAlgn="ctr"/>
            <a:r>
              <a:rPr lang="nl-NL" dirty="0" err="1">
                <a:solidFill>
                  <a:srgbClr val="000000"/>
                </a:solidFill>
                <a:latin typeface="+mj-lt"/>
              </a:rPr>
              <a:t>uneven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pricing (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distribution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ctr"/>
            <a:r>
              <a:rPr lang="nl-NL" dirty="0" err="1">
                <a:solidFill>
                  <a:srgbClr val="000000"/>
                </a:solidFill>
                <a:latin typeface="+mj-lt"/>
              </a:rPr>
              <a:t>tax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on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electricity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unbalanced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from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 carbon pricing 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perspective</a:t>
            </a:r>
            <a:endParaRPr lang="nl-NL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5B36F-CCB5-9F3B-3628-1C4A2E14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72000"/>
            <a:ext cx="640413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6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C4F8D2-2885-4746-45A5-51E79899CF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80F5B4-B9C9-96DF-3854-6F8F60B7D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4" y="1376362"/>
            <a:ext cx="10420351" cy="4765819"/>
          </a:xfrm>
        </p:spPr>
        <p:txBody>
          <a:bodyPr>
            <a:normAutofit/>
          </a:bodyPr>
          <a:lstStyle/>
          <a:p>
            <a:r>
              <a:rPr lang="en-US" dirty="0"/>
              <a:t>Finding appropriate ‘kicks’ far from obvious in practice</a:t>
            </a:r>
          </a:p>
          <a:p>
            <a:pPr lvl="1"/>
            <a:r>
              <a:rPr lang="en-US" dirty="0"/>
              <a:t>existing policies often consist of a mix of instruments</a:t>
            </a:r>
          </a:p>
          <a:p>
            <a:pPr lvl="1"/>
            <a:r>
              <a:rPr lang="en-US" dirty="0"/>
              <a:t>but do not provide the right or strong enough ‘kicks’ to achieve net zero</a:t>
            </a:r>
          </a:p>
          <a:p>
            <a:endParaRPr lang="en-US" dirty="0"/>
          </a:p>
          <a:p>
            <a:r>
              <a:rPr lang="en-US" dirty="0"/>
              <a:t>This paper develops a descriptive tool to assess carbon pricing packages reflecting key design attributes of different regulatory instruments to facilitate coherence in policy design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Theory based </a:t>
            </a:r>
            <a:r>
              <a:rPr lang="en-GB" i="1" dirty="0"/>
              <a:t>stock taking </a:t>
            </a:r>
            <a:r>
              <a:rPr lang="en-GB" dirty="0"/>
              <a:t>of policy instruments</a:t>
            </a:r>
          </a:p>
          <a:p>
            <a:pPr lvl="1"/>
            <a:r>
              <a:rPr lang="en-GB" dirty="0"/>
              <a:t>Energy and emission accounting to </a:t>
            </a:r>
            <a:r>
              <a:rPr lang="en-GB" i="1" dirty="0"/>
              <a:t>map </a:t>
            </a:r>
            <a:r>
              <a:rPr lang="en-GB" dirty="0"/>
              <a:t>these to relevant market failure for correction</a:t>
            </a:r>
          </a:p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F76304-402D-A129-CB61-FDD94FDF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 Policy packages </a:t>
            </a:r>
            <a:r>
              <a:rPr lang="nl-NL" dirty="0" err="1"/>
              <a:t>for</a:t>
            </a:r>
            <a:r>
              <a:rPr lang="nl-NL" dirty="0"/>
              <a:t> zero carbon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coherence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5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576050-F2CE-97E8-73ED-974AD841D2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FF167A-A4C9-4839-EBC0-1F0EA51FD5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</a:t>
            </a:r>
            <a:r>
              <a:rPr lang="en-US" dirty="0"/>
              <a:t>hat is the best regulatory system to address GHG emissions?</a:t>
            </a:r>
          </a:p>
          <a:p>
            <a:pPr lvl="1"/>
            <a:r>
              <a:rPr lang="en-US" dirty="0"/>
              <a:t>Choice of regulatory </a:t>
            </a:r>
            <a:r>
              <a:rPr lang="en-US" i="1" dirty="0"/>
              <a:t>base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What to regulate (‘tax base’)? </a:t>
            </a:r>
          </a:p>
          <a:p>
            <a:pPr lvl="2"/>
            <a:r>
              <a:rPr lang="en-US" dirty="0"/>
              <a:t>And who (which sector)?</a:t>
            </a:r>
          </a:p>
          <a:p>
            <a:pPr lvl="1"/>
            <a:r>
              <a:rPr lang="en-US" dirty="0"/>
              <a:t>Choice of regulatory </a:t>
            </a:r>
            <a:r>
              <a:rPr lang="en-US" i="1" dirty="0"/>
              <a:t>rate</a:t>
            </a:r>
            <a:r>
              <a:rPr lang="en-US" dirty="0"/>
              <a:t>: How strict?</a:t>
            </a:r>
          </a:p>
          <a:p>
            <a:endParaRPr lang="en-US" dirty="0"/>
          </a:p>
          <a:p>
            <a:r>
              <a:rPr lang="en-US" dirty="0"/>
              <a:t>Complications:</a:t>
            </a:r>
          </a:p>
          <a:p>
            <a:pPr lvl="1"/>
            <a:r>
              <a:rPr lang="en-US" dirty="0"/>
              <a:t>Pre-existing taxes and regulation (e.g. interaction with ETS).</a:t>
            </a:r>
          </a:p>
          <a:p>
            <a:pPr lvl="1"/>
            <a:r>
              <a:rPr lang="en-US" dirty="0"/>
              <a:t>Costs of implementing, administering, enforcing, and monitoring emissions</a:t>
            </a:r>
          </a:p>
          <a:p>
            <a:endParaRPr lang="en-US" dirty="0"/>
          </a:p>
          <a:p>
            <a:r>
              <a:rPr lang="en-US" dirty="0"/>
              <a:t>Conjecture: a uniform </a:t>
            </a:r>
            <a:r>
              <a:rPr lang="en-US" dirty="0" err="1"/>
              <a:t>Pigovian</a:t>
            </a:r>
            <a:r>
              <a:rPr lang="en-US" dirty="0"/>
              <a:t> emission tax is not necessarily optimal or even cost efficient (Smulders and Vollebergh, 2024)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4D2116-949F-60B9-E138-ED85F065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 </a:t>
            </a:r>
            <a:r>
              <a:rPr lang="en-US" dirty="0"/>
              <a:t>Corrective carbon pricing in theory</a:t>
            </a:r>
          </a:p>
        </p:txBody>
      </p:sp>
    </p:spTree>
    <p:extLst>
      <p:ext uri="{BB962C8B-B14F-4D97-AF65-F5344CB8AC3E}">
        <p14:creationId xmlns:p14="http://schemas.microsoft.com/office/powerpoint/2010/main" val="2999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4A2428-2A8E-4CF6-8999-9A3E532E3C5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53648" y="1298542"/>
            <a:ext cx="6549917" cy="49124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931286-61BF-41EA-A13F-69BEC1CEC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925" y="1386195"/>
            <a:ext cx="4919664" cy="4554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 free lunch for any ‘tax’</a:t>
            </a:r>
          </a:p>
          <a:p>
            <a:endParaRPr lang="en-GB" dirty="0"/>
          </a:p>
          <a:p>
            <a:r>
              <a:rPr lang="en-GB" dirty="0"/>
              <a:t>General equilibrium representation to get a full </a:t>
            </a:r>
            <a:r>
              <a:rPr lang="en-GB" i="1" dirty="0"/>
              <a:t>picture</a:t>
            </a:r>
            <a:r>
              <a:rPr lang="en-GB" dirty="0"/>
              <a:t> of incentives and their incidence across economy</a:t>
            </a:r>
          </a:p>
          <a:p>
            <a:endParaRPr lang="en-GB" dirty="0"/>
          </a:p>
          <a:p>
            <a:r>
              <a:rPr lang="en-GB" dirty="0"/>
              <a:t>Three possible instrument designs:</a:t>
            </a:r>
          </a:p>
          <a:p>
            <a:pPr lvl="1"/>
            <a:r>
              <a:rPr lang="en-GB" dirty="0"/>
              <a:t>Output ‘tax’ (on </a:t>
            </a:r>
            <a:r>
              <a:rPr lang="en-GB" i="1" dirty="0"/>
              <a:t>q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Input ‘tax’ (on </a:t>
            </a:r>
            <a:r>
              <a:rPr lang="en-GB" i="1" dirty="0"/>
              <a:t>R</a:t>
            </a:r>
            <a:r>
              <a:rPr lang="en-GB" dirty="0"/>
              <a:t> or </a:t>
            </a:r>
            <a:r>
              <a:rPr lang="en-GB" i="1" dirty="0"/>
              <a:t>X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Emission ‘tax’ (on </a:t>
            </a:r>
            <a:r>
              <a:rPr lang="en-GB" i="1" dirty="0"/>
              <a:t>E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See Smulders and </a:t>
            </a:r>
            <a:r>
              <a:rPr lang="en-GB" dirty="0" err="1"/>
              <a:t>Vollebergh</a:t>
            </a:r>
            <a:r>
              <a:rPr lang="en-GB" dirty="0"/>
              <a:t> (2024) for model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3F559A-49B2-4E75-82EA-6D039FBD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Corrective </a:t>
            </a:r>
            <a:r>
              <a:rPr lang="nl-NL" dirty="0"/>
              <a:t>carbon </a:t>
            </a:r>
            <a:r>
              <a:rPr lang="en-US" dirty="0"/>
              <a:t>pricing in theory</a:t>
            </a:r>
            <a:endParaRPr lang="en-GB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A4D9F0-30C3-3A4E-3B64-8E5A34DCBE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8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A2C87F-6482-D3BB-5A82-7B6F2B35BC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7695A4A1-E129-11C6-B8F7-3B18158EE89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04260" y="1455019"/>
                <a:ext cx="10345739" cy="455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Each tax has a different impact on emissions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US" dirty="0"/>
                  <a:t>Sources of emission reduction: </a:t>
                </a:r>
              </a:p>
              <a:p>
                <a:pPr lvl="1"/>
                <a:r>
                  <a:rPr lang="en-US" dirty="0"/>
                  <a:t>Channels: </a:t>
                </a:r>
                <a:r>
                  <a:rPr lang="en-US" dirty="0" err="1"/>
                  <a:t>i</a:t>
                </a:r>
                <a:r>
                  <a:rPr lang="en-US" dirty="0"/>
                  <a:t>) output reduction, ii) input reduction/substitution, iii) abatement</a:t>
                </a:r>
              </a:p>
              <a:p>
                <a:pPr lvl="1"/>
                <a:r>
                  <a:rPr lang="en-US" dirty="0"/>
                  <a:t>upstream or downstream</a:t>
                </a:r>
              </a:p>
              <a:p>
                <a:endParaRPr lang="en-GB" dirty="0"/>
              </a:p>
              <a:p>
                <a:r>
                  <a:rPr lang="en-GB" dirty="0"/>
                  <a:t>Different taxes use these channels in different intensity and may apply to different sectors</a:t>
                </a:r>
              </a:p>
              <a:p>
                <a:endParaRPr lang="en-GB" dirty="0"/>
              </a:p>
              <a:p>
                <a:r>
                  <a:rPr lang="en-US" dirty="0"/>
                  <a:t>Three design choices to be answered</a:t>
                </a:r>
                <a:r>
                  <a:rPr lang="en-US" i="1" dirty="0"/>
                  <a:t>: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What to tax? 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Where to tax (in the value chain)?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How strict?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7695A4A1-E129-11C6-B8F7-3B18158EE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04260" y="1455019"/>
                <a:ext cx="10345739" cy="4554000"/>
              </a:xfrm>
              <a:blipFill>
                <a:blip r:embed="rId2"/>
                <a:stretch>
                  <a:fillRect l="-471" t="-2945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4">
            <a:extLst>
              <a:ext uri="{FF2B5EF4-FFF2-40B4-BE49-F238E27FC236}">
                <a16:creationId xmlns:a16="http://schemas.microsoft.com/office/drawing/2014/main" id="{B246F0A5-02FA-7FDF-6910-F3E87CB6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Corrective </a:t>
            </a:r>
            <a:r>
              <a:rPr lang="nl-NL" dirty="0"/>
              <a:t>carbon </a:t>
            </a:r>
            <a:r>
              <a:rPr lang="en-US" dirty="0"/>
              <a:t>pricing in theory</a:t>
            </a:r>
          </a:p>
        </p:txBody>
      </p:sp>
    </p:spTree>
    <p:extLst>
      <p:ext uri="{BB962C8B-B14F-4D97-AF65-F5344CB8AC3E}">
        <p14:creationId xmlns:p14="http://schemas.microsoft.com/office/powerpoint/2010/main" val="15845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A2C87F-6482-D3BB-5A82-7B6F2B35BC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95A4A1-E129-11C6-B8F7-3B18158EE8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to tax?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to tax?</a:t>
            </a:r>
          </a:p>
          <a:p>
            <a:pPr lvl="1"/>
            <a:r>
              <a:rPr lang="en-US" dirty="0"/>
              <a:t>Heterogeneous sectors (cement, steel, electricity, agriculture </a:t>
            </a:r>
            <a:r>
              <a:rPr lang="en-US" dirty="0" err="1"/>
              <a:t>chp</a:t>
            </a:r>
            <a:r>
              <a:rPr lang="en-US" dirty="0"/>
              <a:t>, oil refineries, transport)</a:t>
            </a:r>
          </a:p>
          <a:p>
            <a:pPr lvl="1"/>
            <a:r>
              <a:rPr lang="en-US" dirty="0"/>
              <a:t>Upstream vs downstream sectors </a:t>
            </a:r>
          </a:p>
          <a:p>
            <a:pPr lvl="2"/>
            <a:r>
              <a:rPr lang="en-US" dirty="0"/>
              <a:t>PM1 Downstream emission tax acts like (small*) tax on </a:t>
            </a:r>
            <a:r>
              <a:rPr lang="en-US" dirty="0" err="1"/>
              <a:t>upstream’s</a:t>
            </a:r>
            <a:r>
              <a:rPr lang="en-US" dirty="0"/>
              <a:t> output (upstream-emission reduction through upstream-output reduction)	</a:t>
            </a:r>
          </a:p>
          <a:p>
            <a:pPr lvl="2"/>
            <a:r>
              <a:rPr lang="en-US" dirty="0"/>
              <a:t>PM2 Downstream input tax acts like (bigger*) tax on </a:t>
            </a:r>
            <a:r>
              <a:rPr lang="en-US" dirty="0" err="1"/>
              <a:t>upstream’s</a:t>
            </a:r>
            <a:r>
              <a:rPr lang="en-US" dirty="0"/>
              <a:t> output (upstream-emission reduction through upstream-output reduction)</a:t>
            </a:r>
          </a:p>
          <a:p>
            <a:pPr lvl="2"/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Which strictness?</a:t>
            </a:r>
          </a:p>
          <a:p>
            <a:pPr lvl="1"/>
            <a:r>
              <a:rPr lang="en-US" dirty="0"/>
              <a:t>E.g. ‘optimal’ emission tax rate can be lower (it triggers abatement which the input tax does not)</a:t>
            </a:r>
          </a:p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46F0A5-02FA-7FDF-6910-F3E87CB6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Corrective carbon pricing in theory</a:t>
            </a: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E37D8F42-1913-D8AF-F752-3EDD9602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22505"/>
              </p:ext>
            </p:extLst>
          </p:nvPr>
        </p:nvGraphicFramePr>
        <p:xfrm>
          <a:off x="3947319" y="1376363"/>
          <a:ext cx="6096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0169605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81909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3580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40681508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effectLst/>
                        </a:rPr>
                        <a:t>Tax</a:t>
                      </a:r>
                      <a:endParaRPr lang="en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Output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Input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Emission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4287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</a:rPr>
                        <a:t>Emission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X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effectLst/>
                        </a:rPr>
                        <a:t>X</a:t>
                      </a:r>
                      <a:endParaRPr lang="en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X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35639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</a:rPr>
                        <a:t>Input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X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X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56451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l"/>
                      <a:r>
                        <a:rPr lang="nl-NL" sz="1400">
                          <a:effectLst/>
                        </a:rPr>
                        <a:t>Output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</a:rPr>
                        <a:t>X</a:t>
                      </a:r>
                      <a:endParaRPr lang="en-N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L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L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5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8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D2820CF-7FBA-1A12-D180-B9D07F4709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NL"/>
              <a:t>Vollebergh | 27 11 2023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7F1504-7CD4-E624-2320-4F0FA4E28D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Using expressions for changes in welfare</a:t>
            </a:r>
          </a:p>
          <a:p>
            <a:pPr lvl="1"/>
            <a:r>
              <a:rPr lang="en-GB" dirty="0"/>
              <a:t>Derive optimal taxes (‘gross private welfare’)</a:t>
            </a:r>
          </a:p>
          <a:p>
            <a:pPr lvl="1"/>
            <a:r>
              <a:rPr lang="en-GB" dirty="0"/>
              <a:t>Cost efficiency edge to compare welfare effect of two different taxes</a:t>
            </a:r>
          </a:p>
          <a:p>
            <a:pPr lvl="1"/>
            <a:r>
              <a:rPr lang="en-GB" dirty="0"/>
              <a:t>Evaluate cost-effective taxes</a:t>
            </a:r>
          </a:p>
          <a:p>
            <a:pPr lvl="1"/>
            <a:endParaRPr lang="en-GB" dirty="0"/>
          </a:p>
          <a:p>
            <a:pPr>
              <a:defRPr/>
            </a:pPr>
            <a:r>
              <a:rPr lang="en-GB" dirty="0"/>
              <a:t>Conditions for indirect taxes as a substitute for emission tax:</a:t>
            </a:r>
          </a:p>
          <a:p>
            <a:pPr marL="666750" lvl="1" indent="-400050">
              <a:buFont typeface="+mj-lt"/>
              <a:buAutoNum type="romanLcPeriod"/>
              <a:defRPr/>
            </a:pPr>
            <a:r>
              <a:rPr lang="en-GB" dirty="0"/>
              <a:t>Relationship between energy and emission sufficiently strong </a:t>
            </a:r>
          </a:p>
          <a:p>
            <a:pPr marL="666750" lvl="1" indent="-400050">
              <a:buFont typeface="+mj-lt"/>
              <a:buAutoNum type="romanLcPeriod"/>
              <a:defRPr/>
            </a:pPr>
            <a:r>
              <a:rPr lang="en-GB" dirty="0"/>
              <a:t>Use of separate abatement technology relatively expensive</a:t>
            </a:r>
          </a:p>
          <a:p>
            <a:pPr marL="666750" lvl="1" indent="-400050">
              <a:buFont typeface="+mj-lt"/>
              <a:buAutoNum type="romanLcPeriod"/>
              <a:defRPr/>
            </a:pPr>
            <a:r>
              <a:rPr lang="en-GB" dirty="0"/>
              <a:t>Implementation cost for emission tax sufficiently higher</a:t>
            </a:r>
          </a:p>
          <a:p>
            <a:pPr marL="666750" lvl="1" indent="-400050">
              <a:buFont typeface="+mj-lt"/>
              <a:buAutoNum type="romanLcPeriod"/>
              <a:defRPr/>
            </a:pPr>
            <a:r>
              <a:rPr lang="en-GB" dirty="0"/>
              <a:t>Other (upstream) taxes (or regulation) address emissions sufficiently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Packages can be (second best) optimal</a:t>
            </a:r>
          </a:p>
          <a:p>
            <a:pPr lvl="1">
              <a:defRPr/>
            </a:pPr>
            <a:r>
              <a:rPr lang="en-GB" dirty="0"/>
              <a:t>Application differs across externality cases</a:t>
            </a:r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84BAA84-A89B-9B3F-73CB-50A923D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57" y="0"/>
            <a:ext cx="10345739" cy="864000"/>
          </a:xfrm>
        </p:spPr>
        <p:txBody>
          <a:bodyPr/>
          <a:lstStyle/>
          <a:p>
            <a:r>
              <a:rPr lang="en-US" dirty="0"/>
              <a:t>II Corrective carbon pricing in theory</a:t>
            </a:r>
          </a:p>
        </p:txBody>
      </p:sp>
    </p:spTree>
    <p:extLst>
      <p:ext uri="{BB962C8B-B14F-4D97-AF65-F5344CB8AC3E}">
        <p14:creationId xmlns:p14="http://schemas.microsoft.com/office/powerpoint/2010/main" val="28038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3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7BB1965-7F26-4B11-A708-3B6C6B585A19}"/>
    </a:ext>
  </a:extLst>
</a:theme>
</file>

<file path=ppt/theme/theme4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D573B7D-5A6D-43BE-B622-FA17F8802A76}"/>
    </a:ext>
  </a:extLst>
</a:theme>
</file>

<file path=ppt/theme/theme5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6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B36880EA-D15B-4A81-9FBD-11B4B0D8BED4}"/>
    </a:ext>
  </a:extLst>
</a:theme>
</file>

<file path=ppt/theme/theme7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71C123E7-A243-48CA-BC70-032C966F8891}"/>
    </a:ext>
  </a:extLst>
</a:theme>
</file>

<file path=ppt/theme/theme8.xml><?xml version="1.0" encoding="utf-8"?>
<a:theme xmlns:a="http://schemas.openxmlformats.org/drawingml/2006/main" name="TSC template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9933"/>
      </a:accent1>
      <a:accent2>
        <a:srgbClr val="032C54"/>
      </a:accent2>
      <a:accent3>
        <a:srgbClr val="FFFFFF"/>
      </a:accent3>
      <a:accent4>
        <a:srgbClr val="000000"/>
      </a:accent4>
      <a:accent5>
        <a:srgbClr val="E2CAAD"/>
      </a:accent5>
      <a:accent6>
        <a:srgbClr val="02274B"/>
      </a:accent6>
      <a:hlink>
        <a:srgbClr val="004168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9933"/>
        </a:accent1>
        <a:accent2>
          <a:srgbClr val="032C54"/>
        </a:accent2>
        <a:accent3>
          <a:srgbClr val="FFFFFF"/>
        </a:accent3>
        <a:accent4>
          <a:srgbClr val="000000"/>
        </a:accent4>
        <a:accent5>
          <a:srgbClr val="E2CAAD"/>
        </a:accent5>
        <a:accent6>
          <a:srgbClr val="02274B"/>
        </a:accent6>
        <a:hlink>
          <a:srgbClr val="00416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2B07B348AA044B9A082C41FC79680" ma:contentTypeVersion="13" ma:contentTypeDescription="Create a new document." ma:contentTypeScope="" ma:versionID="da88f0bd8bd96b9fd8185b9da0b307a0">
  <xsd:schema xmlns:xsd="http://www.w3.org/2001/XMLSchema" xmlns:xs="http://www.w3.org/2001/XMLSchema" xmlns:p="http://schemas.microsoft.com/office/2006/metadata/properties" xmlns:ns2="6223b777-599c-470d-a262-9e3afb76aaa8" xmlns:ns3="2f9cf08e-e931-4cc0-8abd-b1ce2a0afbd2" targetNamespace="http://schemas.microsoft.com/office/2006/metadata/properties" ma:root="true" ma:fieldsID="017cad4b69f4e3651d85752a0a14587a" ns2:_="" ns3:_="">
    <xsd:import namespace="6223b777-599c-470d-a262-9e3afb76aaa8"/>
    <xsd:import namespace="2f9cf08e-e931-4cc0-8abd-b1ce2a0afb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b777-599c-470d-a262-9e3afb76aa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9a80b27-c97e-4b44-a014-5215f08bf505}" ma:internalName="TaxCatchAll" ma:showField="CatchAllData" ma:web="6223b777-599c-470d-a262-9e3afb76aa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cf08e-e931-4cc0-8abd-b1ce2a0af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a43545-49ed-48fb-bdab-64fb7487f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23b777-599c-470d-a262-9e3afb76aaa8" xsi:nil="true"/>
    <lcf76f155ced4ddcb4097134ff3c332f xmlns="2f9cf08e-e931-4cc0-8abd-b1ce2a0afb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2DA82D-787B-4600-AED3-777CFAE19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6AD1C6-AA6E-4A11-A7CC-2D21CB5F511A}"/>
</file>

<file path=customXml/itemProps3.xml><?xml version="1.0" encoding="utf-8"?>
<ds:datastoreItem xmlns:ds="http://schemas.openxmlformats.org/officeDocument/2006/customXml" ds:itemID="{525E1401-96DD-4230-A51B-B6748CF4D9E3}">
  <ds:schemaRefs>
    <ds:schemaRef ds:uri="http://purl.org/dc/elements/1.1/"/>
    <ds:schemaRef ds:uri="http://schemas.microsoft.com/office/2006/documentManagement/types"/>
    <ds:schemaRef ds:uri="http://www.w3.org/XML/1998/namespace"/>
    <ds:schemaRef ds:uri="49dde135-e96e-4a7b-850d-d55cb294cc43"/>
    <ds:schemaRef ds:uri="http://schemas.openxmlformats.org/package/2006/metadata/core-properties"/>
    <ds:schemaRef ds:uri="http://purl.org/dc/terms/"/>
    <ds:schemaRef ds:uri="6ecda9fa-e360-4c8e-9102-eaac22913984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_TilburgUniversity</Template>
  <TotalTime>32169</TotalTime>
  <Words>2287</Words>
  <Application>Microsoft Office PowerPoint</Application>
  <PresentationFormat>Breedbeeld</PresentationFormat>
  <Paragraphs>271</Paragraphs>
  <Slides>32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8</vt:i4>
      </vt:variant>
      <vt:variant>
        <vt:lpstr>Diatitels</vt:lpstr>
      </vt:variant>
      <vt:variant>
        <vt:i4>32</vt:i4>
      </vt:variant>
    </vt:vector>
  </HeadingPairs>
  <TitlesOfParts>
    <vt:vector size="47" baseType="lpstr">
      <vt:lpstr>Arial</vt:lpstr>
      <vt:lpstr>Calibri</vt:lpstr>
      <vt:lpstr>Cambria Math</vt:lpstr>
      <vt:lpstr>ScalaSans</vt:lpstr>
      <vt:lpstr>Times New Roman</vt:lpstr>
      <vt:lpstr>Verdana</vt:lpstr>
      <vt:lpstr>Wingdings</vt:lpstr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TSC template</vt:lpstr>
      <vt:lpstr>Coherence in carbon pricing The importance of descriptive economics  for policy package evaluation</vt:lpstr>
      <vt:lpstr>Carbon pricing and economic policy advice</vt:lpstr>
      <vt:lpstr>I Policy packages for zero carbon and coherence</vt:lpstr>
      <vt:lpstr>I Policy packages for zero carbon and coherence</vt:lpstr>
      <vt:lpstr>II Corrective carbon pricing in theory</vt:lpstr>
      <vt:lpstr>II Corrective carbon pricing in theory</vt:lpstr>
      <vt:lpstr>II Corrective carbon pricing in theory</vt:lpstr>
      <vt:lpstr>II Corrective carbon pricing in theory</vt:lpstr>
      <vt:lpstr>II Corrective carbon pricing in theory</vt:lpstr>
      <vt:lpstr>III From theory to practice</vt:lpstr>
      <vt:lpstr>PowerPoint-presentatie</vt:lpstr>
      <vt:lpstr>III Corrective pricing and instrument attributes </vt:lpstr>
      <vt:lpstr>PowerPoint-presentatie</vt:lpstr>
      <vt:lpstr>III Mapping instruments in PE space</vt:lpstr>
      <vt:lpstr>III Example: GHG pricing in the Netherlands in 2022</vt:lpstr>
      <vt:lpstr>III Example: GHG pricing in the Netherlands in 2022</vt:lpstr>
      <vt:lpstr>IV Descriptive evaluation and package evaluation</vt:lpstr>
      <vt:lpstr>IV Take aways</vt:lpstr>
      <vt:lpstr>Recent contributions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F.J.H.C. Wolfs</dc:creator>
  <cp:lastModifiedBy>Herman Vollebergh</cp:lastModifiedBy>
  <cp:revision>641</cp:revision>
  <cp:lastPrinted>2018-09-28T10:20:11Z</cp:lastPrinted>
  <dcterms:created xsi:type="dcterms:W3CDTF">2016-11-30T08:02:42Z</dcterms:created>
  <dcterms:modified xsi:type="dcterms:W3CDTF">2023-11-27T09:46:19Z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0x010100CEE2B07B348AA044B9A082C41FC79680</vt:lpwstr>
  </property>
</Properties>
</file>