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8" r:id="rId4"/>
    <p:sldId id="274" r:id="rId5"/>
    <p:sldId id="275" r:id="rId6"/>
    <p:sldId id="279" r:id="rId7"/>
    <p:sldId id="280" r:id="rId8"/>
    <p:sldId id="259" r:id="rId9"/>
    <p:sldId id="260" r:id="rId10"/>
    <p:sldId id="261" r:id="rId11"/>
    <p:sldId id="272" r:id="rId12"/>
    <p:sldId id="285" r:id="rId13"/>
    <p:sldId id="263" r:id="rId14"/>
    <p:sldId id="276" r:id="rId15"/>
    <p:sldId id="277" r:id="rId16"/>
    <p:sldId id="264" r:id="rId17"/>
    <p:sldId id="266" r:id="rId18"/>
    <p:sldId id="265" r:id="rId19"/>
    <p:sldId id="281" r:id="rId20"/>
    <p:sldId id="284" r:id="rId21"/>
    <p:sldId id="267" r:id="rId22"/>
    <p:sldId id="283" r:id="rId23"/>
    <p:sldId id="269" r:id="rId24"/>
    <p:sldId id="270" r:id="rId25"/>
    <p:sldId id="278" r:id="rId26"/>
    <p:sldId id="27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133EB-7E70-44B1-8B1B-59BC51A4D177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219-EEEB-4643-9C46-F7B2EEA0D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70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CE11D20-FEC7-4A6E-9014-12258BF185F2}" type="datetime1">
              <a:rPr lang="it-IT" smtClean="0"/>
              <a:t>27/11/2023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74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304-F3F2-4BF3-B48F-E737212DF34F}" type="datetime1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81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721A-2127-46DC-96BC-A5B2DE7E8FAF}" type="datetime1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86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5F3-BE4A-4CA0-BB86-8E61F5F24C7E}" type="datetime1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07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52F6-9A33-4F19-8D24-E096BAEC26BF}" type="datetime1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12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6E9E-D4DA-4FAE-ACA2-09C2C0AC4D05}" type="datetime1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57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01F-510A-4246-A627-AE5861EC8893}" type="datetime1">
              <a:rPr lang="it-IT" smtClean="0"/>
              <a:t>27/11/2023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57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47B2-317C-4612-9DAF-B354C40EA4D7}" type="datetime1">
              <a:rPr lang="it-IT" smtClean="0"/>
              <a:t>27/11/2023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48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93A7-1156-48B0-B62A-7CF7E93C9996}" type="datetime1">
              <a:rPr lang="it-IT" smtClean="0"/>
              <a:t>27/11/2023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69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CF2-555E-49E8-AB25-722CE50FE82B}" type="datetime1">
              <a:rPr lang="it-IT" smtClean="0"/>
              <a:t>27/11/2023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93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0056C45-120E-4E7D-8F58-653ED701DF13}" type="datetime1">
              <a:rPr lang="it-IT" smtClean="0"/>
              <a:t>27/11/2023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977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05ACCDB-6F27-45FD-AAB8-73BCFF80BC9A}" type="datetime1">
              <a:rPr lang="it-IT" smtClean="0"/>
              <a:t>27/11/2023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9th FSR Climate Annual Conference 27-28 November 2023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FE47114-ED89-40E4-9E66-BFD125422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2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rco.quatrosi@unipa.it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 l="-824000" r="-8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Carattere, Elementi grafici, logo, simbolo&#10;&#10;Descrizione generata automaticamente">
            <a:extLst>
              <a:ext uri="{FF2B5EF4-FFF2-40B4-BE49-F238E27FC236}">
                <a16:creationId xmlns:a16="http://schemas.microsoft.com/office/drawing/2014/main" id="{5A428E8D-6F33-9CE4-8F29-F3D46C8859D5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218" y="3451148"/>
            <a:ext cx="9889082" cy="303689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7248CB5-34EF-406C-9EFB-BFB534A4EB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Emission Trading in a high dimensional context: to what extent carbon markets are integrated with the broader system?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01E2F6-E1BC-4A0C-9BD2-73BD3ADF5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850" y="3207416"/>
            <a:ext cx="9228201" cy="1645920"/>
          </a:xfrm>
        </p:spPr>
        <p:txBody>
          <a:bodyPr>
            <a:normAutofit/>
          </a:bodyPr>
          <a:lstStyle/>
          <a:p>
            <a:r>
              <a:rPr lang="it-IT" sz="3000" dirty="0"/>
              <a:t>Quatrosi Marco, Department of </a:t>
            </a:r>
            <a:r>
              <a:rPr lang="it-IT" sz="3000" dirty="0" err="1"/>
              <a:t>Law</a:t>
            </a:r>
            <a:r>
              <a:rPr lang="it-IT" sz="3000" dirty="0"/>
              <a:t>, University of Palermo</a:t>
            </a:r>
          </a:p>
          <a:p>
            <a:r>
              <a:rPr lang="it-IT" sz="3000" dirty="0">
                <a:hlinkClick r:id="rId5"/>
              </a:rPr>
              <a:t>marco.quatrosi@unipa.it</a:t>
            </a:r>
            <a:r>
              <a:rPr lang="it-IT" sz="3000" dirty="0"/>
              <a:t> 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72666D-A78E-4A18-A4F0-7903778A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850" y="295698"/>
            <a:ext cx="10782300" cy="546946"/>
          </a:xfrm>
        </p:spPr>
        <p:txBody>
          <a:bodyPr/>
          <a:lstStyle/>
          <a:p>
            <a:r>
              <a:rPr lang="en-US" sz="3000" dirty="0"/>
              <a:t>9th FSR Climate Annual Conference 27-28 November 2023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1915194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9B121-48C1-493D-BA5E-42445A7BC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12" y="-310520"/>
            <a:ext cx="10772775" cy="1658198"/>
          </a:xfrm>
        </p:spPr>
        <p:txBody>
          <a:bodyPr/>
          <a:lstStyle/>
          <a:p>
            <a:r>
              <a:rPr lang="it-IT" b="1" dirty="0" err="1"/>
              <a:t>Methodology</a:t>
            </a:r>
            <a:r>
              <a:rPr lang="it-IT" b="1" dirty="0"/>
              <a:t>	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00091C-9040-4E28-BD97-847DB2F90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51" y="927877"/>
            <a:ext cx="10914698" cy="500224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Hierarchical Vector Autoregressive Model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(HVAR) by (W. B. Nicholson et al. 2020) dealing with high dimensional context.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b="1" dirty="0">
                <a:latin typeface="Times New Roman" panose="02020603050405020304" pitchFamily="18" charset="0"/>
                <a:ea typeface="Calibri" panose="020F0502020204030204" pitchFamily="34" charset="0"/>
              </a:rPr>
              <a:t>Impulse-Response Function (IRF)</a:t>
            </a:r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: investigate interactions in a vector autoregressive (VAR) framework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b="1" dirty="0">
                <a:latin typeface="Times New Roman" panose="02020603050405020304" pitchFamily="18" charset="0"/>
                <a:ea typeface="Calibri" panose="020F0502020204030204" pitchFamily="34" charset="0"/>
              </a:rPr>
              <a:t>Forecast Error Variance Decomposition (FEVD)</a:t>
            </a:r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: the single variables of the model will be analysed assess how much of the variance of a certain variable might be explained by the variance of carbon prices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64BBEF-FF19-4D44-B8E4-FA5F7A82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35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81D31B-2BE9-439B-AF1C-38CC8BC9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2207"/>
            <a:ext cx="10772775" cy="1658198"/>
          </a:xfrm>
        </p:spPr>
        <p:txBody>
          <a:bodyPr/>
          <a:lstStyle/>
          <a:p>
            <a:r>
              <a:rPr lang="it-IT" b="1" dirty="0" err="1"/>
              <a:t>Methodology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02AFA8-FF2F-44BC-817A-ABB097BE9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05" y="866088"/>
            <a:ext cx="10994389" cy="512582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HVAR is a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lasso-based VAR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model embedding lag order selection into a convex regularization addressing simultaneously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dimensionality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lag order selection.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Applications: forecasting (W. B. Nicholson et al. 2020); financial interconnectedness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(Bagheri and Ebrahimi 2020)</a:t>
            </a:r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; variable-to-variable (Impulse-Response; FEVD)</a:t>
            </a:r>
            <a:endParaRPr lang="en-I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large (even medium) set of variables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matrix of the coefficient 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</a:t>
            </a:r>
            <a:r>
              <a:rPr lang="en-I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sparse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even with regards to the true Data Generating Process (DGP)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(Davis et al. 2012)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Among other approaches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(Davis et al. 2012)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dealing with sparseness some authors have decided to implement convex penalty mechanisms (e.g., Lasso and Group Lasso)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(Song and Bickel 2011)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D1F65BF-6DA0-43B3-A7AF-CE5EF6D1B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75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A7B20B-62CB-8D42-6B64-88F9914EA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24" y="-231987"/>
            <a:ext cx="10772775" cy="1658198"/>
          </a:xfrm>
        </p:spPr>
        <p:txBody>
          <a:bodyPr/>
          <a:lstStyle/>
          <a:p>
            <a:r>
              <a:rPr lang="it-IT" b="1" dirty="0" err="1"/>
              <a:t>Methodology</a:t>
            </a:r>
            <a:endParaRPr lang="it-IT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4B6B7165-3072-9885-3027-12AB229094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3354" y="1209040"/>
                <a:ext cx="10753725" cy="3766185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E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HLag builds on </a:t>
                </a:r>
                <a:r>
                  <a:rPr lang="en-IE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hierarchical group lasso modelling</a:t>
                </a:r>
                <a:r>
                  <a:rPr lang="en-IE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providing a structure to the sparse matrix with different degrees of flexibility (i.e., </a:t>
                </a:r>
                <a:r>
                  <a:rPr lang="en-IE" sz="2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Componentwise</a:t>
                </a:r>
                <a:r>
                  <a:rPr lang="en-IE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IE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Own-Other</a:t>
                </a:r>
                <a:r>
                  <a:rPr lang="en-IE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IE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Elementwise</a:t>
                </a:r>
                <a:r>
                  <a:rPr lang="en-IE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 </a:t>
                </a:r>
                <a:endParaRPr lang="en-IE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E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Elementwise </a:t>
                </a:r>
                <a:r>
                  <a:rPr lang="en-IE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HLag</a:t>
                </a:r>
                <a:r>
                  <a:rPr lang="en-IE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structure has been chosen as the more flexible and better performing in multiple scenarios also with respect to other lasso-based methods </a:t>
                </a:r>
                <a:r>
                  <a:rPr lang="en-IE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(W. B. Nicholson et al. 2020)</a:t>
                </a:r>
                <a:r>
                  <a:rPr lang="en-IE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Being L a </a:t>
                </a:r>
                <a:r>
                  <a:rPr lang="en-IE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kxk</a:t>
                </a:r>
                <a:r>
                  <a:rPr lang="en-IE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matrix of elementwise coefficient lags </a:t>
                </a:r>
                <a:endParaRPr lang="it-I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E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IE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en-IE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E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𝑚𝑎𝑥</m:t>
                    </m:r>
                    <m:d>
                      <m:dPr>
                        <m:begChr m:val="{"/>
                        <m:endChr m:val="}"/>
                        <m:ctrlPr>
                          <a:rPr lang="it-I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E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𝓁</m:t>
                        </m:r>
                        <m:r>
                          <a:rPr lang="en-IE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sSup>
                          <m:sSupPr>
                            <m:ctrlPr>
                              <a:rPr lang="it-I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it-I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E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IE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  <m:sup>
                            <m:r>
                              <a:rPr lang="en-IE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E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𝓁</m:t>
                            </m:r>
                            <m:r>
                              <a:rPr lang="en-IE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IE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≠0</m:t>
                        </m:r>
                      </m:e>
                    </m:d>
                  </m:oMath>
                </a14:m>
                <a:r>
                  <a:rPr lang="en-IE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			</a:t>
                </a:r>
                <a:br>
                  <a:rPr lang="en-IE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IE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as the smallest maximal lag structure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it-I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E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a:rPr lang="en-IE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e>
                      <m:sup>
                        <m:r>
                          <a:rPr lang="en-IE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E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𝓁</m:t>
                        </m:r>
                        <m:r>
                          <a:rPr lang="en-IE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r>
                      <a:rPr lang="en-IE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IE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IE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𝓁</m:t>
                    </m:r>
                    <m:r>
                      <a:rPr lang="en-IE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=0,…,</m:t>
                    </m:r>
                    <m:r>
                      <a:rPr lang="en-IE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IE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for the model considered. </a:t>
                </a:r>
                <a:endParaRPr lang="it-I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4B6B7165-3072-9885-3027-12AB229094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3354" y="1209040"/>
                <a:ext cx="10753725" cy="3766185"/>
              </a:xfrm>
              <a:blipFill>
                <a:blip r:embed="rId2"/>
                <a:stretch>
                  <a:fillRect l="-170" t="-2751" r="-73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5226B7-56A8-3358-7D9D-E9A874B2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4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313352-29AA-4459-AFD9-BBC58EB7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41408"/>
            <a:ext cx="10772775" cy="1658198"/>
          </a:xfrm>
        </p:spPr>
        <p:txBody>
          <a:bodyPr>
            <a:normAutofit/>
          </a:bodyPr>
          <a:lstStyle/>
          <a:p>
            <a:r>
              <a:rPr lang="it-IT" sz="5000" b="1" dirty="0" err="1"/>
              <a:t>Results</a:t>
            </a:r>
            <a:r>
              <a:rPr lang="it-IT" sz="5000" b="1" dirty="0"/>
              <a:t>-(Multiple) </a:t>
            </a:r>
            <a:r>
              <a:rPr lang="it-IT" sz="5000" b="1" dirty="0" err="1"/>
              <a:t>Stationarity</a:t>
            </a:r>
            <a:r>
              <a:rPr lang="it-IT" sz="5000" b="1" dirty="0"/>
              <a:t> </a:t>
            </a:r>
            <a:r>
              <a:rPr lang="it-IT" sz="5000" b="1" dirty="0" err="1"/>
              <a:t>tests</a:t>
            </a:r>
            <a:endParaRPr lang="it-IT" sz="500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08AEF94-D318-4A2F-A3BE-FC6B33DF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7E8BE683-2EC0-7CAC-FCAB-FC9903BDC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7430" y="894674"/>
            <a:ext cx="7584370" cy="608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2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0C14F8-BBB8-4AAE-BC00-37C6338EF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04" y="-287779"/>
            <a:ext cx="10772775" cy="1658198"/>
          </a:xfrm>
        </p:spPr>
        <p:txBody>
          <a:bodyPr/>
          <a:lstStyle/>
          <a:p>
            <a:r>
              <a:rPr lang="it-IT" b="1" dirty="0" err="1"/>
              <a:t>Results</a:t>
            </a:r>
            <a:r>
              <a:rPr lang="it-IT" b="1" dirty="0"/>
              <a:t>- Model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7DCFF17-4618-4959-98CA-5467377F42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943" y="1370419"/>
                <a:ext cx="10772775" cy="364862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IE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Since there is no consistent way for choosing the maximum lag order that applies to HVAR estimation, the parameter </a:t>
                </a:r>
                <a:r>
                  <a:rPr lang="en-IE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en-IE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will be set according to the </a:t>
                </a:r>
                <a:r>
                  <a:rPr lang="en-IE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frequency</a:t>
                </a:r>
                <a:r>
                  <a:rPr lang="en-IE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of the time series considered (e.g., 12 for monthly series) </a:t>
                </a:r>
                <a:r>
                  <a:rPr lang="en-IE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(W. Nicholson et al. 2017)</a:t>
                </a:r>
                <a:r>
                  <a:rPr lang="en-IE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r>
                  <a:rPr lang="en-IE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Once estimated the coefficient, the </a:t>
                </a:r>
                <a:r>
                  <a:rPr lang="en-IE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cross-validation</a:t>
                </a:r>
                <a:r>
                  <a:rPr lang="en-IE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will be performed by dividing the dataset in 3 parts T/3; 2T/3 respectively. </a:t>
                </a:r>
              </a:p>
              <a:p>
                <a:endParaRPr lang="en-IE" dirty="0">
                  <a:latin typeface="Times New Roman" panose="02020603050405020304" pitchFamily="18" charset="0"/>
                </a:endParaRPr>
              </a:p>
              <a:p>
                <a:endParaRPr lang="it-IT" dirty="0"/>
              </a:p>
              <a:p>
                <a:endParaRPr lang="it-IT" dirty="0"/>
              </a:p>
              <a:p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as</a:t>
                </a:r>
                <a:r>
                  <a:rPr lang="it-IT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</a:t>
                </a:r>
                <a:r>
                  <a:rPr lang="it-IT" b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minimizer</a:t>
                </a:r>
                <a:r>
                  <a:rPr lang="it-IT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of the h-step </a:t>
                </a:r>
                <a:r>
                  <a:rPr lang="it-IT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ahead</a:t>
                </a:r>
                <a:r>
                  <a:rPr lang="it-IT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MSFE 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7DCFF17-4618-4959-98CA-5467377F42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943" y="1370419"/>
                <a:ext cx="10772775" cy="3648621"/>
              </a:xfrm>
              <a:blipFill>
                <a:blip r:embed="rId2"/>
                <a:stretch>
                  <a:fillRect l="-848" t="-3679" r="-17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4A45F5A-41D7-4799-BE20-1BD3B0A27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FAE9E8D-F6F5-4020-86AE-E44F15B40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856" y="2918167"/>
            <a:ext cx="68199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31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AB4587EF-EEEA-4316-957B-6D68F3D6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" y="-207956"/>
            <a:ext cx="10772775" cy="1658198"/>
          </a:xfrm>
        </p:spPr>
        <p:txBody>
          <a:bodyPr/>
          <a:lstStyle/>
          <a:p>
            <a:r>
              <a:rPr lang="it-IT" b="1" dirty="0" err="1"/>
              <a:t>Results</a:t>
            </a:r>
            <a:r>
              <a:rPr lang="it-IT" b="1" dirty="0"/>
              <a:t>- </a:t>
            </a:r>
            <a:r>
              <a:rPr lang="it-IT" b="1" dirty="0" err="1"/>
              <a:t>Optimization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9EB110F-2DDD-4132-8E0A-0150A965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CCD89583-AF2E-42A8-816B-905C59E26B1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141" y="1343371"/>
            <a:ext cx="7087718" cy="415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757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65C8E3-361A-4913-A5FD-AAC19DFBA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4" y="-120227"/>
            <a:ext cx="10772775" cy="1658198"/>
          </a:xfrm>
        </p:spPr>
        <p:txBody>
          <a:bodyPr/>
          <a:lstStyle/>
          <a:p>
            <a:r>
              <a:rPr lang="it-IT" b="1" dirty="0" err="1"/>
              <a:t>Results</a:t>
            </a:r>
            <a:r>
              <a:rPr lang="it-IT" b="1" dirty="0"/>
              <a:t>- </a:t>
            </a:r>
            <a:r>
              <a:rPr lang="it-IT" b="1" dirty="0" err="1"/>
              <a:t>Sparsity</a:t>
            </a:r>
            <a:r>
              <a:rPr lang="it-IT" b="1" dirty="0"/>
              <a:t> Matrix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A76ECD9-F204-43C2-B933-61213432B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42A9A4B-FEEC-1A34-D89C-4DCD50047A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5" t="33523" r="3852" b="36211"/>
          <a:stretch/>
        </p:blipFill>
        <p:spPr bwMode="auto">
          <a:xfrm>
            <a:off x="1107455" y="1747497"/>
            <a:ext cx="10176499" cy="27219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43046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B7E5A6-5705-4FB6-B16A-70A29CE52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04" y="-303107"/>
            <a:ext cx="10772775" cy="1658198"/>
          </a:xfrm>
        </p:spPr>
        <p:txBody>
          <a:bodyPr/>
          <a:lstStyle/>
          <a:p>
            <a:r>
              <a:rPr lang="it-IT" b="1" dirty="0" err="1"/>
              <a:t>Results</a:t>
            </a:r>
            <a:r>
              <a:rPr lang="it-IT" b="1" dirty="0"/>
              <a:t>- </a:t>
            </a:r>
            <a:r>
              <a:rPr lang="it-IT" b="1" dirty="0" err="1"/>
              <a:t>Impulse-Response</a:t>
            </a:r>
            <a:r>
              <a:rPr lang="it-IT" b="1" dirty="0"/>
              <a:t> 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E02978A-73AD-4C4A-9829-BF5F9385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5AEEF82-58E4-BB69-DCC8-D8E033C400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65" y="1177953"/>
            <a:ext cx="10981070" cy="4247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197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34BF9-DE62-4377-AC45-A09AC944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4" y="-301639"/>
            <a:ext cx="10772775" cy="1658198"/>
          </a:xfrm>
        </p:spPr>
        <p:txBody>
          <a:bodyPr/>
          <a:lstStyle/>
          <a:p>
            <a:r>
              <a:rPr lang="it-IT" b="1" dirty="0" err="1"/>
              <a:t>Results</a:t>
            </a:r>
            <a:r>
              <a:rPr lang="it-IT" b="1" dirty="0"/>
              <a:t>- </a:t>
            </a:r>
            <a:r>
              <a:rPr lang="it-IT" b="1" dirty="0" err="1"/>
              <a:t>Impulse-Response</a:t>
            </a:r>
            <a:r>
              <a:rPr lang="it-IT" b="1" dirty="0"/>
              <a:t> 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0D5EC0-6BE8-4C8C-BD66-26B0DC87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A051364-A979-4DB9-E51B-D3D3BF5C1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71" y="1356559"/>
            <a:ext cx="10725857" cy="4422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8248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CDBB79D-F428-79C4-45E8-2B64205FF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44" y="963181"/>
            <a:ext cx="10918312" cy="47365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C234BF9-DE62-4377-AC45-A09AC944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3" y="-244266"/>
            <a:ext cx="10772775" cy="1658198"/>
          </a:xfrm>
        </p:spPr>
        <p:txBody>
          <a:bodyPr/>
          <a:lstStyle/>
          <a:p>
            <a:r>
              <a:rPr lang="it-IT" b="1" dirty="0" err="1"/>
              <a:t>Results</a:t>
            </a:r>
            <a:r>
              <a:rPr lang="it-IT" b="1" dirty="0"/>
              <a:t>- </a:t>
            </a:r>
            <a:r>
              <a:rPr lang="it-IT" b="1" dirty="0" err="1"/>
              <a:t>Impulse-Response</a:t>
            </a:r>
            <a:r>
              <a:rPr lang="it-IT" b="1" dirty="0"/>
              <a:t> 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0D5EC0-6BE8-4C8C-BD66-26B0DC87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36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D45BF5-9618-4240-AB3A-87D10579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Executive </a:t>
            </a:r>
            <a:r>
              <a:rPr lang="it-IT" dirty="0" err="1"/>
              <a:t>Summary</a:t>
            </a:r>
            <a:r>
              <a:rPr lang="it-IT" dirty="0"/>
              <a:t>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92BE94-9754-4A6B-BDCE-89283405D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remarks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D80422-17D2-45C0-AC23-67C86E35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98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34BF9-DE62-4377-AC45-A09AC944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24" y="-375920"/>
            <a:ext cx="10772775" cy="1658198"/>
          </a:xfrm>
        </p:spPr>
        <p:txBody>
          <a:bodyPr/>
          <a:lstStyle/>
          <a:p>
            <a:r>
              <a:rPr lang="it-IT" b="1" dirty="0" err="1"/>
              <a:t>Results</a:t>
            </a:r>
            <a:r>
              <a:rPr lang="it-IT" b="1" dirty="0"/>
              <a:t>- </a:t>
            </a:r>
            <a:r>
              <a:rPr lang="it-IT" b="1" dirty="0" err="1"/>
              <a:t>Impulse-Response</a:t>
            </a:r>
            <a:r>
              <a:rPr lang="it-IT" b="1" dirty="0"/>
              <a:t> 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0D5EC0-6BE8-4C8C-BD66-26B0DC87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B4FE943-AA0A-76A6-8C54-2AF60C4E3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55" y="897102"/>
            <a:ext cx="11250490" cy="48940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461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4D2A4F-78AD-4DAD-9E32-FA757685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5" y="-315836"/>
            <a:ext cx="10772775" cy="1658198"/>
          </a:xfrm>
        </p:spPr>
        <p:txBody>
          <a:bodyPr/>
          <a:lstStyle/>
          <a:p>
            <a:r>
              <a:rPr lang="it-IT" b="1" dirty="0" err="1"/>
              <a:t>Results</a:t>
            </a:r>
            <a:r>
              <a:rPr lang="it-IT" b="1" dirty="0"/>
              <a:t>- FEVD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F9D3417-5E90-4C96-A5C6-9EB12E7D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0ACB51C1-BAC2-9817-0F23-4F6250AF9F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664" y="1352522"/>
            <a:ext cx="8629535" cy="47070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2866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4D2A4F-78AD-4DAD-9E32-FA757685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05" y="-285356"/>
            <a:ext cx="10772775" cy="1658198"/>
          </a:xfrm>
        </p:spPr>
        <p:txBody>
          <a:bodyPr/>
          <a:lstStyle/>
          <a:p>
            <a:r>
              <a:rPr lang="it-IT" b="1" dirty="0" err="1"/>
              <a:t>Results</a:t>
            </a:r>
            <a:r>
              <a:rPr lang="it-IT" b="1" dirty="0"/>
              <a:t>- FEVD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F9D3417-5E90-4C96-A5C6-9EB12E7D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A2F55EE5-9ACC-7915-0EB9-C0E361A6BD7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59" y="1367762"/>
            <a:ext cx="8724317" cy="47587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9426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E1507E5-12B2-4932-9677-6E06E39B5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" y="-343747"/>
            <a:ext cx="10772775" cy="1658198"/>
          </a:xfrm>
        </p:spPr>
        <p:txBody>
          <a:bodyPr/>
          <a:lstStyle/>
          <a:p>
            <a:r>
              <a:rPr lang="it-IT" b="1" dirty="0" err="1"/>
              <a:t>Discussion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9C4ED75-F260-4C1A-B655-FD5B70CAE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017" y="960120"/>
            <a:ext cx="11335703" cy="4937760"/>
          </a:xfrm>
        </p:spPr>
        <p:txBody>
          <a:bodyPr>
            <a:no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IRF: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negative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pattern of the response of those variables to a shock on EUA prices. Results with other model specifications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confirmed if not highlighted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findings also in line with the literature. The intensity fades away as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goes by</a:t>
            </a:r>
          </a:p>
          <a:p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FEVD: for CO2 emissions 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influences mostly come from the </a:t>
            </a:r>
            <a:r>
              <a:rPr lang="en-I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climate/weather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set of variables along with </a:t>
            </a:r>
            <a:r>
              <a:rPr lang="en-I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commodity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prices. Within 10%-15% of the carbon dioxide variance is explained by </a:t>
            </a:r>
            <a:r>
              <a:rPr lang="en-I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Kilian Index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 Gas 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Coal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price respectively</a:t>
            </a:r>
            <a:r>
              <a:rPr lang="en-I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highest influence of EUA price ranges between 4%-5% for </a:t>
            </a:r>
            <a:r>
              <a:rPr lang="en-I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(Max</a:t>
            </a:r>
            <a:r>
              <a:rPr lang="en-IE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Temperature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 gas price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Kilian Index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Among other variables </a:t>
            </a:r>
            <a:r>
              <a:rPr lang="en-I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EUA prices</a:t>
            </a:r>
            <a:r>
              <a:rPr lang="en-I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appear </a:t>
            </a:r>
            <a:r>
              <a:rPr lang="en-I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be influenced </a:t>
            </a:r>
            <a:r>
              <a:rPr lang="en-I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IE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 Speed 10mt</a:t>
            </a:r>
            <a:r>
              <a:rPr lang="en-I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(1,4%-1,5%). 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latter finding aims at shedding further light on the analysis of the relationship of wind characteristics (e.g., speed, direction) as one further determinants of carbon prices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Chevallier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2011a)</a:t>
            </a:r>
            <a:r>
              <a:rPr lang="en-I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findings appear consistent with the literature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CA24BFD-57B6-4240-B5DF-D070E697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653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E14333-01F9-48FF-82A1-E5B4D1501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1194"/>
            <a:ext cx="10772775" cy="1658198"/>
          </a:xfrm>
        </p:spPr>
        <p:txBody>
          <a:bodyPr/>
          <a:lstStyle/>
          <a:p>
            <a:r>
              <a:rPr lang="it-IT" b="1" dirty="0" err="1"/>
              <a:t>Final</a:t>
            </a:r>
            <a:r>
              <a:rPr lang="it-IT" b="1" dirty="0"/>
              <a:t> </a:t>
            </a:r>
            <a:r>
              <a:rPr lang="it-IT" b="1" dirty="0" err="1"/>
              <a:t>Remarks</a:t>
            </a:r>
            <a:r>
              <a:rPr lang="it-IT" b="1" dirty="0"/>
              <a:t> </a:t>
            </a:r>
            <a:r>
              <a:rPr lang="it-IT" dirty="0"/>
              <a:t>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53B621-7E69-4467-92FB-BC163343E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7" y="1062524"/>
            <a:ext cx="10929303" cy="4535636"/>
          </a:xfrm>
        </p:spPr>
        <p:txBody>
          <a:bodyPr>
            <a:noAutofit/>
          </a:bodyPr>
          <a:lstStyle/>
          <a:p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work tries to provide ulterior insights on the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effects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the emission trading scheme at EU level considering the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broader system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(environmental, climate, economic, financial) in a more suitable methodological framework </a:t>
            </a:r>
          </a:p>
          <a:p>
            <a:endParaRPr lang="en-I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Despite a rather clear (downward) pattern, there appear to be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other factors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exert a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higher influence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 carbon dioxide with respect to EUA prices (e.g., climatic/meteorological, industrial performances, natural gas)</a:t>
            </a:r>
          </a:p>
          <a:p>
            <a:endParaRPr lang="en-IE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IE" dirty="0">
                <a:latin typeface="Times New Roman" panose="02020603050405020304" pitchFamily="18" charset="0"/>
              </a:rPr>
              <a:t>These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findings provide ulterior insights to policymakers as for better taking into account possible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sources of carbon price shocks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(e.g., overlapping policies) and tailoring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existing adjustment mechanisms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(e.g., Market Stability Reserve) for the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stability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European Emission Trading Scheme. In this sense, results show the still relative prospective influence of carbon prices towards relevant variables considering the broader system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A17D94-0D7D-4A7B-B36F-FA8D9122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656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F943B2-D313-429F-9356-735ACF15C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29566"/>
            <a:ext cx="10772775" cy="1658198"/>
          </a:xfrm>
        </p:spPr>
        <p:txBody>
          <a:bodyPr/>
          <a:lstStyle/>
          <a:p>
            <a:r>
              <a:rPr lang="it-IT" b="1" dirty="0"/>
              <a:t>Extensions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5E59A1-8C4C-48DE-9AAF-CE45CF4FC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56" y="1016000"/>
            <a:ext cx="10995940" cy="4346787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 err="1">
                <a:latin typeface="Times New Roman" panose="02020603050405020304" pitchFamily="18" charset="0"/>
              </a:rPr>
              <a:t>Phase</a:t>
            </a:r>
            <a:r>
              <a:rPr lang="it-IT" dirty="0">
                <a:latin typeface="Times New Roman" panose="02020603050405020304" pitchFamily="18" charset="0"/>
              </a:rPr>
              <a:t> IV  (COVID-19 </a:t>
            </a:r>
            <a:r>
              <a:rPr lang="it-IT" dirty="0" err="1">
                <a:latin typeface="Times New Roman" panose="02020603050405020304" pitchFamily="18" charset="0"/>
              </a:rPr>
              <a:t>pandemics</a:t>
            </a:r>
            <a:r>
              <a:rPr lang="it-IT" dirty="0">
                <a:latin typeface="Times New Roman" panose="02020603050405020304" pitchFamily="18" charset="0"/>
              </a:rPr>
              <a:t>, Brexit) (2021-onwards)</a:t>
            </a:r>
          </a:p>
          <a:p>
            <a:endParaRPr lang="it-IT" dirty="0">
              <a:latin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</a:rPr>
              <a:t>Mediated</a:t>
            </a:r>
            <a:r>
              <a:rPr lang="it-IT" dirty="0">
                <a:latin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</a:rPr>
              <a:t>effect</a:t>
            </a:r>
            <a:r>
              <a:rPr lang="it-IT" dirty="0">
                <a:latin typeface="Times New Roman" panose="02020603050405020304" pitchFamily="18" charset="0"/>
              </a:rPr>
              <a:t> of carbon prices (e.g., </a:t>
            </a:r>
            <a:r>
              <a:rPr lang="it-IT" dirty="0" err="1">
                <a:latin typeface="Times New Roman" panose="02020603050405020304" pitchFamily="18" charset="0"/>
              </a:rPr>
              <a:t>interconnectedness</a:t>
            </a:r>
            <a:r>
              <a:rPr lang="it-IT" dirty="0">
                <a:latin typeface="Times New Roman" panose="02020603050405020304" pitchFamily="18" charset="0"/>
              </a:rPr>
              <a:t> (Bagheri and </a:t>
            </a:r>
            <a:r>
              <a:rPr lang="it-IT" dirty="0" err="1">
                <a:latin typeface="Times New Roman" panose="02020603050405020304" pitchFamily="18" charset="0"/>
              </a:rPr>
              <a:t>Ebrami</a:t>
            </a:r>
            <a:r>
              <a:rPr lang="it-IT" dirty="0">
                <a:latin typeface="Times New Roman" panose="02020603050405020304" pitchFamily="18" charset="0"/>
              </a:rPr>
              <a:t>, 2020))</a:t>
            </a:r>
          </a:p>
          <a:p>
            <a:endParaRPr lang="it-IT" dirty="0">
              <a:latin typeface="Times New Roman" panose="02020603050405020304" pitchFamily="18" charset="0"/>
            </a:endParaRPr>
          </a:p>
          <a:p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EUA have been included as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financial instrument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by the recent EU financial directive (MiFID2) apparently carbon allowances are not enough considered by financial players. 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C2056CA-AA89-4BA7-A722-965BF49E8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31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6953320-6325-411F-A59A-F9A3B9C6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2" y="2766218"/>
            <a:ext cx="10515600" cy="1325563"/>
          </a:xfrm>
        </p:spPr>
        <p:txBody>
          <a:bodyPr/>
          <a:lstStyle/>
          <a:p>
            <a:r>
              <a:rPr lang="it-IT" dirty="0"/>
              <a:t>Thanks for the </a:t>
            </a:r>
            <a:r>
              <a:rPr lang="it-IT" dirty="0" err="1"/>
              <a:t>attention</a:t>
            </a:r>
            <a:r>
              <a:rPr lang="it-IT" dirty="0"/>
              <a:t> 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231D162-0385-4F93-96C3-103A0A27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53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55091-56D0-4E81-AB9F-D117B0D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" y="-423350"/>
            <a:ext cx="10772775" cy="1658198"/>
          </a:xfrm>
        </p:spPr>
        <p:txBody>
          <a:bodyPr/>
          <a:lstStyle/>
          <a:p>
            <a:r>
              <a:rPr lang="it-IT" sz="5000" b="1" dirty="0"/>
              <a:t>Background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644FDF-F782-417A-8066-BD632B730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7" y="1087120"/>
            <a:ext cx="11295063" cy="4836160"/>
          </a:xfrm>
        </p:spPr>
        <p:txBody>
          <a:bodyPr>
            <a:normAutofit/>
          </a:bodyPr>
          <a:lstStyle/>
          <a:p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social cost of carbon is physiologically </a:t>
            </a:r>
            <a:r>
              <a:rPr lang="en-IE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underestimated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since it does not take into consideration biodiversity loss and long-term impact on labour productivity and economic growth (Intergovernmental Panel on Climate Change 2014; Burke et al. 2016; High-level Commission on Carbon Prices 2017)</a:t>
            </a:r>
          </a:p>
          <a:p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 pricing carbon provides a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reward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implementing low-carbon production processes, a (higher) carbon price might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development to be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locked into a carbon-intensive path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Hourcade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Shukla 2013; High-level Commission on Carbon Prices 2017). </a:t>
            </a:r>
          </a:p>
          <a:p>
            <a:pPr marL="92075" indent="0">
              <a:buNone/>
            </a:pP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There exists a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sensible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difference between the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optimal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theoretical framework and the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implementation of a carbon price scheme (High-level Commission on Carbon Prices 2017). </a:t>
            </a:r>
          </a:p>
          <a:p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Estimates of carbon price in the 34 IPCC scenarios (430-480 ppm of CO</a:t>
            </a:r>
            <a:r>
              <a:rPr lang="en-IE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2100) range from US$37 to US$67 per tonne of CO</a:t>
            </a:r>
            <a:r>
              <a:rPr lang="en-IE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2020 whereas in 2050 would be US$127-US$305 (IPCC 2014; </a:t>
            </a:r>
            <a:r>
              <a:rPr lang="en-I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Tvinnereim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I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Mehling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2018).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A045EE-CC49-455E-BF6B-2D6FC61A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002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D8AF07-CB7F-4D6C-B9C1-EE5F8E1D4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4" y="-191347"/>
            <a:ext cx="10772775" cy="1658198"/>
          </a:xfrm>
        </p:spPr>
        <p:txBody>
          <a:bodyPr/>
          <a:lstStyle/>
          <a:p>
            <a:r>
              <a:rPr lang="it-IT" sz="5000" b="1" dirty="0"/>
              <a:t>EU ETS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EDCB4F-00D1-40CE-8F70-8593A9A92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65" y="1107855"/>
            <a:ext cx="11136670" cy="4122852"/>
          </a:xfrm>
        </p:spPr>
        <p:txBody>
          <a:bodyPr>
            <a:noAutofit/>
          </a:bodyPr>
          <a:lstStyle/>
          <a:p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system have highlighted some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criticalities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appear to be common in emission trading design (e.g. lack of long-term political commitment, adjustment mechanisms, agents’ expectations ) (e.g.</a:t>
            </a:r>
            <a:r>
              <a:rPr lang="en-IE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Australian Carbon Mechanism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(</a:t>
            </a:r>
            <a:r>
              <a:rPr lang="en-I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Chevallier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2011a; Asian Development Bank 2015; </a:t>
            </a:r>
            <a:r>
              <a:rPr lang="en-I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Borghesi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 2016; Perino and </a:t>
            </a:r>
            <a:r>
              <a:rPr lang="en-I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Willner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2016; Brouwers et al. 2016)</a:t>
            </a:r>
          </a:p>
          <a:p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determinants of European Union Allowances (EUA):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weather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(temperature, extreme weather events) indicators, other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commodity prices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i.e., oil, gas),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industrial productivity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(Alberola et al 2008; Creti et al 2012; </a:t>
            </a:r>
            <a:r>
              <a:rPr lang="it-IT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Aatola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 2013; Koch et al. 2014). </a:t>
            </a:r>
          </a:p>
          <a:p>
            <a:r>
              <a:rPr lang="en-IE" dirty="0">
                <a:latin typeface="Times New Roman" panose="02020603050405020304" pitchFamily="18" charset="0"/>
              </a:rPr>
              <a:t>EUAs are considered particular category of financial instruments under MiFID II Regulation (European Parliament 2014) pursuant to point (11) of Section C of Annex I of that directive. Derivatives of emission allowances are listed under point (4) of Section C of the said Annex.</a:t>
            </a:r>
            <a:endParaRPr lang="it-IT" dirty="0">
              <a:latin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6204114-9E36-4CBD-9519-A284E192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7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EEE740-DFED-4009-B6BA-765D91201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4" y="-329566"/>
            <a:ext cx="10772775" cy="1658198"/>
          </a:xfrm>
        </p:spPr>
        <p:txBody>
          <a:bodyPr/>
          <a:lstStyle/>
          <a:p>
            <a:r>
              <a:rPr lang="it-IT" sz="5000" b="1" dirty="0"/>
              <a:t>EU ETS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6EEB7C-63F1-4B1C-A3FB-AB948BFBE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" y="985520"/>
            <a:ext cx="10858120" cy="4346787"/>
          </a:xfrm>
        </p:spPr>
        <p:txBody>
          <a:bodyPr>
            <a:normAutofit lnSpcReduction="10000"/>
          </a:bodyPr>
          <a:lstStyle/>
          <a:p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few contributions have endeavoured to assess </a:t>
            </a:r>
            <a:r>
              <a:rPr lang="en-IE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effect of carbon price behaviour on GHGs emission </a:t>
            </a:r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production considering further ETS reforms (e.g., Market Stability Reserve) (Ellerman and Buchner 2008; Laing et al. 2014; </a:t>
            </a:r>
            <a:r>
              <a:rPr lang="en-IE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Delarue</a:t>
            </a:r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al. 2010; </a:t>
            </a:r>
            <a:r>
              <a:rPr lang="en-IE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Azarova</a:t>
            </a:r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IE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Mier</a:t>
            </a:r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2021). </a:t>
            </a:r>
          </a:p>
          <a:p>
            <a:endParaRPr lang="en-IE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 effective decreasing trend in CO</a:t>
            </a:r>
            <a:r>
              <a:rPr lang="en-IE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 the last decade it is quite hard to trace the direct effect of the EU ETS considering the </a:t>
            </a:r>
            <a:r>
              <a:rPr lang="en-IE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multiple factors involved </a:t>
            </a:r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(Brink and </a:t>
            </a:r>
            <a:r>
              <a:rPr lang="en-IE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Vollebergh</a:t>
            </a:r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2020).</a:t>
            </a:r>
          </a:p>
          <a:p>
            <a:endParaRPr lang="en-I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of emission abatement might be also influenced by </a:t>
            </a:r>
            <a:r>
              <a:rPr lang="en-IE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unilateral policy interventions </a:t>
            </a:r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(Perino et al. 2019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In fact, </a:t>
            </a:r>
            <a:r>
              <a:rPr lang="en-I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uncertainty on the policy mix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likely to increase according to different scenarios of transition to a low-carbon economy (NGFS 2019).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30D31E-49CE-4BC9-BD03-8C5D7E2F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38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236CD8-A1AB-46E6-958B-E531226F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46" y="-423350"/>
            <a:ext cx="10772775" cy="1658198"/>
          </a:xfrm>
        </p:spPr>
        <p:txBody>
          <a:bodyPr/>
          <a:lstStyle/>
          <a:p>
            <a:r>
              <a:rPr lang="it-IT" b="1" dirty="0"/>
              <a:t>EU ETS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C30D28-657C-4411-A7E5-C153075F9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46" y="405749"/>
            <a:ext cx="10753725" cy="3766185"/>
          </a:xfrm>
        </p:spPr>
        <p:txBody>
          <a:bodyPr/>
          <a:lstStyle/>
          <a:p>
            <a:endParaRPr lang="en-I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 ETS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been effective in abating emissions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Phases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scheme (Martin et al. 2016) using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country-level data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Arcos-Vargas et al., 2023</a:t>
            </a:r>
            <a:r>
              <a:rPr lang="en-I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McGuinness and Ellerman 2008; Ellerman and </a:t>
            </a:r>
            <a:r>
              <a:rPr lang="en-I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Feilhauer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2008; </a:t>
            </a:r>
            <a:r>
              <a:rPr lang="en-I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Dechezleprêtre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2018) and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sectorial data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(Ellerman and Buchner 2008; Anderson and Di Maria 2011). </a:t>
            </a:r>
          </a:p>
          <a:p>
            <a:endParaRPr lang="en-I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the studies highlighted a contribution of EU ETS in abating emissions, despite the difficulty of measurement the counterfactual</a:t>
            </a:r>
            <a:r>
              <a:rPr lang="en-IE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Grosjean et al. 2016)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A62896-4764-41DD-B80C-6B934BEC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26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FC8BA7-7EBF-43C2-8A8D-AD450687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" y="-292947"/>
            <a:ext cx="10772775" cy="1658198"/>
          </a:xfrm>
        </p:spPr>
        <p:txBody>
          <a:bodyPr/>
          <a:lstStyle/>
          <a:p>
            <a:r>
              <a:rPr lang="it-IT" b="1" dirty="0" err="1"/>
              <a:t>Research</a:t>
            </a:r>
            <a:r>
              <a:rPr lang="it-IT" b="1" dirty="0"/>
              <a:t> </a:t>
            </a:r>
            <a:r>
              <a:rPr lang="it-IT" b="1" dirty="0" err="1"/>
              <a:t>question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D44DB4-60BC-499F-8D10-D5EF86EB4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639666"/>
            <a:ext cx="10753725" cy="3766185"/>
          </a:xfrm>
        </p:spPr>
        <p:txBody>
          <a:bodyPr/>
          <a:lstStyle/>
          <a:p>
            <a:endParaRPr lang="en-IE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I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 curbing emissions is the foremost objective of the entire mechanism, the present work will try to </a:t>
            </a:r>
            <a:r>
              <a:rPr lang="en-IE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test the effects of shocks on EUA prices might have an effect on carbon emission along with a set of multi-dimensional variables (economics, finance, climate, energy, industry)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7C7E6F-67F6-4A44-968D-08F70439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137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E674AD-EBAB-4E96-926C-B2DEE98E5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4" y="-262467"/>
            <a:ext cx="10772775" cy="1658198"/>
          </a:xfrm>
        </p:spPr>
        <p:txBody>
          <a:bodyPr/>
          <a:lstStyle/>
          <a:p>
            <a:r>
              <a:rPr lang="it-IT" b="1" dirty="0"/>
              <a:t>Data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2A4390-350A-46F5-8640-762B2424C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78" y="933450"/>
            <a:ext cx="11155681" cy="4812029"/>
          </a:xfrm>
        </p:spPr>
        <p:txBody>
          <a:bodyPr>
            <a:noAutofit/>
          </a:bodyPr>
          <a:lstStyle/>
          <a:p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monthly data will be considered for a timespan of almost a decade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(2008-2019)</a:t>
            </a:r>
          </a:p>
          <a:p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Emissions: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monthly CO</a:t>
            </a:r>
            <a:r>
              <a:rPr lang="en-IE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trends have been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estimated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from data on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energy consumption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(e.g., Gross Inland Deliveries) for the 31 Countries and 8 fuels (four primary and four secondary) from the Eurostat database following the methodology in (Eggleston et al. 2006) (e.g.,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Reference Approach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Economy: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 Index of Real Economic Activities (e.g. </a:t>
            </a:r>
            <a:r>
              <a:rPr lang="en-IE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Kilian Index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as conceived in (Kilian 2009) and adjusted following (Kilian 2019).</a:t>
            </a:r>
          </a:p>
          <a:p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Finance: 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EURO STOXX50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index provides a synthetized measure of value for the biggest Eurozone enterprises in the stock market.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Commodity: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Netherlands Title Transfer Facility (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Natural Gas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Brent (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Crude Oil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Nord Pool Power Market (</a:t>
            </a:r>
            <a:r>
              <a:rPr lang="en-I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Electricity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Rotterdam Coal Futures</a:t>
            </a:r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IE" b="1" dirty="0">
                <a:latin typeface="Times New Roman" panose="02020603050405020304" pitchFamily="18" charset="0"/>
                <a:ea typeface="Calibri" panose="020F0502020204030204" pitchFamily="34" charset="0"/>
              </a:rPr>
              <a:t>Coal</a:t>
            </a:r>
            <a:r>
              <a:rPr lang="en-IE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E" dirty="0">
                <a:latin typeface="Times New Roman" panose="02020603050405020304" pitchFamily="18" charset="0"/>
              </a:rPr>
              <a:t>Climate: monthly averages of temperatures (i.e., </a:t>
            </a:r>
            <a:r>
              <a:rPr lang="en-IE" b="1" dirty="0">
                <a:latin typeface="Times New Roman" panose="02020603050405020304" pitchFamily="18" charset="0"/>
              </a:rPr>
              <a:t>min, max</a:t>
            </a:r>
            <a:r>
              <a:rPr lang="en-IE" dirty="0">
                <a:latin typeface="Times New Roman" panose="02020603050405020304" pitchFamily="18" charset="0"/>
              </a:rPr>
              <a:t>), rainfall (</a:t>
            </a:r>
            <a:r>
              <a:rPr lang="en-IE" b="1" dirty="0">
                <a:latin typeface="Times New Roman" panose="02020603050405020304" pitchFamily="18" charset="0"/>
              </a:rPr>
              <a:t>maximum rainfall</a:t>
            </a:r>
            <a:r>
              <a:rPr lang="en-IE" dirty="0">
                <a:latin typeface="Times New Roman" panose="02020603050405020304" pitchFamily="18" charset="0"/>
              </a:rPr>
              <a:t>), </a:t>
            </a:r>
            <a:r>
              <a:rPr lang="en-IE" b="1" dirty="0">
                <a:latin typeface="Times New Roman" panose="02020603050405020304" pitchFamily="18" charset="0"/>
              </a:rPr>
              <a:t>wind speed</a:t>
            </a:r>
            <a:r>
              <a:rPr lang="en-IE" dirty="0">
                <a:latin typeface="Times New Roman" panose="02020603050405020304" pitchFamily="18" charset="0"/>
              </a:rPr>
              <a:t> (10 </a:t>
            </a:r>
            <a:r>
              <a:rPr lang="en-IE" dirty="0" err="1">
                <a:latin typeface="Times New Roman" panose="02020603050405020304" pitchFamily="18" charset="0"/>
              </a:rPr>
              <a:t>mt</a:t>
            </a:r>
            <a:r>
              <a:rPr lang="en-IE" dirty="0">
                <a:latin typeface="Times New Roman" panose="02020603050405020304" pitchFamily="18" charset="0"/>
              </a:rPr>
              <a:t>) from the IEA Weather Energy Tracker</a:t>
            </a:r>
            <a:endParaRPr lang="it-IT" dirty="0">
              <a:latin typeface="Times New Roman" panose="02020603050405020304" pitchFamily="18" charset="0"/>
            </a:endParaRPr>
          </a:p>
          <a:p>
            <a:endParaRPr lang="en-I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CE5A29-A3EB-46A2-83D8-81C8C9EA4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39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158FEF-408C-459E-92A3-A694C0C9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4" y="-292947"/>
            <a:ext cx="10772775" cy="1658198"/>
          </a:xfrm>
        </p:spPr>
        <p:txBody>
          <a:bodyPr/>
          <a:lstStyle/>
          <a:p>
            <a:r>
              <a:rPr lang="it-IT" b="1" dirty="0"/>
              <a:t>Data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8F85918-B618-4B61-8710-29D8FC08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FSR Climate Annual Conference 27-28 November 2023</a:t>
            </a:r>
            <a:endParaRPr lang="it-IT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BFA169F1-65EF-72C1-54FB-01694553B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1498" y="919480"/>
            <a:ext cx="8552798" cy="476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3856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2B07B348AA044B9A082C41FC79680" ma:contentTypeVersion="13" ma:contentTypeDescription="Create a new document." ma:contentTypeScope="" ma:versionID="da88f0bd8bd96b9fd8185b9da0b307a0">
  <xsd:schema xmlns:xsd="http://www.w3.org/2001/XMLSchema" xmlns:xs="http://www.w3.org/2001/XMLSchema" xmlns:p="http://schemas.microsoft.com/office/2006/metadata/properties" xmlns:ns2="6223b777-599c-470d-a262-9e3afb76aaa8" xmlns:ns3="2f9cf08e-e931-4cc0-8abd-b1ce2a0afbd2" targetNamespace="http://schemas.microsoft.com/office/2006/metadata/properties" ma:root="true" ma:fieldsID="017cad4b69f4e3651d85752a0a14587a" ns2:_="" ns3:_="">
    <xsd:import namespace="6223b777-599c-470d-a262-9e3afb76aaa8"/>
    <xsd:import namespace="2f9cf08e-e931-4cc0-8abd-b1ce2a0afb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3b777-599c-470d-a262-9e3afb76aa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9a80b27-c97e-4b44-a014-5215f08bf505}" ma:internalName="TaxCatchAll" ma:showField="CatchAllData" ma:web="6223b777-599c-470d-a262-9e3afb76aa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cf08e-e931-4cc0-8abd-b1ce2a0afb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1a43545-49ed-48fb-bdab-64fb7487fb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23b777-599c-470d-a262-9e3afb76aaa8" xsi:nil="true"/>
    <lcf76f155ced4ddcb4097134ff3c332f xmlns="2f9cf08e-e931-4cc0-8abd-b1ce2a0afbd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DD1A44D-AB82-43FF-A54F-CBA0C87A6D07}"/>
</file>

<file path=customXml/itemProps2.xml><?xml version="1.0" encoding="utf-8"?>
<ds:datastoreItem xmlns:ds="http://schemas.openxmlformats.org/officeDocument/2006/customXml" ds:itemID="{543F5E1F-23B5-4A95-9F06-8D4E2DE2881C}"/>
</file>

<file path=customXml/itemProps3.xml><?xml version="1.0" encoding="utf-8"?>
<ds:datastoreItem xmlns:ds="http://schemas.openxmlformats.org/officeDocument/2006/customXml" ds:itemID="{E963283C-7FA6-4745-8751-DEBD3C48062A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1913</TotalTime>
  <Words>1886</Words>
  <Application>Microsoft Office PowerPoint</Application>
  <PresentationFormat>Widescreen</PresentationFormat>
  <Paragraphs>114</Paragraphs>
  <Slides>26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Metropolitano</vt:lpstr>
      <vt:lpstr>Emission Trading in a high dimensional context: to what extent carbon markets are integrated with the broader system? </vt:lpstr>
      <vt:lpstr>Executive Summary </vt:lpstr>
      <vt:lpstr>Background</vt:lpstr>
      <vt:lpstr>EU ETS </vt:lpstr>
      <vt:lpstr>EU ETS</vt:lpstr>
      <vt:lpstr>EU ETS</vt:lpstr>
      <vt:lpstr>Research question</vt:lpstr>
      <vt:lpstr>Data</vt:lpstr>
      <vt:lpstr>Data</vt:lpstr>
      <vt:lpstr>Methodology </vt:lpstr>
      <vt:lpstr>Methodology</vt:lpstr>
      <vt:lpstr>Methodology</vt:lpstr>
      <vt:lpstr>Results-(Multiple) Stationarity tests</vt:lpstr>
      <vt:lpstr>Results- Model</vt:lpstr>
      <vt:lpstr>Results- Optimization</vt:lpstr>
      <vt:lpstr>Results- Sparsity Matrix</vt:lpstr>
      <vt:lpstr>Results- Impulse-Response </vt:lpstr>
      <vt:lpstr>Results- Impulse-Response </vt:lpstr>
      <vt:lpstr>Results- Impulse-Response </vt:lpstr>
      <vt:lpstr>Results- Impulse-Response </vt:lpstr>
      <vt:lpstr>Results- FEVD</vt:lpstr>
      <vt:lpstr>Results- FEVD</vt:lpstr>
      <vt:lpstr>Discussion</vt:lpstr>
      <vt:lpstr>Final Remarks  </vt:lpstr>
      <vt:lpstr>Extensions</vt:lpstr>
      <vt:lpstr>Thanks for the attention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Quatrosi</dc:creator>
  <cp:lastModifiedBy>Marco</cp:lastModifiedBy>
  <cp:revision>48</cp:revision>
  <dcterms:created xsi:type="dcterms:W3CDTF">2021-06-24T12:45:57Z</dcterms:created>
  <dcterms:modified xsi:type="dcterms:W3CDTF">2023-11-27T14:19:12Z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0x010100CEE2B07B348AA044B9A082C41FC79680</vt:lpwstr>
  </property>
</Properties>
</file>