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5.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6.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32.xml" ContentType="application/vnd.openxmlformats-officedocument.presentationml.slide+xml"/>
  <Override PartName="/ppt/slides/slide23.xml" ContentType="application/vnd.openxmlformats-officedocument.presentationml.slide+xml"/>
  <Override PartName="/ppt/slides/slide29.xml" ContentType="application/vnd.openxmlformats-officedocument.presentationml.slide+xml"/>
  <Override PartName="/ppt/slides/slide24.xml" ContentType="application/vnd.openxmlformats-officedocument.presentationml.slide+xml"/>
  <Override PartName="/ppt/slides/slide28.xml" ContentType="application/vnd.openxmlformats-officedocument.presentationml.slide+xml"/>
  <Override PartName="/ppt/notesSlides/notesSlide4.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theme/themeOverride2.xml" ContentType="application/vnd.openxmlformats-officedocument.themeOverride+xml"/>
  <Override PartName="/ppt/charts/colors2.xml" ContentType="application/vnd.ms-office.chartcolorstyle+xml"/>
  <Override PartName="/ppt/charts/style2.xml" ContentType="application/vnd.ms-office.chartstyle+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olors4.xml" ContentType="application/vnd.ms-office.chartcolorstyle+xml"/>
  <Override PartName="/ppt/charts/style4.xml" ContentType="application/vnd.ms-office.chartstyle+xml"/>
  <Override PartName="/ppt/charts/chart4.xml" ContentType="application/vnd.openxmlformats-officedocument.drawingml.chart+xml"/>
  <Override PartName="/ppt/theme/themeOverride3.xml" ContentType="application/vnd.openxmlformats-officedocument.themeOverride+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theme/theme2.xml" ContentType="application/vnd.openxmlformats-officedocument.theme+xml"/>
  <Override PartName="/ppt/notesMasters/notesMaster1.xml" ContentType="application/vnd.openxmlformats-officedocument.presentationml.notesMaster+xml"/>
  <Override PartName="/ppt/charts/chart5.xml" ContentType="application/vnd.openxmlformats-officedocument.drawingml.chart+xml"/>
  <Override PartName="/ppt/charts/colors5.xml" ContentType="application/vnd.ms-office.chartcolorstyle+xml"/>
  <Override PartName="/ppt/theme/themeOverride6.xml" ContentType="application/vnd.openxmlformats-officedocument.themeOverride+xml"/>
  <Override PartName="/ppt/charts/style5.xml" ContentType="application/vnd.ms-office.chartstyle+xml"/>
  <Override PartName="/ppt/charts/style7.xml" ContentType="application/vnd.ms-office.chartstyle+xml"/>
  <Override PartName="/ppt/charts/chart8.xml" ContentType="application/vnd.openxmlformats-officedocument.drawingml.chart+xml"/>
  <Override PartName="/ppt/charts/colors7.xml" ContentType="application/vnd.ms-office.chartcolorstyle+xml"/>
  <Override PartName="/ppt/charts/chart7.xml" ContentType="application/vnd.openxmlformats-officedocument.drawingml.chart+xml"/>
  <Override PartName="/ppt/theme/themeOverride5.xml" ContentType="application/vnd.openxmlformats-officedocument.themeOverride+xml"/>
  <Override PartName="/ppt/charts/style6.xml" ContentType="application/vnd.ms-office.chartstyle+xml"/>
  <Override PartName="/ppt/charts/chart6.xml" ContentType="application/vnd.openxmlformats-officedocument.drawingml.chart+xml"/>
  <Override PartName="/ppt/charts/colors6.xml" ContentType="application/vnd.ms-office.chartcolorstyle+xml"/>
  <Override PartName="/ppt/theme/themeOverride4.xml" ContentType="application/vnd.openxmlformats-officedocument.themeOverr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4"/>
  </p:notesMasterIdLst>
  <p:sldIdLst>
    <p:sldId id="266" r:id="rId2"/>
    <p:sldId id="267" r:id="rId3"/>
    <p:sldId id="268" r:id="rId4"/>
    <p:sldId id="269" r:id="rId5"/>
    <p:sldId id="311" r:id="rId6"/>
    <p:sldId id="312" r:id="rId7"/>
    <p:sldId id="299" r:id="rId8"/>
    <p:sldId id="282" r:id="rId9"/>
    <p:sldId id="270" r:id="rId10"/>
    <p:sldId id="300" r:id="rId11"/>
    <p:sldId id="283" r:id="rId12"/>
    <p:sldId id="284" r:id="rId13"/>
    <p:sldId id="295" r:id="rId14"/>
    <p:sldId id="294" r:id="rId15"/>
    <p:sldId id="285" r:id="rId16"/>
    <p:sldId id="286" r:id="rId17"/>
    <p:sldId id="287" r:id="rId18"/>
    <p:sldId id="293" r:id="rId19"/>
    <p:sldId id="296" r:id="rId20"/>
    <p:sldId id="297" r:id="rId21"/>
    <p:sldId id="288" r:id="rId22"/>
    <p:sldId id="310" r:id="rId23"/>
    <p:sldId id="290" r:id="rId24"/>
    <p:sldId id="292" r:id="rId25"/>
    <p:sldId id="303" r:id="rId26"/>
    <p:sldId id="301" r:id="rId27"/>
    <p:sldId id="272" r:id="rId28"/>
    <p:sldId id="302" r:id="rId29"/>
    <p:sldId id="313" r:id="rId30"/>
    <p:sldId id="307" r:id="rId31"/>
    <p:sldId id="308" r:id="rId32"/>
    <p:sldId id="309" r:id="rId3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E37222"/>
    <a:srgbClr val="7CAE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43"/>
    <p:restoredTop sz="82939" autoAdjust="0"/>
  </p:normalViewPr>
  <p:slideViewPr>
    <p:cSldViewPr snapToGrid="0" snapToObjects="1">
      <p:cViewPr varScale="1">
        <p:scale>
          <a:sx n="68" d="100"/>
          <a:sy n="68" d="100"/>
        </p:scale>
        <p:origin x="99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osorio\Downloads\nrg_bal_s_page_spreadsheet(2).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osorio\Downloads\nrg_bal_s_page_spreadsheet(2).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osorio\Nextcloud\PIK\Paper%20Heating%20in%20LIMES\Conferece%20ECEMP\Final%20consumption%20households%20uses%20EU27%20ECEMP%20figure.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C:\Users\osorio\Nextcloud\PIK\Paper%20Heating%20in%20LIMES\Conferece%20ECEMP\Final%20consumption%20households%20uses%20EU27%20ECEMP%20figure.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osorio\Nextcloud\PIK\Paper%20Heating%20in%20LIMES\Conferece%20ECEMP\Final%20consumption%20households%20uses%20EU27%20ECEMP%20figure.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embeddings/oleObject1.bin"/></Relationships>
</file>

<file path=ppt/charts/_rels/chart7.xml.rels><?xml version="1.0" encoding="UTF-8" standalone="yes"?>
<Relationships xmlns="http://schemas.openxmlformats.org/package/2006/relationships"><Relationship Id="rId2" Type="http://schemas.openxmlformats.org/officeDocument/2006/relationships/oleObject" Target="https://d.docs.live.net/674aaee2f60e2b35/Documents/Heating%20shared%20file/Heating%20profiles/EU%20heating%20thresholds.xlsx" TargetMode="External"/><Relationship Id="rId1" Type="http://schemas.openxmlformats.org/officeDocument/2006/relationships/themeOverride" Target="../theme/themeOverride5.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https://d.docs.live.net/674aaee2f60e2b35/Documents/Heating%20shared%20file/Heating%20profiles/EU_heat_demand_valida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a:t>Residential</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DE"/>
        </a:p>
      </c:txPr>
    </c:title>
    <c:autoTitleDeleted val="0"/>
    <c:plotArea>
      <c:layout/>
      <c:areaChart>
        <c:grouping val="stacked"/>
        <c:varyColors val="0"/>
        <c:ser>
          <c:idx val="0"/>
          <c:order val="0"/>
          <c:tx>
            <c:strRef>
              <c:f>Sheet1!$A$11</c:f>
              <c:strCache>
                <c:ptCount val="1"/>
                <c:pt idx="0">
                  <c:v>Solid fossil fuels</c:v>
                </c:pt>
              </c:strCache>
            </c:strRef>
          </c:tx>
          <c:spPr>
            <a:solidFill>
              <a:schemeClr val="accent1"/>
            </a:solidFill>
            <a:ln>
              <a:noFill/>
            </a:ln>
            <a:effectLst/>
          </c:spPr>
          <c:cat>
            <c:strRef>
              <c:f>Sheet1!$B$10:$R$10</c:f>
              <c:strCache>
                <c:ptCount val="17"/>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strCache>
            </c:strRef>
          </c:cat>
          <c:val>
            <c:numRef>
              <c:f>Sheet1!$B$11:$R$11</c:f>
              <c:numCache>
                <c:formatCode>0</c:formatCode>
                <c:ptCount val="17"/>
                <c:pt idx="0">
                  <c:v>103.24205499999999</c:v>
                </c:pt>
                <c:pt idx="1">
                  <c:v>114.515548</c:v>
                </c:pt>
                <c:pt idx="2">
                  <c:v>102.597146</c:v>
                </c:pt>
                <c:pt idx="3">
                  <c:v>109.06353799999999</c:v>
                </c:pt>
                <c:pt idx="4">
                  <c:v>111.05694500000001</c:v>
                </c:pt>
                <c:pt idx="5">
                  <c:v>129.36637300000001</c:v>
                </c:pt>
                <c:pt idx="6">
                  <c:v>111.99925</c:v>
                </c:pt>
                <c:pt idx="7">
                  <c:v>115.33735899999999</c:v>
                </c:pt>
                <c:pt idx="8">
                  <c:v>111.36633900000001</c:v>
                </c:pt>
                <c:pt idx="9">
                  <c:v>99.796295999999998</c:v>
                </c:pt>
                <c:pt idx="10">
                  <c:v>98.652360000000002</c:v>
                </c:pt>
                <c:pt idx="11">
                  <c:v>102.252315</c:v>
                </c:pt>
                <c:pt idx="12">
                  <c:v>101.29755</c:v>
                </c:pt>
                <c:pt idx="13">
                  <c:v>94.506758000000005</c:v>
                </c:pt>
                <c:pt idx="14">
                  <c:v>76.460365999999993</c:v>
                </c:pt>
                <c:pt idx="15">
                  <c:v>78.182091999999997</c:v>
                </c:pt>
                <c:pt idx="16">
                  <c:v>74.844051999999991</c:v>
                </c:pt>
              </c:numCache>
            </c:numRef>
          </c:val>
          <c:extLst>
            <c:ext xmlns:c16="http://schemas.microsoft.com/office/drawing/2014/chart" uri="{C3380CC4-5D6E-409C-BE32-E72D297353CC}">
              <c16:uniqueId val="{00000000-2BBE-42F7-A457-4D2AE574B828}"/>
            </c:ext>
          </c:extLst>
        </c:ser>
        <c:ser>
          <c:idx val="1"/>
          <c:order val="1"/>
          <c:tx>
            <c:strRef>
              <c:f>Sheet1!$A$12</c:f>
              <c:strCache>
                <c:ptCount val="1"/>
                <c:pt idx="0">
                  <c:v>Natural gas</c:v>
                </c:pt>
              </c:strCache>
            </c:strRef>
          </c:tx>
          <c:spPr>
            <a:solidFill>
              <a:schemeClr val="accent2"/>
            </a:solidFill>
            <a:ln>
              <a:noFill/>
            </a:ln>
            <a:effectLst/>
          </c:spPr>
          <c:cat>
            <c:strRef>
              <c:f>Sheet1!$B$10:$R$10</c:f>
              <c:strCache>
                <c:ptCount val="17"/>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strCache>
            </c:strRef>
          </c:cat>
          <c:val>
            <c:numRef>
              <c:f>Sheet1!$B$12:$R$12</c:f>
              <c:numCache>
                <c:formatCode>0</c:formatCode>
                <c:ptCount val="17"/>
                <c:pt idx="0">
                  <c:v>1034.243684</c:v>
                </c:pt>
                <c:pt idx="1">
                  <c:v>1013.3778930000001</c:v>
                </c:pt>
                <c:pt idx="2">
                  <c:v>931.81193900000005</c:v>
                </c:pt>
                <c:pt idx="3">
                  <c:v>976.20623400000011</c:v>
                </c:pt>
                <c:pt idx="4">
                  <c:v>985.41957200000002</c:v>
                </c:pt>
                <c:pt idx="5">
                  <c:v>1072.0575470000001</c:v>
                </c:pt>
                <c:pt idx="6">
                  <c:v>939.3693639999999</c:v>
                </c:pt>
                <c:pt idx="7">
                  <c:v>989.27964899999995</c:v>
                </c:pt>
                <c:pt idx="8">
                  <c:v>1006.09245</c:v>
                </c:pt>
                <c:pt idx="9">
                  <c:v>824.809933</c:v>
                </c:pt>
                <c:pt idx="10">
                  <c:v>893.57823600000006</c:v>
                </c:pt>
                <c:pt idx="11">
                  <c:v>950.61142099999995</c:v>
                </c:pt>
                <c:pt idx="12">
                  <c:v>946.80066799999997</c:v>
                </c:pt>
                <c:pt idx="13">
                  <c:v>935.91116099999999</c:v>
                </c:pt>
                <c:pt idx="14">
                  <c:v>926.02088700000002</c:v>
                </c:pt>
                <c:pt idx="15">
                  <c:v>914.11724399999991</c:v>
                </c:pt>
                <c:pt idx="16">
                  <c:v>1020.048983</c:v>
                </c:pt>
              </c:numCache>
            </c:numRef>
          </c:val>
          <c:extLst>
            <c:ext xmlns:c16="http://schemas.microsoft.com/office/drawing/2014/chart" uri="{C3380CC4-5D6E-409C-BE32-E72D297353CC}">
              <c16:uniqueId val="{00000001-2BBE-42F7-A457-4D2AE574B828}"/>
            </c:ext>
          </c:extLst>
        </c:ser>
        <c:ser>
          <c:idx val="2"/>
          <c:order val="2"/>
          <c:tx>
            <c:strRef>
              <c:f>Sheet1!$A$13</c:f>
              <c:strCache>
                <c:ptCount val="1"/>
                <c:pt idx="0">
                  <c:v>Oil and petroleum products</c:v>
                </c:pt>
              </c:strCache>
            </c:strRef>
          </c:tx>
          <c:spPr>
            <a:solidFill>
              <a:schemeClr val="accent3"/>
            </a:solidFill>
            <a:ln>
              <a:noFill/>
            </a:ln>
            <a:effectLst/>
          </c:spPr>
          <c:cat>
            <c:strRef>
              <c:f>Sheet1!$B$10:$R$10</c:f>
              <c:strCache>
                <c:ptCount val="17"/>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strCache>
            </c:strRef>
          </c:cat>
          <c:val>
            <c:numRef>
              <c:f>Sheet1!$B$13:$R$13</c:f>
              <c:numCache>
                <c:formatCode>0</c:formatCode>
                <c:ptCount val="17"/>
                <c:pt idx="0">
                  <c:v>611.81870400000003</c:v>
                </c:pt>
                <c:pt idx="1">
                  <c:v>587.82374199999992</c:v>
                </c:pt>
                <c:pt idx="2">
                  <c:v>461.41138100000001</c:v>
                </c:pt>
                <c:pt idx="3">
                  <c:v>528.57249899999999</c:v>
                </c:pt>
                <c:pt idx="4">
                  <c:v>482.850211</c:v>
                </c:pt>
                <c:pt idx="5">
                  <c:v>477.79596700000002</c:v>
                </c:pt>
                <c:pt idx="6">
                  <c:v>420.92872600000004</c:v>
                </c:pt>
                <c:pt idx="7">
                  <c:v>414.044512</c:v>
                </c:pt>
                <c:pt idx="8">
                  <c:v>416.264589</c:v>
                </c:pt>
                <c:pt idx="9">
                  <c:v>363.10322499999995</c:v>
                </c:pt>
                <c:pt idx="10">
                  <c:v>372.79276199999998</c:v>
                </c:pt>
                <c:pt idx="11">
                  <c:v>358.05467200000004</c:v>
                </c:pt>
                <c:pt idx="12">
                  <c:v>351.47256699999997</c:v>
                </c:pt>
                <c:pt idx="13">
                  <c:v>331.55761000000001</c:v>
                </c:pt>
                <c:pt idx="14">
                  <c:v>338.10001</c:v>
                </c:pt>
                <c:pt idx="15">
                  <c:v>354.24943199999996</c:v>
                </c:pt>
                <c:pt idx="16">
                  <c:v>290.19598300000001</c:v>
                </c:pt>
              </c:numCache>
            </c:numRef>
          </c:val>
          <c:extLst>
            <c:ext xmlns:c16="http://schemas.microsoft.com/office/drawing/2014/chart" uri="{C3380CC4-5D6E-409C-BE32-E72D297353CC}">
              <c16:uniqueId val="{00000002-2BBE-42F7-A457-4D2AE574B828}"/>
            </c:ext>
          </c:extLst>
        </c:ser>
        <c:ser>
          <c:idx val="6"/>
          <c:order val="3"/>
          <c:tx>
            <c:strRef>
              <c:f>Sheet1!$A$17</c:f>
              <c:strCache>
                <c:ptCount val="1"/>
                <c:pt idx="0">
                  <c:v>Other fossil</c:v>
                </c:pt>
              </c:strCache>
            </c:strRef>
          </c:tx>
          <c:spPr>
            <a:solidFill>
              <a:schemeClr val="accent1">
                <a:lumMod val="60000"/>
              </a:schemeClr>
            </a:solidFill>
            <a:ln>
              <a:noFill/>
            </a:ln>
            <a:effectLst/>
          </c:spPr>
          <c:cat>
            <c:strRef>
              <c:f>Sheet1!$B$10:$R$10</c:f>
              <c:strCache>
                <c:ptCount val="17"/>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strCache>
            </c:strRef>
          </c:cat>
          <c:val>
            <c:numRef>
              <c:f>Sheet1!$B$17:$R$17</c:f>
              <c:numCache>
                <c:formatCode>0</c:formatCode>
                <c:ptCount val="1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numCache>
            </c:numRef>
          </c:val>
          <c:extLst>
            <c:ext xmlns:c16="http://schemas.microsoft.com/office/drawing/2014/chart" uri="{C3380CC4-5D6E-409C-BE32-E72D297353CC}">
              <c16:uniqueId val="{00000003-2BBE-42F7-A457-4D2AE574B828}"/>
            </c:ext>
          </c:extLst>
        </c:ser>
        <c:ser>
          <c:idx val="5"/>
          <c:order val="4"/>
          <c:tx>
            <c:strRef>
              <c:f>Sheet1!$A$16</c:f>
              <c:strCache>
                <c:ptCount val="1"/>
                <c:pt idx="0">
                  <c:v>Renewables and biofuels</c:v>
                </c:pt>
              </c:strCache>
            </c:strRef>
          </c:tx>
          <c:spPr>
            <a:solidFill>
              <a:srgbClr val="92D050"/>
            </a:solidFill>
            <a:ln>
              <a:noFill/>
            </a:ln>
            <a:effectLst/>
          </c:spPr>
          <c:cat>
            <c:strRef>
              <c:f>Sheet1!$B$10:$R$10</c:f>
              <c:strCache>
                <c:ptCount val="17"/>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strCache>
            </c:strRef>
          </c:cat>
          <c:val>
            <c:numRef>
              <c:f>Sheet1!$B$16:$R$16</c:f>
              <c:numCache>
                <c:formatCode>0</c:formatCode>
                <c:ptCount val="17"/>
                <c:pt idx="0">
                  <c:v>30.612698000000002</c:v>
                </c:pt>
                <c:pt idx="1">
                  <c:v>32.677835999999999</c:v>
                </c:pt>
                <c:pt idx="2">
                  <c:v>35.754135000000005</c:v>
                </c:pt>
                <c:pt idx="3">
                  <c:v>40.953497999999996</c:v>
                </c:pt>
                <c:pt idx="4">
                  <c:v>43.923893999999997</c:v>
                </c:pt>
                <c:pt idx="5">
                  <c:v>49.927379000000002</c:v>
                </c:pt>
                <c:pt idx="6">
                  <c:v>45.475139999999996</c:v>
                </c:pt>
                <c:pt idx="7">
                  <c:v>51.064226000000005</c:v>
                </c:pt>
                <c:pt idx="8">
                  <c:v>54.457417999999997</c:v>
                </c:pt>
                <c:pt idx="9">
                  <c:v>56.263691000000001</c:v>
                </c:pt>
                <c:pt idx="10">
                  <c:v>59.807859999999998</c:v>
                </c:pt>
                <c:pt idx="11">
                  <c:v>63.880633000000003</c:v>
                </c:pt>
                <c:pt idx="12">
                  <c:v>101.938873</c:v>
                </c:pt>
                <c:pt idx="13">
                  <c:v>106.11335000000001</c:v>
                </c:pt>
                <c:pt idx="14">
                  <c:v>108.355034</c:v>
                </c:pt>
                <c:pt idx="15">
                  <c:v>108.29494500000001</c:v>
                </c:pt>
                <c:pt idx="16">
                  <c:v>115.662604</c:v>
                </c:pt>
              </c:numCache>
            </c:numRef>
          </c:val>
          <c:extLst>
            <c:ext xmlns:c16="http://schemas.microsoft.com/office/drawing/2014/chart" uri="{C3380CC4-5D6E-409C-BE32-E72D297353CC}">
              <c16:uniqueId val="{00000004-2BBE-42F7-A457-4D2AE574B828}"/>
            </c:ext>
          </c:extLst>
        </c:ser>
        <c:ser>
          <c:idx val="3"/>
          <c:order val="5"/>
          <c:tx>
            <c:strRef>
              <c:f>Sheet1!$A$14</c:f>
              <c:strCache>
                <c:ptCount val="1"/>
                <c:pt idx="0">
                  <c:v>Electricity</c:v>
                </c:pt>
              </c:strCache>
            </c:strRef>
          </c:tx>
          <c:spPr>
            <a:solidFill>
              <a:schemeClr val="accent5"/>
            </a:solidFill>
            <a:ln>
              <a:noFill/>
            </a:ln>
            <a:effectLst/>
          </c:spPr>
          <c:cat>
            <c:strRef>
              <c:f>Sheet1!$B$10:$R$10</c:f>
              <c:strCache>
                <c:ptCount val="17"/>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strCache>
            </c:strRef>
          </c:cat>
          <c:val>
            <c:numRef>
              <c:f>Sheet1!$B$14:$R$14</c:f>
              <c:numCache>
                <c:formatCode>0</c:formatCode>
                <c:ptCount val="17"/>
                <c:pt idx="0">
                  <c:v>669.17586500000004</c:v>
                </c:pt>
                <c:pt idx="1">
                  <c:v>685.44156599999997</c:v>
                </c:pt>
                <c:pt idx="2">
                  <c:v>680.82549699999993</c:v>
                </c:pt>
                <c:pt idx="3">
                  <c:v>696.14954699999998</c:v>
                </c:pt>
                <c:pt idx="4">
                  <c:v>699.65068599999995</c:v>
                </c:pt>
                <c:pt idx="5">
                  <c:v>730.17771400000004</c:v>
                </c:pt>
                <c:pt idx="6">
                  <c:v>704.00406099999998</c:v>
                </c:pt>
                <c:pt idx="7">
                  <c:v>718.97223699999995</c:v>
                </c:pt>
                <c:pt idx="8">
                  <c:v>715.85237399999994</c:v>
                </c:pt>
                <c:pt idx="9">
                  <c:v>681.80145499999992</c:v>
                </c:pt>
                <c:pt idx="10">
                  <c:v>691.931059</c:v>
                </c:pt>
                <c:pt idx="11">
                  <c:v>703.87328799999989</c:v>
                </c:pt>
                <c:pt idx="12">
                  <c:v>708.61406099999999</c:v>
                </c:pt>
                <c:pt idx="13">
                  <c:v>706.02236800000003</c:v>
                </c:pt>
                <c:pt idx="14">
                  <c:v>703.96064000000001</c:v>
                </c:pt>
                <c:pt idx="15">
                  <c:v>712.67229299999997</c:v>
                </c:pt>
                <c:pt idx="16">
                  <c:v>747.49755299999993</c:v>
                </c:pt>
              </c:numCache>
            </c:numRef>
          </c:val>
          <c:extLst>
            <c:ext xmlns:c16="http://schemas.microsoft.com/office/drawing/2014/chart" uri="{C3380CC4-5D6E-409C-BE32-E72D297353CC}">
              <c16:uniqueId val="{00000005-2BBE-42F7-A457-4D2AE574B828}"/>
            </c:ext>
          </c:extLst>
        </c:ser>
        <c:ser>
          <c:idx val="4"/>
          <c:order val="6"/>
          <c:tx>
            <c:strRef>
              <c:f>Sheet1!$A$15</c:f>
              <c:strCache>
                <c:ptCount val="1"/>
                <c:pt idx="0">
                  <c:v>Derived heat</c:v>
                </c:pt>
              </c:strCache>
            </c:strRef>
          </c:tx>
          <c:spPr>
            <a:solidFill>
              <a:schemeClr val="accent2">
                <a:lumMod val="40000"/>
                <a:lumOff val="60000"/>
              </a:schemeClr>
            </a:solidFill>
            <a:ln>
              <a:noFill/>
            </a:ln>
            <a:effectLst/>
          </c:spPr>
          <c:cat>
            <c:strRef>
              <c:f>Sheet1!$B$10:$R$10</c:f>
              <c:strCache>
                <c:ptCount val="17"/>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strCache>
            </c:strRef>
          </c:cat>
          <c:val>
            <c:numRef>
              <c:f>Sheet1!$B$15:$R$15</c:f>
              <c:numCache>
                <c:formatCode>0</c:formatCode>
                <c:ptCount val="17"/>
                <c:pt idx="0">
                  <c:v>258.81561999999997</c:v>
                </c:pt>
                <c:pt idx="1">
                  <c:v>247.875328</c:v>
                </c:pt>
                <c:pt idx="2">
                  <c:v>251.90093100000001</c:v>
                </c:pt>
                <c:pt idx="3">
                  <c:v>249.03532899999999</c:v>
                </c:pt>
                <c:pt idx="4">
                  <c:v>248.41977199999999</c:v>
                </c:pt>
                <c:pt idx="5">
                  <c:v>275.36577299999999</c:v>
                </c:pt>
                <c:pt idx="6">
                  <c:v>247.34192800000002</c:v>
                </c:pt>
                <c:pt idx="7">
                  <c:v>250.27222899999998</c:v>
                </c:pt>
                <c:pt idx="8">
                  <c:v>263.10592800000001</c:v>
                </c:pt>
                <c:pt idx="9">
                  <c:v>234.76876000000001</c:v>
                </c:pt>
                <c:pt idx="10">
                  <c:v>245.21141</c:v>
                </c:pt>
                <c:pt idx="11">
                  <c:v>256.852689</c:v>
                </c:pt>
                <c:pt idx="12">
                  <c:v>257.47400399999998</c:v>
                </c:pt>
                <c:pt idx="13">
                  <c:v>245.303144</c:v>
                </c:pt>
                <c:pt idx="14">
                  <c:v>242.41298399999999</c:v>
                </c:pt>
                <c:pt idx="15">
                  <c:v>237.27308499999998</c:v>
                </c:pt>
                <c:pt idx="16">
                  <c:v>262.83183000000002</c:v>
                </c:pt>
              </c:numCache>
            </c:numRef>
          </c:val>
          <c:extLst>
            <c:ext xmlns:c16="http://schemas.microsoft.com/office/drawing/2014/chart" uri="{C3380CC4-5D6E-409C-BE32-E72D297353CC}">
              <c16:uniqueId val="{00000006-2BBE-42F7-A457-4D2AE574B828}"/>
            </c:ext>
          </c:extLst>
        </c:ser>
        <c:dLbls>
          <c:showLegendKey val="0"/>
          <c:showVal val="0"/>
          <c:showCatName val="0"/>
          <c:showSerName val="0"/>
          <c:showPercent val="0"/>
          <c:showBubbleSize val="0"/>
        </c:dLbls>
        <c:axId val="1730467887"/>
        <c:axId val="1615639343"/>
      </c:areaChart>
      <c:catAx>
        <c:axId val="1730467887"/>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DE"/>
          </a:p>
        </c:txPr>
        <c:crossAx val="1615639343"/>
        <c:crosses val="autoZero"/>
        <c:auto val="1"/>
        <c:lblAlgn val="ctr"/>
        <c:lblOffset val="100"/>
        <c:noMultiLvlLbl val="0"/>
      </c:catAx>
      <c:valAx>
        <c:axId val="161563934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Final consumption  (TWh)</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D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DE"/>
          </a:p>
        </c:txPr>
        <c:crossAx val="1730467887"/>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DE"/>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DE"/>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a:t>Non-residential</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DE"/>
        </a:p>
      </c:txPr>
    </c:title>
    <c:autoTitleDeleted val="0"/>
    <c:plotArea>
      <c:layout/>
      <c:areaChart>
        <c:grouping val="stacked"/>
        <c:varyColors val="0"/>
        <c:ser>
          <c:idx val="0"/>
          <c:order val="0"/>
          <c:tx>
            <c:strRef>
              <c:f>Sheet1!$A$2</c:f>
              <c:strCache>
                <c:ptCount val="1"/>
                <c:pt idx="0">
                  <c:v>Solid fossil fuels</c:v>
                </c:pt>
              </c:strCache>
            </c:strRef>
          </c:tx>
          <c:spPr>
            <a:solidFill>
              <a:schemeClr val="accent1"/>
            </a:solidFill>
            <a:ln>
              <a:noFill/>
            </a:ln>
            <a:effectLst/>
          </c:spPr>
          <c:cat>
            <c:strRef>
              <c:f>Sheet1!$B$1:$R$1</c:f>
              <c:strCache>
                <c:ptCount val="17"/>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strCache>
            </c:strRef>
          </c:cat>
          <c:val>
            <c:numRef>
              <c:f>Sheet1!$B$2:$R$2</c:f>
              <c:numCache>
                <c:formatCode>0</c:formatCode>
                <c:ptCount val="17"/>
                <c:pt idx="0">
                  <c:v>13.192562000000001</c:v>
                </c:pt>
                <c:pt idx="1">
                  <c:v>16.248674999999999</c:v>
                </c:pt>
                <c:pt idx="2">
                  <c:v>15.523012000000001</c:v>
                </c:pt>
                <c:pt idx="3">
                  <c:v>16.479219000000001</c:v>
                </c:pt>
                <c:pt idx="4">
                  <c:v>18.785945999999999</c:v>
                </c:pt>
                <c:pt idx="5">
                  <c:v>17.917283999999999</c:v>
                </c:pt>
                <c:pt idx="6">
                  <c:v>16.116015000000001</c:v>
                </c:pt>
                <c:pt idx="7">
                  <c:v>13.324617</c:v>
                </c:pt>
                <c:pt idx="8">
                  <c:v>13.034863999999999</c:v>
                </c:pt>
                <c:pt idx="9">
                  <c:v>11.024709999999999</c:v>
                </c:pt>
                <c:pt idx="10">
                  <c:v>12.249671000000001</c:v>
                </c:pt>
                <c:pt idx="11">
                  <c:v>10.389089</c:v>
                </c:pt>
                <c:pt idx="12">
                  <c:v>10.225800999999999</c:v>
                </c:pt>
                <c:pt idx="13">
                  <c:v>9.5314139999999998</c:v>
                </c:pt>
                <c:pt idx="14">
                  <c:v>8.3590900000000001</c:v>
                </c:pt>
                <c:pt idx="15">
                  <c:v>7.4223140000000001</c:v>
                </c:pt>
                <c:pt idx="16">
                  <c:v>9.2717340000000004</c:v>
                </c:pt>
              </c:numCache>
            </c:numRef>
          </c:val>
          <c:extLst>
            <c:ext xmlns:c16="http://schemas.microsoft.com/office/drawing/2014/chart" uri="{C3380CC4-5D6E-409C-BE32-E72D297353CC}">
              <c16:uniqueId val="{00000000-026D-4D8E-8BC4-C7128AFDBFA7}"/>
            </c:ext>
          </c:extLst>
        </c:ser>
        <c:ser>
          <c:idx val="1"/>
          <c:order val="1"/>
          <c:tx>
            <c:strRef>
              <c:f>Sheet1!$A$3</c:f>
              <c:strCache>
                <c:ptCount val="1"/>
                <c:pt idx="0">
                  <c:v>Natural gas</c:v>
                </c:pt>
              </c:strCache>
            </c:strRef>
          </c:tx>
          <c:spPr>
            <a:solidFill>
              <a:schemeClr val="accent2"/>
            </a:solidFill>
            <a:ln>
              <a:noFill/>
            </a:ln>
            <a:effectLst/>
          </c:spPr>
          <c:cat>
            <c:strRef>
              <c:f>Sheet1!$B$1:$R$1</c:f>
              <c:strCache>
                <c:ptCount val="17"/>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strCache>
            </c:strRef>
          </c:cat>
          <c:val>
            <c:numRef>
              <c:f>Sheet1!$B$3:$R$3</c:f>
              <c:numCache>
                <c:formatCode>0</c:formatCode>
                <c:ptCount val="17"/>
                <c:pt idx="0">
                  <c:v>426.80219400000004</c:v>
                </c:pt>
                <c:pt idx="1">
                  <c:v>456.12503100000004</c:v>
                </c:pt>
                <c:pt idx="2">
                  <c:v>410.04901100000001</c:v>
                </c:pt>
                <c:pt idx="3">
                  <c:v>436.21981</c:v>
                </c:pt>
                <c:pt idx="4">
                  <c:v>443.19803999999999</c:v>
                </c:pt>
                <c:pt idx="5">
                  <c:v>469.40878299999997</c:v>
                </c:pt>
                <c:pt idx="6">
                  <c:v>406.82769100000002</c:v>
                </c:pt>
                <c:pt idx="7">
                  <c:v>424.56410199999999</c:v>
                </c:pt>
                <c:pt idx="8">
                  <c:v>449.01778000000002</c:v>
                </c:pt>
                <c:pt idx="9">
                  <c:v>390.024473</c:v>
                </c:pt>
                <c:pt idx="10">
                  <c:v>418.63664799999998</c:v>
                </c:pt>
                <c:pt idx="11">
                  <c:v>424.85528199999999</c:v>
                </c:pt>
                <c:pt idx="12">
                  <c:v>423.44451400000003</c:v>
                </c:pt>
                <c:pt idx="13">
                  <c:v>439.88698599999998</c:v>
                </c:pt>
                <c:pt idx="14">
                  <c:v>420.66654499999999</c:v>
                </c:pt>
                <c:pt idx="15">
                  <c:v>401.78483399999999</c:v>
                </c:pt>
                <c:pt idx="16">
                  <c:v>444.02369099999999</c:v>
                </c:pt>
              </c:numCache>
            </c:numRef>
          </c:val>
          <c:extLst>
            <c:ext xmlns:c16="http://schemas.microsoft.com/office/drawing/2014/chart" uri="{C3380CC4-5D6E-409C-BE32-E72D297353CC}">
              <c16:uniqueId val="{00000001-026D-4D8E-8BC4-C7128AFDBFA7}"/>
            </c:ext>
          </c:extLst>
        </c:ser>
        <c:ser>
          <c:idx val="2"/>
          <c:order val="2"/>
          <c:tx>
            <c:strRef>
              <c:f>Sheet1!$A$4</c:f>
              <c:strCache>
                <c:ptCount val="1"/>
                <c:pt idx="0">
                  <c:v>Oil and petroleum products</c:v>
                </c:pt>
              </c:strCache>
            </c:strRef>
          </c:tx>
          <c:spPr>
            <a:solidFill>
              <a:schemeClr val="accent3"/>
            </a:solidFill>
            <a:ln>
              <a:noFill/>
            </a:ln>
            <a:effectLst/>
          </c:spPr>
          <c:cat>
            <c:strRef>
              <c:f>Sheet1!$B$1:$R$1</c:f>
              <c:strCache>
                <c:ptCount val="17"/>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strCache>
            </c:strRef>
          </c:cat>
          <c:val>
            <c:numRef>
              <c:f>Sheet1!$B$4:$R$4</c:f>
              <c:numCache>
                <c:formatCode>0</c:formatCode>
                <c:ptCount val="17"/>
                <c:pt idx="0">
                  <c:v>256.535078</c:v>
                </c:pt>
                <c:pt idx="1">
                  <c:v>246.79148599999999</c:v>
                </c:pt>
                <c:pt idx="2">
                  <c:v>200.934226</c:v>
                </c:pt>
                <c:pt idx="3">
                  <c:v>229.09645600000002</c:v>
                </c:pt>
                <c:pt idx="4">
                  <c:v>210.31377700000002</c:v>
                </c:pt>
                <c:pt idx="5">
                  <c:v>206.55612599999998</c:v>
                </c:pt>
                <c:pt idx="6">
                  <c:v>183.72919899999999</c:v>
                </c:pt>
                <c:pt idx="7">
                  <c:v>183.87805499999999</c:v>
                </c:pt>
                <c:pt idx="8">
                  <c:v>190.17524900000001</c:v>
                </c:pt>
                <c:pt idx="9">
                  <c:v>170.17790900000003</c:v>
                </c:pt>
                <c:pt idx="10">
                  <c:v>170.57339100000002</c:v>
                </c:pt>
                <c:pt idx="11">
                  <c:v>170.18055999999999</c:v>
                </c:pt>
                <c:pt idx="12">
                  <c:v>170.57295300000001</c:v>
                </c:pt>
                <c:pt idx="13">
                  <c:v>125.650966</c:v>
                </c:pt>
                <c:pt idx="14">
                  <c:v>123.657431</c:v>
                </c:pt>
                <c:pt idx="15">
                  <c:v>113.234343</c:v>
                </c:pt>
                <c:pt idx="16">
                  <c:v>126.121048</c:v>
                </c:pt>
              </c:numCache>
            </c:numRef>
          </c:val>
          <c:extLst>
            <c:ext xmlns:c16="http://schemas.microsoft.com/office/drawing/2014/chart" uri="{C3380CC4-5D6E-409C-BE32-E72D297353CC}">
              <c16:uniqueId val="{00000002-026D-4D8E-8BC4-C7128AFDBFA7}"/>
            </c:ext>
          </c:extLst>
        </c:ser>
        <c:ser>
          <c:idx val="6"/>
          <c:order val="3"/>
          <c:tx>
            <c:strRef>
              <c:f>Sheet1!$A$8</c:f>
              <c:strCache>
                <c:ptCount val="1"/>
                <c:pt idx="0">
                  <c:v>Other fossil</c:v>
                </c:pt>
              </c:strCache>
            </c:strRef>
          </c:tx>
          <c:spPr>
            <a:solidFill>
              <a:schemeClr val="accent1">
                <a:lumMod val="60000"/>
              </a:schemeClr>
            </a:solidFill>
            <a:ln>
              <a:noFill/>
            </a:ln>
            <a:effectLst/>
          </c:spPr>
          <c:cat>
            <c:strRef>
              <c:f>Sheet1!$B$1:$R$1</c:f>
              <c:strCache>
                <c:ptCount val="17"/>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strCache>
            </c:strRef>
          </c:cat>
          <c:val>
            <c:numRef>
              <c:f>Sheet1!$B$8:$R$8</c:f>
              <c:numCache>
                <c:formatCode>0</c:formatCode>
                <c:ptCount val="17"/>
                <c:pt idx="0">
                  <c:v>2.686896</c:v>
                </c:pt>
                <c:pt idx="1">
                  <c:v>2.5375540000000001</c:v>
                </c:pt>
                <c:pt idx="2">
                  <c:v>2.9574979999999997</c:v>
                </c:pt>
                <c:pt idx="3">
                  <c:v>3.179872</c:v>
                </c:pt>
                <c:pt idx="4">
                  <c:v>3.5561439999999997</c:v>
                </c:pt>
                <c:pt idx="5">
                  <c:v>3.5075659999999997</c:v>
                </c:pt>
                <c:pt idx="6">
                  <c:v>2.0853190000000001</c:v>
                </c:pt>
                <c:pt idx="7">
                  <c:v>2.0529119999999996</c:v>
                </c:pt>
                <c:pt idx="8">
                  <c:v>2.571167</c:v>
                </c:pt>
                <c:pt idx="9">
                  <c:v>2.6548160000000003</c:v>
                </c:pt>
                <c:pt idx="10">
                  <c:v>1.860466</c:v>
                </c:pt>
                <c:pt idx="11">
                  <c:v>2.164145</c:v>
                </c:pt>
                <c:pt idx="12">
                  <c:v>2.4865120000000003</c:v>
                </c:pt>
                <c:pt idx="13">
                  <c:v>2.293288</c:v>
                </c:pt>
                <c:pt idx="14">
                  <c:v>2.4231959999999999</c:v>
                </c:pt>
                <c:pt idx="15">
                  <c:v>3.0175960000000002</c:v>
                </c:pt>
                <c:pt idx="16">
                  <c:v>3.1525700000000003</c:v>
                </c:pt>
              </c:numCache>
            </c:numRef>
          </c:val>
          <c:extLst>
            <c:ext xmlns:c16="http://schemas.microsoft.com/office/drawing/2014/chart" uri="{C3380CC4-5D6E-409C-BE32-E72D297353CC}">
              <c16:uniqueId val="{00000003-026D-4D8E-8BC4-C7128AFDBFA7}"/>
            </c:ext>
          </c:extLst>
        </c:ser>
        <c:ser>
          <c:idx val="3"/>
          <c:order val="4"/>
          <c:tx>
            <c:strRef>
              <c:f>Sheet1!$A$5</c:f>
              <c:strCache>
                <c:ptCount val="1"/>
                <c:pt idx="0">
                  <c:v>Renewables and biofuels</c:v>
                </c:pt>
              </c:strCache>
            </c:strRef>
          </c:tx>
          <c:spPr>
            <a:solidFill>
              <a:srgbClr val="92D050"/>
            </a:solidFill>
            <a:ln>
              <a:noFill/>
            </a:ln>
            <a:effectLst/>
          </c:spPr>
          <c:cat>
            <c:strRef>
              <c:f>Sheet1!$B$1:$R$1</c:f>
              <c:strCache>
                <c:ptCount val="17"/>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strCache>
            </c:strRef>
          </c:cat>
          <c:val>
            <c:numRef>
              <c:f>Sheet1!$B$5:$R$5</c:f>
              <c:numCache>
                <c:formatCode>0</c:formatCode>
                <c:ptCount val="17"/>
                <c:pt idx="0">
                  <c:v>30.612698000000002</c:v>
                </c:pt>
                <c:pt idx="1">
                  <c:v>32.677835999999999</c:v>
                </c:pt>
                <c:pt idx="2">
                  <c:v>35.754135000000005</c:v>
                </c:pt>
                <c:pt idx="3">
                  <c:v>40.953497999999996</c:v>
                </c:pt>
                <c:pt idx="4">
                  <c:v>43.923893999999997</c:v>
                </c:pt>
                <c:pt idx="5">
                  <c:v>49.927379000000002</c:v>
                </c:pt>
                <c:pt idx="6">
                  <c:v>45.475139999999996</c:v>
                </c:pt>
                <c:pt idx="7">
                  <c:v>51.064226000000005</c:v>
                </c:pt>
                <c:pt idx="8">
                  <c:v>54.457417999999997</c:v>
                </c:pt>
                <c:pt idx="9">
                  <c:v>56.263691000000001</c:v>
                </c:pt>
                <c:pt idx="10">
                  <c:v>59.807859999999998</c:v>
                </c:pt>
                <c:pt idx="11">
                  <c:v>63.880633000000003</c:v>
                </c:pt>
                <c:pt idx="12">
                  <c:v>101.938873</c:v>
                </c:pt>
                <c:pt idx="13">
                  <c:v>106.11335000000001</c:v>
                </c:pt>
                <c:pt idx="14">
                  <c:v>108.355034</c:v>
                </c:pt>
                <c:pt idx="15">
                  <c:v>108.29494500000001</c:v>
                </c:pt>
                <c:pt idx="16">
                  <c:v>115.662604</c:v>
                </c:pt>
              </c:numCache>
            </c:numRef>
          </c:val>
          <c:extLst>
            <c:ext xmlns:c16="http://schemas.microsoft.com/office/drawing/2014/chart" uri="{C3380CC4-5D6E-409C-BE32-E72D297353CC}">
              <c16:uniqueId val="{00000004-026D-4D8E-8BC4-C7128AFDBFA7}"/>
            </c:ext>
          </c:extLst>
        </c:ser>
        <c:ser>
          <c:idx val="4"/>
          <c:order val="5"/>
          <c:tx>
            <c:strRef>
              <c:f>Sheet1!$A$6</c:f>
              <c:strCache>
                <c:ptCount val="1"/>
                <c:pt idx="0">
                  <c:v>Electricity</c:v>
                </c:pt>
              </c:strCache>
            </c:strRef>
          </c:tx>
          <c:spPr>
            <a:solidFill>
              <a:schemeClr val="accent5"/>
            </a:solidFill>
            <a:ln>
              <a:noFill/>
            </a:ln>
            <a:effectLst/>
          </c:spPr>
          <c:cat>
            <c:strRef>
              <c:f>Sheet1!$B$1:$R$1</c:f>
              <c:strCache>
                <c:ptCount val="17"/>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strCache>
            </c:strRef>
          </c:cat>
          <c:val>
            <c:numRef>
              <c:f>Sheet1!$B$6:$R$6</c:f>
              <c:numCache>
                <c:formatCode>0</c:formatCode>
                <c:ptCount val="17"/>
                <c:pt idx="0">
                  <c:v>648.75743399999999</c:v>
                </c:pt>
                <c:pt idx="1">
                  <c:v>684.72151800000006</c:v>
                </c:pt>
                <c:pt idx="2">
                  <c:v>695.31920500000001</c:v>
                </c:pt>
                <c:pt idx="3">
                  <c:v>717.96538600000008</c:v>
                </c:pt>
                <c:pt idx="4">
                  <c:v>725.47699399999999</c:v>
                </c:pt>
                <c:pt idx="5">
                  <c:v>743.84639200000004</c:v>
                </c:pt>
                <c:pt idx="6">
                  <c:v>724.69314500000007</c:v>
                </c:pt>
                <c:pt idx="7">
                  <c:v>733.87179000000003</c:v>
                </c:pt>
                <c:pt idx="8">
                  <c:v>728.82192799999996</c:v>
                </c:pt>
                <c:pt idx="9">
                  <c:v>706.35114899999996</c:v>
                </c:pt>
                <c:pt idx="10">
                  <c:v>733.15313800000001</c:v>
                </c:pt>
                <c:pt idx="11">
                  <c:v>739.44487800000002</c:v>
                </c:pt>
                <c:pt idx="12">
                  <c:v>740.95954000000006</c:v>
                </c:pt>
                <c:pt idx="13">
                  <c:v>740.20838700000002</c:v>
                </c:pt>
                <c:pt idx="14">
                  <c:v>725.74966099999995</c:v>
                </c:pt>
                <c:pt idx="15">
                  <c:v>677.42944899999998</c:v>
                </c:pt>
                <c:pt idx="16">
                  <c:v>696.35260100000005</c:v>
                </c:pt>
              </c:numCache>
            </c:numRef>
          </c:val>
          <c:extLst>
            <c:ext xmlns:c16="http://schemas.microsoft.com/office/drawing/2014/chart" uri="{C3380CC4-5D6E-409C-BE32-E72D297353CC}">
              <c16:uniqueId val="{00000005-026D-4D8E-8BC4-C7128AFDBFA7}"/>
            </c:ext>
          </c:extLst>
        </c:ser>
        <c:ser>
          <c:idx val="5"/>
          <c:order val="6"/>
          <c:tx>
            <c:strRef>
              <c:f>Sheet1!$A$7</c:f>
              <c:strCache>
                <c:ptCount val="1"/>
                <c:pt idx="0">
                  <c:v>Derived heat</c:v>
                </c:pt>
              </c:strCache>
            </c:strRef>
          </c:tx>
          <c:spPr>
            <a:solidFill>
              <a:schemeClr val="accent2">
                <a:lumMod val="40000"/>
                <a:lumOff val="60000"/>
              </a:schemeClr>
            </a:solidFill>
            <a:ln>
              <a:noFill/>
            </a:ln>
            <a:effectLst/>
          </c:spPr>
          <c:cat>
            <c:strRef>
              <c:f>Sheet1!$B$1:$R$1</c:f>
              <c:strCache>
                <c:ptCount val="17"/>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strCache>
            </c:strRef>
          </c:cat>
          <c:val>
            <c:numRef>
              <c:f>Sheet1!$B$7:$R$7</c:f>
              <c:numCache>
                <c:formatCode>0</c:formatCode>
                <c:ptCount val="17"/>
                <c:pt idx="0">
                  <c:v>109.82347800000001</c:v>
                </c:pt>
                <c:pt idx="1">
                  <c:v>107.79892600000001</c:v>
                </c:pt>
                <c:pt idx="2">
                  <c:v>108.316575</c:v>
                </c:pt>
                <c:pt idx="3">
                  <c:v>116.627968</c:v>
                </c:pt>
                <c:pt idx="4">
                  <c:v>117.174503</c:v>
                </c:pt>
                <c:pt idx="5">
                  <c:v>136.83165100000002</c:v>
                </c:pt>
                <c:pt idx="6">
                  <c:v>113.26461999999999</c:v>
                </c:pt>
                <c:pt idx="7">
                  <c:v>116.48650199999999</c:v>
                </c:pt>
                <c:pt idx="8">
                  <c:v>105.50832200000001</c:v>
                </c:pt>
                <c:pt idx="9">
                  <c:v>99.054650999999993</c:v>
                </c:pt>
                <c:pt idx="10">
                  <c:v>98.397054999999995</c:v>
                </c:pt>
                <c:pt idx="11">
                  <c:v>102.977655</c:v>
                </c:pt>
                <c:pt idx="12">
                  <c:v>107.415378</c:v>
                </c:pt>
                <c:pt idx="13">
                  <c:v>107.547067</c:v>
                </c:pt>
                <c:pt idx="14">
                  <c:v>106.026792</c:v>
                </c:pt>
                <c:pt idx="15">
                  <c:v>98.483852999999996</c:v>
                </c:pt>
                <c:pt idx="16">
                  <c:v>110.067482</c:v>
                </c:pt>
              </c:numCache>
            </c:numRef>
          </c:val>
          <c:extLst>
            <c:ext xmlns:c16="http://schemas.microsoft.com/office/drawing/2014/chart" uri="{C3380CC4-5D6E-409C-BE32-E72D297353CC}">
              <c16:uniqueId val="{00000006-026D-4D8E-8BC4-C7128AFDBFA7}"/>
            </c:ext>
          </c:extLst>
        </c:ser>
        <c:dLbls>
          <c:showLegendKey val="0"/>
          <c:showVal val="0"/>
          <c:showCatName val="0"/>
          <c:showSerName val="0"/>
          <c:showPercent val="0"/>
          <c:showBubbleSize val="0"/>
        </c:dLbls>
        <c:axId val="1617584287"/>
        <c:axId val="1540826703"/>
      </c:areaChart>
      <c:catAx>
        <c:axId val="1617584287"/>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DE"/>
          </a:p>
        </c:txPr>
        <c:crossAx val="1540826703"/>
        <c:crosses val="autoZero"/>
        <c:auto val="1"/>
        <c:lblAlgn val="ctr"/>
        <c:lblOffset val="100"/>
        <c:noMultiLvlLbl val="0"/>
      </c:catAx>
      <c:valAx>
        <c:axId val="154082670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Final consumption (TWh)</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D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DE"/>
          </a:p>
        </c:txPr>
        <c:crossAx val="1617584287"/>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DE"/>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DE"/>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Energy uses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DE"/>
        </a:p>
      </c:txPr>
    </c:title>
    <c:autoTitleDeleted val="0"/>
    <c:plotArea>
      <c:layout/>
      <c:areaChart>
        <c:grouping val="percentStacked"/>
        <c:varyColors val="0"/>
        <c:ser>
          <c:idx val="0"/>
          <c:order val="0"/>
          <c:tx>
            <c:strRef>
              <c:f>Figures!$A$3</c:f>
              <c:strCache>
                <c:ptCount val="1"/>
                <c:pt idx="0">
                  <c:v>Space heating</c:v>
                </c:pt>
              </c:strCache>
            </c:strRef>
          </c:tx>
          <c:spPr>
            <a:solidFill>
              <a:schemeClr val="accent1"/>
            </a:solidFill>
            <a:ln>
              <a:noFill/>
            </a:ln>
            <a:effectLst/>
          </c:spPr>
          <c:cat>
            <c:strRef>
              <c:f>Figures!$B$1:$E$1</c:f>
              <c:strCache>
                <c:ptCount val="4"/>
                <c:pt idx="0">
                  <c:v>2018</c:v>
                </c:pt>
                <c:pt idx="1">
                  <c:v>2019</c:v>
                </c:pt>
                <c:pt idx="2">
                  <c:v>2020</c:v>
                </c:pt>
                <c:pt idx="3">
                  <c:v>2021</c:v>
                </c:pt>
              </c:strCache>
            </c:strRef>
          </c:cat>
          <c:val>
            <c:numRef>
              <c:f>Figures!$B$3:$E$3</c:f>
              <c:numCache>
                <c:formatCode>0</c:formatCode>
                <c:ptCount val="4"/>
                <c:pt idx="0">
                  <c:v>1862.9744847222221</c:v>
                </c:pt>
                <c:pt idx="1">
                  <c:v>1852.6957075</c:v>
                </c:pt>
                <c:pt idx="2">
                  <c:v>1832.3453716666668</c:v>
                </c:pt>
                <c:pt idx="3">
                  <c:v>1959.1648108333334</c:v>
                </c:pt>
              </c:numCache>
            </c:numRef>
          </c:val>
          <c:extLst>
            <c:ext xmlns:c16="http://schemas.microsoft.com/office/drawing/2014/chart" uri="{C3380CC4-5D6E-409C-BE32-E72D297353CC}">
              <c16:uniqueId val="{00000000-A9AB-4AA6-A3C6-E7037F5A6616}"/>
            </c:ext>
          </c:extLst>
        </c:ser>
        <c:ser>
          <c:idx val="1"/>
          <c:order val="1"/>
          <c:tx>
            <c:strRef>
              <c:f>Figures!$A$4</c:f>
              <c:strCache>
                <c:ptCount val="1"/>
                <c:pt idx="0">
                  <c:v>Water heating</c:v>
                </c:pt>
              </c:strCache>
            </c:strRef>
          </c:tx>
          <c:spPr>
            <a:solidFill>
              <a:schemeClr val="accent2"/>
            </a:solidFill>
            <a:ln>
              <a:noFill/>
            </a:ln>
            <a:effectLst/>
          </c:spPr>
          <c:cat>
            <c:strRef>
              <c:f>Figures!$B$1:$E$1</c:f>
              <c:strCache>
                <c:ptCount val="4"/>
                <c:pt idx="0">
                  <c:v>2018</c:v>
                </c:pt>
                <c:pt idx="1">
                  <c:v>2019</c:v>
                </c:pt>
                <c:pt idx="2">
                  <c:v>2020</c:v>
                </c:pt>
                <c:pt idx="3">
                  <c:v>2021</c:v>
                </c:pt>
              </c:strCache>
            </c:strRef>
          </c:cat>
          <c:val>
            <c:numRef>
              <c:f>Figures!$B$4:$E$4</c:f>
              <c:numCache>
                <c:formatCode>0</c:formatCode>
                <c:ptCount val="4"/>
                <c:pt idx="0">
                  <c:v>428.41900722222221</c:v>
                </c:pt>
                <c:pt idx="1">
                  <c:v>425.66698500000001</c:v>
                </c:pt>
                <c:pt idx="2">
                  <c:v>430.60628388888887</c:v>
                </c:pt>
                <c:pt idx="3">
                  <c:v>440.18814499999996</c:v>
                </c:pt>
              </c:numCache>
            </c:numRef>
          </c:val>
          <c:extLst>
            <c:ext xmlns:c16="http://schemas.microsoft.com/office/drawing/2014/chart" uri="{C3380CC4-5D6E-409C-BE32-E72D297353CC}">
              <c16:uniqueId val="{00000001-A9AB-4AA6-A3C6-E7037F5A6616}"/>
            </c:ext>
          </c:extLst>
        </c:ser>
        <c:ser>
          <c:idx val="2"/>
          <c:order val="2"/>
          <c:tx>
            <c:strRef>
              <c:f>Figures!$A$5</c:f>
              <c:strCache>
                <c:ptCount val="1"/>
                <c:pt idx="0">
                  <c:v>Space cooling</c:v>
                </c:pt>
              </c:strCache>
            </c:strRef>
          </c:tx>
          <c:spPr>
            <a:solidFill>
              <a:schemeClr val="accent3"/>
            </a:solidFill>
            <a:ln>
              <a:noFill/>
            </a:ln>
            <a:effectLst/>
          </c:spPr>
          <c:cat>
            <c:strRef>
              <c:f>Figures!$B$1:$E$1</c:f>
              <c:strCache>
                <c:ptCount val="4"/>
                <c:pt idx="0">
                  <c:v>2018</c:v>
                </c:pt>
                <c:pt idx="1">
                  <c:v>2019</c:v>
                </c:pt>
                <c:pt idx="2">
                  <c:v>2020</c:v>
                </c:pt>
                <c:pt idx="3">
                  <c:v>2021</c:v>
                </c:pt>
              </c:strCache>
            </c:strRef>
          </c:cat>
          <c:val>
            <c:numRef>
              <c:f>Figures!$B$5:$E$5</c:f>
              <c:numCache>
                <c:formatCode>0</c:formatCode>
                <c:ptCount val="4"/>
                <c:pt idx="0">
                  <c:v>11.318268888888888</c:v>
                </c:pt>
                <c:pt idx="1">
                  <c:v>12.999716944444444</c:v>
                </c:pt>
                <c:pt idx="2">
                  <c:v>12.606596388888891</c:v>
                </c:pt>
                <c:pt idx="3">
                  <c:v>13.837821666666667</c:v>
                </c:pt>
              </c:numCache>
            </c:numRef>
          </c:val>
          <c:extLst>
            <c:ext xmlns:c16="http://schemas.microsoft.com/office/drawing/2014/chart" uri="{C3380CC4-5D6E-409C-BE32-E72D297353CC}">
              <c16:uniqueId val="{00000002-A9AB-4AA6-A3C6-E7037F5A6616}"/>
            </c:ext>
          </c:extLst>
        </c:ser>
        <c:ser>
          <c:idx val="3"/>
          <c:order val="3"/>
          <c:tx>
            <c:strRef>
              <c:f>Figures!$A$6</c:f>
              <c:strCache>
                <c:ptCount val="1"/>
                <c:pt idx="0">
                  <c:v>Cooking</c:v>
                </c:pt>
              </c:strCache>
            </c:strRef>
          </c:tx>
          <c:spPr>
            <a:solidFill>
              <a:schemeClr val="accent4"/>
            </a:solidFill>
            <a:ln>
              <a:noFill/>
            </a:ln>
            <a:effectLst/>
          </c:spPr>
          <c:cat>
            <c:strRef>
              <c:f>Figures!$B$1:$E$1</c:f>
              <c:strCache>
                <c:ptCount val="4"/>
                <c:pt idx="0">
                  <c:v>2018</c:v>
                </c:pt>
                <c:pt idx="1">
                  <c:v>2019</c:v>
                </c:pt>
                <c:pt idx="2">
                  <c:v>2020</c:v>
                </c:pt>
                <c:pt idx="3">
                  <c:v>2021</c:v>
                </c:pt>
              </c:strCache>
            </c:strRef>
          </c:cat>
          <c:val>
            <c:numRef>
              <c:f>Figures!$B$6:$E$6</c:f>
              <c:numCache>
                <c:formatCode>0</c:formatCode>
                <c:ptCount val="4"/>
                <c:pt idx="0">
                  <c:v>171.43869000000001</c:v>
                </c:pt>
                <c:pt idx="1">
                  <c:v>170.1546525</c:v>
                </c:pt>
                <c:pt idx="2">
                  <c:v>174.73789277777777</c:v>
                </c:pt>
                <c:pt idx="3">
                  <c:v>181.06102055555556</c:v>
                </c:pt>
              </c:numCache>
            </c:numRef>
          </c:val>
          <c:extLst>
            <c:ext xmlns:c16="http://schemas.microsoft.com/office/drawing/2014/chart" uri="{C3380CC4-5D6E-409C-BE32-E72D297353CC}">
              <c16:uniqueId val="{00000003-A9AB-4AA6-A3C6-E7037F5A6616}"/>
            </c:ext>
          </c:extLst>
        </c:ser>
        <c:ser>
          <c:idx val="4"/>
          <c:order val="4"/>
          <c:tx>
            <c:strRef>
              <c:f>Figures!$A$7</c:f>
              <c:strCache>
                <c:ptCount val="1"/>
                <c:pt idx="0">
                  <c:v>Lighting and electrical appliances</c:v>
                </c:pt>
              </c:strCache>
            </c:strRef>
          </c:tx>
          <c:spPr>
            <a:solidFill>
              <a:schemeClr val="accent5"/>
            </a:solidFill>
            <a:ln>
              <a:noFill/>
            </a:ln>
            <a:effectLst/>
          </c:spPr>
          <c:cat>
            <c:strRef>
              <c:f>Figures!$B$1:$E$1</c:f>
              <c:strCache>
                <c:ptCount val="4"/>
                <c:pt idx="0">
                  <c:v>2018</c:v>
                </c:pt>
                <c:pt idx="1">
                  <c:v>2019</c:v>
                </c:pt>
                <c:pt idx="2">
                  <c:v>2020</c:v>
                </c:pt>
                <c:pt idx="3">
                  <c:v>2021</c:v>
                </c:pt>
              </c:strCache>
            </c:strRef>
          </c:cat>
          <c:val>
            <c:numRef>
              <c:f>Figures!$B$7:$E$7</c:f>
              <c:numCache>
                <c:formatCode>0</c:formatCode>
                <c:ptCount val="4"/>
                <c:pt idx="0">
                  <c:v>396.08229277777775</c:v>
                </c:pt>
                <c:pt idx="1">
                  <c:v>394.27277000000004</c:v>
                </c:pt>
                <c:pt idx="2">
                  <c:v>403.84521805555551</c:v>
                </c:pt>
                <c:pt idx="3">
                  <c:v>414.70030472222226</c:v>
                </c:pt>
              </c:numCache>
            </c:numRef>
          </c:val>
          <c:extLst>
            <c:ext xmlns:c16="http://schemas.microsoft.com/office/drawing/2014/chart" uri="{C3380CC4-5D6E-409C-BE32-E72D297353CC}">
              <c16:uniqueId val="{00000004-A9AB-4AA6-A3C6-E7037F5A6616}"/>
            </c:ext>
          </c:extLst>
        </c:ser>
        <c:ser>
          <c:idx val="5"/>
          <c:order val="5"/>
          <c:tx>
            <c:strRef>
              <c:f>Figures!$A$8</c:f>
              <c:strCache>
                <c:ptCount val="1"/>
                <c:pt idx="0">
                  <c:v>Others</c:v>
                </c:pt>
              </c:strCache>
            </c:strRef>
          </c:tx>
          <c:spPr>
            <a:solidFill>
              <a:schemeClr val="accent6"/>
            </a:solidFill>
            <a:ln>
              <a:noFill/>
            </a:ln>
            <a:effectLst/>
          </c:spPr>
          <c:cat>
            <c:strRef>
              <c:f>Figures!$B$1:$E$1</c:f>
              <c:strCache>
                <c:ptCount val="4"/>
                <c:pt idx="0">
                  <c:v>2018</c:v>
                </c:pt>
                <c:pt idx="1">
                  <c:v>2019</c:v>
                </c:pt>
                <c:pt idx="2">
                  <c:v>2020</c:v>
                </c:pt>
                <c:pt idx="3">
                  <c:v>2021</c:v>
                </c:pt>
              </c:strCache>
            </c:strRef>
          </c:cat>
          <c:val>
            <c:numRef>
              <c:f>Figures!$B$8:$E$8</c:f>
              <c:numCache>
                <c:formatCode>0</c:formatCode>
                <c:ptCount val="4"/>
                <c:pt idx="0">
                  <c:v>31.596546388888889</c:v>
                </c:pt>
                <c:pt idx="1">
                  <c:v>30.662055277777778</c:v>
                </c:pt>
                <c:pt idx="2">
                  <c:v>28.835676944444447</c:v>
                </c:pt>
                <c:pt idx="3">
                  <c:v>33.787127499999997</c:v>
                </c:pt>
              </c:numCache>
            </c:numRef>
          </c:val>
          <c:extLst>
            <c:ext xmlns:c16="http://schemas.microsoft.com/office/drawing/2014/chart" uri="{C3380CC4-5D6E-409C-BE32-E72D297353CC}">
              <c16:uniqueId val="{00000005-A9AB-4AA6-A3C6-E7037F5A6616}"/>
            </c:ext>
          </c:extLst>
        </c:ser>
        <c:dLbls>
          <c:showLegendKey val="0"/>
          <c:showVal val="0"/>
          <c:showCatName val="0"/>
          <c:showSerName val="0"/>
          <c:showPercent val="0"/>
          <c:showBubbleSize val="0"/>
        </c:dLbls>
        <c:axId val="1621777423"/>
        <c:axId val="1623844815"/>
      </c:areaChart>
      <c:catAx>
        <c:axId val="16217774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DE"/>
          </a:p>
        </c:txPr>
        <c:crossAx val="1623844815"/>
        <c:crosses val="autoZero"/>
        <c:auto val="1"/>
        <c:lblAlgn val="ctr"/>
        <c:lblOffset val="100"/>
        <c:noMultiLvlLbl val="0"/>
      </c:catAx>
      <c:valAx>
        <c:axId val="162384481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DE"/>
          </a:p>
        </c:txPr>
        <c:crossAx val="1621777423"/>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DE"/>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Water heating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DE"/>
        </a:p>
      </c:txPr>
    </c:title>
    <c:autoTitleDeleted val="0"/>
    <c:plotArea>
      <c:layout/>
      <c:barChart>
        <c:barDir val="col"/>
        <c:grouping val="stacked"/>
        <c:varyColors val="0"/>
        <c:ser>
          <c:idx val="0"/>
          <c:order val="0"/>
          <c:tx>
            <c:strRef>
              <c:f>Figures!$A$25</c:f>
              <c:strCache>
                <c:ptCount val="1"/>
                <c:pt idx="0">
                  <c:v>Solid fossil fuels</c:v>
                </c:pt>
              </c:strCache>
            </c:strRef>
          </c:tx>
          <c:spPr>
            <a:solidFill>
              <a:schemeClr val="tx1"/>
            </a:solidFill>
            <a:ln>
              <a:noFill/>
            </a:ln>
            <a:effectLst/>
          </c:spPr>
          <c:invertIfNegative val="0"/>
          <c:cat>
            <c:strRef>
              <c:f>Figures!$B$11:$E$11</c:f>
              <c:strCache>
                <c:ptCount val="4"/>
                <c:pt idx="0">
                  <c:v>2018</c:v>
                </c:pt>
                <c:pt idx="1">
                  <c:v>2019</c:v>
                </c:pt>
                <c:pt idx="2">
                  <c:v>2020</c:v>
                </c:pt>
                <c:pt idx="3">
                  <c:v>2021</c:v>
                </c:pt>
              </c:strCache>
            </c:strRef>
          </c:cat>
          <c:val>
            <c:numRef>
              <c:f>Figures!$B$25:$E$25</c:f>
              <c:numCache>
                <c:formatCode>0</c:formatCode>
                <c:ptCount val="4"/>
                <c:pt idx="0">
                  <c:v>7.4748119444444443</c:v>
                </c:pt>
                <c:pt idx="1">
                  <c:v>6.1291111111111105</c:v>
                </c:pt>
                <c:pt idx="2">
                  <c:v>6.3686400000000001</c:v>
                </c:pt>
                <c:pt idx="3">
                  <c:v>5.9806794444444442</c:v>
                </c:pt>
              </c:numCache>
            </c:numRef>
          </c:val>
          <c:extLst>
            <c:ext xmlns:c16="http://schemas.microsoft.com/office/drawing/2014/chart" uri="{C3380CC4-5D6E-409C-BE32-E72D297353CC}">
              <c16:uniqueId val="{00000000-FD82-4E81-BB77-ADE95A8A9531}"/>
            </c:ext>
          </c:extLst>
        </c:ser>
        <c:ser>
          <c:idx val="1"/>
          <c:order val="1"/>
          <c:tx>
            <c:strRef>
              <c:f>Figures!$A$26</c:f>
              <c:strCache>
                <c:ptCount val="1"/>
                <c:pt idx="0">
                  <c:v>Natural gas</c:v>
                </c:pt>
              </c:strCache>
            </c:strRef>
          </c:tx>
          <c:spPr>
            <a:solidFill>
              <a:schemeClr val="accent2"/>
            </a:solidFill>
            <a:ln>
              <a:noFill/>
            </a:ln>
            <a:effectLst/>
          </c:spPr>
          <c:invertIfNegative val="0"/>
          <c:cat>
            <c:strRef>
              <c:f>Figures!$B$11:$E$11</c:f>
              <c:strCache>
                <c:ptCount val="4"/>
                <c:pt idx="0">
                  <c:v>2018</c:v>
                </c:pt>
                <c:pt idx="1">
                  <c:v>2019</c:v>
                </c:pt>
                <c:pt idx="2">
                  <c:v>2020</c:v>
                </c:pt>
                <c:pt idx="3">
                  <c:v>2021</c:v>
                </c:pt>
              </c:strCache>
            </c:strRef>
          </c:cat>
          <c:val>
            <c:numRef>
              <c:f>Figures!$B$26:$E$26</c:f>
              <c:numCache>
                <c:formatCode>0</c:formatCode>
                <c:ptCount val="4"/>
                <c:pt idx="0">
                  <c:v>177.0668436111111</c:v>
                </c:pt>
                <c:pt idx="1">
                  <c:v>175.78039694444445</c:v>
                </c:pt>
                <c:pt idx="2">
                  <c:v>176.82739666666669</c:v>
                </c:pt>
                <c:pt idx="3">
                  <c:v>189.5262975</c:v>
                </c:pt>
              </c:numCache>
            </c:numRef>
          </c:val>
          <c:extLst>
            <c:ext xmlns:c16="http://schemas.microsoft.com/office/drawing/2014/chart" uri="{C3380CC4-5D6E-409C-BE32-E72D297353CC}">
              <c16:uniqueId val="{00000001-FD82-4E81-BB77-ADE95A8A9531}"/>
            </c:ext>
          </c:extLst>
        </c:ser>
        <c:ser>
          <c:idx val="2"/>
          <c:order val="2"/>
          <c:tx>
            <c:strRef>
              <c:f>Figures!$A$27</c:f>
              <c:strCache>
                <c:ptCount val="1"/>
                <c:pt idx="0">
                  <c:v>Oil and petroleum products</c:v>
                </c:pt>
              </c:strCache>
            </c:strRef>
          </c:tx>
          <c:spPr>
            <a:solidFill>
              <a:schemeClr val="accent3"/>
            </a:solidFill>
            <a:ln>
              <a:noFill/>
            </a:ln>
            <a:effectLst/>
          </c:spPr>
          <c:invertIfNegative val="0"/>
          <c:cat>
            <c:strRef>
              <c:f>Figures!$B$11:$E$11</c:f>
              <c:strCache>
                <c:ptCount val="4"/>
                <c:pt idx="0">
                  <c:v>2018</c:v>
                </c:pt>
                <c:pt idx="1">
                  <c:v>2019</c:v>
                </c:pt>
                <c:pt idx="2">
                  <c:v>2020</c:v>
                </c:pt>
                <c:pt idx="3">
                  <c:v>2021</c:v>
                </c:pt>
              </c:strCache>
            </c:strRef>
          </c:cat>
          <c:val>
            <c:numRef>
              <c:f>Figures!$B$27:$E$27</c:f>
              <c:numCache>
                <c:formatCode>0</c:formatCode>
                <c:ptCount val="4"/>
                <c:pt idx="0">
                  <c:v>46.429830555555561</c:v>
                </c:pt>
                <c:pt idx="1">
                  <c:v>49.076667222222227</c:v>
                </c:pt>
                <c:pt idx="2">
                  <c:v>51.637636388888893</c:v>
                </c:pt>
                <c:pt idx="3">
                  <c:v>40.564402777777779</c:v>
                </c:pt>
              </c:numCache>
            </c:numRef>
          </c:val>
          <c:extLst>
            <c:ext xmlns:c16="http://schemas.microsoft.com/office/drawing/2014/chart" uri="{C3380CC4-5D6E-409C-BE32-E72D297353CC}">
              <c16:uniqueId val="{00000002-FD82-4E81-BB77-ADE95A8A9531}"/>
            </c:ext>
          </c:extLst>
        </c:ser>
        <c:ser>
          <c:idx val="3"/>
          <c:order val="3"/>
          <c:tx>
            <c:strRef>
              <c:f>Figures!$A$28</c:f>
              <c:strCache>
                <c:ptCount val="1"/>
                <c:pt idx="0">
                  <c:v>Other fossil</c:v>
                </c:pt>
              </c:strCache>
            </c:strRef>
          </c:tx>
          <c:spPr>
            <a:solidFill>
              <a:schemeClr val="accent2">
                <a:lumMod val="75000"/>
              </a:schemeClr>
            </a:solidFill>
            <a:ln>
              <a:noFill/>
            </a:ln>
            <a:effectLst/>
          </c:spPr>
          <c:invertIfNegative val="0"/>
          <c:cat>
            <c:strRef>
              <c:f>Figures!$B$11:$E$11</c:f>
              <c:strCache>
                <c:ptCount val="4"/>
                <c:pt idx="0">
                  <c:v>2018</c:v>
                </c:pt>
                <c:pt idx="1">
                  <c:v>2019</c:v>
                </c:pt>
                <c:pt idx="2">
                  <c:v>2020</c:v>
                </c:pt>
                <c:pt idx="3">
                  <c:v>2021</c:v>
                </c:pt>
              </c:strCache>
            </c:strRef>
          </c:cat>
          <c:val>
            <c:numRef>
              <c:f>Figures!$B$28:$E$28</c:f>
              <c:numCache>
                <c:formatCode>0</c:formatCode>
                <c:ptCount val="4"/>
                <c:pt idx="0">
                  <c:v>2.5676388888825841E-2</c:v>
                </c:pt>
                <c:pt idx="1">
                  <c:v>2.7693333333331793E-2</c:v>
                </c:pt>
                <c:pt idx="2">
                  <c:v>2.5603611111080227E-2</c:v>
                </c:pt>
                <c:pt idx="3">
                  <c:v>4.1418611111112114E-2</c:v>
                </c:pt>
              </c:numCache>
            </c:numRef>
          </c:val>
          <c:extLst>
            <c:ext xmlns:c16="http://schemas.microsoft.com/office/drawing/2014/chart" uri="{C3380CC4-5D6E-409C-BE32-E72D297353CC}">
              <c16:uniqueId val="{00000003-FD82-4E81-BB77-ADE95A8A9531}"/>
            </c:ext>
          </c:extLst>
        </c:ser>
        <c:ser>
          <c:idx val="4"/>
          <c:order val="4"/>
          <c:tx>
            <c:strRef>
              <c:f>Figures!$A$29</c:f>
              <c:strCache>
                <c:ptCount val="1"/>
                <c:pt idx="0">
                  <c:v>Solar thermal</c:v>
                </c:pt>
              </c:strCache>
            </c:strRef>
          </c:tx>
          <c:spPr>
            <a:solidFill>
              <a:srgbClr val="FFFF00"/>
            </a:solidFill>
            <a:ln>
              <a:noFill/>
            </a:ln>
            <a:effectLst/>
          </c:spPr>
          <c:invertIfNegative val="0"/>
          <c:cat>
            <c:strRef>
              <c:f>Figures!$B$11:$E$11</c:f>
              <c:strCache>
                <c:ptCount val="4"/>
                <c:pt idx="0">
                  <c:v>2018</c:v>
                </c:pt>
                <c:pt idx="1">
                  <c:v>2019</c:v>
                </c:pt>
                <c:pt idx="2">
                  <c:v>2020</c:v>
                </c:pt>
                <c:pt idx="3">
                  <c:v>2021</c:v>
                </c:pt>
              </c:strCache>
            </c:strRef>
          </c:cat>
          <c:val>
            <c:numRef>
              <c:f>Figures!$B$29:$E$29</c:f>
              <c:numCache>
                <c:formatCode>0</c:formatCode>
                <c:ptCount val="4"/>
                <c:pt idx="0">
                  <c:v>20.862565277777779</c:v>
                </c:pt>
                <c:pt idx="1">
                  <c:v>20.965486388888891</c:v>
                </c:pt>
                <c:pt idx="2">
                  <c:v>22.033624166666669</c:v>
                </c:pt>
                <c:pt idx="3">
                  <c:v>22.240516944444444</c:v>
                </c:pt>
              </c:numCache>
            </c:numRef>
          </c:val>
          <c:extLst>
            <c:ext xmlns:c16="http://schemas.microsoft.com/office/drawing/2014/chart" uri="{C3380CC4-5D6E-409C-BE32-E72D297353CC}">
              <c16:uniqueId val="{00000004-FD82-4E81-BB77-ADE95A8A9531}"/>
            </c:ext>
          </c:extLst>
        </c:ser>
        <c:ser>
          <c:idx val="5"/>
          <c:order val="5"/>
          <c:tx>
            <c:strRef>
              <c:f>Figures!$A$30</c:f>
              <c:strCache>
                <c:ptCount val="1"/>
                <c:pt idx="0">
                  <c:v>Ambient heat (heat pumps)</c:v>
                </c:pt>
              </c:strCache>
            </c:strRef>
          </c:tx>
          <c:spPr>
            <a:solidFill>
              <a:schemeClr val="accent1">
                <a:lumMod val="40000"/>
                <a:lumOff val="60000"/>
              </a:schemeClr>
            </a:solidFill>
            <a:ln>
              <a:noFill/>
            </a:ln>
            <a:effectLst/>
          </c:spPr>
          <c:invertIfNegative val="0"/>
          <c:cat>
            <c:strRef>
              <c:f>Figures!$B$11:$E$11</c:f>
              <c:strCache>
                <c:ptCount val="4"/>
                <c:pt idx="0">
                  <c:v>2018</c:v>
                </c:pt>
                <c:pt idx="1">
                  <c:v>2019</c:v>
                </c:pt>
                <c:pt idx="2">
                  <c:v>2020</c:v>
                </c:pt>
                <c:pt idx="3">
                  <c:v>2021</c:v>
                </c:pt>
              </c:strCache>
            </c:strRef>
          </c:cat>
          <c:val>
            <c:numRef>
              <c:f>Figures!$B$30:$E$30</c:f>
              <c:numCache>
                <c:formatCode>0</c:formatCode>
                <c:ptCount val="4"/>
                <c:pt idx="0">
                  <c:v>5.1150400000000005</c:v>
                </c:pt>
                <c:pt idx="1">
                  <c:v>5.670186666666666</c:v>
                </c:pt>
                <c:pt idx="2">
                  <c:v>6.1001283333333332</c:v>
                </c:pt>
                <c:pt idx="3">
                  <c:v>7.4275500000000001</c:v>
                </c:pt>
              </c:numCache>
            </c:numRef>
          </c:val>
          <c:extLst>
            <c:ext xmlns:c16="http://schemas.microsoft.com/office/drawing/2014/chart" uri="{C3380CC4-5D6E-409C-BE32-E72D297353CC}">
              <c16:uniqueId val="{00000005-FD82-4E81-BB77-ADE95A8A9531}"/>
            </c:ext>
          </c:extLst>
        </c:ser>
        <c:ser>
          <c:idx val="6"/>
          <c:order val="6"/>
          <c:tx>
            <c:strRef>
              <c:f>Figures!$A$31</c:f>
              <c:strCache>
                <c:ptCount val="1"/>
                <c:pt idx="0">
                  <c:v>Primary solid biofuels</c:v>
                </c:pt>
              </c:strCache>
            </c:strRef>
          </c:tx>
          <c:spPr>
            <a:solidFill>
              <a:srgbClr val="00B050"/>
            </a:solidFill>
            <a:ln>
              <a:noFill/>
            </a:ln>
            <a:effectLst/>
          </c:spPr>
          <c:invertIfNegative val="0"/>
          <c:cat>
            <c:strRef>
              <c:f>Figures!$B$11:$E$11</c:f>
              <c:strCache>
                <c:ptCount val="4"/>
                <c:pt idx="0">
                  <c:v>2018</c:v>
                </c:pt>
                <c:pt idx="1">
                  <c:v>2019</c:v>
                </c:pt>
                <c:pt idx="2">
                  <c:v>2020</c:v>
                </c:pt>
                <c:pt idx="3">
                  <c:v>2021</c:v>
                </c:pt>
              </c:strCache>
            </c:strRef>
          </c:cat>
          <c:val>
            <c:numRef>
              <c:f>Figures!$B$31:$E$31</c:f>
              <c:numCache>
                <c:formatCode>0</c:formatCode>
                <c:ptCount val="4"/>
                <c:pt idx="0">
                  <c:v>31.569804444444443</c:v>
                </c:pt>
                <c:pt idx="1">
                  <c:v>29.957151111111113</c:v>
                </c:pt>
                <c:pt idx="2">
                  <c:v>29.31489222222222</c:v>
                </c:pt>
                <c:pt idx="3">
                  <c:v>31.157185555555557</c:v>
                </c:pt>
              </c:numCache>
            </c:numRef>
          </c:val>
          <c:extLst>
            <c:ext xmlns:c16="http://schemas.microsoft.com/office/drawing/2014/chart" uri="{C3380CC4-5D6E-409C-BE32-E72D297353CC}">
              <c16:uniqueId val="{00000006-FD82-4E81-BB77-ADE95A8A9531}"/>
            </c:ext>
          </c:extLst>
        </c:ser>
        <c:ser>
          <c:idx val="7"/>
          <c:order val="7"/>
          <c:tx>
            <c:strRef>
              <c:f>Figures!$A$32</c:f>
              <c:strCache>
                <c:ptCount val="1"/>
                <c:pt idx="0">
                  <c:v>Biogases</c:v>
                </c:pt>
              </c:strCache>
            </c:strRef>
          </c:tx>
          <c:spPr>
            <a:solidFill>
              <a:srgbClr val="92D050"/>
            </a:solidFill>
            <a:ln>
              <a:noFill/>
            </a:ln>
            <a:effectLst/>
          </c:spPr>
          <c:invertIfNegative val="0"/>
          <c:cat>
            <c:strRef>
              <c:f>Figures!$B$11:$E$11</c:f>
              <c:strCache>
                <c:ptCount val="4"/>
                <c:pt idx="0">
                  <c:v>2018</c:v>
                </c:pt>
                <c:pt idx="1">
                  <c:v>2019</c:v>
                </c:pt>
                <c:pt idx="2">
                  <c:v>2020</c:v>
                </c:pt>
                <c:pt idx="3">
                  <c:v>2021</c:v>
                </c:pt>
              </c:strCache>
            </c:strRef>
          </c:cat>
          <c:val>
            <c:numRef>
              <c:f>Figures!$B$32:$E$32</c:f>
              <c:numCache>
                <c:formatCode>0</c:formatCode>
                <c:ptCount val="4"/>
                <c:pt idx="0">
                  <c:v>0.51787083333333339</c:v>
                </c:pt>
                <c:pt idx="1">
                  <c:v>0.43604277777777778</c:v>
                </c:pt>
                <c:pt idx="2">
                  <c:v>0.44046333333333332</c:v>
                </c:pt>
                <c:pt idx="3">
                  <c:v>0.30946694444444439</c:v>
                </c:pt>
              </c:numCache>
            </c:numRef>
          </c:val>
          <c:extLst>
            <c:ext xmlns:c16="http://schemas.microsoft.com/office/drawing/2014/chart" uri="{C3380CC4-5D6E-409C-BE32-E72D297353CC}">
              <c16:uniqueId val="{00000007-FD82-4E81-BB77-ADE95A8A9531}"/>
            </c:ext>
          </c:extLst>
        </c:ser>
        <c:ser>
          <c:idx val="8"/>
          <c:order val="8"/>
          <c:tx>
            <c:strRef>
              <c:f>Figures!$A$33</c:f>
              <c:strCache>
                <c:ptCount val="1"/>
                <c:pt idx="0">
                  <c:v>Electricity</c:v>
                </c:pt>
              </c:strCache>
            </c:strRef>
          </c:tx>
          <c:spPr>
            <a:solidFill>
              <a:srgbClr val="00B0F0"/>
            </a:solidFill>
            <a:ln>
              <a:noFill/>
            </a:ln>
            <a:effectLst/>
          </c:spPr>
          <c:invertIfNegative val="0"/>
          <c:cat>
            <c:strRef>
              <c:f>Figures!$B$11:$E$11</c:f>
              <c:strCache>
                <c:ptCount val="4"/>
                <c:pt idx="0">
                  <c:v>2018</c:v>
                </c:pt>
                <c:pt idx="1">
                  <c:v>2019</c:v>
                </c:pt>
                <c:pt idx="2">
                  <c:v>2020</c:v>
                </c:pt>
                <c:pt idx="3">
                  <c:v>2021</c:v>
                </c:pt>
              </c:strCache>
            </c:strRef>
          </c:cat>
          <c:val>
            <c:numRef>
              <c:f>Figures!$B$33:$E$33</c:f>
              <c:numCache>
                <c:formatCode>0</c:formatCode>
                <c:ptCount val="4"/>
                <c:pt idx="0">
                  <c:v>84.551428611111106</c:v>
                </c:pt>
                <c:pt idx="1">
                  <c:v>82.833508055555555</c:v>
                </c:pt>
                <c:pt idx="2">
                  <c:v>83.394641388888886</c:v>
                </c:pt>
                <c:pt idx="3">
                  <c:v>84.596948055555544</c:v>
                </c:pt>
              </c:numCache>
            </c:numRef>
          </c:val>
          <c:extLst>
            <c:ext xmlns:c16="http://schemas.microsoft.com/office/drawing/2014/chart" uri="{C3380CC4-5D6E-409C-BE32-E72D297353CC}">
              <c16:uniqueId val="{00000008-FD82-4E81-BB77-ADE95A8A9531}"/>
            </c:ext>
          </c:extLst>
        </c:ser>
        <c:ser>
          <c:idx val="9"/>
          <c:order val="9"/>
          <c:tx>
            <c:strRef>
              <c:f>Figures!$A$34</c:f>
              <c:strCache>
                <c:ptCount val="1"/>
                <c:pt idx="0">
                  <c:v>Derived heat</c:v>
                </c:pt>
              </c:strCache>
            </c:strRef>
          </c:tx>
          <c:spPr>
            <a:solidFill>
              <a:schemeClr val="accent2">
                <a:lumMod val="40000"/>
                <a:lumOff val="60000"/>
              </a:schemeClr>
            </a:solidFill>
            <a:ln>
              <a:noFill/>
            </a:ln>
            <a:effectLst/>
          </c:spPr>
          <c:invertIfNegative val="0"/>
          <c:cat>
            <c:strRef>
              <c:f>Figures!$B$11:$E$11</c:f>
              <c:strCache>
                <c:ptCount val="4"/>
                <c:pt idx="0">
                  <c:v>2018</c:v>
                </c:pt>
                <c:pt idx="1">
                  <c:v>2019</c:v>
                </c:pt>
                <c:pt idx="2">
                  <c:v>2020</c:v>
                </c:pt>
                <c:pt idx="3">
                  <c:v>2021</c:v>
                </c:pt>
              </c:strCache>
            </c:strRef>
          </c:cat>
          <c:val>
            <c:numRef>
              <c:f>Figures!$B$34:$E$34</c:f>
              <c:numCache>
                <c:formatCode>0</c:formatCode>
                <c:ptCount val="4"/>
                <c:pt idx="0">
                  <c:v>54.805135555555559</c:v>
                </c:pt>
                <c:pt idx="1">
                  <c:v>54.79074138888889</c:v>
                </c:pt>
                <c:pt idx="2">
                  <c:v>54.463257777777777</c:v>
                </c:pt>
                <c:pt idx="3">
                  <c:v>58.343679166666668</c:v>
                </c:pt>
              </c:numCache>
            </c:numRef>
          </c:val>
          <c:extLst>
            <c:ext xmlns:c16="http://schemas.microsoft.com/office/drawing/2014/chart" uri="{C3380CC4-5D6E-409C-BE32-E72D297353CC}">
              <c16:uniqueId val="{00000009-FD82-4E81-BB77-ADE95A8A9531}"/>
            </c:ext>
          </c:extLst>
        </c:ser>
        <c:dLbls>
          <c:showLegendKey val="0"/>
          <c:showVal val="0"/>
          <c:showCatName val="0"/>
          <c:showSerName val="0"/>
          <c:showPercent val="0"/>
          <c:showBubbleSize val="0"/>
        </c:dLbls>
        <c:gapWidth val="150"/>
        <c:overlap val="100"/>
        <c:axId val="1553462079"/>
        <c:axId val="1775075487"/>
      </c:barChart>
      <c:catAx>
        <c:axId val="15534620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DE"/>
          </a:p>
        </c:txPr>
        <c:crossAx val="1775075487"/>
        <c:crosses val="autoZero"/>
        <c:auto val="1"/>
        <c:lblAlgn val="ctr"/>
        <c:lblOffset val="100"/>
        <c:noMultiLvlLbl val="0"/>
      </c:catAx>
      <c:valAx>
        <c:axId val="177507548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Final consumption (TWh)</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D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DE"/>
          </a:p>
        </c:txPr>
        <c:crossAx val="15534620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Space heating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DE"/>
        </a:p>
      </c:txPr>
    </c:title>
    <c:autoTitleDeleted val="0"/>
    <c:plotArea>
      <c:layout/>
      <c:barChart>
        <c:barDir val="col"/>
        <c:grouping val="stacked"/>
        <c:varyColors val="0"/>
        <c:ser>
          <c:idx val="0"/>
          <c:order val="0"/>
          <c:tx>
            <c:strRef>
              <c:f>Figures!$A$12</c:f>
              <c:strCache>
                <c:ptCount val="1"/>
                <c:pt idx="0">
                  <c:v>Solid fossil fuels</c:v>
                </c:pt>
              </c:strCache>
            </c:strRef>
          </c:tx>
          <c:spPr>
            <a:solidFill>
              <a:schemeClr val="tx1"/>
            </a:solidFill>
            <a:ln>
              <a:noFill/>
            </a:ln>
            <a:effectLst/>
          </c:spPr>
          <c:invertIfNegative val="0"/>
          <c:cat>
            <c:strRef>
              <c:f>Figures!$B$11:$E$11</c:f>
              <c:strCache>
                <c:ptCount val="4"/>
                <c:pt idx="0">
                  <c:v>2018</c:v>
                </c:pt>
                <c:pt idx="1">
                  <c:v>2019</c:v>
                </c:pt>
                <c:pt idx="2">
                  <c:v>2020</c:v>
                </c:pt>
                <c:pt idx="3">
                  <c:v>2021</c:v>
                </c:pt>
              </c:strCache>
            </c:strRef>
          </c:cat>
          <c:val>
            <c:numRef>
              <c:f>Figures!$B$12:$E$12</c:f>
              <c:numCache>
                <c:formatCode>0</c:formatCode>
                <c:ptCount val="4"/>
                <c:pt idx="0">
                  <c:v>89.84764916666667</c:v>
                </c:pt>
                <c:pt idx="1">
                  <c:v>72.918833055555552</c:v>
                </c:pt>
                <c:pt idx="2">
                  <c:v>74.351595833333334</c:v>
                </c:pt>
                <c:pt idx="3">
                  <c:v>70.914576388888889</c:v>
                </c:pt>
              </c:numCache>
            </c:numRef>
          </c:val>
          <c:extLst>
            <c:ext xmlns:c16="http://schemas.microsoft.com/office/drawing/2014/chart" uri="{C3380CC4-5D6E-409C-BE32-E72D297353CC}">
              <c16:uniqueId val="{00000000-9A5D-431A-A3A6-5390AADFB7E5}"/>
            </c:ext>
          </c:extLst>
        </c:ser>
        <c:ser>
          <c:idx val="1"/>
          <c:order val="1"/>
          <c:tx>
            <c:strRef>
              <c:f>Figures!$A$13</c:f>
              <c:strCache>
                <c:ptCount val="1"/>
                <c:pt idx="0">
                  <c:v>Natural gas</c:v>
                </c:pt>
              </c:strCache>
            </c:strRef>
          </c:tx>
          <c:spPr>
            <a:solidFill>
              <a:schemeClr val="accent2"/>
            </a:solidFill>
            <a:ln>
              <a:noFill/>
            </a:ln>
            <a:effectLst/>
          </c:spPr>
          <c:invertIfNegative val="0"/>
          <c:cat>
            <c:strRef>
              <c:f>Figures!$B$11:$E$11</c:f>
              <c:strCache>
                <c:ptCount val="4"/>
                <c:pt idx="0">
                  <c:v>2018</c:v>
                </c:pt>
                <c:pt idx="1">
                  <c:v>2019</c:v>
                </c:pt>
                <c:pt idx="2">
                  <c:v>2020</c:v>
                </c:pt>
                <c:pt idx="3">
                  <c:v>2021</c:v>
                </c:pt>
              </c:strCache>
            </c:strRef>
          </c:cat>
          <c:val>
            <c:numRef>
              <c:f>Figures!$B$13:$E$13</c:f>
              <c:numCache>
                <c:formatCode>0</c:formatCode>
                <c:ptCount val="4"/>
                <c:pt idx="0">
                  <c:v>702.77936555555561</c:v>
                </c:pt>
                <c:pt idx="1">
                  <c:v>695.28374111111111</c:v>
                </c:pt>
                <c:pt idx="2">
                  <c:v>680.52213083333334</c:v>
                </c:pt>
                <c:pt idx="3">
                  <c:v>771.16934638888881</c:v>
                </c:pt>
              </c:numCache>
            </c:numRef>
          </c:val>
          <c:extLst>
            <c:ext xmlns:c16="http://schemas.microsoft.com/office/drawing/2014/chart" uri="{C3380CC4-5D6E-409C-BE32-E72D297353CC}">
              <c16:uniqueId val="{00000001-9A5D-431A-A3A6-5390AADFB7E5}"/>
            </c:ext>
          </c:extLst>
        </c:ser>
        <c:ser>
          <c:idx val="2"/>
          <c:order val="2"/>
          <c:tx>
            <c:strRef>
              <c:f>Figures!$A$14</c:f>
              <c:strCache>
                <c:ptCount val="1"/>
                <c:pt idx="0">
                  <c:v>Oil and petroleum products</c:v>
                </c:pt>
              </c:strCache>
            </c:strRef>
          </c:tx>
          <c:spPr>
            <a:solidFill>
              <a:schemeClr val="accent3"/>
            </a:solidFill>
            <a:ln>
              <a:noFill/>
            </a:ln>
            <a:effectLst/>
          </c:spPr>
          <c:invertIfNegative val="0"/>
          <c:cat>
            <c:strRef>
              <c:f>Figures!$B$11:$E$11</c:f>
              <c:strCache>
                <c:ptCount val="4"/>
                <c:pt idx="0">
                  <c:v>2018</c:v>
                </c:pt>
                <c:pt idx="1">
                  <c:v>2019</c:v>
                </c:pt>
                <c:pt idx="2">
                  <c:v>2020</c:v>
                </c:pt>
                <c:pt idx="3">
                  <c:v>2021</c:v>
                </c:pt>
              </c:strCache>
            </c:strRef>
          </c:cat>
          <c:val>
            <c:numRef>
              <c:f>Figures!$B$14:$E$14</c:f>
              <c:numCache>
                <c:formatCode>0</c:formatCode>
                <c:ptCount val="4"/>
                <c:pt idx="0">
                  <c:v>255.71567055555556</c:v>
                </c:pt>
                <c:pt idx="1">
                  <c:v>262.69108666666665</c:v>
                </c:pt>
                <c:pt idx="2">
                  <c:v>276.08015527777781</c:v>
                </c:pt>
                <c:pt idx="3">
                  <c:v>221.85454999999999</c:v>
                </c:pt>
              </c:numCache>
            </c:numRef>
          </c:val>
          <c:extLst>
            <c:ext xmlns:c16="http://schemas.microsoft.com/office/drawing/2014/chart" uri="{C3380CC4-5D6E-409C-BE32-E72D297353CC}">
              <c16:uniqueId val="{00000002-9A5D-431A-A3A6-5390AADFB7E5}"/>
            </c:ext>
          </c:extLst>
        </c:ser>
        <c:ser>
          <c:idx val="3"/>
          <c:order val="3"/>
          <c:tx>
            <c:strRef>
              <c:f>Figures!$A$15</c:f>
              <c:strCache>
                <c:ptCount val="1"/>
                <c:pt idx="0">
                  <c:v>Other fossil</c:v>
                </c:pt>
              </c:strCache>
            </c:strRef>
          </c:tx>
          <c:spPr>
            <a:solidFill>
              <a:schemeClr val="accent2">
                <a:lumMod val="75000"/>
              </a:schemeClr>
            </a:solidFill>
            <a:ln>
              <a:noFill/>
            </a:ln>
            <a:effectLst/>
          </c:spPr>
          <c:invertIfNegative val="0"/>
          <c:cat>
            <c:strRef>
              <c:f>Figures!$B$11:$E$11</c:f>
              <c:strCache>
                <c:ptCount val="4"/>
                <c:pt idx="0">
                  <c:v>2018</c:v>
                </c:pt>
                <c:pt idx="1">
                  <c:v>2019</c:v>
                </c:pt>
                <c:pt idx="2">
                  <c:v>2020</c:v>
                </c:pt>
                <c:pt idx="3">
                  <c:v>2021</c:v>
                </c:pt>
              </c:strCache>
            </c:strRef>
          </c:cat>
          <c:val>
            <c:numRef>
              <c:f>Figures!$B$15:$E$15</c:f>
              <c:numCache>
                <c:formatCode>0</c:formatCode>
                <c:ptCount val="4"/>
                <c:pt idx="0">
                  <c:v>0.51935166666635268</c:v>
                </c:pt>
                <c:pt idx="1">
                  <c:v>0.61087138888888148</c:v>
                </c:pt>
                <c:pt idx="2">
                  <c:v>1.0269127777776248</c:v>
                </c:pt>
                <c:pt idx="3">
                  <c:v>0.69955361111124148</c:v>
                </c:pt>
              </c:numCache>
            </c:numRef>
          </c:val>
          <c:extLst>
            <c:ext xmlns:c16="http://schemas.microsoft.com/office/drawing/2014/chart" uri="{C3380CC4-5D6E-409C-BE32-E72D297353CC}">
              <c16:uniqueId val="{00000003-9A5D-431A-A3A6-5390AADFB7E5}"/>
            </c:ext>
          </c:extLst>
        </c:ser>
        <c:ser>
          <c:idx val="4"/>
          <c:order val="4"/>
          <c:tx>
            <c:strRef>
              <c:f>Figures!$A$16</c:f>
              <c:strCache>
                <c:ptCount val="1"/>
                <c:pt idx="0">
                  <c:v>Solar thermal</c:v>
                </c:pt>
              </c:strCache>
            </c:strRef>
          </c:tx>
          <c:spPr>
            <a:solidFill>
              <a:srgbClr val="FFFF00"/>
            </a:solidFill>
            <a:ln>
              <a:noFill/>
            </a:ln>
            <a:effectLst/>
          </c:spPr>
          <c:invertIfNegative val="0"/>
          <c:cat>
            <c:strRef>
              <c:f>Figures!$B$11:$E$11</c:f>
              <c:strCache>
                <c:ptCount val="4"/>
                <c:pt idx="0">
                  <c:v>2018</c:v>
                </c:pt>
                <c:pt idx="1">
                  <c:v>2019</c:v>
                </c:pt>
                <c:pt idx="2">
                  <c:v>2020</c:v>
                </c:pt>
                <c:pt idx="3">
                  <c:v>2021</c:v>
                </c:pt>
              </c:strCache>
            </c:strRef>
          </c:cat>
          <c:val>
            <c:numRef>
              <c:f>Figures!$B$16:$E$16</c:f>
              <c:numCache>
                <c:formatCode>0</c:formatCode>
                <c:ptCount val="4"/>
                <c:pt idx="0">
                  <c:v>2.3592702777777776</c:v>
                </c:pt>
                <c:pt idx="1">
                  <c:v>2.5408394444444449</c:v>
                </c:pt>
                <c:pt idx="2">
                  <c:v>2.5126849999999998</c:v>
                </c:pt>
                <c:pt idx="3">
                  <c:v>2.5324519444444444</c:v>
                </c:pt>
              </c:numCache>
            </c:numRef>
          </c:val>
          <c:extLst>
            <c:ext xmlns:c16="http://schemas.microsoft.com/office/drawing/2014/chart" uri="{C3380CC4-5D6E-409C-BE32-E72D297353CC}">
              <c16:uniqueId val="{00000004-9A5D-431A-A3A6-5390AADFB7E5}"/>
            </c:ext>
          </c:extLst>
        </c:ser>
        <c:ser>
          <c:idx val="5"/>
          <c:order val="5"/>
          <c:tx>
            <c:strRef>
              <c:f>Figures!$A$17</c:f>
              <c:strCache>
                <c:ptCount val="1"/>
                <c:pt idx="0">
                  <c:v>Ambient heat (heat pumps)</c:v>
                </c:pt>
              </c:strCache>
            </c:strRef>
          </c:tx>
          <c:spPr>
            <a:solidFill>
              <a:schemeClr val="accent1">
                <a:lumMod val="40000"/>
                <a:lumOff val="60000"/>
              </a:schemeClr>
            </a:solidFill>
            <a:ln>
              <a:noFill/>
            </a:ln>
            <a:effectLst/>
          </c:spPr>
          <c:invertIfNegative val="0"/>
          <c:cat>
            <c:strRef>
              <c:f>Figures!$B$11:$E$11</c:f>
              <c:strCache>
                <c:ptCount val="4"/>
                <c:pt idx="0">
                  <c:v>2018</c:v>
                </c:pt>
                <c:pt idx="1">
                  <c:v>2019</c:v>
                </c:pt>
                <c:pt idx="2">
                  <c:v>2020</c:v>
                </c:pt>
                <c:pt idx="3">
                  <c:v>2021</c:v>
                </c:pt>
              </c:strCache>
            </c:strRef>
          </c:cat>
          <c:val>
            <c:numRef>
              <c:f>Figures!$B$17:$E$17</c:f>
              <c:numCache>
                <c:formatCode>0</c:formatCode>
                <c:ptCount val="4"/>
                <c:pt idx="0">
                  <c:v>53.724440833333333</c:v>
                </c:pt>
                <c:pt idx="1">
                  <c:v>60.451138333333333</c:v>
                </c:pt>
                <c:pt idx="2">
                  <c:v>64.834691111111113</c:v>
                </c:pt>
                <c:pt idx="3">
                  <c:v>81.245138055555543</c:v>
                </c:pt>
              </c:numCache>
            </c:numRef>
          </c:val>
          <c:extLst>
            <c:ext xmlns:c16="http://schemas.microsoft.com/office/drawing/2014/chart" uri="{C3380CC4-5D6E-409C-BE32-E72D297353CC}">
              <c16:uniqueId val="{00000005-9A5D-431A-A3A6-5390AADFB7E5}"/>
            </c:ext>
          </c:extLst>
        </c:ser>
        <c:ser>
          <c:idx val="6"/>
          <c:order val="6"/>
          <c:tx>
            <c:strRef>
              <c:f>Figures!$A$18</c:f>
              <c:strCache>
                <c:ptCount val="1"/>
                <c:pt idx="0">
                  <c:v>Primary solid biofuels</c:v>
                </c:pt>
              </c:strCache>
            </c:strRef>
          </c:tx>
          <c:spPr>
            <a:solidFill>
              <a:srgbClr val="00B050"/>
            </a:solidFill>
            <a:ln>
              <a:noFill/>
            </a:ln>
            <a:effectLst/>
          </c:spPr>
          <c:invertIfNegative val="0"/>
          <c:cat>
            <c:strRef>
              <c:f>Figures!$B$11:$E$11</c:f>
              <c:strCache>
                <c:ptCount val="4"/>
                <c:pt idx="0">
                  <c:v>2018</c:v>
                </c:pt>
                <c:pt idx="1">
                  <c:v>2019</c:v>
                </c:pt>
                <c:pt idx="2">
                  <c:v>2020</c:v>
                </c:pt>
                <c:pt idx="3">
                  <c:v>2021</c:v>
                </c:pt>
              </c:strCache>
            </c:strRef>
          </c:cat>
          <c:val>
            <c:numRef>
              <c:f>Figures!$B$18:$E$18</c:f>
              <c:numCache>
                <c:formatCode>0</c:formatCode>
                <c:ptCount val="4"/>
                <c:pt idx="0">
                  <c:v>458.60224472222222</c:v>
                </c:pt>
                <c:pt idx="1">
                  <c:v>461.1352</c:v>
                </c:pt>
                <c:pt idx="2">
                  <c:v>445.18571388888893</c:v>
                </c:pt>
                <c:pt idx="3">
                  <c:v>485.14952694444446</c:v>
                </c:pt>
              </c:numCache>
            </c:numRef>
          </c:val>
          <c:extLst>
            <c:ext xmlns:c16="http://schemas.microsoft.com/office/drawing/2014/chart" uri="{C3380CC4-5D6E-409C-BE32-E72D297353CC}">
              <c16:uniqueId val="{00000006-9A5D-431A-A3A6-5390AADFB7E5}"/>
            </c:ext>
          </c:extLst>
        </c:ser>
        <c:ser>
          <c:idx val="7"/>
          <c:order val="7"/>
          <c:tx>
            <c:strRef>
              <c:f>Figures!$A$19</c:f>
              <c:strCache>
                <c:ptCount val="1"/>
                <c:pt idx="0">
                  <c:v>Biogases</c:v>
                </c:pt>
              </c:strCache>
            </c:strRef>
          </c:tx>
          <c:spPr>
            <a:solidFill>
              <a:srgbClr val="92D050"/>
            </a:solidFill>
            <a:ln>
              <a:noFill/>
            </a:ln>
            <a:effectLst/>
          </c:spPr>
          <c:invertIfNegative val="0"/>
          <c:cat>
            <c:strRef>
              <c:f>Figures!$B$11:$E$11</c:f>
              <c:strCache>
                <c:ptCount val="4"/>
                <c:pt idx="0">
                  <c:v>2018</c:v>
                </c:pt>
                <c:pt idx="1">
                  <c:v>2019</c:v>
                </c:pt>
                <c:pt idx="2">
                  <c:v>2020</c:v>
                </c:pt>
                <c:pt idx="3">
                  <c:v>2021</c:v>
                </c:pt>
              </c:strCache>
            </c:strRef>
          </c:cat>
          <c:val>
            <c:numRef>
              <c:f>Figures!$B$19:$E$19</c:f>
              <c:numCache>
                <c:formatCode>0</c:formatCode>
                <c:ptCount val="4"/>
                <c:pt idx="0">
                  <c:v>3.1063847222222223</c:v>
                </c:pt>
                <c:pt idx="1">
                  <c:v>3.2422905555555555</c:v>
                </c:pt>
                <c:pt idx="2">
                  <c:v>3.1854772222222225</c:v>
                </c:pt>
                <c:pt idx="3">
                  <c:v>2.4541441666666666</c:v>
                </c:pt>
              </c:numCache>
            </c:numRef>
          </c:val>
          <c:extLst>
            <c:ext xmlns:c16="http://schemas.microsoft.com/office/drawing/2014/chart" uri="{C3380CC4-5D6E-409C-BE32-E72D297353CC}">
              <c16:uniqueId val="{00000007-9A5D-431A-A3A6-5390AADFB7E5}"/>
            </c:ext>
          </c:extLst>
        </c:ser>
        <c:ser>
          <c:idx val="8"/>
          <c:order val="8"/>
          <c:tx>
            <c:strRef>
              <c:f>Figures!$A$20</c:f>
              <c:strCache>
                <c:ptCount val="1"/>
                <c:pt idx="0">
                  <c:v>Electricity</c:v>
                </c:pt>
              </c:strCache>
            </c:strRef>
          </c:tx>
          <c:spPr>
            <a:solidFill>
              <a:srgbClr val="00B0F0"/>
            </a:solidFill>
            <a:ln>
              <a:noFill/>
            </a:ln>
            <a:effectLst/>
          </c:spPr>
          <c:invertIfNegative val="0"/>
          <c:cat>
            <c:strRef>
              <c:f>Figures!$B$11:$E$11</c:f>
              <c:strCache>
                <c:ptCount val="4"/>
                <c:pt idx="0">
                  <c:v>2018</c:v>
                </c:pt>
                <c:pt idx="1">
                  <c:v>2019</c:v>
                </c:pt>
                <c:pt idx="2">
                  <c:v>2020</c:v>
                </c:pt>
                <c:pt idx="3">
                  <c:v>2021</c:v>
                </c:pt>
              </c:strCache>
            </c:strRef>
          </c:cat>
          <c:val>
            <c:numRef>
              <c:f>Figures!$B$20:$E$20</c:f>
              <c:numCache>
                <c:formatCode>0</c:formatCode>
                <c:ptCount val="4"/>
                <c:pt idx="0">
                  <c:v>105.72741416666666</c:v>
                </c:pt>
                <c:pt idx="1">
                  <c:v>106.04276805555557</c:v>
                </c:pt>
                <c:pt idx="2">
                  <c:v>102.29818055555556</c:v>
                </c:pt>
                <c:pt idx="3">
                  <c:v>118.6545686111111</c:v>
                </c:pt>
              </c:numCache>
            </c:numRef>
          </c:val>
          <c:extLst>
            <c:ext xmlns:c16="http://schemas.microsoft.com/office/drawing/2014/chart" uri="{C3380CC4-5D6E-409C-BE32-E72D297353CC}">
              <c16:uniqueId val="{00000008-9A5D-431A-A3A6-5390AADFB7E5}"/>
            </c:ext>
          </c:extLst>
        </c:ser>
        <c:ser>
          <c:idx val="9"/>
          <c:order val="9"/>
          <c:tx>
            <c:strRef>
              <c:f>Figures!$A$21</c:f>
              <c:strCache>
                <c:ptCount val="1"/>
                <c:pt idx="0">
                  <c:v>Derived heat</c:v>
                </c:pt>
              </c:strCache>
            </c:strRef>
          </c:tx>
          <c:spPr>
            <a:solidFill>
              <a:schemeClr val="accent2">
                <a:lumMod val="40000"/>
                <a:lumOff val="60000"/>
              </a:schemeClr>
            </a:solidFill>
            <a:ln>
              <a:noFill/>
            </a:ln>
            <a:effectLst/>
          </c:spPr>
          <c:invertIfNegative val="0"/>
          <c:cat>
            <c:strRef>
              <c:f>Figures!$B$11:$E$11</c:f>
              <c:strCache>
                <c:ptCount val="4"/>
                <c:pt idx="0">
                  <c:v>2018</c:v>
                </c:pt>
                <c:pt idx="1">
                  <c:v>2019</c:v>
                </c:pt>
                <c:pt idx="2">
                  <c:v>2020</c:v>
                </c:pt>
                <c:pt idx="3">
                  <c:v>2021</c:v>
                </c:pt>
              </c:strCache>
            </c:strRef>
          </c:cat>
          <c:val>
            <c:numRef>
              <c:f>Figures!$B$21:$E$21</c:f>
              <c:numCache>
                <c:formatCode>0</c:formatCode>
                <c:ptCount val="4"/>
                <c:pt idx="0">
                  <c:v>190.59269305555554</c:v>
                </c:pt>
                <c:pt idx="1">
                  <c:v>187.77893888888892</c:v>
                </c:pt>
                <c:pt idx="2">
                  <c:v>182.34782916666668</c:v>
                </c:pt>
                <c:pt idx="3">
                  <c:v>204.49095472222223</c:v>
                </c:pt>
              </c:numCache>
            </c:numRef>
          </c:val>
          <c:extLst>
            <c:ext xmlns:c16="http://schemas.microsoft.com/office/drawing/2014/chart" uri="{C3380CC4-5D6E-409C-BE32-E72D297353CC}">
              <c16:uniqueId val="{00000009-9A5D-431A-A3A6-5390AADFB7E5}"/>
            </c:ext>
          </c:extLst>
        </c:ser>
        <c:dLbls>
          <c:showLegendKey val="0"/>
          <c:showVal val="0"/>
          <c:showCatName val="0"/>
          <c:showSerName val="0"/>
          <c:showPercent val="0"/>
          <c:showBubbleSize val="0"/>
        </c:dLbls>
        <c:gapWidth val="150"/>
        <c:overlap val="100"/>
        <c:axId val="1553462079"/>
        <c:axId val="1775075487"/>
      </c:barChart>
      <c:catAx>
        <c:axId val="15534620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DE"/>
          </a:p>
        </c:txPr>
        <c:crossAx val="1775075487"/>
        <c:crosses val="autoZero"/>
        <c:auto val="1"/>
        <c:lblAlgn val="ctr"/>
        <c:lblOffset val="100"/>
        <c:noMultiLvlLbl val="0"/>
      </c:catAx>
      <c:valAx>
        <c:axId val="1775075487"/>
        <c:scaling>
          <c:orientation val="minMax"/>
          <c:max val="2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Final consumption (TWh)</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D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DE"/>
          </a:p>
        </c:txPr>
        <c:crossAx val="1553462079"/>
        <c:crosses val="autoZero"/>
        <c:crossBetween val="between"/>
        <c:majorUnit val="40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'paper tables'!$C$1</c:f>
              <c:strCache>
                <c:ptCount val="1"/>
                <c:pt idx="0">
                  <c:v>heat cap</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'paper tables'!$A$2:$A$27</c:f>
              <c:strCache>
                <c:ptCount val="26"/>
                <c:pt idx="0">
                  <c:v>AT</c:v>
                </c:pt>
                <c:pt idx="1">
                  <c:v>BE</c:v>
                </c:pt>
                <c:pt idx="2">
                  <c:v>BG</c:v>
                </c:pt>
                <c:pt idx="3">
                  <c:v>HR</c:v>
                </c:pt>
                <c:pt idx="4">
                  <c:v>CZ</c:v>
                </c:pt>
                <c:pt idx="5">
                  <c:v>DK</c:v>
                </c:pt>
                <c:pt idx="6">
                  <c:v>EE</c:v>
                </c:pt>
                <c:pt idx="7">
                  <c:v>FI</c:v>
                </c:pt>
                <c:pt idx="8">
                  <c:v>FR</c:v>
                </c:pt>
                <c:pt idx="9">
                  <c:v>DE</c:v>
                </c:pt>
                <c:pt idx="10">
                  <c:v>GR</c:v>
                </c:pt>
                <c:pt idx="11">
                  <c:v>HU</c:v>
                </c:pt>
                <c:pt idx="12">
                  <c:v>IE</c:v>
                </c:pt>
                <c:pt idx="13">
                  <c:v>IT</c:v>
                </c:pt>
                <c:pt idx="14">
                  <c:v>LV</c:v>
                </c:pt>
                <c:pt idx="15">
                  <c:v>LT</c:v>
                </c:pt>
                <c:pt idx="16">
                  <c:v>LU</c:v>
                </c:pt>
                <c:pt idx="17">
                  <c:v>NL</c:v>
                </c:pt>
                <c:pt idx="18">
                  <c:v>PL</c:v>
                </c:pt>
                <c:pt idx="19">
                  <c:v>PT</c:v>
                </c:pt>
                <c:pt idx="20">
                  <c:v>RO</c:v>
                </c:pt>
                <c:pt idx="21">
                  <c:v>SK</c:v>
                </c:pt>
                <c:pt idx="22">
                  <c:v>SI</c:v>
                </c:pt>
                <c:pt idx="23">
                  <c:v>ES</c:v>
                </c:pt>
                <c:pt idx="24">
                  <c:v>SE</c:v>
                </c:pt>
                <c:pt idx="25">
                  <c:v>GB</c:v>
                </c:pt>
              </c:strCache>
            </c:strRef>
          </c:cat>
          <c:val>
            <c:numRef>
              <c:f>'paper tables'!$C$2:$C$27</c:f>
              <c:numCache>
                <c:formatCode>0.0</c:formatCode>
                <c:ptCount val="26"/>
                <c:pt idx="0">
                  <c:v>1.9921696666666666</c:v>
                </c:pt>
                <c:pt idx="1">
                  <c:v>11.556929999999999</c:v>
                </c:pt>
                <c:pt idx="2">
                  <c:v>1.1231146666666665</c:v>
                </c:pt>
                <c:pt idx="3">
                  <c:v>2.059739</c:v>
                </c:pt>
                <c:pt idx="4">
                  <c:v>8.0924066666666672</c:v>
                </c:pt>
                <c:pt idx="5">
                  <c:v>1.5375689999999997</c:v>
                </c:pt>
                <c:pt idx="6">
                  <c:v>0.28197986666666663</c:v>
                </c:pt>
                <c:pt idx="7">
                  <c:v>2.5632053333333333</c:v>
                </c:pt>
                <c:pt idx="8">
                  <c:v>22.223996666666665</c:v>
                </c:pt>
                <c:pt idx="9">
                  <c:v>56.670899999999996</c:v>
                </c:pt>
                <c:pt idx="10">
                  <c:v>2.4350003333333334</c:v>
                </c:pt>
                <c:pt idx="11">
                  <c:v>8.4058333333333337</c:v>
                </c:pt>
                <c:pt idx="12">
                  <c:v>1.7154353333333334</c:v>
                </c:pt>
                <c:pt idx="13">
                  <c:v>33.016390000000008</c:v>
                </c:pt>
                <c:pt idx="14">
                  <c:v>1.6000013333333334</c:v>
                </c:pt>
                <c:pt idx="15">
                  <c:v>0.58669233333333326</c:v>
                </c:pt>
                <c:pt idx="16">
                  <c:v>0.51500166666666669</c:v>
                </c:pt>
                <c:pt idx="17">
                  <c:v>11.051736666666669</c:v>
                </c:pt>
                <c:pt idx="18">
                  <c:v>31.90924</c:v>
                </c:pt>
                <c:pt idx="19">
                  <c:v>0</c:v>
                </c:pt>
                <c:pt idx="20">
                  <c:v>7.0668399999999991</c:v>
                </c:pt>
                <c:pt idx="21">
                  <c:v>3.3426946666666666</c:v>
                </c:pt>
                <c:pt idx="22">
                  <c:v>0.86679266666666666</c:v>
                </c:pt>
                <c:pt idx="23">
                  <c:v>14.497999999999999</c:v>
                </c:pt>
                <c:pt idx="24">
                  <c:v>0.92216666666666669</c:v>
                </c:pt>
                <c:pt idx="25">
                  <c:v>31.024180000000001</c:v>
                </c:pt>
              </c:numCache>
            </c:numRef>
          </c:val>
          <c:extLst>
            <c:ext xmlns:c16="http://schemas.microsoft.com/office/drawing/2014/chart" uri="{C3380CC4-5D6E-409C-BE32-E72D297353CC}">
              <c16:uniqueId val="{00000000-FD46-4212-98B7-D95520EFD808}"/>
            </c:ext>
          </c:extLst>
        </c:ser>
        <c:dLbls>
          <c:showLegendKey val="0"/>
          <c:showVal val="0"/>
          <c:showCatName val="0"/>
          <c:showSerName val="0"/>
          <c:showPercent val="0"/>
          <c:showBubbleSize val="0"/>
        </c:dLbls>
        <c:gapWidth val="219"/>
        <c:overlap val="-27"/>
        <c:axId val="1611982912"/>
        <c:axId val="1536359232"/>
      </c:barChart>
      <c:catAx>
        <c:axId val="1611982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DE"/>
          </a:p>
        </c:txPr>
        <c:crossAx val="1536359232"/>
        <c:crosses val="autoZero"/>
        <c:auto val="1"/>
        <c:lblAlgn val="ctr"/>
        <c:lblOffset val="100"/>
        <c:noMultiLvlLbl val="0"/>
      </c:catAx>
      <c:valAx>
        <c:axId val="15363592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MtCO2</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DE"/>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DE"/>
          </a:p>
        </c:txPr>
        <c:crossAx val="16119829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latin typeface="Times New Roman" panose="02020603050405020304" pitchFamily="18" charset="0"/>
          <a:cs typeface="Times New Roman" panose="02020603050405020304" pitchFamily="18" charset="0"/>
        </a:defRPr>
      </a:pPr>
      <a:endParaRPr lang="en-DE"/>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447407407407408"/>
          <c:y val="4.2039999999999994E-2"/>
          <c:w val="0.82282037037037037"/>
          <c:h val="0.80571777777777775"/>
        </c:manualLayout>
      </c:layout>
      <c:scatterChart>
        <c:scatterStyle val="smoothMarker"/>
        <c:varyColors val="0"/>
        <c:ser>
          <c:idx val="2"/>
          <c:order val="0"/>
          <c:tx>
            <c:strRef>
              <c:f>'[EU heating thresholds.xlsx]Profile function'!$B$17</c:f>
              <c:strCache>
                <c:ptCount val="1"/>
                <c:pt idx="0">
                  <c:v>Germany</c:v>
                </c:pt>
              </c:strCache>
            </c:strRef>
          </c:tx>
          <c:spPr>
            <a:ln w="12700">
              <a:solidFill>
                <a:schemeClr val="accent6"/>
              </a:solidFill>
            </a:ln>
          </c:spPr>
          <c:marker>
            <c:symbol val="none"/>
          </c:marker>
          <c:xVal>
            <c:numRef>
              <c:f>'[EU heating thresholds.xlsx]Profile function'!$A$18:$A$30</c:f>
              <c:numCache>
                <c:formatCode>General</c:formatCode>
                <c:ptCount val="13"/>
                <c:pt idx="0">
                  <c:v>-30</c:v>
                </c:pt>
                <c:pt idx="1">
                  <c:v>-25</c:v>
                </c:pt>
                <c:pt idx="2">
                  <c:v>-20</c:v>
                </c:pt>
                <c:pt idx="3">
                  <c:v>-15</c:v>
                </c:pt>
                <c:pt idx="4">
                  <c:v>-10</c:v>
                </c:pt>
                <c:pt idx="5">
                  <c:v>-5</c:v>
                </c:pt>
                <c:pt idx="6">
                  <c:v>0</c:v>
                </c:pt>
                <c:pt idx="7">
                  <c:v>5</c:v>
                </c:pt>
                <c:pt idx="8">
                  <c:v>10</c:v>
                </c:pt>
                <c:pt idx="9">
                  <c:v>15</c:v>
                </c:pt>
                <c:pt idx="10">
                  <c:v>20</c:v>
                </c:pt>
                <c:pt idx="11">
                  <c:v>25</c:v>
                </c:pt>
                <c:pt idx="12">
                  <c:v>30</c:v>
                </c:pt>
              </c:numCache>
            </c:numRef>
          </c:xVal>
          <c:yVal>
            <c:numRef>
              <c:f>'[EU heating thresholds.xlsx]Profile function'!$B$18:$B$30</c:f>
              <c:numCache>
                <c:formatCode>General</c:formatCode>
                <c:ptCount val="13"/>
                <c:pt idx="0">
                  <c:v>3.9762140900161702</c:v>
                </c:pt>
                <c:pt idx="1">
                  <c:v>3.7065075190549965</c:v>
                </c:pt>
                <c:pt idx="2">
                  <c:v>3.423385029215126</c:v>
                </c:pt>
                <c:pt idx="3">
                  <c:v>3.1175523553655204</c:v>
                </c:pt>
                <c:pt idx="4">
                  <c:v>2.773769071092798</c:v>
                </c:pt>
                <c:pt idx="5">
                  <c:v>2.37035718767474</c:v>
                </c:pt>
                <c:pt idx="6">
                  <c:v>1.8877213075225616</c:v>
                </c:pt>
                <c:pt idx="7">
                  <c:v>1.3366148685830765</c:v>
                </c:pt>
                <c:pt idx="8">
                  <c:v>0.78616556568649154</c:v>
                </c:pt>
                <c:pt idx="9">
                  <c:v>0.32247142613240709</c:v>
                </c:pt>
                <c:pt idx="10">
                  <c:v>0.18160723081898733</c:v>
                </c:pt>
                <c:pt idx="11">
                  <c:v>0.13321303121523362</c:v>
                </c:pt>
                <c:pt idx="12">
                  <c:v>0.11376191189576165</c:v>
                </c:pt>
              </c:numCache>
            </c:numRef>
          </c:yVal>
          <c:smooth val="1"/>
          <c:extLst>
            <c:ext xmlns:c16="http://schemas.microsoft.com/office/drawing/2014/chart" uri="{C3380CC4-5D6E-409C-BE32-E72D297353CC}">
              <c16:uniqueId val="{00000000-F2C4-4F9D-B016-6F1486345517}"/>
            </c:ext>
          </c:extLst>
        </c:ser>
        <c:ser>
          <c:idx val="3"/>
          <c:order val="1"/>
          <c:tx>
            <c:strRef>
              <c:f>'[EU heating thresholds.xlsx]Profile function'!$C$17</c:f>
              <c:strCache>
                <c:ptCount val="1"/>
                <c:pt idx="0">
                  <c:v>Italy</c:v>
                </c:pt>
              </c:strCache>
            </c:strRef>
          </c:tx>
          <c:spPr>
            <a:ln w="12700" cap="rnd">
              <a:solidFill>
                <a:schemeClr val="accent6">
                  <a:lumMod val="40000"/>
                  <a:lumOff val="60000"/>
                </a:schemeClr>
              </a:solidFill>
              <a:round/>
            </a:ln>
            <a:effectLst/>
          </c:spPr>
          <c:marker>
            <c:symbol val="none"/>
          </c:marker>
          <c:xVal>
            <c:numRef>
              <c:f>'[EU heating thresholds.xlsx]Profile function'!$A$18:$A$30</c:f>
              <c:numCache>
                <c:formatCode>General</c:formatCode>
                <c:ptCount val="13"/>
                <c:pt idx="0">
                  <c:v>-30</c:v>
                </c:pt>
                <c:pt idx="1">
                  <c:v>-25</c:v>
                </c:pt>
                <c:pt idx="2">
                  <c:v>-20</c:v>
                </c:pt>
                <c:pt idx="3">
                  <c:v>-15</c:v>
                </c:pt>
                <c:pt idx="4">
                  <c:v>-10</c:v>
                </c:pt>
                <c:pt idx="5">
                  <c:v>-5</c:v>
                </c:pt>
                <c:pt idx="6">
                  <c:v>0</c:v>
                </c:pt>
                <c:pt idx="7">
                  <c:v>5</c:v>
                </c:pt>
                <c:pt idx="8">
                  <c:v>10</c:v>
                </c:pt>
                <c:pt idx="9">
                  <c:v>15</c:v>
                </c:pt>
                <c:pt idx="10">
                  <c:v>20</c:v>
                </c:pt>
                <c:pt idx="11">
                  <c:v>25</c:v>
                </c:pt>
                <c:pt idx="12">
                  <c:v>30</c:v>
                </c:pt>
              </c:numCache>
            </c:numRef>
          </c:xVal>
          <c:yVal>
            <c:numRef>
              <c:f>'[EU heating thresholds.xlsx]Profile function'!$C$18:$C$30</c:f>
              <c:numCache>
                <c:formatCode>General</c:formatCode>
                <c:ptCount val="13"/>
                <c:pt idx="0">
                  <c:v>4.0622222793648755</c:v>
                </c:pt>
                <c:pt idx="1">
                  <c:v>3.7955820217521561</c:v>
                </c:pt>
                <c:pt idx="2">
                  <c:v>3.517625809435903</c:v>
                </c:pt>
                <c:pt idx="3">
                  <c:v>3.2205408621378755</c:v>
                </c:pt>
                <c:pt idx="4">
                  <c:v>2.8912377441406671</c:v>
                </c:pt>
                <c:pt idx="5">
                  <c:v>2.5098742227704522</c:v>
                </c:pt>
                <c:pt idx="6">
                  <c:v>2.0541634474775154</c:v>
                </c:pt>
                <c:pt idx="7">
                  <c:v>1.520726343679494</c:v>
                </c:pt>
                <c:pt idx="8">
                  <c:v>0.95954183874045329</c:v>
                </c:pt>
                <c:pt idx="9">
                  <c:v>0.46105233434391074</c:v>
                </c:pt>
                <c:pt idx="10">
                  <c:v>0.21018613681816148</c:v>
                </c:pt>
                <c:pt idx="11">
                  <c:v>0.14417200252544823</c:v>
                </c:pt>
                <c:pt idx="12">
                  <c:v>0.11863740871872669</c:v>
                </c:pt>
              </c:numCache>
            </c:numRef>
          </c:yVal>
          <c:smooth val="1"/>
          <c:extLst>
            <c:ext xmlns:c16="http://schemas.microsoft.com/office/drawing/2014/chart" uri="{C3380CC4-5D6E-409C-BE32-E72D297353CC}">
              <c16:uniqueId val="{00000001-F2C4-4F9D-B016-6F1486345517}"/>
            </c:ext>
          </c:extLst>
        </c:ser>
        <c:ser>
          <c:idx val="4"/>
          <c:order val="2"/>
          <c:tx>
            <c:strRef>
              <c:f>'[EU heating thresholds.xlsx]Profile function'!$D$17</c:f>
              <c:strCache>
                <c:ptCount val="1"/>
                <c:pt idx="0">
                  <c:v>Norway</c:v>
                </c:pt>
              </c:strCache>
            </c:strRef>
          </c:tx>
          <c:spPr>
            <a:ln w="12700" cap="rnd">
              <a:solidFill>
                <a:schemeClr val="accent6">
                  <a:lumMod val="75000"/>
                </a:schemeClr>
              </a:solidFill>
              <a:round/>
            </a:ln>
            <a:effectLst/>
          </c:spPr>
          <c:marker>
            <c:symbol val="none"/>
          </c:marker>
          <c:xVal>
            <c:numRef>
              <c:f>'[EU heating thresholds.xlsx]Profile function'!$A$18:$A$30</c:f>
              <c:numCache>
                <c:formatCode>General</c:formatCode>
                <c:ptCount val="13"/>
                <c:pt idx="0">
                  <c:v>-30</c:v>
                </c:pt>
                <c:pt idx="1">
                  <c:v>-25</c:v>
                </c:pt>
                <c:pt idx="2">
                  <c:v>-20</c:v>
                </c:pt>
                <c:pt idx="3">
                  <c:v>-15</c:v>
                </c:pt>
                <c:pt idx="4">
                  <c:v>-10</c:v>
                </c:pt>
                <c:pt idx="5">
                  <c:v>-5</c:v>
                </c:pt>
                <c:pt idx="6">
                  <c:v>0</c:v>
                </c:pt>
                <c:pt idx="7">
                  <c:v>5</c:v>
                </c:pt>
                <c:pt idx="8">
                  <c:v>10</c:v>
                </c:pt>
                <c:pt idx="9">
                  <c:v>15</c:v>
                </c:pt>
                <c:pt idx="10">
                  <c:v>20</c:v>
                </c:pt>
                <c:pt idx="11">
                  <c:v>25</c:v>
                </c:pt>
                <c:pt idx="12">
                  <c:v>30</c:v>
                </c:pt>
              </c:numCache>
            </c:numRef>
          </c:xVal>
          <c:yVal>
            <c:numRef>
              <c:f>'[EU heating thresholds.xlsx]Profile function'!$D$18:$D$30</c:f>
              <c:numCache>
                <c:formatCode>General</c:formatCode>
                <c:ptCount val="13"/>
                <c:pt idx="0">
                  <c:v>3.8453249296477892</c:v>
                </c:pt>
                <c:pt idx="1">
                  <c:v>3.5699163545448451</c:v>
                </c:pt>
                <c:pt idx="2">
                  <c:v>3.2771477304957939</c:v>
                </c:pt>
                <c:pt idx="3">
                  <c:v>2.9550614520492529</c:v>
                </c:pt>
                <c:pt idx="4">
                  <c:v>2.5850292181665893</c:v>
                </c:pt>
                <c:pt idx="5">
                  <c:v>2.1442803886230588</c:v>
                </c:pt>
                <c:pt idx="6">
                  <c:v>1.6233285129846799</c:v>
                </c:pt>
                <c:pt idx="7">
                  <c:v>1.0607381048118985</c:v>
                </c:pt>
                <c:pt idx="8">
                  <c:v>0.54476180289878018</c:v>
                </c:pt>
                <c:pt idx="9">
                  <c:v>0.23026573598081854</c:v>
                </c:pt>
                <c:pt idx="10">
                  <c:v>0.15208934424957013</c:v>
                </c:pt>
                <c:pt idx="11">
                  <c:v>0.12186460948942623</c:v>
                </c:pt>
                <c:pt idx="12">
                  <c:v>0.10759922134427985</c:v>
                </c:pt>
              </c:numCache>
            </c:numRef>
          </c:yVal>
          <c:smooth val="1"/>
          <c:extLst>
            <c:ext xmlns:c16="http://schemas.microsoft.com/office/drawing/2014/chart" uri="{C3380CC4-5D6E-409C-BE32-E72D297353CC}">
              <c16:uniqueId val="{00000002-F2C4-4F9D-B016-6F1486345517}"/>
            </c:ext>
          </c:extLst>
        </c:ser>
        <c:dLbls>
          <c:showLegendKey val="0"/>
          <c:showVal val="0"/>
          <c:showCatName val="0"/>
          <c:showSerName val="0"/>
          <c:showPercent val="0"/>
          <c:showBubbleSize val="0"/>
        </c:dLbls>
        <c:axId val="-526554096"/>
        <c:axId val="-526553552"/>
      </c:scatterChart>
      <c:valAx>
        <c:axId val="-526554096"/>
        <c:scaling>
          <c:orientation val="minMax"/>
          <c:max val="30"/>
          <c:min val="-20"/>
        </c:scaling>
        <c:delete val="0"/>
        <c:axPos val="b"/>
        <c:title>
          <c:tx>
            <c:rich>
              <a:bodyPr/>
              <a:lstStyle/>
              <a:p>
                <a:pPr>
                  <a:defRPr/>
                </a:pPr>
                <a:r>
                  <a:rPr lang="de-DE"/>
                  <a:t>Reference temperature [°C]</a:t>
                </a:r>
              </a:p>
            </c:rich>
          </c:tx>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DE"/>
          </a:p>
        </c:txPr>
        <c:crossAx val="-526553552"/>
        <c:crosses val="autoZero"/>
        <c:crossBetween val="midCat"/>
      </c:valAx>
      <c:valAx>
        <c:axId val="-526553552"/>
        <c:scaling>
          <c:orientation val="minMax"/>
          <c:max val="4"/>
          <c:min val="0"/>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de-DE"/>
                  <a:t>Daily demand factors [-]</a:t>
                </a:r>
              </a:p>
            </c:rich>
          </c:tx>
          <c:layout>
            <c:manualLayout>
              <c:xMode val="edge"/>
              <c:yMode val="edge"/>
              <c:x val="2.1081907940481159E-2"/>
              <c:y val="0.21237444444444442"/>
            </c:manualLayout>
          </c:layout>
          <c:overlay val="0"/>
        </c:title>
        <c:numFmt formatCode="General" sourceLinked="1"/>
        <c:majorTickMark val="none"/>
        <c:minorTickMark val="none"/>
        <c:tickLblPos val="nextTo"/>
        <c:spPr>
          <a:noFill/>
          <a:ln w="9525" cap="flat" cmpd="sng" algn="ctr">
            <a:noFill/>
            <a:round/>
          </a:ln>
          <a:effectLst/>
        </c:spPr>
        <c:txPr>
          <a:bodyPr rot="-60000000" vert="horz"/>
          <a:lstStyle/>
          <a:p>
            <a:pPr>
              <a:defRPr/>
            </a:pPr>
            <a:endParaRPr lang="en-DE"/>
          </a:p>
        </c:txPr>
        <c:crossAx val="-526554096"/>
        <c:crossesAt val="-30"/>
        <c:crossBetween val="midCat"/>
        <c:majorUnit val="1"/>
        <c:minorUnit val="0.5"/>
      </c:valAx>
    </c:plotArea>
    <c:legend>
      <c:legendPos val="t"/>
      <c:layout>
        <c:manualLayout>
          <c:xMode val="edge"/>
          <c:yMode val="edge"/>
          <c:x val="0.64007345160644791"/>
          <c:y val="6.9162232704844701E-2"/>
          <c:w val="0.33250096817336999"/>
          <c:h val="0.28836994979951175"/>
        </c:manualLayout>
      </c:layout>
      <c:overlay val="0"/>
      <c:spPr>
        <a:solidFill>
          <a:schemeClr val="bg1"/>
        </a:solidFill>
        <a:ln>
          <a:noFill/>
        </a:ln>
      </c:spPr>
    </c:legend>
    <c:plotVisOnly val="1"/>
    <c:dispBlanksAs val="gap"/>
    <c:showDLblsOverMax val="0"/>
  </c:chart>
  <c:spPr>
    <a:ln>
      <a:noFill/>
    </a:ln>
  </c:spPr>
  <c:txPr>
    <a:bodyPr/>
    <a:lstStyle/>
    <a:p>
      <a:pPr>
        <a:defRPr sz="1400" b="0">
          <a:solidFill>
            <a:srgbClr val="595959"/>
          </a:solidFill>
          <a:latin typeface="Arial" panose="020B0604020202020204" pitchFamily="34" charset="0"/>
          <a:cs typeface="Arial" panose="020B0604020202020204" pitchFamily="34" charset="0"/>
        </a:defRPr>
      </a:pPr>
      <a:endParaRPr lang="en-DE"/>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913329161451814"/>
          <c:y val="0.1678530982905983"/>
          <c:w val="0.8197017104714226"/>
          <c:h val="0.66563995726495728"/>
        </c:manualLayout>
      </c:layout>
      <c:lineChart>
        <c:grouping val="standard"/>
        <c:varyColors val="0"/>
        <c:ser>
          <c:idx val="2"/>
          <c:order val="0"/>
          <c:tx>
            <c:strRef>
              <c:f>'[EU_heat_demand_validation.xlsx]IT Comparison'!$I$8:$K$8</c:f>
              <c:strCache>
                <c:ptCount val="1"/>
                <c:pt idx="0">
                  <c:v>DE</c:v>
                </c:pt>
              </c:strCache>
            </c:strRef>
          </c:tx>
          <c:spPr>
            <a:ln w="9525" cap="rnd">
              <a:solidFill>
                <a:schemeClr val="accent6">
                  <a:lumMod val="40000"/>
                  <a:lumOff val="60000"/>
                </a:schemeClr>
              </a:solidFill>
              <a:round/>
            </a:ln>
            <a:effectLst/>
          </c:spPr>
          <c:marker>
            <c:symbol val="none"/>
          </c:marker>
          <c:val>
            <c:numRef>
              <c:f>'[EU_heat_demand_validation.xlsx]IT Comparison'!$J$11:$J$375</c:f>
              <c:numCache>
                <c:formatCode>0%</c:formatCode>
                <c:ptCount val="365"/>
                <c:pt idx="0">
                  <c:v>0.36601709307033092</c:v>
                </c:pt>
                <c:pt idx="1">
                  <c:v>0.3902460542733574</c:v>
                </c:pt>
                <c:pt idx="2">
                  <c:v>0.37502827306118214</c:v>
                </c:pt>
                <c:pt idx="3">
                  <c:v>0.32795772788936212</c:v>
                </c:pt>
                <c:pt idx="4">
                  <c:v>0.3118153933442861</c:v>
                </c:pt>
                <c:pt idx="5">
                  <c:v>0.31746436222099583</c:v>
                </c:pt>
                <c:pt idx="6">
                  <c:v>0.34010948886720199</c:v>
                </c:pt>
                <c:pt idx="7">
                  <c:v>0.36361869939186348</c:v>
                </c:pt>
                <c:pt idx="8">
                  <c:v>0.3801918445976829</c:v>
                </c:pt>
                <c:pt idx="9">
                  <c:v>0.41610303924991432</c:v>
                </c:pt>
                <c:pt idx="10">
                  <c:v>0.48652040299520422</c:v>
                </c:pt>
                <c:pt idx="11">
                  <c:v>0.53390465056304992</c:v>
                </c:pt>
                <c:pt idx="12">
                  <c:v>0.5761041212427227</c:v>
                </c:pt>
                <c:pt idx="13">
                  <c:v>0.61985555004734771</c:v>
                </c:pt>
                <c:pt idx="14">
                  <c:v>0.6378147044001955</c:v>
                </c:pt>
                <c:pt idx="15">
                  <c:v>0.63770703593718969</c:v>
                </c:pt>
                <c:pt idx="16">
                  <c:v>0.63267630566826016</c:v>
                </c:pt>
                <c:pt idx="17">
                  <c:v>0.62311050312464478</c:v>
                </c:pt>
                <c:pt idx="18">
                  <c:v>0.62765898265393616</c:v>
                </c:pt>
                <c:pt idx="19">
                  <c:v>0.63522628340900245</c:v>
                </c:pt>
                <c:pt idx="20">
                  <c:v>0.63521834850321546</c:v>
                </c:pt>
                <c:pt idx="21">
                  <c:v>0.6310025877820945</c:v>
                </c:pt>
                <c:pt idx="22">
                  <c:v>0.62967964745520044</c:v>
                </c:pt>
                <c:pt idx="23">
                  <c:v>0.63853623359192646</c:v>
                </c:pt>
                <c:pt idx="24">
                  <c:v>0.65077158469797036</c:v>
                </c:pt>
                <c:pt idx="25">
                  <c:v>0.64571855460760508</c:v>
                </c:pt>
                <c:pt idx="26">
                  <c:v>0.58249254125354444</c:v>
                </c:pt>
                <c:pt idx="27">
                  <c:v>0.52454693408326147</c:v>
                </c:pt>
                <c:pt idx="28">
                  <c:v>0.43015945123406435</c:v>
                </c:pt>
                <c:pt idx="29">
                  <c:v>0.31565602455389286</c:v>
                </c:pt>
                <c:pt idx="30">
                  <c:v>0.31473967974422001</c:v>
                </c:pt>
                <c:pt idx="31">
                  <c:v>0.33477121259466774</c:v>
                </c:pt>
                <c:pt idx="32">
                  <c:v>0.3908611462805669</c:v>
                </c:pt>
                <c:pt idx="33">
                  <c:v>0.44458292101522134</c:v>
                </c:pt>
                <c:pt idx="34">
                  <c:v>0.43619613602457119</c:v>
                </c:pt>
                <c:pt idx="35">
                  <c:v>0.4399022842619611</c:v>
                </c:pt>
                <c:pt idx="36">
                  <c:v>0.48391597538371689</c:v>
                </c:pt>
                <c:pt idx="37">
                  <c:v>0.51065428213750763</c:v>
                </c:pt>
                <c:pt idx="38">
                  <c:v>0.53697080760610572</c:v>
                </c:pt>
                <c:pt idx="39">
                  <c:v>0.55702765006983945</c:v>
                </c:pt>
                <c:pt idx="40">
                  <c:v>0.59145570138351244</c:v>
                </c:pt>
                <c:pt idx="41">
                  <c:v>0.61964896887944598</c:v>
                </c:pt>
                <c:pt idx="42">
                  <c:v>0.60783772480684273</c:v>
                </c:pt>
                <c:pt idx="43">
                  <c:v>0.59926474314764011</c:v>
                </c:pt>
                <c:pt idx="44">
                  <c:v>0.60572279879717827</c:v>
                </c:pt>
                <c:pt idx="45">
                  <c:v>0.56934549683432356</c:v>
                </c:pt>
                <c:pt idx="46">
                  <c:v>0.51015985542174813</c:v>
                </c:pt>
                <c:pt idx="47">
                  <c:v>0.49129311201733727</c:v>
                </c:pt>
                <c:pt idx="48">
                  <c:v>0.50568552621894869</c:v>
                </c:pt>
                <c:pt idx="49">
                  <c:v>0.51635291257974614</c:v>
                </c:pt>
                <c:pt idx="50">
                  <c:v>0.54236079757497568</c:v>
                </c:pt>
                <c:pt idx="51">
                  <c:v>0.5808509734166879</c:v>
                </c:pt>
                <c:pt idx="52">
                  <c:v>0.61283425289565607</c:v>
                </c:pt>
                <c:pt idx="53">
                  <c:v>0.61074039542894321</c:v>
                </c:pt>
                <c:pt idx="54">
                  <c:v>0.58714513221910936</c:v>
                </c:pt>
                <c:pt idx="55">
                  <c:v>0.56604293432230457</c:v>
                </c:pt>
                <c:pt idx="56">
                  <c:v>0.53438183938003092</c:v>
                </c:pt>
                <c:pt idx="57">
                  <c:v>0.51970499984857332</c:v>
                </c:pt>
                <c:pt idx="58">
                  <c:v>0.50817010939130891</c:v>
                </c:pt>
                <c:pt idx="59">
                  <c:v>0.49476435968168919</c:v>
                </c:pt>
                <c:pt idx="60">
                  <c:v>0.48846308682580358</c:v>
                </c:pt>
                <c:pt idx="61">
                  <c:v>0.48629617350236254</c:v>
                </c:pt>
                <c:pt idx="62">
                  <c:v>0.48886393637676523</c:v>
                </c:pt>
                <c:pt idx="63">
                  <c:v>0.4402920523065651</c:v>
                </c:pt>
                <c:pt idx="64">
                  <c:v>0.38523680297354085</c:v>
                </c:pt>
                <c:pt idx="65">
                  <c:v>0.34655153789644583</c:v>
                </c:pt>
                <c:pt idx="66">
                  <c:v>0.33066777183304819</c:v>
                </c:pt>
                <c:pt idx="67">
                  <c:v>0.34075030091385883</c:v>
                </c:pt>
                <c:pt idx="68">
                  <c:v>0.3982890389494797</c:v>
                </c:pt>
                <c:pt idx="69">
                  <c:v>0.50544980479358792</c:v>
                </c:pt>
                <c:pt idx="70">
                  <c:v>0.56550719137296468</c:v>
                </c:pt>
                <c:pt idx="71">
                  <c:v>0.61417319984284446</c:v>
                </c:pt>
                <c:pt idx="72">
                  <c:v>0.63213249100441271</c:v>
                </c:pt>
                <c:pt idx="73">
                  <c:v>0.62991687377648631</c:v>
                </c:pt>
                <c:pt idx="74">
                  <c:v>0.56519540429902548</c:v>
                </c:pt>
                <c:pt idx="75">
                  <c:v>0.50967705744722802</c:v>
                </c:pt>
                <c:pt idx="76">
                  <c:v>0.48208862130446928</c:v>
                </c:pt>
                <c:pt idx="77">
                  <c:v>0.47993251586994495</c:v>
                </c:pt>
                <c:pt idx="78">
                  <c:v>0.48655775177589106</c:v>
                </c:pt>
                <c:pt idx="79">
                  <c:v>0.50439897701169834</c:v>
                </c:pt>
                <c:pt idx="80">
                  <c:v>0.52268852442446845</c:v>
                </c:pt>
                <c:pt idx="81">
                  <c:v>0.54630800277782443</c:v>
                </c:pt>
                <c:pt idx="82">
                  <c:v>0.5701259905845748</c:v>
                </c:pt>
                <c:pt idx="83">
                  <c:v>0.59062335712820502</c:v>
                </c:pt>
                <c:pt idx="84">
                  <c:v>0.59192892274760012</c:v>
                </c:pt>
                <c:pt idx="85">
                  <c:v>0.58061005325994952</c:v>
                </c:pt>
                <c:pt idx="86">
                  <c:v>0.55863966722307545</c:v>
                </c:pt>
                <c:pt idx="87">
                  <c:v>0.53845094115281378</c:v>
                </c:pt>
                <c:pt idx="88">
                  <c:v>0.51459929840082896</c:v>
                </c:pt>
                <c:pt idx="89">
                  <c:v>0.51573699972021392</c:v>
                </c:pt>
                <c:pt idx="90">
                  <c:v>0.52978711850322258</c:v>
                </c:pt>
                <c:pt idx="91">
                  <c:v>0.5219920312285824</c:v>
                </c:pt>
                <c:pt idx="92">
                  <c:v>0.50742792208278764</c:v>
                </c:pt>
                <c:pt idx="93">
                  <c:v>0.49124262959948573</c:v>
                </c:pt>
                <c:pt idx="94">
                  <c:v>0.48446964027543776</c:v>
                </c:pt>
                <c:pt idx="95">
                  <c:v>0.45695384956324575</c:v>
                </c:pt>
                <c:pt idx="96">
                  <c:v>0.44633420944589053</c:v>
                </c:pt>
                <c:pt idx="97">
                  <c:v>0.44185509193787481</c:v>
                </c:pt>
                <c:pt idx="98">
                  <c:v>0.39955068896960549</c:v>
                </c:pt>
                <c:pt idx="99">
                  <c:v>0.35375082319346202</c:v>
                </c:pt>
                <c:pt idx="100">
                  <c:v>0.29427336878013532</c:v>
                </c:pt>
                <c:pt idx="101">
                  <c:v>0.25787595593537227</c:v>
                </c:pt>
                <c:pt idx="102">
                  <c:v>0.23784155010179475</c:v>
                </c:pt>
                <c:pt idx="103">
                  <c:v>0.18490108996971449</c:v>
                </c:pt>
                <c:pt idx="104">
                  <c:v>0.12504809561871208</c:v>
                </c:pt>
                <c:pt idx="105">
                  <c:v>0.10721261634916443</c:v>
                </c:pt>
                <c:pt idx="106">
                  <c:v>9.0866300001875511E-2</c:v>
                </c:pt>
                <c:pt idx="107">
                  <c:v>8.4240516861047526E-2</c:v>
                </c:pt>
                <c:pt idx="108">
                  <c:v>0.14498454640843678</c:v>
                </c:pt>
                <c:pt idx="109">
                  <c:v>0.22500246211234004</c:v>
                </c:pt>
                <c:pt idx="110">
                  <c:v>0.23572730813573262</c:v>
                </c:pt>
                <c:pt idx="111">
                  <c:v>0.22310752452518287</c:v>
                </c:pt>
                <c:pt idx="112">
                  <c:v>0.19818330140475454</c:v>
                </c:pt>
                <c:pt idx="113">
                  <c:v>0.15382348422022293</c:v>
                </c:pt>
                <c:pt idx="114">
                  <c:v>0.10815782779885533</c:v>
                </c:pt>
                <c:pt idx="115">
                  <c:v>0.11335560151547233</c:v>
                </c:pt>
                <c:pt idx="116">
                  <c:v>0.19855104324536377</c:v>
                </c:pt>
                <c:pt idx="117">
                  <c:v>0.25514142323072297</c:v>
                </c:pt>
                <c:pt idx="118">
                  <c:v>0.25562654695349096</c:v>
                </c:pt>
                <c:pt idx="119">
                  <c:v>0.25339519672271099</c:v>
                </c:pt>
                <c:pt idx="120">
                  <c:v>0.22178595228549342</c:v>
                </c:pt>
                <c:pt idx="121">
                  <c:v>0.18286469216559675</c:v>
                </c:pt>
                <c:pt idx="122">
                  <c:v>0.16217702469180015</c:v>
                </c:pt>
                <c:pt idx="123">
                  <c:v>0.14864910479480542</c:v>
                </c:pt>
                <c:pt idx="124">
                  <c:v>0.13148084165496432</c:v>
                </c:pt>
                <c:pt idx="125">
                  <c:v>0.10667126424228543</c:v>
                </c:pt>
                <c:pt idx="126">
                  <c:v>9.867999326249885E-2</c:v>
                </c:pt>
                <c:pt idx="127">
                  <c:v>8.4846305875265413E-2</c:v>
                </c:pt>
                <c:pt idx="128">
                  <c:v>8.2771875246858514E-2</c:v>
                </c:pt>
                <c:pt idx="129">
                  <c:v>0.10645291752442371</c:v>
                </c:pt>
                <c:pt idx="130">
                  <c:v>0.13883855145027868</c:v>
                </c:pt>
                <c:pt idx="131">
                  <c:v>0.18835756229225623</c:v>
                </c:pt>
                <c:pt idx="132">
                  <c:v>0.21486767210031182</c:v>
                </c:pt>
                <c:pt idx="133">
                  <c:v>0.19024401773874458</c:v>
                </c:pt>
                <c:pt idx="134">
                  <c:v>0.13844919383183601</c:v>
                </c:pt>
                <c:pt idx="135">
                  <c:v>0.11752211109722609</c:v>
                </c:pt>
                <c:pt idx="136">
                  <c:v>0.12523059845181206</c:v>
                </c:pt>
                <c:pt idx="137">
                  <c:v>0.13093456443414858</c:v>
                </c:pt>
                <c:pt idx="138">
                  <c:v>0.13886071446299394</c:v>
                </c:pt>
                <c:pt idx="139">
                  <c:v>0.15865296886134883</c:v>
                </c:pt>
                <c:pt idx="140">
                  <c:v>0.16892826142929429</c:v>
                </c:pt>
                <c:pt idx="141">
                  <c:v>0.21160163751665703</c:v>
                </c:pt>
                <c:pt idx="142">
                  <c:v>0.26448176500301235</c:v>
                </c:pt>
                <c:pt idx="143">
                  <c:v>0.28914933496384887</c:v>
                </c:pt>
                <c:pt idx="144">
                  <c:v>0.28364811950524105</c:v>
                </c:pt>
                <c:pt idx="145">
                  <c:v>0.27408915739764894</c:v>
                </c:pt>
                <c:pt idx="146">
                  <c:v>0.22948363175116271</c:v>
                </c:pt>
                <c:pt idx="147">
                  <c:v>0.17586624207022283</c:v>
                </c:pt>
                <c:pt idx="148">
                  <c:v>0.182326349850568</c:v>
                </c:pt>
                <c:pt idx="149">
                  <c:v>0.17897152640733158</c:v>
                </c:pt>
                <c:pt idx="150">
                  <c:v>0.15247660236724753</c:v>
                </c:pt>
                <c:pt idx="151">
                  <c:v>0.15231927233871309</c:v>
                </c:pt>
                <c:pt idx="152">
                  <c:v>0.1644956588862366</c:v>
                </c:pt>
                <c:pt idx="153">
                  <c:v>0.18320616673187679</c:v>
                </c:pt>
                <c:pt idx="154">
                  <c:v>0.15559419948919809</c:v>
                </c:pt>
                <c:pt idx="155">
                  <c:v>0.1088599301522804</c:v>
                </c:pt>
                <c:pt idx="156">
                  <c:v>8.3565639442994943E-2</c:v>
                </c:pt>
                <c:pt idx="157">
                  <c:v>6.9328503139110972E-2</c:v>
                </c:pt>
                <c:pt idx="158">
                  <c:v>6.3893503101208129E-2</c:v>
                </c:pt>
                <c:pt idx="159">
                  <c:v>7.117555767410548E-2</c:v>
                </c:pt>
                <c:pt idx="160">
                  <c:v>8.702758411435528E-2</c:v>
                </c:pt>
                <c:pt idx="161">
                  <c:v>8.9166178032660151E-2</c:v>
                </c:pt>
                <c:pt idx="162">
                  <c:v>7.5758786618394844E-2</c:v>
                </c:pt>
                <c:pt idx="163">
                  <c:v>6.4348255288032938E-2</c:v>
                </c:pt>
                <c:pt idx="164">
                  <c:v>7.377410251061281E-2</c:v>
                </c:pt>
                <c:pt idx="165">
                  <c:v>7.3022064974218107E-2</c:v>
                </c:pt>
                <c:pt idx="166">
                  <c:v>7.0540902019869525E-2</c:v>
                </c:pt>
                <c:pt idx="167">
                  <c:v>6.0214990225352108E-2</c:v>
                </c:pt>
                <c:pt idx="168">
                  <c:v>4.9477694608397196E-2</c:v>
                </c:pt>
                <c:pt idx="169">
                  <c:v>4.4529049571746498E-2</c:v>
                </c:pt>
                <c:pt idx="170">
                  <c:v>4.5239086830958515E-2</c:v>
                </c:pt>
                <c:pt idx="171">
                  <c:v>5.1107770512734615E-2</c:v>
                </c:pt>
                <c:pt idx="172">
                  <c:v>5.671706486050955E-2</c:v>
                </c:pt>
                <c:pt idx="173">
                  <c:v>6.6730095111324106E-2</c:v>
                </c:pt>
                <c:pt idx="174">
                  <c:v>8.8819778352443424E-2</c:v>
                </c:pt>
                <c:pt idx="175">
                  <c:v>0.11805279212390883</c:v>
                </c:pt>
                <c:pt idx="176">
                  <c:v>0.14694104791980309</c:v>
                </c:pt>
                <c:pt idx="177">
                  <c:v>0.15776029196031638</c:v>
                </c:pt>
                <c:pt idx="178">
                  <c:v>0.15408889313792451</c:v>
                </c:pt>
                <c:pt idx="179">
                  <c:v>0.1313373293071968</c:v>
                </c:pt>
                <c:pt idx="180">
                  <c:v>0.12441699699120821</c:v>
                </c:pt>
                <c:pt idx="181">
                  <c:v>8.4176763997310958E-2</c:v>
                </c:pt>
                <c:pt idx="182">
                  <c:v>6.9357643396569968E-2</c:v>
                </c:pt>
                <c:pt idx="183">
                  <c:v>6.5280880335441077E-2</c:v>
                </c:pt>
                <c:pt idx="184">
                  <c:v>6.2863196627388138E-2</c:v>
                </c:pt>
                <c:pt idx="185">
                  <c:v>6.0288456508241668E-2</c:v>
                </c:pt>
                <c:pt idx="186">
                  <c:v>5.7598933872625283E-2</c:v>
                </c:pt>
                <c:pt idx="187">
                  <c:v>5.5460203145599955E-2</c:v>
                </c:pt>
                <c:pt idx="188">
                  <c:v>5.4631552725745006E-2</c:v>
                </c:pt>
                <c:pt idx="189">
                  <c:v>5.3886082007932615E-2</c:v>
                </c:pt>
                <c:pt idx="190">
                  <c:v>5.6808589894500466E-2</c:v>
                </c:pt>
                <c:pt idx="191">
                  <c:v>6.5010683112523213E-2</c:v>
                </c:pt>
                <c:pt idx="192">
                  <c:v>7.0920135792997802E-2</c:v>
                </c:pt>
                <c:pt idx="193">
                  <c:v>6.9140527957192416E-2</c:v>
                </c:pt>
                <c:pt idx="194">
                  <c:v>6.7956311672849601E-2</c:v>
                </c:pt>
                <c:pt idx="195">
                  <c:v>6.4383551937912828E-2</c:v>
                </c:pt>
                <c:pt idx="196">
                  <c:v>5.9393317050240854E-2</c:v>
                </c:pt>
                <c:pt idx="197">
                  <c:v>5.497521623155243E-2</c:v>
                </c:pt>
                <c:pt idx="198">
                  <c:v>5.1404235009981709E-2</c:v>
                </c:pt>
                <c:pt idx="199">
                  <c:v>5.0546444332667764E-2</c:v>
                </c:pt>
                <c:pt idx="200">
                  <c:v>5.0375980666968696E-2</c:v>
                </c:pt>
                <c:pt idx="201">
                  <c:v>4.8280891921771624E-2</c:v>
                </c:pt>
                <c:pt idx="202">
                  <c:v>4.6594450824602729E-2</c:v>
                </c:pt>
                <c:pt idx="203">
                  <c:v>4.6149275248210456E-2</c:v>
                </c:pt>
                <c:pt idx="204">
                  <c:v>4.7763344532253497E-2</c:v>
                </c:pt>
                <c:pt idx="205">
                  <c:v>4.8252846134076349E-2</c:v>
                </c:pt>
                <c:pt idx="206">
                  <c:v>4.6642333876765391E-2</c:v>
                </c:pt>
                <c:pt idx="207">
                  <c:v>4.3743767516278877E-2</c:v>
                </c:pt>
                <c:pt idx="208">
                  <c:v>4.4079496116299355E-2</c:v>
                </c:pt>
                <c:pt idx="209">
                  <c:v>4.9468254806685125E-2</c:v>
                </c:pt>
                <c:pt idx="210">
                  <c:v>5.4438105195007851E-2</c:v>
                </c:pt>
                <c:pt idx="211">
                  <c:v>5.4687097066253687E-2</c:v>
                </c:pt>
                <c:pt idx="212">
                  <c:v>5.036024766411526E-2</c:v>
                </c:pt>
                <c:pt idx="213">
                  <c:v>4.4696640254315814E-2</c:v>
                </c:pt>
                <c:pt idx="214">
                  <c:v>4.3639245653843813E-2</c:v>
                </c:pt>
                <c:pt idx="215">
                  <c:v>4.5933254278596625E-2</c:v>
                </c:pt>
                <c:pt idx="216">
                  <c:v>4.6935925390882725E-2</c:v>
                </c:pt>
                <c:pt idx="217">
                  <c:v>4.736276859873273E-2</c:v>
                </c:pt>
                <c:pt idx="218">
                  <c:v>5.1743383828013807E-2</c:v>
                </c:pt>
                <c:pt idx="219">
                  <c:v>5.5834785422232421E-2</c:v>
                </c:pt>
                <c:pt idx="220">
                  <c:v>6.1068266214890705E-2</c:v>
                </c:pt>
                <c:pt idx="221">
                  <c:v>6.3085237180702414E-2</c:v>
                </c:pt>
                <c:pt idx="222">
                  <c:v>6.6998103394714542E-2</c:v>
                </c:pt>
                <c:pt idx="223">
                  <c:v>6.8671137237277885E-2</c:v>
                </c:pt>
                <c:pt idx="224">
                  <c:v>7.6967491663700857E-2</c:v>
                </c:pt>
                <c:pt idx="225">
                  <c:v>8.4324927841574276E-2</c:v>
                </c:pt>
                <c:pt idx="226">
                  <c:v>7.9723913763624504E-2</c:v>
                </c:pt>
                <c:pt idx="227">
                  <c:v>6.4200228252490069E-2</c:v>
                </c:pt>
                <c:pt idx="228">
                  <c:v>5.6581213801088055E-2</c:v>
                </c:pt>
                <c:pt idx="229">
                  <c:v>5.5049913792926182E-2</c:v>
                </c:pt>
                <c:pt idx="230">
                  <c:v>6.0871124848701011E-2</c:v>
                </c:pt>
                <c:pt idx="231">
                  <c:v>6.9956591974764615E-2</c:v>
                </c:pt>
                <c:pt idx="232">
                  <c:v>7.5175023808171773E-2</c:v>
                </c:pt>
                <c:pt idx="233">
                  <c:v>7.2602883054714143E-2</c:v>
                </c:pt>
                <c:pt idx="234">
                  <c:v>6.75837815270241E-2</c:v>
                </c:pt>
                <c:pt idx="235">
                  <c:v>6.4546491123986346E-2</c:v>
                </c:pt>
                <c:pt idx="236">
                  <c:v>6.9092644905029768E-2</c:v>
                </c:pt>
                <c:pt idx="237">
                  <c:v>7.4618622742041674E-2</c:v>
                </c:pt>
                <c:pt idx="238">
                  <c:v>7.7835953421211038E-2</c:v>
                </c:pt>
                <c:pt idx="239">
                  <c:v>7.7274080006262347E-2</c:v>
                </c:pt>
                <c:pt idx="240">
                  <c:v>7.6757900703948861E-2</c:v>
                </c:pt>
                <c:pt idx="241">
                  <c:v>7.3064475677562191E-2</c:v>
                </c:pt>
                <c:pt idx="242">
                  <c:v>7.1169674899125498E-2</c:v>
                </c:pt>
                <c:pt idx="243">
                  <c:v>8.5341143017186399E-2</c:v>
                </c:pt>
                <c:pt idx="244">
                  <c:v>8.9564838644094411E-2</c:v>
                </c:pt>
                <c:pt idx="245">
                  <c:v>7.4446790989137951E-2</c:v>
                </c:pt>
                <c:pt idx="246">
                  <c:v>6.6533774597457199E-2</c:v>
                </c:pt>
                <c:pt idx="247">
                  <c:v>5.9665703212686161E-2</c:v>
                </c:pt>
                <c:pt idx="248">
                  <c:v>5.5102037915423258E-2</c:v>
                </c:pt>
                <c:pt idx="249">
                  <c:v>5.5364847467436029E-2</c:v>
                </c:pt>
                <c:pt idx="250">
                  <c:v>6.2469871556052006E-2</c:v>
                </c:pt>
                <c:pt idx="251">
                  <c:v>8.4393742627968046E-2</c:v>
                </c:pt>
                <c:pt idx="252">
                  <c:v>0.12745387696808461</c:v>
                </c:pt>
                <c:pt idx="253">
                  <c:v>0.15618685486625136</c:v>
                </c:pt>
                <c:pt idx="254">
                  <c:v>0.1602863281749774</c:v>
                </c:pt>
                <c:pt idx="255">
                  <c:v>0.1424976374878287</c:v>
                </c:pt>
                <c:pt idx="256">
                  <c:v>0.11978150711570133</c:v>
                </c:pt>
                <c:pt idx="257">
                  <c:v>0.11497637442681814</c:v>
                </c:pt>
                <c:pt idx="258">
                  <c:v>0.13924035866228363</c:v>
                </c:pt>
                <c:pt idx="259">
                  <c:v>0.19071805995515489</c:v>
                </c:pt>
                <c:pt idx="260">
                  <c:v>0.19547216299130471</c:v>
                </c:pt>
                <c:pt idx="261">
                  <c:v>0.19938325069195081</c:v>
                </c:pt>
                <c:pt idx="262">
                  <c:v>0.17425066789025467</c:v>
                </c:pt>
                <c:pt idx="263">
                  <c:v>0.15445718221341562</c:v>
                </c:pt>
                <c:pt idx="264">
                  <c:v>0.14020075587994613</c:v>
                </c:pt>
                <c:pt idx="265">
                  <c:v>0.11651848232389674</c:v>
                </c:pt>
                <c:pt idx="266">
                  <c:v>0.1166823791710135</c:v>
                </c:pt>
                <c:pt idx="267">
                  <c:v>0.12454655484948833</c:v>
                </c:pt>
                <c:pt idx="268">
                  <c:v>0.13268229583808569</c:v>
                </c:pt>
                <c:pt idx="269">
                  <c:v>0.17481568790577406</c:v>
                </c:pt>
                <c:pt idx="270">
                  <c:v>0.19585727953941298</c:v>
                </c:pt>
                <c:pt idx="271">
                  <c:v>0.1963194193971429</c:v>
                </c:pt>
                <c:pt idx="272">
                  <c:v>0.22088315153914662</c:v>
                </c:pt>
                <c:pt idx="273">
                  <c:v>0.23260027121207003</c:v>
                </c:pt>
                <c:pt idx="274">
                  <c:v>0.25487273090373019</c:v>
                </c:pt>
                <c:pt idx="275">
                  <c:v>0.26254523756483394</c:v>
                </c:pt>
                <c:pt idx="276">
                  <c:v>0.23106336204636907</c:v>
                </c:pt>
                <c:pt idx="277">
                  <c:v>0.19343713327439166</c:v>
                </c:pt>
                <c:pt idx="278">
                  <c:v>0.17127904567303998</c:v>
                </c:pt>
                <c:pt idx="279">
                  <c:v>0.16083246858707265</c:v>
                </c:pt>
                <c:pt idx="280">
                  <c:v>0.15557901372122651</c:v>
                </c:pt>
                <c:pt idx="281">
                  <c:v>0.15166354814152558</c:v>
                </c:pt>
                <c:pt idx="282">
                  <c:v>0.20999988101745581</c:v>
                </c:pt>
                <c:pt idx="283">
                  <c:v>0.26085004070955531</c:v>
                </c:pt>
                <c:pt idx="284">
                  <c:v>0.28607756876325396</c:v>
                </c:pt>
                <c:pt idx="285">
                  <c:v>0.2930054255588681</c:v>
                </c:pt>
                <c:pt idx="286">
                  <c:v>0.27660411210595232</c:v>
                </c:pt>
                <c:pt idx="287">
                  <c:v>0.24499774065186458</c:v>
                </c:pt>
                <c:pt idx="288">
                  <c:v>0.24314028865411474</c:v>
                </c:pt>
                <c:pt idx="289">
                  <c:v>0.21328246945628687</c:v>
                </c:pt>
                <c:pt idx="290">
                  <c:v>0.21120201924417953</c:v>
                </c:pt>
                <c:pt idx="291">
                  <c:v>0.20547137556135234</c:v>
                </c:pt>
                <c:pt idx="292">
                  <c:v>0.14658425077683104</c:v>
                </c:pt>
                <c:pt idx="293">
                  <c:v>0.12583597703986854</c:v>
                </c:pt>
                <c:pt idx="294">
                  <c:v>0.100443047243128</c:v>
                </c:pt>
                <c:pt idx="295">
                  <c:v>9.4201696606805954E-2</c:v>
                </c:pt>
                <c:pt idx="296">
                  <c:v>0.11662710844794574</c:v>
                </c:pt>
                <c:pt idx="297">
                  <c:v>0.1429283113398517</c:v>
                </c:pt>
                <c:pt idx="298">
                  <c:v>0.11002376193727398</c:v>
                </c:pt>
                <c:pt idx="299">
                  <c:v>0.10409241986152502</c:v>
                </c:pt>
                <c:pt idx="300">
                  <c:v>0.10117976220283065</c:v>
                </c:pt>
                <c:pt idx="301">
                  <c:v>0.14675758742565986</c:v>
                </c:pt>
                <c:pt idx="302">
                  <c:v>0.22002850746240338</c:v>
                </c:pt>
                <c:pt idx="303">
                  <c:v>0.28576974914220832</c:v>
                </c:pt>
                <c:pt idx="304">
                  <c:v>0.28683384736998307</c:v>
                </c:pt>
                <c:pt idx="305">
                  <c:v>0.24351008262553098</c:v>
                </c:pt>
                <c:pt idx="306">
                  <c:v>0.2404034302012176</c:v>
                </c:pt>
                <c:pt idx="307">
                  <c:v>0.26015833581888553</c:v>
                </c:pt>
                <c:pt idx="308">
                  <c:v>0.30013712734797471</c:v>
                </c:pt>
                <c:pt idx="309">
                  <c:v>0.2914035322509464</c:v>
                </c:pt>
                <c:pt idx="310">
                  <c:v>0.22346486890303677</c:v>
                </c:pt>
                <c:pt idx="311">
                  <c:v>0.2188494899094382</c:v>
                </c:pt>
                <c:pt idx="312">
                  <c:v>0.23331591762882106</c:v>
                </c:pt>
                <c:pt idx="313">
                  <c:v>0.29400276113105606</c:v>
                </c:pt>
                <c:pt idx="314">
                  <c:v>0.35638986341122691</c:v>
                </c:pt>
                <c:pt idx="315">
                  <c:v>0.39002196158923613</c:v>
                </c:pt>
                <c:pt idx="316">
                  <c:v>0.38497973938778757</c:v>
                </c:pt>
                <c:pt idx="317">
                  <c:v>0.41233997858481114</c:v>
                </c:pt>
                <c:pt idx="318">
                  <c:v>0.41292333096887279</c:v>
                </c:pt>
                <c:pt idx="319">
                  <c:v>0.41425201726202637</c:v>
                </c:pt>
                <c:pt idx="320">
                  <c:v>0.40749339285362718</c:v>
                </c:pt>
                <c:pt idx="321">
                  <c:v>0.40420574249213886</c:v>
                </c:pt>
                <c:pt idx="322">
                  <c:v>0.39852845421029298</c:v>
                </c:pt>
                <c:pt idx="323">
                  <c:v>0.41261195432109504</c:v>
                </c:pt>
                <c:pt idx="324">
                  <c:v>0.44556589167176047</c:v>
                </c:pt>
                <c:pt idx="325">
                  <c:v>0.4410689890300844</c:v>
                </c:pt>
                <c:pt idx="326">
                  <c:v>0.40711292780201463</c:v>
                </c:pt>
                <c:pt idx="327">
                  <c:v>0.40950092401772681</c:v>
                </c:pt>
                <c:pt idx="328">
                  <c:v>0.47306964321655154</c:v>
                </c:pt>
                <c:pt idx="329">
                  <c:v>0.51911152361919721</c:v>
                </c:pt>
                <c:pt idx="330">
                  <c:v>0.53280033057145848</c:v>
                </c:pt>
                <c:pt idx="331">
                  <c:v>0.48701127268423172</c:v>
                </c:pt>
                <c:pt idx="332">
                  <c:v>0.44449166959867137</c:v>
                </c:pt>
                <c:pt idx="333">
                  <c:v>0.41838022040204997</c:v>
                </c:pt>
                <c:pt idx="334">
                  <c:v>0.40494806660938054</c:v>
                </c:pt>
                <c:pt idx="335">
                  <c:v>0.42661377962577962</c:v>
                </c:pt>
                <c:pt idx="336">
                  <c:v>0.48155766666034566</c:v>
                </c:pt>
                <c:pt idx="337">
                  <c:v>0.48906285625632095</c:v>
                </c:pt>
                <c:pt idx="338">
                  <c:v>0.47016368918515999</c:v>
                </c:pt>
                <c:pt idx="339">
                  <c:v>0.47243526117975659</c:v>
                </c:pt>
                <c:pt idx="340">
                  <c:v>0.46143064132301354</c:v>
                </c:pt>
                <c:pt idx="341">
                  <c:v>0.42011317646417684</c:v>
                </c:pt>
                <c:pt idx="342">
                  <c:v>0.37999442961405233</c:v>
                </c:pt>
                <c:pt idx="343">
                  <c:v>0.36906012943962818</c:v>
                </c:pt>
                <c:pt idx="344">
                  <c:v>0.39678879452086324</c:v>
                </c:pt>
                <c:pt idx="345">
                  <c:v>0.44025771331772845</c:v>
                </c:pt>
                <c:pt idx="346">
                  <c:v>0.47978818266985468</c:v>
                </c:pt>
                <c:pt idx="347">
                  <c:v>0.47501561045644208</c:v>
                </c:pt>
                <c:pt idx="348">
                  <c:v>0.43744478921625291</c:v>
                </c:pt>
                <c:pt idx="349">
                  <c:v>0.41263753755182198</c:v>
                </c:pt>
                <c:pt idx="350">
                  <c:v>0.40180789604855338</c:v>
                </c:pt>
                <c:pt idx="351">
                  <c:v>0.40602776103128829</c:v>
                </c:pt>
                <c:pt idx="352">
                  <c:v>0.39289398705795253</c:v>
                </c:pt>
                <c:pt idx="353">
                  <c:v>0.40546246739832803</c:v>
                </c:pt>
                <c:pt idx="354">
                  <c:v>0.40561035762515041</c:v>
                </c:pt>
                <c:pt idx="355">
                  <c:v>0.35991898116433541</c:v>
                </c:pt>
                <c:pt idx="356">
                  <c:v>0.33655492469208703</c:v>
                </c:pt>
                <c:pt idx="357">
                  <c:v>0.28659744190101999</c:v>
                </c:pt>
                <c:pt idx="358">
                  <c:v>0.28374210709620035</c:v>
                </c:pt>
                <c:pt idx="359">
                  <c:v>0.3410739903464784</c:v>
                </c:pt>
                <c:pt idx="360">
                  <c:v>0.35636400656305905</c:v>
                </c:pt>
                <c:pt idx="361">
                  <c:v>0.33720572377533781</c:v>
                </c:pt>
                <c:pt idx="362">
                  <c:v>0.36290688361928541</c:v>
                </c:pt>
                <c:pt idx="363">
                  <c:v>0.41539737986975717</c:v>
                </c:pt>
                <c:pt idx="364">
                  <c:v>0.44183210807283679</c:v>
                </c:pt>
              </c:numCache>
            </c:numRef>
          </c:val>
          <c:smooth val="0"/>
          <c:extLst>
            <c:ext xmlns:c16="http://schemas.microsoft.com/office/drawing/2014/chart" uri="{C3380CC4-5D6E-409C-BE32-E72D297353CC}">
              <c16:uniqueId val="{00000000-AE57-40A7-984A-5B22B5550657}"/>
            </c:ext>
          </c:extLst>
        </c:ser>
        <c:ser>
          <c:idx val="0"/>
          <c:order val="1"/>
          <c:tx>
            <c:strRef>
              <c:f>'[EU_heat_demand_validation.xlsx]IT Comparison'!$C$8:$E$8</c:f>
              <c:strCache>
                <c:ptCount val="1"/>
                <c:pt idx="0">
                  <c:v>IT not adjusted</c:v>
                </c:pt>
              </c:strCache>
            </c:strRef>
          </c:tx>
          <c:spPr>
            <a:ln w="9525" cap="rnd">
              <a:solidFill>
                <a:schemeClr val="tx1"/>
              </a:solidFill>
              <a:round/>
            </a:ln>
            <a:effectLst/>
          </c:spPr>
          <c:marker>
            <c:symbol val="none"/>
          </c:marker>
          <c:cat>
            <c:numRef>
              <c:f>'[EU_heat_demand_validation.xlsx]IT Comparison'!$L$11:$L$375</c:f>
              <c:numCache>
                <c:formatCode>General</c:formatCode>
                <c:ptCount val="36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numCache>
            </c:numRef>
          </c:cat>
          <c:val>
            <c:numRef>
              <c:f>'[EU_heat_demand_validation.xlsx]IT Comparison'!$D$11:$D$375</c:f>
              <c:numCache>
                <c:formatCode>0%</c:formatCode>
                <c:ptCount val="365"/>
                <c:pt idx="0">
                  <c:v>0.64742124687599045</c:v>
                </c:pt>
                <c:pt idx="1">
                  <c:v>0.59647252842277509</c:v>
                </c:pt>
                <c:pt idx="2">
                  <c:v>0.56034127794098543</c:v>
                </c:pt>
                <c:pt idx="3">
                  <c:v>0.53421459095545587</c:v>
                </c:pt>
                <c:pt idx="4">
                  <c:v>0.48972555799174061</c:v>
                </c:pt>
                <c:pt idx="5">
                  <c:v>0.4665805773778558</c:v>
                </c:pt>
                <c:pt idx="6">
                  <c:v>0.48194366556487417</c:v>
                </c:pt>
                <c:pt idx="7">
                  <c:v>0.50841960036206291</c:v>
                </c:pt>
                <c:pt idx="8">
                  <c:v>0.50718616799590477</c:v>
                </c:pt>
                <c:pt idx="9">
                  <c:v>0.50923179865967949</c:v>
                </c:pt>
                <c:pt idx="10">
                  <c:v>0.52257672797000199</c:v>
                </c:pt>
                <c:pt idx="11">
                  <c:v>0.54977150786241902</c:v>
                </c:pt>
                <c:pt idx="12">
                  <c:v>0.55989791382174159</c:v>
                </c:pt>
                <c:pt idx="13">
                  <c:v>0.55829488417201412</c:v>
                </c:pt>
                <c:pt idx="14">
                  <c:v>0.5956715223347091</c:v>
                </c:pt>
                <c:pt idx="15">
                  <c:v>0.63871294474041129</c:v>
                </c:pt>
                <c:pt idx="16">
                  <c:v>0.67081856094156189</c:v>
                </c:pt>
                <c:pt idx="17">
                  <c:v>0.70271356010844188</c:v>
                </c:pt>
                <c:pt idx="18">
                  <c:v>0.69285602154673309</c:v>
                </c:pt>
                <c:pt idx="19">
                  <c:v>0.58567255494322434</c:v>
                </c:pt>
                <c:pt idx="20">
                  <c:v>0.55130560367605064</c:v>
                </c:pt>
                <c:pt idx="21">
                  <c:v>0.55412120748322824</c:v>
                </c:pt>
                <c:pt idx="22">
                  <c:v>0.59043840126459757</c:v>
                </c:pt>
                <c:pt idx="23">
                  <c:v>0.59983909418192194</c:v>
                </c:pt>
                <c:pt idx="24">
                  <c:v>0.61881472236980184</c:v>
                </c:pt>
                <c:pt idx="25">
                  <c:v>0.64992397755254849</c:v>
                </c:pt>
                <c:pt idx="26">
                  <c:v>0.67930581693851633</c:v>
                </c:pt>
                <c:pt idx="27">
                  <c:v>0.6763007086741748</c:v>
                </c:pt>
                <c:pt idx="28">
                  <c:v>0.64039304801499874</c:v>
                </c:pt>
                <c:pt idx="29">
                  <c:v>0.59027738606810798</c:v>
                </c:pt>
                <c:pt idx="30">
                  <c:v>0.52405867826186359</c:v>
                </c:pt>
                <c:pt idx="31">
                  <c:v>0.49335310572813601</c:v>
                </c:pt>
                <c:pt idx="32">
                  <c:v>0.45386953411753672</c:v>
                </c:pt>
                <c:pt idx="33">
                  <c:v>0.50036324443280733</c:v>
                </c:pt>
                <c:pt idx="34">
                  <c:v>0.56489447228089695</c:v>
                </c:pt>
                <c:pt idx="35">
                  <c:v>0.5868189933169663</c:v>
                </c:pt>
                <c:pt idx="36">
                  <c:v>0.57294904763136023</c:v>
                </c:pt>
                <c:pt idx="37">
                  <c:v>0.62274089860647963</c:v>
                </c:pt>
                <c:pt idx="38">
                  <c:v>0.67298577970000018</c:v>
                </c:pt>
                <c:pt idx="39">
                  <c:v>0.72470599750701159</c:v>
                </c:pt>
                <c:pt idx="40">
                  <c:v>0.78563969308977333</c:v>
                </c:pt>
                <c:pt idx="41">
                  <c:v>0.78826452059779262</c:v>
                </c:pt>
                <c:pt idx="42">
                  <c:v>0.71698922339025783</c:v>
                </c:pt>
                <c:pt idx="43">
                  <c:v>0.71393960065611273</c:v>
                </c:pt>
                <c:pt idx="44">
                  <c:v>0.68928977659446722</c:v>
                </c:pt>
                <c:pt idx="45">
                  <c:v>0.65953045450456482</c:v>
                </c:pt>
                <c:pt idx="46">
                  <c:v>0.62190657025816065</c:v>
                </c:pt>
                <c:pt idx="47">
                  <c:v>0.6202806474525342</c:v>
                </c:pt>
                <c:pt idx="48">
                  <c:v>0.63836903866512862</c:v>
                </c:pt>
                <c:pt idx="49">
                  <c:v>0.65298479249624419</c:v>
                </c:pt>
                <c:pt idx="50">
                  <c:v>0.65033554562193263</c:v>
                </c:pt>
                <c:pt idx="51">
                  <c:v>0.644055952958838</c:v>
                </c:pt>
                <c:pt idx="52">
                  <c:v>0.65681659805693837</c:v>
                </c:pt>
                <c:pt idx="53">
                  <c:v>0.63964876607988241</c:v>
                </c:pt>
                <c:pt idx="54">
                  <c:v>0.63857940133100044</c:v>
                </c:pt>
                <c:pt idx="55">
                  <c:v>0.67546409101026594</c:v>
                </c:pt>
                <c:pt idx="56">
                  <c:v>0.6602256433386976</c:v>
                </c:pt>
                <c:pt idx="57">
                  <c:v>0.63589301667045273</c:v>
                </c:pt>
                <c:pt idx="58">
                  <c:v>0.58859626531992504</c:v>
                </c:pt>
                <c:pt idx="59">
                  <c:v>0.55358067463561311</c:v>
                </c:pt>
                <c:pt idx="60">
                  <c:v>0.50724518146444442</c:v>
                </c:pt>
                <c:pt idx="61">
                  <c:v>0.50978250624324983</c:v>
                </c:pt>
                <c:pt idx="62">
                  <c:v>0.51355428086180877</c:v>
                </c:pt>
                <c:pt idx="63">
                  <c:v>0.51370868247992751</c:v>
                </c:pt>
                <c:pt idx="64">
                  <c:v>0.46409031075284279</c:v>
                </c:pt>
                <c:pt idx="65">
                  <c:v>0.40110742334872207</c:v>
                </c:pt>
                <c:pt idx="66">
                  <c:v>0.36069591581901683</c:v>
                </c:pt>
                <c:pt idx="67">
                  <c:v>0.32934704560452743</c:v>
                </c:pt>
                <c:pt idx="68">
                  <c:v>0.32655051942726565</c:v>
                </c:pt>
                <c:pt idx="69">
                  <c:v>0.35816698519737444</c:v>
                </c:pt>
                <c:pt idx="70">
                  <c:v>0.38417335593023483</c:v>
                </c:pt>
                <c:pt idx="71">
                  <c:v>0.41927466876496855</c:v>
                </c:pt>
                <c:pt idx="72">
                  <c:v>0.48432048388398774</c:v>
                </c:pt>
                <c:pt idx="73">
                  <c:v>0.58191909484938464</c:v>
                </c:pt>
                <c:pt idx="74">
                  <c:v>0.63912527591499213</c:v>
                </c:pt>
                <c:pt idx="75">
                  <c:v>0.63124977591733855</c:v>
                </c:pt>
                <c:pt idx="76">
                  <c:v>0.56195219301107813</c:v>
                </c:pt>
                <c:pt idx="77">
                  <c:v>0.49190905632770709</c:v>
                </c:pt>
                <c:pt idx="78">
                  <c:v>0.48056117331697373</c:v>
                </c:pt>
                <c:pt idx="79">
                  <c:v>0.44168655965328774</c:v>
                </c:pt>
                <c:pt idx="80">
                  <c:v>0.43400310779678697</c:v>
                </c:pt>
                <c:pt idx="81">
                  <c:v>0.41031403317770265</c:v>
                </c:pt>
                <c:pt idx="82">
                  <c:v>0.39295567926988745</c:v>
                </c:pt>
                <c:pt idx="83">
                  <c:v>0.42514727198985869</c:v>
                </c:pt>
                <c:pt idx="84">
                  <c:v>0.47072830848995612</c:v>
                </c:pt>
                <c:pt idx="85">
                  <c:v>0.48282708701417659</c:v>
                </c:pt>
                <c:pt idx="86">
                  <c:v>0.46734953304766319</c:v>
                </c:pt>
                <c:pt idx="87">
                  <c:v>0.41031403317770265</c:v>
                </c:pt>
                <c:pt idx="88">
                  <c:v>0.37244544653157813</c:v>
                </c:pt>
                <c:pt idx="89">
                  <c:v>0.35377607789594701</c:v>
                </c:pt>
                <c:pt idx="90">
                  <c:v>0.38556907533487694</c:v>
                </c:pt>
                <c:pt idx="91">
                  <c:v>0.37563522625350487</c:v>
                </c:pt>
                <c:pt idx="92">
                  <c:v>0.37373204189310172</c:v>
                </c:pt>
                <c:pt idx="93">
                  <c:v>0.3735532209086907</c:v>
                </c:pt>
                <c:pt idx="94">
                  <c:v>0.34234272710319069</c:v>
                </c:pt>
                <c:pt idx="95">
                  <c:v>0.32646963027642251</c:v>
                </c:pt>
                <c:pt idx="96">
                  <c:v>0.32448352181798518</c:v>
                </c:pt>
                <c:pt idx="97">
                  <c:v>0.37168870054491687</c:v>
                </c:pt>
                <c:pt idx="98">
                  <c:v>0.36682721170556565</c:v>
                </c:pt>
                <c:pt idx="99">
                  <c:v>0.33058327602307319</c:v>
                </c:pt>
                <c:pt idx="100">
                  <c:v>0.29726940992725331</c:v>
                </c:pt>
                <c:pt idx="101">
                  <c:v>0.24139052316698986</c:v>
                </c:pt>
                <c:pt idx="102">
                  <c:v>0.20631846269812706</c:v>
                </c:pt>
                <c:pt idx="103">
                  <c:v>0.186583799207996</c:v>
                </c:pt>
                <c:pt idx="104">
                  <c:v>0.16051205579662403</c:v>
                </c:pt>
                <c:pt idx="105">
                  <c:v>0.14193578599498213</c:v>
                </c:pt>
                <c:pt idx="106">
                  <c:v>0.12993264998873974</c:v>
                </c:pt>
                <c:pt idx="107">
                  <c:v>0.11604159172602681</c:v>
                </c:pt>
                <c:pt idx="108">
                  <c:v>0.12122383911636284</c:v>
                </c:pt>
                <c:pt idx="109">
                  <c:v>0.16985856824498741</c:v>
                </c:pt>
                <c:pt idx="110">
                  <c:v>0.20672621524152807</c:v>
                </c:pt>
                <c:pt idx="111">
                  <c:v>0.25190763898698854</c:v>
                </c:pt>
                <c:pt idx="112">
                  <c:v>0.24429795396616233</c:v>
                </c:pt>
                <c:pt idx="113">
                  <c:v>0.19839819386227114</c:v>
                </c:pt>
                <c:pt idx="114">
                  <c:v>0.15359425282074524</c:v>
                </c:pt>
                <c:pt idx="115">
                  <c:v>0.13505461206854175</c:v>
                </c:pt>
                <c:pt idx="116">
                  <c:v>0.14454687760946208</c:v>
                </c:pt>
                <c:pt idx="117">
                  <c:v>0.1402116769873889</c:v>
                </c:pt>
                <c:pt idx="118">
                  <c:v>0.1352219864750033</c:v>
                </c:pt>
                <c:pt idx="119">
                  <c:v>0.12252518784502132</c:v>
                </c:pt>
                <c:pt idx="120">
                  <c:v>0.1039758810936605</c:v>
                </c:pt>
                <c:pt idx="121">
                  <c:v>9.7489486922278323E-2</c:v>
                </c:pt>
                <c:pt idx="122">
                  <c:v>0.10521923382737484</c:v>
                </c:pt>
                <c:pt idx="123">
                  <c:v>0.10405015666613279</c:v>
                </c:pt>
                <c:pt idx="124">
                  <c:v>0.10902483944298458</c:v>
                </c:pt>
                <c:pt idx="125">
                  <c:v>0.11780105794106409</c:v>
                </c:pt>
                <c:pt idx="126">
                  <c:v>0.11692984617490784</c:v>
                </c:pt>
                <c:pt idx="127">
                  <c:v>0.11068128645647637</c:v>
                </c:pt>
                <c:pt idx="128">
                  <c:v>9.4702118007376143E-2</c:v>
                </c:pt>
                <c:pt idx="129">
                  <c:v>9.841894905177756E-2</c:v>
                </c:pt>
                <c:pt idx="130">
                  <c:v>0.10548072454142116</c:v>
                </c:pt>
                <c:pt idx="131">
                  <c:v>0.11728290951255015</c:v>
                </c:pt>
                <c:pt idx="132">
                  <c:v>0.12953354597090058</c:v>
                </c:pt>
                <c:pt idx="133">
                  <c:v>0.12520012592761956</c:v>
                </c:pt>
                <c:pt idx="134">
                  <c:v>0.12997640135334673</c:v>
                </c:pt>
                <c:pt idx="135">
                  <c:v>0.14183276679343668</c:v>
                </c:pt>
                <c:pt idx="136">
                  <c:v>0.14248013436858048</c:v>
                </c:pt>
                <c:pt idx="137">
                  <c:v>0.15032205773758209</c:v>
                </c:pt>
                <c:pt idx="138">
                  <c:v>0.15186709139236543</c:v>
                </c:pt>
                <c:pt idx="139">
                  <c:v>0.15875258958158675</c:v>
                </c:pt>
                <c:pt idx="140">
                  <c:v>0.16384224687473128</c:v>
                </c:pt>
                <c:pt idx="141">
                  <c:v>0.15231808656357565</c:v>
                </c:pt>
                <c:pt idx="142">
                  <c:v>0.14646837649458447</c:v>
                </c:pt>
                <c:pt idx="143">
                  <c:v>0.19314777574103589</c:v>
                </c:pt>
                <c:pt idx="144">
                  <c:v>0.23992485245265632</c:v>
                </c:pt>
                <c:pt idx="145">
                  <c:v>0.22961937114052391</c:v>
                </c:pt>
                <c:pt idx="146">
                  <c:v>0.19445217689048089</c:v>
                </c:pt>
                <c:pt idx="147">
                  <c:v>0.16468725869580311</c:v>
                </c:pt>
                <c:pt idx="148">
                  <c:v>0.16398799996728822</c:v>
                </c:pt>
                <c:pt idx="149">
                  <c:v>0.18248897672286227</c:v>
                </c:pt>
                <c:pt idx="150">
                  <c:v>0.18555030040335579</c:v>
                </c:pt>
                <c:pt idx="151">
                  <c:v>0.15725588592259018</c:v>
                </c:pt>
                <c:pt idx="152">
                  <c:v>0.1228065192941801</c:v>
                </c:pt>
                <c:pt idx="153">
                  <c:v>0.10866109263258943</c:v>
                </c:pt>
                <c:pt idx="154">
                  <c:v>9.7702902008936762E-2</c:v>
                </c:pt>
                <c:pt idx="155">
                  <c:v>8.8316453721949573E-2</c:v>
                </c:pt>
                <c:pt idx="156">
                  <c:v>8.1611048359133687E-2</c:v>
                </c:pt>
                <c:pt idx="157">
                  <c:v>7.2154394394056257E-2</c:v>
                </c:pt>
                <c:pt idx="158">
                  <c:v>6.7094498203580419E-2</c:v>
                </c:pt>
                <c:pt idx="159">
                  <c:v>7.5498321365702906E-2</c:v>
                </c:pt>
                <c:pt idx="160">
                  <c:v>8.7091161144555534E-2</c:v>
                </c:pt>
                <c:pt idx="161">
                  <c:v>7.7194195481020758E-2</c:v>
                </c:pt>
                <c:pt idx="162">
                  <c:v>6.567970116902247E-2</c:v>
                </c:pt>
                <c:pt idx="163">
                  <c:v>5.6937568036392591E-2</c:v>
                </c:pt>
                <c:pt idx="164">
                  <c:v>5.09187029821477E-2</c:v>
                </c:pt>
                <c:pt idx="165">
                  <c:v>4.5641830547429159E-2</c:v>
                </c:pt>
                <c:pt idx="166">
                  <c:v>4.2701840593200334E-2</c:v>
                </c:pt>
                <c:pt idx="167">
                  <c:v>3.9594221864111087E-2</c:v>
                </c:pt>
                <c:pt idx="168">
                  <c:v>3.672774437715793E-2</c:v>
                </c:pt>
                <c:pt idx="169">
                  <c:v>3.5460989750746824E-2</c:v>
                </c:pt>
                <c:pt idx="170">
                  <c:v>3.6791336476877358E-2</c:v>
                </c:pt>
                <c:pt idx="171">
                  <c:v>3.9617878125206715E-2</c:v>
                </c:pt>
                <c:pt idx="172">
                  <c:v>4.2040482756118235E-2</c:v>
                </c:pt>
                <c:pt idx="173">
                  <c:v>4.6246972968359279E-2</c:v>
                </c:pt>
                <c:pt idx="174">
                  <c:v>5.8620723731766536E-2</c:v>
                </c:pt>
                <c:pt idx="175">
                  <c:v>6.690601122001201E-2</c:v>
                </c:pt>
                <c:pt idx="176">
                  <c:v>7.3378415129455907E-2</c:v>
                </c:pt>
                <c:pt idx="177">
                  <c:v>8.9540474457349223E-2</c:v>
                </c:pt>
                <c:pt idx="178">
                  <c:v>9.9631268840828832E-2</c:v>
                </c:pt>
                <c:pt idx="179">
                  <c:v>9.5744010969179338E-2</c:v>
                </c:pt>
                <c:pt idx="180">
                  <c:v>7.357783995417605E-2</c:v>
                </c:pt>
                <c:pt idx="181">
                  <c:v>6.2812460576872689E-2</c:v>
                </c:pt>
                <c:pt idx="182">
                  <c:v>5.4323678369525022E-2</c:v>
                </c:pt>
                <c:pt idx="183">
                  <c:v>5.2059545251114323E-2</c:v>
                </c:pt>
                <c:pt idx="184">
                  <c:v>4.9478214739303111E-2</c:v>
                </c:pt>
                <c:pt idx="185">
                  <c:v>4.4369734184641622E-2</c:v>
                </c:pt>
                <c:pt idx="186">
                  <c:v>4.0940339430972042E-2</c:v>
                </c:pt>
                <c:pt idx="187">
                  <c:v>4.0500027732514689E-2</c:v>
                </c:pt>
                <c:pt idx="188">
                  <c:v>4.1945603343336843E-2</c:v>
                </c:pt>
                <c:pt idx="189">
                  <c:v>4.2392019883367257E-2</c:v>
                </c:pt>
                <c:pt idx="190">
                  <c:v>4.2984952621151248E-2</c:v>
                </c:pt>
                <c:pt idx="191">
                  <c:v>4.2552017606261344E-2</c:v>
                </c:pt>
                <c:pt idx="192">
                  <c:v>4.2886003313987807E-2</c:v>
                </c:pt>
                <c:pt idx="193">
                  <c:v>4.1674446630133172E-2</c:v>
                </c:pt>
                <c:pt idx="194">
                  <c:v>4.1787386199234888E-2</c:v>
                </c:pt>
                <c:pt idx="195">
                  <c:v>4.1626879739543043E-2</c:v>
                </c:pt>
                <c:pt idx="196">
                  <c:v>4.0888957014398736E-2</c:v>
                </c:pt>
                <c:pt idx="197">
                  <c:v>4.1619757424374459E-2</c:v>
                </c:pt>
                <c:pt idx="198">
                  <c:v>4.394595643211132E-2</c:v>
                </c:pt>
                <c:pt idx="199">
                  <c:v>4.3827675126633173E-2</c:v>
                </c:pt>
                <c:pt idx="200">
                  <c:v>4.1649518527043156E-2</c:v>
                </c:pt>
                <c:pt idx="201">
                  <c:v>3.9873518366078838E-2</c:v>
                </c:pt>
                <c:pt idx="202">
                  <c:v>3.9400647512565133E-2</c:v>
                </c:pt>
                <c:pt idx="203">
                  <c:v>3.9011209493883321E-2</c:v>
                </c:pt>
                <c:pt idx="204">
                  <c:v>3.8375797233486747E-2</c:v>
                </c:pt>
                <c:pt idx="205">
                  <c:v>3.7197817178283979E-2</c:v>
                </c:pt>
                <c:pt idx="206">
                  <c:v>3.5432500490072516E-2</c:v>
                </c:pt>
                <c:pt idx="207">
                  <c:v>3.3073233590481553E-2</c:v>
                </c:pt>
                <c:pt idx="208">
                  <c:v>3.2193118930364605E-2</c:v>
                </c:pt>
                <c:pt idx="209">
                  <c:v>3.5990584757210259E-2</c:v>
                </c:pt>
                <c:pt idx="210">
                  <c:v>3.9382587356244815E-2</c:v>
                </c:pt>
                <c:pt idx="211">
                  <c:v>3.931975836172201E-2</c:v>
                </c:pt>
                <c:pt idx="212">
                  <c:v>3.7961939848512684E-2</c:v>
                </c:pt>
                <c:pt idx="213">
                  <c:v>3.5797773510860942E-2</c:v>
                </c:pt>
                <c:pt idx="214">
                  <c:v>3.3430112454107014E-2</c:v>
                </c:pt>
                <c:pt idx="215">
                  <c:v>3.2910183446800925E-2</c:v>
                </c:pt>
                <c:pt idx="216">
                  <c:v>3.3351512618853794E-2</c:v>
                </c:pt>
                <c:pt idx="217">
                  <c:v>3.3200926526718175E-2</c:v>
                </c:pt>
                <c:pt idx="218">
                  <c:v>3.3934270620682674E-2</c:v>
                </c:pt>
                <c:pt idx="219">
                  <c:v>3.599516338839006E-2</c:v>
                </c:pt>
                <c:pt idx="220">
                  <c:v>3.8705967415230046E-2</c:v>
                </c:pt>
                <c:pt idx="221">
                  <c:v>4.0529025729986748E-2</c:v>
                </c:pt>
                <c:pt idx="222">
                  <c:v>4.1363099709906828E-2</c:v>
                </c:pt>
                <c:pt idx="223">
                  <c:v>4.1043104264118641E-2</c:v>
                </c:pt>
                <c:pt idx="224">
                  <c:v>4.0079302400770921E-2</c:v>
                </c:pt>
                <c:pt idx="225">
                  <c:v>4.4292151822983912E-2</c:v>
                </c:pt>
                <c:pt idx="226">
                  <c:v>4.6795899973137427E-2</c:v>
                </c:pt>
                <c:pt idx="227">
                  <c:v>4.5790127323974875E-2</c:v>
                </c:pt>
                <c:pt idx="228">
                  <c:v>4.3041168037303228E-2</c:v>
                </c:pt>
                <c:pt idx="229">
                  <c:v>4.0828926072263599E-2</c:v>
                </c:pt>
                <c:pt idx="230">
                  <c:v>4.1752028991790882E-2</c:v>
                </c:pt>
                <c:pt idx="231">
                  <c:v>4.6353298959090176E-2</c:v>
                </c:pt>
                <c:pt idx="232">
                  <c:v>4.9280824861773986E-2</c:v>
                </c:pt>
                <c:pt idx="233">
                  <c:v>4.8996186623429805E-2</c:v>
                </c:pt>
                <c:pt idx="234">
                  <c:v>4.7886631667525138E-2</c:v>
                </c:pt>
                <c:pt idx="235">
                  <c:v>4.874283569814758E-2</c:v>
                </c:pt>
                <c:pt idx="236">
                  <c:v>5.3281531039322955E-2</c:v>
                </c:pt>
                <c:pt idx="237">
                  <c:v>6.0806765751721767E-2</c:v>
                </c:pt>
                <c:pt idx="238">
                  <c:v>6.5887011414107813E-2</c:v>
                </c:pt>
                <c:pt idx="239">
                  <c:v>6.3778551755810306E-2</c:v>
                </c:pt>
                <c:pt idx="240">
                  <c:v>6.2649410433192054E-2</c:v>
                </c:pt>
                <c:pt idx="241">
                  <c:v>6.0750550335569788E-2</c:v>
                </c:pt>
                <c:pt idx="242">
                  <c:v>5.7351425421366661E-2</c:v>
                </c:pt>
                <c:pt idx="243">
                  <c:v>5.5085766092562702E-2</c:v>
                </c:pt>
                <c:pt idx="244">
                  <c:v>5.4783067697898202E-2</c:v>
                </c:pt>
                <c:pt idx="245">
                  <c:v>5.1846638901253669E-2</c:v>
                </c:pt>
                <c:pt idx="246">
                  <c:v>4.923351233958273E-2</c:v>
                </c:pt>
                <c:pt idx="247">
                  <c:v>4.7395446289292244E-2</c:v>
                </c:pt>
                <c:pt idx="248">
                  <c:v>4.655984609897889E-2</c:v>
                </c:pt>
                <c:pt idx="249">
                  <c:v>4.5677950860069795E-2</c:v>
                </c:pt>
                <c:pt idx="250">
                  <c:v>4.691189196302567E-2</c:v>
                </c:pt>
                <c:pt idx="251">
                  <c:v>5.0053596057564535E-2</c:v>
                </c:pt>
                <c:pt idx="252">
                  <c:v>6.0204167014780423E-2</c:v>
                </c:pt>
                <c:pt idx="253">
                  <c:v>7.5601086198849518E-2</c:v>
                </c:pt>
                <c:pt idx="254">
                  <c:v>9.1854718150338813E-2</c:v>
                </c:pt>
                <c:pt idx="255">
                  <c:v>9.6283017606401261E-2</c:v>
                </c:pt>
                <c:pt idx="256">
                  <c:v>9.3161917352171483E-2</c:v>
                </c:pt>
                <c:pt idx="257">
                  <c:v>9.1954939299496649E-2</c:v>
                </c:pt>
                <c:pt idx="258">
                  <c:v>9.3557714580825235E-2</c:v>
                </c:pt>
                <c:pt idx="259">
                  <c:v>0.1013769991623267</c:v>
                </c:pt>
                <c:pt idx="260">
                  <c:v>0.10997973841237159</c:v>
                </c:pt>
                <c:pt idx="261">
                  <c:v>9.9041642892230247E-2</c:v>
                </c:pt>
                <c:pt idx="262">
                  <c:v>9.2263996904133089E-2</c:v>
                </c:pt>
                <c:pt idx="263">
                  <c:v>8.3845929111673434E-2</c:v>
                </c:pt>
                <c:pt idx="264">
                  <c:v>8.2673799529644848E-2</c:v>
                </c:pt>
                <c:pt idx="265">
                  <c:v>8.497888596027485E-2</c:v>
                </c:pt>
                <c:pt idx="266">
                  <c:v>8.533830850788908E-2</c:v>
                </c:pt>
                <c:pt idx="267">
                  <c:v>8.4672117671228314E-2</c:v>
                </c:pt>
                <c:pt idx="268">
                  <c:v>7.5311614960926657E-2</c:v>
                </c:pt>
                <c:pt idx="269">
                  <c:v>6.7658178575493472E-2</c:v>
                </c:pt>
                <c:pt idx="270">
                  <c:v>6.4526394848510832E-2</c:v>
                </c:pt>
                <c:pt idx="271">
                  <c:v>7.1053996700511185E-2</c:v>
                </c:pt>
                <c:pt idx="272">
                  <c:v>9.0314517495134153E-2</c:v>
                </c:pt>
                <c:pt idx="273">
                  <c:v>0.10149655230979925</c:v>
                </c:pt>
                <c:pt idx="274">
                  <c:v>0.10990927836588245</c:v>
                </c:pt>
                <c:pt idx="275">
                  <c:v>0.12878010677342475</c:v>
                </c:pt>
                <c:pt idx="276">
                  <c:v>0.14494623599570011</c:v>
                </c:pt>
                <c:pt idx="277">
                  <c:v>0.15905554234465011</c:v>
                </c:pt>
                <c:pt idx="278">
                  <c:v>0.14656630832815237</c:v>
                </c:pt>
                <c:pt idx="279">
                  <c:v>0.13199812138762693</c:v>
                </c:pt>
                <c:pt idx="280">
                  <c:v>0.12853336942651336</c:v>
                </c:pt>
                <c:pt idx="281">
                  <c:v>0.12848275011513668</c:v>
                </c:pt>
                <c:pt idx="282">
                  <c:v>0.13949690178654248</c:v>
                </c:pt>
                <c:pt idx="283">
                  <c:v>0.18102381474532656</c:v>
                </c:pt>
                <c:pt idx="284">
                  <c:v>0.20587077431610226</c:v>
                </c:pt>
                <c:pt idx="285">
                  <c:v>0.21317038425869655</c:v>
                </c:pt>
                <c:pt idx="286">
                  <c:v>0.20856021139743652</c:v>
                </c:pt>
                <c:pt idx="287">
                  <c:v>0.19356265059960545</c:v>
                </c:pt>
                <c:pt idx="288">
                  <c:v>0.16616819151406925</c:v>
                </c:pt>
                <c:pt idx="289">
                  <c:v>0.16209066608005923</c:v>
                </c:pt>
                <c:pt idx="290">
                  <c:v>0.17354640129191673</c:v>
                </c:pt>
                <c:pt idx="291">
                  <c:v>0.16763055543921734</c:v>
                </c:pt>
                <c:pt idx="292">
                  <c:v>0.15639841004997335</c:v>
                </c:pt>
                <c:pt idx="293">
                  <c:v>0.14556969294134944</c:v>
                </c:pt>
                <c:pt idx="294">
                  <c:v>0.1321367521650153</c:v>
                </c:pt>
                <c:pt idx="295">
                  <c:v>0.11909324940736296</c:v>
                </c:pt>
                <c:pt idx="296">
                  <c:v>0.11537336594217501</c:v>
                </c:pt>
                <c:pt idx="297">
                  <c:v>0.11671032624667636</c:v>
                </c:pt>
                <c:pt idx="298">
                  <c:v>0.11617818755622417</c:v>
                </c:pt>
                <c:pt idx="299">
                  <c:v>0.1149714638719482</c:v>
                </c:pt>
                <c:pt idx="300">
                  <c:v>0.11194473429370208</c:v>
                </c:pt>
                <c:pt idx="301">
                  <c:v>0.11484427967250935</c:v>
                </c:pt>
                <c:pt idx="302">
                  <c:v>0.12741542031344572</c:v>
                </c:pt>
                <c:pt idx="303">
                  <c:v>0.14198640530635881</c:v>
                </c:pt>
                <c:pt idx="304">
                  <c:v>0.17202731321381892</c:v>
                </c:pt>
                <c:pt idx="305">
                  <c:v>0.17263830610792325</c:v>
                </c:pt>
                <c:pt idx="306">
                  <c:v>0.17099228819878545</c:v>
                </c:pt>
                <c:pt idx="307">
                  <c:v>0.20312384997662167</c:v>
                </c:pt>
                <c:pt idx="308">
                  <c:v>0.21394391855968373</c:v>
                </c:pt>
                <c:pt idx="309">
                  <c:v>0.22089173700663009</c:v>
                </c:pt>
                <c:pt idx="310">
                  <c:v>0.22081924201294992</c:v>
                </c:pt>
                <c:pt idx="311">
                  <c:v>0.19933808509612436</c:v>
                </c:pt>
                <c:pt idx="312">
                  <c:v>0.18346295332216511</c:v>
                </c:pt>
                <c:pt idx="313">
                  <c:v>0.22463654857490806</c:v>
                </c:pt>
                <c:pt idx="314">
                  <c:v>0.26433582458775562</c:v>
                </c:pt>
                <c:pt idx="315">
                  <c:v>0.28044777334107002</c:v>
                </c:pt>
                <c:pt idx="316">
                  <c:v>0.27092396611868885</c:v>
                </c:pt>
                <c:pt idx="317">
                  <c:v>0.26564378689478491</c:v>
                </c:pt>
                <c:pt idx="318">
                  <c:v>0.29811213243273527</c:v>
                </c:pt>
                <c:pt idx="319">
                  <c:v>0.29458022721431792</c:v>
                </c:pt>
                <c:pt idx="320">
                  <c:v>0.30140747504019627</c:v>
                </c:pt>
                <c:pt idx="321">
                  <c:v>0.31799738201500188</c:v>
                </c:pt>
                <c:pt idx="322">
                  <c:v>0.29982479486237901</c:v>
                </c:pt>
                <c:pt idx="323">
                  <c:v>0.3177188486182308</c:v>
                </c:pt>
                <c:pt idx="324">
                  <c:v>0.38869424548348874</c:v>
                </c:pt>
                <c:pt idx="325">
                  <c:v>0.44939799203366504</c:v>
                </c:pt>
                <c:pt idx="326">
                  <c:v>0.4750337480093606</c:v>
                </c:pt>
                <c:pt idx="327">
                  <c:v>0.47988328153396459</c:v>
                </c:pt>
                <c:pt idx="328">
                  <c:v>0.51492176537417544</c:v>
                </c:pt>
                <c:pt idx="329">
                  <c:v>0.61420683882413174</c:v>
                </c:pt>
                <c:pt idx="330">
                  <c:v>0.67392541656545457</c:v>
                </c:pt>
                <c:pt idx="331">
                  <c:v>0.68940373363716456</c:v>
                </c:pt>
                <c:pt idx="332">
                  <c:v>0.66504872254981839</c:v>
                </c:pt>
                <c:pt idx="333">
                  <c:v>0.61852245307949127</c:v>
                </c:pt>
                <c:pt idx="334">
                  <c:v>0.54696658752799432</c:v>
                </c:pt>
                <c:pt idx="335">
                  <c:v>0.48506349397710957</c:v>
                </c:pt>
                <c:pt idx="336">
                  <c:v>0.49210797241562948</c:v>
                </c:pt>
                <c:pt idx="337">
                  <c:v>0.53240603163943523</c:v>
                </c:pt>
                <c:pt idx="338">
                  <c:v>0.56133458653860302</c:v>
                </c:pt>
                <c:pt idx="339">
                  <c:v>0.54881635452463329</c:v>
                </c:pt>
                <c:pt idx="340">
                  <c:v>0.54008159807557077</c:v>
                </c:pt>
                <c:pt idx="341">
                  <c:v>0.56000423981247249</c:v>
                </c:pt>
                <c:pt idx="342">
                  <c:v>0.55964354542286388</c:v>
                </c:pt>
                <c:pt idx="343">
                  <c:v>0.53873878729789526</c:v>
                </c:pt>
                <c:pt idx="344">
                  <c:v>0.54662140961071726</c:v>
                </c:pt>
                <c:pt idx="345">
                  <c:v>0.56960969929089345</c:v>
                </c:pt>
                <c:pt idx="346">
                  <c:v>0.58286966955599073</c:v>
                </c:pt>
                <c:pt idx="347">
                  <c:v>0.57202009423865885</c:v>
                </c:pt>
                <c:pt idx="348">
                  <c:v>0.55659621200430864</c:v>
                </c:pt>
                <c:pt idx="349">
                  <c:v>0.572238087956497</c:v>
                </c:pt>
                <c:pt idx="350">
                  <c:v>0.57701690706621289</c:v>
                </c:pt>
                <c:pt idx="351">
                  <c:v>0.59760752021856767</c:v>
                </c:pt>
                <c:pt idx="352">
                  <c:v>0.6084832954809839</c:v>
                </c:pt>
                <c:pt idx="353">
                  <c:v>0.55003198110286988</c:v>
                </c:pt>
                <c:pt idx="354">
                  <c:v>0.49915321395934598</c:v>
                </c:pt>
                <c:pt idx="355">
                  <c:v>0.4848945933602547</c:v>
                </c:pt>
                <c:pt idx="356">
                  <c:v>0.49380918826732378</c:v>
                </c:pt>
                <c:pt idx="357">
                  <c:v>0.49825224109052108</c:v>
                </c:pt>
                <c:pt idx="358">
                  <c:v>0.44380646588953476</c:v>
                </c:pt>
                <c:pt idx="359">
                  <c:v>0.40564637305829626</c:v>
                </c:pt>
                <c:pt idx="360">
                  <c:v>0.44998965292945464</c:v>
                </c:pt>
                <c:pt idx="361">
                  <c:v>0.4750179771686302</c:v>
                </c:pt>
                <c:pt idx="362">
                  <c:v>0.4669491571878297</c:v>
                </c:pt>
                <c:pt idx="363">
                  <c:v>0.5015605564863248</c:v>
                </c:pt>
                <c:pt idx="364">
                  <c:v>0.53421840648143903</c:v>
                </c:pt>
              </c:numCache>
            </c:numRef>
          </c:val>
          <c:smooth val="0"/>
          <c:extLst>
            <c:ext xmlns:c16="http://schemas.microsoft.com/office/drawing/2014/chart" uri="{C3380CC4-5D6E-409C-BE32-E72D297353CC}">
              <c16:uniqueId val="{00000001-AE57-40A7-984A-5B22B5550657}"/>
            </c:ext>
          </c:extLst>
        </c:ser>
        <c:ser>
          <c:idx val="1"/>
          <c:order val="2"/>
          <c:tx>
            <c:strRef>
              <c:f>'[EU_heat_demand_validation.xlsx]IT Comparison'!$F$8:$H$8</c:f>
              <c:strCache>
                <c:ptCount val="1"/>
                <c:pt idx="0">
                  <c:v>IT adjusted</c:v>
                </c:pt>
              </c:strCache>
            </c:strRef>
          </c:tx>
          <c:spPr>
            <a:ln w="9525" cap="rnd">
              <a:solidFill>
                <a:schemeClr val="accent6"/>
              </a:solidFill>
              <a:round/>
            </a:ln>
            <a:effectLst/>
          </c:spPr>
          <c:marker>
            <c:symbol val="none"/>
          </c:marker>
          <c:cat>
            <c:numRef>
              <c:f>'[EU_heat_demand_validation.xlsx]IT Comparison'!$L$11:$L$375</c:f>
              <c:numCache>
                <c:formatCode>General</c:formatCode>
                <c:ptCount val="36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numCache>
            </c:numRef>
          </c:cat>
          <c:val>
            <c:numRef>
              <c:f>'[EU_heat_demand_validation.xlsx]IT Comparison'!$G$11:$G$375</c:f>
              <c:numCache>
                <c:formatCode>0%</c:formatCode>
                <c:ptCount val="365"/>
                <c:pt idx="0">
                  <c:v>0.60799336675958326</c:v>
                </c:pt>
                <c:pt idx="1">
                  <c:v>0.56677319294160144</c:v>
                </c:pt>
                <c:pt idx="2">
                  <c:v>0.53730630114419142</c:v>
                </c:pt>
                <c:pt idx="3">
                  <c:v>0.51630805017937664</c:v>
                </c:pt>
                <c:pt idx="4">
                  <c:v>0.47875864666912266</c:v>
                </c:pt>
                <c:pt idx="5">
                  <c:v>0.45984544207756306</c:v>
                </c:pt>
                <c:pt idx="6">
                  <c:v>0.47405133079948014</c:v>
                </c:pt>
                <c:pt idx="7">
                  <c:v>0.49622094184101062</c:v>
                </c:pt>
                <c:pt idx="8">
                  <c:v>0.49499667342641063</c:v>
                </c:pt>
                <c:pt idx="9">
                  <c:v>0.49645826626046263</c:v>
                </c:pt>
                <c:pt idx="10">
                  <c:v>0.50650550875127698</c:v>
                </c:pt>
                <c:pt idx="11">
                  <c:v>0.52674549166208728</c:v>
                </c:pt>
                <c:pt idx="12">
                  <c:v>0.5347997686369258</c:v>
                </c:pt>
                <c:pt idx="13">
                  <c:v>0.53426890468902</c:v>
                </c:pt>
                <c:pt idx="14">
                  <c:v>0.56519713495347301</c:v>
                </c:pt>
                <c:pt idx="15">
                  <c:v>0.60074288953337074</c:v>
                </c:pt>
                <c:pt idx="16">
                  <c:v>0.62635383184045801</c:v>
                </c:pt>
                <c:pt idx="17">
                  <c:v>0.65228120670681455</c:v>
                </c:pt>
                <c:pt idx="18">
                  <c:v>0.64229374046312904</c:v>
                </c:pt>
                <c:pt idx="19">
                  <c:v>0.55431785797602717</c:v>
                </c:pt>
                <c:pt idx="20">
                  <c:v>0.52850800066785575</c:v>
                </c:pt>
                <c:pt idx="21">
                  <c:v>0.53164917886272323</c:v>
                </c:pt>
                <c:pt idx="22">
                  <c:v>0.56127021706762292</c:v>
                </c:pt>
                <c:pt idx="23">
                  <c:v>0.5701079444303625</c:v>
                </c:pt>
                <c:pt idx="24">
                  <c:v>0.58535088744821229</c:v>
                </c:pt>
                <c:pt idx="25">
                  <c:v>0.60862724934615786</c:v>
                </c:pt>
                <c:pt idx="26">
                  <c:v>0.63242531797968304</c:v>
                </c:pt>
                <c:pt idx="27">
                  <c:v>0.6323154314317696</c:v>
                </c:pt>
                <c:pt idx="28">
                  <c:v>0.602889492722818</c:v>
                </c:pt>
                <c:pt idx="29">
                  <c:v>0.56248405643485155</c:v>
                </c:pt>
                <c:pt idx="30">
                  <c:v>0.50841453315426333</c:v>
                </c:pt>
                <c:pt idx="31">
                  <c:v>0.4818977899279176</c:v>
                </c:pt>
                <c:pt idx="32">
                  <c:v>0.44637111287369929</c:v>
                </c:pt>
                <c:pt idx="33">
                  <c:v>0.48616123536675243</c:v>
                </c:pt>
                <c:pt idx="34">
                  <c:v>0.54200242486543526</c:v>
                </c:pt>
                <c:pt idx="35">
                  <c:v>0.56007749016214614</c:v>
                </c:pt>
                <c:pt idx="36">
                  <c:v>0.54812936301263515</c:v>
                </c:pt>
                <c:pt idx="37">
                  <c:v>0.58926763065370014</c:v>
                </c:pt>
                <c:pt idx="38">
                  <c:v>0.62947949364777278</c:v>
                </c:pt>
                <c:pt idx="39">
                  <c:v>0.66917957021961927</c:v>
                </c:pt>
                <c:pt idx="40">
                  <c:v>0.7177171197871961</c:v>
                </c:pt>
                <c:pt idx="41">
                  <c:v>0.72126197842543982</c:v>
                </c:pt>
                <c:pt idx="42">
                  <c:v>0.66418329342768589</c:v>
                </c:pt>
                <c:pt idx="43">
                  <c:v>0.66144426947414037</c:v>
                </c:pt>
                <c:pt idx="44">
                  <c:v>0.64222938560983711</c:v>
                </c:pt>
                <c:pt idx="45">
                  <c:v>0.61820035173208665</c:v>
                </c:pt>
                <c:pt idx="46">
                  <c:v>0.58637547776070131</c:v>
                </c:pt>
                <c:pt idx="47">
                  <c:v>0.58528958499902917</c:v>
                </c:pt>
                <c:pt idx="48">
                  <c:v>0.60187075285153746</c:v>
                </c:pt>
                <c:pt idx="49">
                  <c:v>0.61365405017917829</c:v>
                </c:pt>
                <c:pt idx="50">
                  <c:v>0.61144410960447526</c:v>
                </c:pt>
                <c:pt idx="51">
                  <c:v>0.60561020225171125</c:v>
                </c:pt>
                <c:pt idx="52">
                  <c:v>0.614275723149318</c:v>
                </c:pt>
                <c:pt idx="53">
                  <c:v>0.5971339304088441</c:v>
                </c:pt>
                <c:pt idx="54">
                  <c:v>0.59704464758866449</c:v>
                </c:pt>
                <c:pt idx="55">
                  <c:v>0.63039496051337551</c:v>
                </c:pt>
                <c:pt idx="56">
                  <c:v>0.61921858286934905</c:v>
                </c:pt>
                <c:pt idx="57">
                  <c:v>0.59987041069229896</c:v>
                </c:pt>
                <c:pt idx="58">
                  <c:v>0.5622162079743126</c:v>
                </c:pt>
                <c:pt idx="59">
                  <c:v>0.53303598779611194</c:v>
                </c:pt>
                <c:pt idx="60">
                  <c:v>0.49314996894064356</c:v>
                </c:pt>
                <c:pt idx="61">
                  <c:v>0.49549472403014777</c:v>
                </c:pt>
                <c:pt idx="62">
                  <c:v>0.5005739244670343</c:v>
                </c:pt>
                <c:pt idx="63">
                  <c:v>0.5001521839660148</c:v>
                </c:pt>
                <c:pt idx="64">
                  <c:v>0.45776624614551631</c:v>
                </c:pt>
                <c:pt idx="65">
                  <c:v>0.40459667334297822</c:v>
                </c:pt>
                <c:pt idx="66">
                  <c:v>0.36993764215665953</c:v>
                </c:pt>
                <c:pt idx="67">
                  <c:v>0.34130710908503492</c:v>
                </c:pt>
                <c:pt idx="68">
                  <c:v>0.33870264527928168</c:v>
                </c:pt>
                <c:pt idx="69">
                  <c:v>0.36758474732286545</c:v>
                </c:pt>
                <c:pt idx="70">
                  <c:v>0.39092927957923868</c:v>
                </c:pt>
                <c:pt idx="71">
                  <c:v>0.42094941962135168</c:v>
                </c:pt>
                <c:pt idx="72">
                  <c:v>0.47545874346060257</c:v>
                </c:pt>
                <c:pt idx="73">
                  <c:v>0.55588577621986579</c:v>
                </c:pt>
                <c:pt idx="74">
                  <c:v>0.60067370170690659</c:v>
                </c:pt>
                <c:pt idx="75">
                  <c:v>0.59417615082750808</c:v>
                </c:pt>
                <c:pt idx="76">
                  <c:v>0.53778832662635789</c:v>
                </c:pt>
                <c:pt idx="77">
                  <c:v>0.47981757652783452</c:v>
                </c:pt>
                <c:pt idx="78">
                  <c:v>0.47066621464292535</c:v>
                </c:pt>
                <c:pt idx="79">
                  <c:v>0.43888661799915252</c:v>
                </c:pt>
                <c:pt idx="80">
                  <c:v>0.43320762015490522</c:v>
                </c:pt>
                <c:pt idx="81">
                  <c:v>0.41206641493099955</c:v>
                </c:pt>
                <c:pt idx="82">
                  <c:v>0.39588231397963203</c:v>
                </c:pt>
                <c:pt idx="83">
                  <c:v>0.42420328240123206</c:v>
                </c:pt>
                <c:pt idx="84">
                  <c:v>0.46238504229600635</c:v>
                </c:pt>
                <c:pt idx="85">
                  <c:v>0.47172463576761914</c:v>
                </c:pt>
                <c:pt idx="86">
                  <c:v>0.45823860568133856</c:v>
                </c:pt>
                <c:pt idx="87">
                  <c:v>0.40866527365287403</c:v>
                </c:pt>
                <c:pt idx="88">
                  <c:v>0.37481919942750741</c:v>
                </c:pt>
                <c:pt idx="89">
                  <c:v>0.36016562476964681</c:v>
                </c:pt>
                <c:pt idx="90">
                  <c:v>0.38847183990472145</c:v>
                </c:pt>
                <c:pt idx="91">
                  <c:v>0.38173772770689823</c:v>
                </c:pt>
                <c:pt idx="92">
                  <c:v>0.38147191418243176</c:v>
                </c:pt>
                <c:pt idx="93">
                  <c:v>0.38116769123959743</c:v>
                </c:pt>
                <c:pt idx="94">
                  <c:v>0.35314636715466868</c:v>
                </c:pt>
                <c:pt idx="95">
                  <c:v>0.33904069903432082</c:v>
                </c:pt>
                <c:pt idx="96">
                  <c:v>0.33807639370297887</c:v>
                </c:pt>
                <c:pt idx="97">
                  <c:v>0.37950616593642517</c:v>
                </c:pt>
                <c:pt idx="98">
                  <c:v>0.37438982791621606</c:v>
                </c:pt>
                <c:pt idx="99">
                  <c:v>0.34296507325008035</c:v>
                </c:pt>
                <c:pt idx="100">
                  <c:v>0.31467030463041334</c:v>
                </c:pt>
                <c:pt idx="101">
                  <c:v>0.2642021094640799</c:v>
                </c:pt>
                <c:pt idx="102">
                  <c:v>0.2307388575873468</c:v>
                </c:pt>
                <c:pt idx="103">
                  <c:v>0.21352787702040885</c:v>
                </c:pt>
                <c:pt idx="104">
                  <c:v>0.19067859733067313</c:v>
                </c:pt>
                <c:pt idx="105">
                  <c:v>0.17399491957351415</c:v>
                </c:pt>
                <c:pt idx="106">
                  <c:v>0.16128801563598075</c:v>
                </c:pt>
                <c:pt idx="107">
                  <c:v>0.14526314843228411</c:v>
                </c:pt>
                <c:pt idx="108">
                  <c:v>0.14747995691623172</c:v>
                </c:pt>
                <c:pt idx="109">
                  <c:v>0.19483342805663989</c:v>
                </c:pt>
                <c:pt idx="110">
                  <c:v>0.23231567867650241</c:v>
                </c:pt>
                <c:pt idx="111">
                  <c:v>0.27608918853141673</c:v>
                </c:pt>
                <c:pt idx="112">
                  <c:v>0.26920042119208576</c:v>
                </c:pt>
                <c:pt idx="113">
                  <c:v>0.22565558727831531</c:v>
                </c:pt>
                <c:pt idx="114">
                  <c:v>0.17979652231612772</c:v>
                </c:pt>
                <c:pt idx="115">
                  <c:v>0.1578995927083082</c:v>
                </c:pt>
                <c:pt idx="116">
                  <c:v>0.16867839471717572</c:v>
                </c:pt>
                <c:pt idx="117">
                  <c:v>0.15839204723784608</c:v>
                </c:pt>
                <c:pt idx="118">
                  <c:v>0.14965301427462122</c:v>
                </c:pt>
                <c:pt idx="119">
                  <c:v>0.13613620578024457</c:v>
                </c:pt>
                <c:pt idx="120">
                  <c:v>0.11744302865152088</c:v>
                </c:pt>
                <c:pt idx="121">
                  <c:v>0.11225470476774813</c:v>
                </c:pt>
                <c:pt idx="122">
                  <c:v>0.11982364948930239</c:v>
                </c:pt>
                <c:pt idx="123">
                  <c:v>0.11841343879108029</c:v>
                </c:pt>
                <c:pt idx="124">
                  <c:v>0.12508497670467503</c:v>
                </c:pt>
                <c:pt idx="125">
                  <c:v>0.13707049580451761</c:v>
                </c:pt>
                <c:pt idx="126">
                  <c:v>0.13756880077526384</c:v>
                </c:pt>
                <c:pt idx="127">
                  <c:v>0.13133680905332273</c:v>
                </c:pt>
                <c:pt idx="128">
                  <c:v>0.11228853557995296</c:v>
                </c:pt>
                <c:pt idx="129">
                  <c:v>0.11420493662620211</c:v>
                </c:pt>
                <c:pt idx="130">
                  <c:v>0.12142692474740013</c:v>
                </c:pt>
                <c:pt idx="131">
                  <c:v>0.1350271656207481</c:v>
                </c:pt>
                <c:pt idx="132">
                  <c:v>0.14980614321407462</c:v>
                </c:pt>
                <c:pt idx="133">
                  <c:v>0.14621473541317315</c:v>
                </c:pt>
                <c:pt idx="134">
                  <c:v>0.15039271353696426</c:v>
                </c:pt>
                <c:pt idx="135">
                  <c:v>0.15949625442417042</c:v>
                </c:pt>
                <c:pt idx="136">
                  <c:v>0.16009223632639524</c:v>
                </c:pt>
                <c:pt idx="137">
                  <c:v>0.16554230386248953</c:v>
                </c:pt>
                <c:pt idx="138">
                  <c:v>0.16677420328736139</c:v>
                </c:pt>
                <c:pt idx="139">
                  <c:v>0.17678812369998903</c:v>
                </c:pt>
                <c:pt idx="140">
                  <c:v>0.18409405293417647</c:v>
                </c:pt>
                <c:pt idx="141">
                  <c:v>0.17329184916047555</c:v>
                </c:pt>
                <c:pt idx="142">
                  <c:v>0.16827344243875408</c:v>
                </c:pt>
                <c:pt idx="143">
                  <c:v>0.21325163444857095</c:v>
                </c:pt>
                <c:pt idx="144">
                  <c:v>0.25563909847112376</c:v>
                </c:pt>
                <c:pt idx="145">
                  <c:v>0.24822633509313163</c:v>
                </c:pt>
                <c:pt idx="146">
                  <c:v>0.21902423935215184</c:v>
                </c:pt>
                <c:pt idx="147">
                  <c:v>0.18968173302217159</c:v>
                </c:pt>
                <c:pt idx="148">
                  <c:v>0.18601045398042565</c:v>
                </c:pt>
                <c:pt idx="149">
                  <c:v>0.20590398902489787</c:v>
                </c:pt>
                <c:pt idx="150">
                  <c:v>0.20979707609854312</c:v>
                </c:pt>
                <c:pt idx="151">
                  <c:v>0.18278991327873192</c:v>
                </c:pt>
                <c:pt idx="152">
                  <c:v>0.14651259918078105</c:v>
                </c:pt>
                <c:pt idx="153">
                  <c:v>0.13073930094904357</c:v>
                </c:pt>
                <c:pt idx="154">
                  <c:v>0.11726649794723408</c:v>
                </c:pt>
                <c:pt idx="155">
                  <c:v>0.10534635116871963</c:v>
                </c:pt>
                <c:pt idx="156">
                  <c:v>9.6087900772996671E-2</c:v>
                </c:pt>
                <c:pt idx="157">
                  <c:v>8.4017931826146572E-2</c:v>
                </c:pt>
                <c:pt idx="158">
                  <c:v>7.7704288294297583E-2</c:v>
                </c:pt>
                <c:pt idx="159">
                  <c:v>8.8231266964196878E-2</c:v>
                </c:pt>
                <c:pt idx="160">
                  <c:v>0.10078300702620437</c:v>
                </c:pt>
                <c:pt idx="161">
                  <c:v>9.0478599489231551E-2</c:v>
                </c:pt>
                <c:pt idx="162">
                  <c:v>7.5761178712097255E-2</c:v>
                </c:pt>
                <c:pt idx="163">
                  <c:v>6.4565723542391373E-2</c:v>
                </c:pt>
                <c:pt idx="164">
                  <c:v>5.7116076948085702E-2</c:v>
                </c:pt>
                <c:pt idx="165">
                  <c:v>5.0717220468202012E-2</c:v>
                </c:pt>
                <c:pt idx="166">
                  <c:v>4.7093253690140988E-2</c:v>
                </c:pt>
                <c:pt idx="167">
                  <c:v>4.3157687325982914E-2</c:v>
                </c:pt>
                <c:pt idx="168">
                  <c:v>3.9534229281940024E-2</c:v>
                </c:pt>
                <c:pt idx="169">
                  <c:v>3.7948759714476386E-2</c:v>
                </c:pt>
                <c:pt idx="170">
                  <c:v>3.9587137619824256E-2</c:v>
                </c:pt>
                <c:pt idx="171">
                  <c:v>4.3373644916673858E-2</c:v>
                </c:pt>
                <c:pt idx="172">
                  <c:v>4.6485825272508531E-2</c:v>
                </c:pt>
                <c:pt idx="173">
                  <c:v>5.1694752884015052E-2</c:v>
                </c:pt>
                <c:pt idx="174">
                  <c:v>6.7218008345847693E-2</c:v>
                </c:pt>
                <c:pt idx="175">
                  <c:v>7.7417362308079232E-2</c:v>
                </c:pt>
                <c:pt idx="176">
                  <c:v>8.5154189255612328E-2</c:v>
                </c:pt>
                <c:pt idx="177">
                  <c:v>0.10269152269517272</c:v>
                </c:pt>
                <c:pt idx="178">
                  <c:v>0.11392843968735518</c:v>
                </c:pt>
                <c:pt idx="179">
                  <c:v>0.10958308807160334</c:v>
                </c:pt>
                <c:pt idx="180">
                  <c:v>8.6228381134867721E-2</c:v>
                </c:pt>
                <c:pt idx="181">
                  <c:v>7.2323917318685399E-2</c:v>
                </c:pt>
                <c:pt idx="182">
                  <c:v>6.1337043096407771E-2</c:v>
                </c:pt>
                <c:pt idx="183">
                  <c:v>5.8801004016091327E-2</c:v>
                </c:pt>
                <c:pt idx="184">
                  <c:v>5.5321008965157605E-2</c:v>
                </c:pt>
                <c:pt idx="185">
                  <c:v>4.9181098100495792E-2</c:v>
                </c:pt>
                <c:pt idx="186">
                  <c:v>4.4905188678217016E-2</c:v>
                </c:pt>
                <c:pt idx="187">
                  <c:v>4.4393402255990672E-2</c:v>
                </c:pt>
                <c:pt idx="188">
                  <c:v>4.6124369752635945E-2</c:v>
                </c:pt>
                <c:pt idx="189">
                  <c:v>4.6688810145737468E-2</c:v>
                </c:pt>
                <c:pt idx="190">
                  <c:v>4.7487522554182163E-2</c:v>
                </c:pt>
                <c:pt idx="191">
                  <c:v>4.6971411892801816E-2</c:v>
                </c:pt>
                <c:pt idx="192">
                  <c:v>4.7378907841314044E-2</c:v>
                </c:pt>
                <c:pt idx="193">
                  <c:v>4.5837698133426655E-2</c:v>
                </c:pt>
                <c:pt idx="194">
                  <c:v>4.6061541101398415E-2</c:v>
                </c:pt>
                <c:pt idx="195">
                  <c:v>4.5823707947928415E-2</c:v>
                </c:pt>
                <c:pt idx="196">
                  <c:v>4.4839561989879838E-2</c:v>
                </c:pt>
                <c:pt idx="197">
                  <c:v>4.5821673011855947E-2</c:v>
                </c:pt>
                <c:pt idx="198">
                  <c:v>4.8955220196451564E-2</c:v>
                </c:pt>
                <c:pt idx="199">
                  <c:v>4.8773602151983564E-2</c:v>
                </c:pt>
                <c:pt idx="200">
                  <c:v>4.5944277910222299E-2</c:v>
                </c:pt>
                <c:pt idx="201">
                  <c:v>4.3618345979388441E-2</c:v>
                </c:pt>
                <c:pt idx="202">
                  <c:v>4.2973779978433387E-2</c:v>
                </c:pt>
                <c:pt idx="203">
                  <c:v>4.2491754496266923E-2</c:v>
                </c:pt>
                <c:pt idx="204">
                  <c:v>4.1781561806974697E-2</c:v>
                </c:pt>
                <c:pt idx="205">
                  <c:v>4.0211608627063661E-2</c:v>
                </c:pt>
                <c:pt idx="206">
                  <c:v>3.7965547937074268E-2</c:v>
                </c:pt>
                <c:pt idx="207">
                  <c:v>3.5128083951023126E-2</c:v>
                </c:pt>
                <c:pt idx="208">
                  <c:v>3.3991317787539256E-2</c:v>
                </c:pt>
                <c:pt idx="209">
                  <c:v>3.862588469259097E-2</c:v>
                </c:pt>
                <c:pt idx="210">
                  <c:v>4.2936133661092689E-2</c:v>
                </c:pt>
                <c:pt idx="211">
                  <c:v>4.2898741710761044E-2</c:v>
                </c:pt>
                <c:pt idx="212">
                  <c:v>4.1149968523481649E-2</c:v>
                </c:pt>
                <c:pt idx="213">
                  <c:v>3.8410690202927207E-2</c:v>
                </c:pt>
                <c:pt idx="214">
                  <c:v>3.5579585392102535E-2</c:v>
                </c:pt>
                <c:pt idx="215">
                  <c:v>3.4905004084078539E-2</c:v>
                </c:pt>
                <c:pt idx="216">
                  <c:v>3.5265442135914891E-2</c:v>
                </c:pt>
                <c:pt idx="217">
                  <c:v>3.5055334986432304E-2</c:v>
                </c:pt>
                <c:pt idx="218">
                  <c:v>3.5969784383998768E-2</c:v>
                </c:pt>
                <c:pt idx="219">
                  <c:v>3.8596886853558263E-2</c:v>
                </c:pt>
                <c:pt idx="220">
                  <c:v>4.2084004180745635E-2</c:v>
                </c:pt>
                <c:pt idx="221">
                  <c:v>4.4426215600159254E-2</c:v>
                </c:pt>
                <c:pt idx="222">
                  <c:v>4.5370680304794658E-2</c:v>
                </c:pt>
                <c:pt idx="223">
                  <c:v>4.4981498780934659E-2</c:v>
                </c:pt>
                <c:pt idx="224">
                  <c:v>4.3787245673403502E-2</c:v>
                </c:pt>
                <c:pt idx="225">
                  <c:v>4.8749946020141093E-2</c:v>
                </c:pt>
                <c:pt idx="226">
                  <c:v>5.1830584866852471E-2</c:v>
                </c:pt>
                <c:pt idx="227">
                  <c:v>5.0773944311222126E-2</c:v>
                </c:pt>
                <c:pt idx="228">
                  <c:v>4.7582401448561101E-2</c:v>
                </c:pt>
                <c:pt idx="229">
                  <c:v>4.489247032776407E-2</c:v>
                </c:pt>
                <c:pt idx="230">
                  <c:v>4.5926217852579124E-2</c:v>
                </c:pt>
                <c:pt idx="231">
                  <c:v>5.1333297364142466E-2</c:v>
                </c:pt>
                <c:pt idx="232">
                  <c:v>5.4882225874531135E-2</c:v>
                </c:pt>
                <c:pt idx="233">
                  <c:v>5.4663978980758664E-2</c:v>
                </c:pt>
                <c:pt idx="234">
                  <c:v>5.3445052273348802E-2</c:v>
                </c:pt>
                <c:pt idx="235">
                  <c:v>5.4747920093748077E-2</c:v>
                </c:pt>
                <c:pt idx="236">
                  <c:v>6.0556645112615312E-2</c:v>
                </c:pt>
                <c:pt idx="237">
                  <c:v>7.0544620090318963E-2</c:v>
                </c:pt>
                <c:pt idx="238">
                  <c:v>7.6884717791110058E-2</c:v>
                </c:pt>
                <c:pt idx="239">
                  <c:v>7.429246360179162E-2</c:v>
                </c:pt>
                <c:pt idx="240">
                  <c:v>7.2919899220910217E-2</c:v>
                </c:pt>
                <c:pt idx="241">
                  <c:v>7.0487387513280722E-2</c:v>
                </c:pt>
                <c:pt idx="242">
                  <c:v>6.5744714629379017E-2</c:v>
                </c:pt>
                <c:pt idx="243">
                  <c:v>6.2488053812398935E-2</c:v>
                </c:pt>
                <c:pt idx="244">
                  <c:v>6.183051509398188E-2</c:v>
                </c:pt>
                <c:pt idx="245">
                  <c:v>5.8192558130422629E-2</c:v>
                </c:pt>
                <c:pt idx="246">
                  <c:v>5.5023145197549729E-2</c:v>
                </c:pt>
                <c:pt idx="247">
                  <c:v>5.2820072532091276E-2</c:v>
                </c:pt>
                <c:pt idx="248">
                  <c:v>5.1911219208724116E-2</c:v>
                </c:pt>
                <c:pt idx="249">
                  <c:v>5.0956579823726367E-2</c:v>
                </c:pt>
                <c:pt idx="250">
                  <c:v>5.2367553622975641E-2</c:v>
                </c:pt>
                <c:pt idx="251">
                  <c:v>5.6144649340490065E-2</c:v>
                </c:pt>
                <c:pt idx="252">
                  <c:v>6.963983663909673E-2</c:v>
                </c:pt>
                <c:pt idx="253">
                  <c:v>8.7923737250244757E-2</c:v>
                </c:pt>
                <c:pt idx="254">
                  <c:v>0.10489434099362209</c:v>
                </c:pt>
                <c:pt idx="255">
                  <c:v>0.11011293455147285</c:v>
                </c:pt>
                <c:pt idx="256">
                  <c:v>0.10723299127490889</c:v>
                </c:pt>
                <c:pt idx="257">
                  <c:v>0.1058833199248428</c:v>
                </c:pt>
                <c:pt idx="258">
                  <c:v>0.10714421718874736</c:v>
                </c:pt>
                <c:pt idx="259">
                  <c:v>0.11449364318148388</c:v>
                </c:pt>
                <c:pt idx="260">
                  <c:v>0.12468333119737116</c:v>
                </c:pt>
                <c:pt idx="261">
                  <c:v>0.1132284216784253</c:v>
                </c:pt>
                <c:pt idx="262">
                  <c:v>0.10650753656507314</c:v>
                </c:pt>
                <c:pt idx="263">
                  <c:v>9.7702113812483948E-2</c:v>
                </c:pt>
                <c:pt idx="264">
                  <c:v>9.6648016926944191E-2</c:v>
                </c:pt>
                <c:pt idx="265">
                  <c:v>0.1004449532711652</c:v>
                </c:pt>
                <c:pt idx="266">
                  <c:v>0.1010256731528465</c:v>
                </c:pt>
                <c:pt idx="267">
                  <c:v>9.9808018280481914E-2</c:v>
                </c:pt>
                <c:pt idx="268">
                  <c:v>8.8961300280195693E-2</c:v>
                </c:pt>
                <c:pt idx="269">
                  <c:v>7.903157534756651E-2</c:v>
                </c:pt>
                <c:pt idx="270">
                  <c:v>7.5017409577609259E-2</c:v>
                </c:pt>
                <c:pt idx="271">
                  <c:v>8.3507162871956447E-2</c:v>
                </c:pt>
                <c:pt idx="272">
                  <c:v>0.10559919197572409</c:v>
                </c:pt>
                <c:pt idx="273">
                  <c:v>0.11744862472572019</c:v>
                </c:pt>
                <c:pt idx="274">
                  <c:v>0.12600527654344987</c:v>
                </c:pt>
                <c:pt idx="275">
                  <c:v>0.14766691666788995</c:v>
                </c:pt>
                <c:pt idx="276">
                  <c:v>0.16581269599311904</c:v>
                </c:pt>
                <c:pt idx="277">
                  <c:v>0.17948746640012125</c:v>
                </c:pt>
                <c:pt idx="278">
                  <c:v>0.16588493622369174</c:v>
                </c:pt>
                <c:pt idx="279">
                  <c:v>0.15099276531133404</c:v>
                </c:pt>
                <c:pt idx="280">
                  <c:v>0.14831300887089938</c:v>
                </c:pt>
                <c:pt idx="281">
                  <c:v>0.14946478268791771</c:v>
                </c:pt>
                <c:pt idx="282">
                  <c:v>0.15900583483070499</c:v>
                </c:pt>
                <c:pt idx="283">
                  <c:v>0.195123660813976</c:v>
                </c:pt>
                <c:pt idx="284">
                  <c:v>0.21605450452139011</c:v>
                </c:pt>
                <c:pt idx="285">
                  <c:v>0.22228700497734935</c:v>
                </c:pt>
                <c:pt idx="286">
                  <c:v>0.21900414435843621</c:v>
                </c:pt>
                <c:pt idx="287">
                  <c:v>0.206051521890152</c:v>
                </c:pt>
                <c:pt idx="288">
                  <c:v>0.18060184826680792</c:v>
                </c:pt>
                <c:pt idx="289">
                  <c:v>0.18126447432540616</c:v>
                </c:pt>
                <c:pt idx="290">
                  <c:v>0.19364807779442578</c:v>
                </c:pt>
                <c:pt idx="291">
                  <c:v>0.1869793379179307</c:v>
                </c:pt>
                <c:pt idx="292">
                  <c:v>0.17528379720841519</c:v>
                </c:pt>
                <c:pt idx="293">
                  <c:v>0.16166498754340591</c:v>
                </c:pt>
                <c:pt idx="294">
                  <c:v>0.14781266896408066</c:v>
                </c:pt>
                <c:pt idx="295">
                  <c:v>0.13459982904552928</c:v>
                </c:pt>
                <c:pt idx="296">
                  <c:v>0.13117477726855226</c:v>
                </c:pt>
                <c:pt idx="297">
                  <c:v>0.13294211924749297</c:v>
                </c:pt>
                <c:pt idx="298">
                  <c:v>0.13226524863638742</c:v>
                </c:pt>
                <c:pt idx="299">
                  <c:v>0.13179695897271013</c:v>
                </c:pt>
                <c:pt idx="300">
                  <c:v>0.12825413527053889</c:v>
                </c:pt>
                <c:pt idx="301">
                  <c:v>0.13033129626651321</c:v>
                </c:pt>
                <c:pt idx="302">
                  <c:v>0.14306134760187095</c:v>
                </c:pt>
                <c:pt idx="303">
                  <c:v>0.15832285941138208</c:v>
                </c:pt>
                <c:pt idx="304">
                  <c:v>0.18994220483944782</c:v>
                </c:pt>
                <c:pt idx="305">
                  <c:v>0.19126440455253557</c:v>
                </c:pt>
                <c:pt idx="306">
                  <c:v>0.1862490502349228</c:v>
                </c:pt>
                <c:pt idx="307">
                  <c:v>0.21443494977471259</c:v>
                </c:pt>
                <c:pt idx="308">
                  <c:v>0.22746871531888657</c:v>
                </c:pt>
                <c:pt idx="309">
                  <c:v>0.23812364059434243</c:v>
                </c:pt>
                <c:pt idx="310">
                  <c:v>0.23869851003481538</c:v>
                </c:pt>
                <c:pt idx="311">
                  <c:v>0.2184048556850936</c:v>
                </c:pt>
                <c:pt idx="312">
                  <c:v>0.20113002899888197</c:v>
                </c:pt>
                <c:pt idx="313">
                  <c:v>0.23861889316097998</c:v>
                </c:pt>
                <c:pt idx="314">
                  <c:v>0.28050398234064161</c:v>
                </c:pt>
                <c:pt idx="315">
                  <c:v>0.29599900306446875</c:v>
                </c:pt>
                <c:pt idx="316">
                  <c:v>0.28814186052165081</c:v>
                </c:pt>
                <c:pt idx="317">
                  <c:v>0.28288867305056808</c:v>
                </c:pt>
                <c:pt idx="318">
                  <c:v>0.31094459104872879</c:v>
                </c:pt>
                <c:pt idx="319">
                  <c:v>0.30696883469713943</c:v>
                </c:pt>
                <c:pt idx="320">
                  <c:v>0.31302200641171218</c:v>
                </c:pt>
                <c:pt idx="321">
                  <c:v>0.32814183579717754</c:v>
                </c:pt>
                <c:pt idx="322">
                  <c:v>0.31214037035831432</c:v>
                </c:pt>
                <c:pt idx="323">
                  <c:v>0.32873044105613963</c:v>
                </c:pt>
                <c:pt idx="324">
                  <c:v>0.39168932820230651</c:v>
                </c:pt>
                <c:pt idx="325">
                  <c:v>0.44277232842953507</c:v>
                </c:pt>
                <c:pt idx="326">
                  <c:v>0.46388860568655305</c:v>
                </c:pt>
                <c:pt idx="327">
                  <c:v>0.46991430576414744</c:v>
                </c:pt>
                <c:pt idx="328">
                  <c:v>0.50082625654002066</c:v>
                </c:pt>
                <c:pt idx="329">
                  <c:v>0.58217842211123072</c:v>
                </c:pt>
                <c:pt idx="330">
                  <c:v>0.63028888947059802</c:v>
                </c:pt>
                <c:pt idx="331">
                  <c:v>0.64255472101442335</c:v>
                </c:pt>
                <c:pt idx="332">
                  <c:v>0.62179277700102431</c:v>
                </c:pt>
                <c:pt idx="333">
                  <c:v>0.58193499288356154</c:v>
                </c:pt>
                <c:pt idx="334">
                  <c:v>0.52228567489225897</c:v>
                </c:pt>
                <c:pt idx="335">
                  <c:v>0.47189480729667949</c:v>
                </c:pt>
                <c:pt idx="336">
                  <c:v>0.47858644020398988</c:v>
                </c:pt>
                <c:pt idx="337">
                  <c:v>0.51268255719926126</c:v>
                </c:pt>
                <c:pt idx="338">
                  <c:v>0.53785471641572213</c:v>
                </c:pt>
                <c:pt idx="339">
                  <c:v>0.52782273594545137</c:v>
                </c:pt>
                <c:pt idx="340">
                  <c:v>0.51871258151600974</c:v>
                </c:pt>
                <c:pt idx="341">
                  <c:v>0.53489083202616883</c:v>
                </c:pt>
                <c:pt idx="342">
                  <c:v>0.53582130654530602</c:v>
                </c:pt>
                <c:pt idx="343">
                  <c:v>0.51882475736700462</c:v>
                </c:pt>
                <c:pt idx="344">
                  <c:v>0.52513305919166342</c:v>
                </c:pt>
                <c:pt idx="345">
                  <c:v>0.54431970831796117</c:v>
                </c:pt>
                <c:pt idx="346">
                  <c:v>0.55461012566943579</c:v>
                </c:pt>
                <c:pt idx="347">
                  <c:v>0.54451989515409049</c:v>
                </c:pt>
                <c:pt idx="348">
                  <c:v>0.53247078430198325</c:v>
                </c:pt>
                <c:pt idx="349">
                  <c:v>0.54712359585881665</c:v>
                </c:pt>
                <c:pt idx="350">
                  <c:v>0.55122551824689914</c:v>
                </c:pt>
                <c:pt idx="351">
                  <c:v>0.56801475831281756</c:v>
                </c:pt>
                <c:pt idx="352">
                  <c:v>0.57693871609162817</c:v>
                </c:pt>
                <c:pt idx="353">
                  <c:v>0.52895237983268162</c:v>
                </c:pt>
                <c:pt idx="354">
                  <c:v>0.48551921303588796</c:v>
                </c:pt>
                <c:pt idx="355">
                  <c:v>0.47425151763560941</c:v>
                </c:pt>
                <c:pt idx="356">
                  <c:v>0.48373584593537661</c:v>
                </c:pt>
                <c:pt idx="357">
                  <c:v>0.48740381820600481</c:v>
                </c:pt>
                <c:pt idx="358">
                  <c:v>0.44187314105251213</c:v>
                </c:pt>
                <c:pt idx="359">
                  <c:v>0.40971072206010584</c:v>
                </c:pt>
                <c:pt idx="360">
                  <c:v>0.44692766788951999</c:v>
                </c:pt>
                <c:pt idx="361">
                  <c:v>0.4660263060306834</c:v>
                </c:pt>
                <c:pt idx="362">
                  <c:v>0.45932017420385668</c:v>
                </c:pt>
                <c:pt idx="363">
                  <c:v>0.48904702908452474</c:v>
                </c:pt>
                <c:pt idx="364">
                  <c:v>0.51549712815449722</c:v>
                </c:pt>
              </c:numCache>
            </c:numRef>
          </c:val>
          <c:smooth val="0"/>
          <c:extLst>
            <c:ext xmlns:c16="http://schemas.microsoft.com/office/drawing/2014/chart" uri="{C3380CC4-5D6E-409C-BE32-E72D297353CC}">
              <c16:uniqueId val="{00000002-AE57-40A7-984A-5B22B5550657}"/>
            </c:ext>
          </c:extLst>
        </c:ser>
        <c:dLbls>
          <c:showLegendKey val="0"/>
          <c:showVal val="0"/>
          <c:showCatName val="0"/>
          <c:showSerName val="0"/>
          <c:showPercent val="0"/>
          <c:showBubbleSize val="0"/>
        </c:dLbls>
        <c:smooth val="0"/>
        <c:axId val="-526553008"/>
        <c:axId val="-526552464"/>
      </c:lineChart>
      <c:catAx>
        <c:axId val="-526553008"/>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de-DE"/>
                  <a:t>Time [d]</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D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DE"/>
          </a:p>
        </c:txPr>
        <c:crossAx val="-526552464"/>
        <c:crosses val="autoZero"/>
        <c:auto val="1"/>
        <c:lblAlgn val="ctr"/>
        <c:lblOffset val="100"/>
        <c:tickLblSkip val="100"/>
        <c:noMultiLvlLbl val="0"/>
      </c:catAx>
      <c:valAx>
        <c:axId val="-526552464"/>
        <c:scaling>
          <c:orientation val="minMax"/>
          <c:max val="0.8"/>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de-DE"/>
                  <a:t>Heat demand [%/d]</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DE"/>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DE"/>
          </a:p>
        </c:txPr>
        <c:crossAx val="-526553008"/>
        <c:crosses val="autoZero"/>
        <c:crossBetween val="between"/>
        <c:majorUnit val="0.2"/>
      </c:valAx>
      <c:spPr>
        <a:noFill/>
        <a:ln>
          <a:noFill/>
        </a:ln>
        <a:effectLst/>
      </c:spPr>
    </c:plotArea>
    <c:legend>
      <c:legendPos val="t"/>
      <c:legendEntry>
        <c:idx val="0"/>
        <c:delete val="1"/>
      </c:legendEntry>
      <c:legendEntry>
        <c:idx val="2"/>
        <c:delete val="1"/>
      </c:legendEntry>
      <c:layout>
        <c:manualLayout>
          <c:xMode val="edge"/>
          <c:yMode val="edge"/>
          <c:x val="0.58119385342789598"/>
          <c:y val="4.0705128205128206E-2"/>
          <c:w val="0.37257857043526632"/>
          <c:h val="9.322702991452991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DE"/>
        </a:p>
      </c:txPr>
    </c:legend>
    <c:plotVisOnly val="1"/>
    <c:dispBlanksAs val="gap"/>
    <c:showDLblsOverMax val="0"/>
  </c:chart>
  <c:spPr>
    <a:noFill/>
    <a:ln w="9525" cap="flat" cmpd="sng" algn="ctr">
      <a:noFill/>
      <a:round/>
    </a:ln>
    <a:effectLst/>
  </c:spPr>
  <c:txPr>
    <a:bodyPr/>
    <a:lstStyle/>
    <a:p>
      <a:pPr>
        <a:defRPr sz="1400">
          <a:latin typeface="Arial" panose="020B0604020202020204" pitchFamily="34" charset="0"/>
          <a:cs typeface="Arial" panose="020B0604020202020204" pitchFamily="34" charset="0"/>
        </a:defRPr>
      </a:pPr>
      <a:endParaRPr lang="en-DE"/>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170F73-A630-4A97-8E13-0CE8B95502C8}" type="datetimeFigureOut">
              <a:rPr lang="en-DE" smtClean="0"/>
              <a:t>28/11/2023</a:t>
            </a:fld>
            <a:endParaRPr lang="en-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68CFB3-1A08-44EB-9F05-934399C67879}" type="slidenum">
              <a:rPr lang="en-DE" smtClean="0"/>
              <a:t>‹#›</a:t>
            </a:fld>
            <a:endParaRPr lang="en-DE"/>
          </a:p>
        </p:txBody>
      </p:sp>
    </p:spTree>
    <p:extLst>
      <p:ext uri="{BB962C8B-B14F-4D97-AF65-F5344CB8AC3E}">
        <p14:creationId xmlns:p14="http://schemas.microsoft.com/office/powerpoint/2010/main" val="1631894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eea.europa.eu/ims/:%20https:/ec.europa.eu/info/strategy/priorities-2019-2024/european-green-deal/repowereu-affordable-secure-and-sustainable-energy-europe_en"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decline in emissions observed in 2020 is partly related to the COVID-19 pandemic. Although estimates indicate a slight increase in emissions from fossil fuel use in buildings in 2021 compared to 2020, partly because of a colder winter and economic recovery, Member State projections suggest that the decreasing trend in emissions from buildings will continue. </a:t>
            </a:r>
            <a:endParaRPr lang="en-DE" dirty="0"/>
          </a:p>
        </p:txBody>
      </p:sp>
      <p:sp>
        <p:nvSpPr>
          <p:cNvPr id="4" name="Slide Number Placeholder 3"/>
          <p:cNvSpPr>
            <a:spLocks noGrp="1"/>
          </p:cNvSpPr>
          <p:nvPr>
            <p:ph type="sldNum" sz="quarter" idx="5"/>
          </p:nvPr>
        </p:nvSpPr>
        <p:spPr/>
        <p:txBody>
          <a:bodyPr/>
          <a:lstStyle/>
          <a:p>
            <a:fld id="{CD68CFB3-1A08-44EB-9F05-934399C67879}" type="slidenum">
              <a:rPr lang="en-DE" smtClean="0"/>
              <a:t>5</a:t>
            </a:fld>
            <a:endParaRPr lang="en-DE"/>
          </a:p>
        </p:txBody>
      </p:sp>
    </p:spTree>
    <p:extLst>
      <p:ext uri="{BB962C8B-B14F-4D97-AF65-F5344CB8AC3E}">
        <p14:creationId xmlns:p14="http://schemas.microsoft.com/office/powerpoint/2010/main" val="3232668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CD68CFB3-1A08-44EB-9F05-934399C67879}" type="slidenum">
              <a:rPr lang="en-DE" smtClean="0"/>
              <a:t>29</a:t>
            </a:fld>
            <a:endParaRPr lang="en-DE"/>
          </a:p>
        </p:txBody>
      </p:sp>
    </p:spTree>
    <p:extLst>
      <p:ext uri="{BB962C8B-B14F-4D97-AF65-F5344CB8AC3E}">
        <p14:creationId xmlns:p14="http://schemas.microsoft.com/office/powerpoint/2010/main" val="1113701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With the </a:t>
            </a:r>
            <a:r>
              <a:rPr lang="en-US" sz="1200" b="1" i="0" u="none" strike="noStrike" kern="1200" baseline="0" dirty="0">
                <a:solidFill>
                  <a:schemeClr val="tx1"/>
                </a:solidFill>
                <a:latin typeface="+mn-lt"/>
                <a:ea typeface="+mn-ea"/>
                <a:cs typeface="+mn-cs"/>
              </a:rPr>
              <a:t>Energy Efficiency First principle at the core of the transformation of the buildings sector</a:t>
            </a:r>
            <a:r>
              <a:rPr lang="en-US" sz="1200" b="0" i="0" u="none" strike="noStrike" kern="1200" baseline="0" dirty="0">
                <a:solidFill>
                  <a:schemeClr val="tx1"/>
                </a:solidFill>
                <a:latin typeface="+mn-lt"/>
                <a:ea typeface="+mn-ea"/>
                <a:cs typeface="+mn-cs"/>
              </a:rPr>
              <a:t>, the EGD enforces </a:t>
            </a:r>
            <a:r>
              <a:rPr lang="en-US" sz="1200" b="1" i="0" u="none" strike="noStrike" kern="1200" baseline="0" dirty="0">
                <a:solidFill>
                  <a:schemeClr val="tx1"/>
                </a:solidFill>
                <a:latin typeface="+mn-lt"/>
                <a:ea typeface="+mn-ea"/>
                <a:cs typeface="+mn-cs"/>
              </a:rPr>
              <a:t>the revised Energy Performance of Buildings Directive (EPBD) and aims at triggering a ‘Renovation Wave’ with the aim of renovating Europe’s entire building stock by 2050 so that it becomes “nearly zero emissions”</a:t>
            </a:r>
            <a:r>
              <a:rPr lang="en-US" sz="1200" b="0" i="0" u="none" strike="noStrike" kern="1200" baseline="0" dirty="0">
                <a:solidFill>
                  <a:schemeClr val="tx1"/>
                </a:solidFill>
                <a:latin typeface="+mn-lt"/>
                <a:ea typeface="+mn-ea"/>
                <a:cs typeface="+mn-cs"/>
              </a:rPr>
              <a:t>. However, what if it failed or substantially fell short of what is required? Then the electrification of decentralized heating and/or expansion of district heating would be necessary all the more </a:t>
            </a:r>
            <a:endParaRPr lang="en-DE" dirty="0"/>
          </a:p>
          <a:p>
            <a:endParaRPr lang="en-US" dirty="0"/>
          </a:p>
          <a:p>
            <a:r>
              <a:rPr lang="en-US" dirty="0"/>
              <a:t>The Renovation Wave Initiative , and the EU’s recovery plan place a strong emphasis on reductions in GHG emissions and energy use from buildings. The </a:t>
            </a:r>
            <a:r>
              <a:rPr lang="en-US" dirty="0" err="1">
                <a:hlinkClick r:id="rId3"/>
              </a:rPr>
              <a:t>REPowerEU</a:t>
            </a:r>
            <a:r>
              <a:rPr lang="en-US" dirty="0"/>
              <a:t> plan published by the European Commission in May 2022 — which aims to end the EU’s dependence on Russian fossil fuels while tackling the climate crisis — calls for </a:t>
            </a:r>
            <a:r>
              <a:rPr lang="en-US" b="1" dirty="0"/>
              <a:t>additional savings and energy efficiency gains in buildings</a:t>
            </a:r>
            <a:r>
              <a:rPr lang="en-US" dirty="0"/>
              <a:t> through the Energy Performance of Buildings Directive.</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CD68CFB3-1A08-44EB-9F05-934399C67879}" type="slidenum">
              <a:rPr lang="en-DE" smtClean="0"/>
              <a:t>9</a:t>
            </a:fld>
            <a:endParaRPr lang="en-DE"/>
          </a:p>
        </p:txBody>
      </p:sp>
    </p:spTree>
    <p:extLst>
      <p:ext uri="{BB962C8B-B14F-4D97-AF65-F5344CB8AC3E}">
        <p14:creationId xmlns:p14="http://schemas.microsoft.com/office/powerpoint/2010/main" val="3212839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Renovation: </a:t>
            </a:r>
            <a:r>
              <a:rPr lang="en-US" sz="1200" b="1" i="0" u="none" strike="noStrike" kern="1200" baseline="0" dirty="0">
                <a:solidFill>
                  <a:schemeClr val="tx1"/>
                </a:solidFill>
                <a:latin typeface="+mn-lt"/>
                <a:ea typeface="+mn-ea"/>
                <a:cs typeface="+mn-cs"/>
              </a:rPr>
              <a:t>2/3 built before 1980; 75% of buildings has poor energy performance; current renovation figures do not invite to the optimism as average renovation only reaches 1%</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DH: main option for countries with large networks already deployed (e.g., Nordics); 68% of DH still dominated by fossils; constrained to densely populated areas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Biomass: local pollution and priority to other sectors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remaining decentralized technology, and eventually the only alternative for many households and businesses are heat pumps, and more generally electric heating.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first option, as mentioned before, is energy demand reduction (measure 0). This has a large potential, considering that the lion’s share of buildings in Europe is old (two thirds of the EU building stock was built before 1980 (Bean et al., 2019)) and very inefficient (according to the European Commission (2020a) Impact assessment 75% of buildings has poor energy performance). However, historic dynamics invite to be cautious about future reductions of energy </a:t>
            </a:r>
            <a:r>
              <a:rPr lang="en-US" sz="1200" b="0" i="0" u="none" strike="noStrike" kern="1200" baseline="0" dirty="0" err="1">
                <a:solidFill>
                  <a:schemeClr val="tx1"/>
                </a:solidFill>
                <a:latin typeface="+mn-lt"/>
                <a:ea typeface="+mn-ea"/>
                <a:cs typeface="+mn-cs"/>
              </a:rPr>
              <a:t>demandas</a:t>
            </a:r>
            <a:r>
              <a:rPr lang="en-US" sz="1200" b="0" i="0" u="none" strike="noStrike" kern="1200" baseline="0" dirty="0">
                <a:solidFill>
                  <a:schemeClr val="tx1"/>
                </a:solidFill>
                <a:latin typeface="+mn-lt"/>
                <a:ea typeface="+mn-ea"/>
                <a:cs typeface="+mn-cs"/>
              </a:rPr>
              <a:t> as they have stalled in the last years. Currently, 11% of EU buildings undergoes some level of energy renovation each year, but this translates in a weighted annual energy renovation rate of a mere 1% (European Commission, 2020b). However, the average energy rate of renovation should be increased to at least 3% per year to ensure the renovation of the full building stock by mid-century (Vitali </a:t>
            </a:r>
            <a:r>
              <a:rPr lang="en-US" sz="1200" b="0" i="0" u="none" strike="noStrike" kern="1200" baseline="0" dirty="0" err="1">
                <a:solidFill>
                  <a:schemeClr val="tx1"/>
                </a:solidFill>
                <a:latin typeface="+mn-lt"/>
                <a:ea typeface="+mn-ea"/>
                <a:cs typeface="+mn-cs"/>
              </a:rPr>
              <a:t>Roscini</a:t>
            </a:r>
            <a:r>
              <a:rPr lang="en-US" sz="1200" b="0" i="0" u="none" strike="noStrike" kern="1200" baseline="0" dirty="0">
                <a:solidFill>
                  <a:schemeClr val="tx1"/>
                </a:solidFill>
                <a:latin typeface="+mn-lt"/>
                <a:ea typeface="+mn-ea"/>
                <a:cs typeface="+mn-cs"/>
              </a:rPr>
              <a:t> et al., 2020).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One of the main alternatives is expanding centralized district heating (DH). This might be the best option for countries with already high shares of DH (e.g., Nordic and Baltic countries). However, DH is still dominated by fossil fuels (68% in 2020 at EU level (Eurostat, 2022)) and relying on DH requires simultaneously expanding the networks which cover only 10% of the demand nowadays and </a:t>
            </a:r>
            <a:r>
              <a:rPr lang="en-US" sz="1200" b="0" i="0" u="none" strike="noStrike" kern="1200" baseline="0" dirty="0" err="1">
                <a:solidFill>
                  <a:schemeClr val="tx1"/>
                </a:solidFill>
                <a:latin typeface="+mn-lt"/>
                <a:ea typeface="+mn-ea"/>
                <a:cs typeface="+mn-cs"/>
              </a:rPr>
              <a:t>decarbonising</a:t>
            </a:r>
            <a:r>
              <a:rPr lang="en-US" sz="1200" b="0" i="0" u="none" strike="noStrike" kern="1200" baseline="0" dirty="0">
                <a:solidFill>
                  <a:schemeClr val="tx1"/>
                </a:solidFill>
                <a:latin typeface="+mn-lt"/>
                <a:ea typeface="+mn-ea"/>
                <a:cs typeface="+mn-cs"/>
              </a:rPr>
              <a:t> the supply, i.e., switching to biomass, large-scale heat pumps, solar thermal, excess heat and potentially hydrogen (measures 4-6 in Figure 1). Because of its capital-intensive structure and of the high network losses, DH expansion is however constrained to areas densely populated. </a:t>
            </a:r>
            <a:endParaRPr lang="en-DE" dirty="0"/>
          </a:p>
        </p:txBody>
      </p:sp>
      <p:sp>
        <p:nvSpPr>
          <p:cNvPr id="4" name="Slide Number Placeholder 3"/>
          <p:cNvSpPr>
            <a:spLocks noGrp="1"/>
          </p:cNvSpPr>
          <p:nvPr>
            <p:ph type="sldNum" sz="quarter" idx="5"/>
          </p:nvPr>
        </p:nvSpPr>
        <p:spPr/>
        <p:txBody>
          <a:bodyPr/>
          <a:lstStyle/>
          <a:p>
            <a:fld id="{CD68CFB3-1A08-44EB-9F05-934399C67879}" type="slidenum">
              <a:rPr lang="en-DE" smtClean="0"/>
              <a:t>11</a:t>
            </a:fld>
            <a:endParaRPr lang="en-DE"/>
          </a:p>
        </p:txBody>
      </p:sp>
    </p:spTree>
    <p:extLst>
      <p:ext uri="{BB962C8B-B14F-4D97-AF65-F5344CB8AC3E}">
        <p14:creationId xmlns:p14="http://schemas.microsoft.com/office/powerpoint/2010/main" val="600292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Although this appears to be a minor impact, the transformation required in the power sector is substantial. </a:t>
            </a:r>
            <a:endParaRPr lang="en-DE" dirty="0"/>
          </a:p>
        </p:txBody>
      </p:sp>
      <p:sp>
        <p:nvSpPr>
          <p:cNvPr id="4" name="Slide Number Placeholder 3"/>
          <p:cNvSpPr>
            <a:spLocks noGrp="1"/>
          </p:cNvSpPr>
          <p:nvPr>
            <p:ph type="sldNum" sz="quarter" idx="5"/>
          </p:nvPr>
        </p:nvSpPr>
        <p:spPr/>
        <p:txBody>
          <a:bodyPr/>
          <a:lstStyle/>
          <a:p>
            <a:fld id="{CD68CFB3-1A08-44EB-9F05-934399C67879}" type="slidenum">
              <a:rPr lang="en-DE" smtClean="0"/>
              <a:t>21</a:t>
            </a:fld>
            <a:endParaRPr lang="en-DE"/>
          </a:p>
        </p:txBody>
      </p:sp>
    </p:spTree>
    <p:extLst>
      <p:ext uri="{BB962C8B-B14F-4D97-AF65-F5344CB8AC3E}">
        <p14:creationId xmlns:p14="http://schemas.microsoft.com/office/powerpoint/2010/main" val="1834035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Although DH expansion remains limited, the transformation required is massive</a:t>
            </a:r>
            <a:endParaRPr lang="en-DE" dirty="0"/>
          </a:p>
        </p:txBody>
      </p:sp>
      <p:sp>
        <p:nvSpPr>
          <p:cNvPr id="4" name="Slide Number Placeholder 3"/>
          <p:cNvSpPr>
            <a:spLocks noGrp="1"/>
          </p:cNvSpPr>
          <p:nvPr>
            <p:ph type="sldNum" sz="quarter" idx="5"/>
          </p:nvPr>
        </p:nvSpPr>
        <p:spPr/>
        <p:txBody>
          <a:bodyPr/>
          <a:lstStyle/>
          <a:p>
            <a:fld id="{CD68CFB3-1A08-44EB-9F05-934399C67879}" type="slidenum">
              <a:rPr lang="en-DE" smtClean="0"/>
              <a:t>22</a:t>
            </a:fld>
            <a:endParaRPr lang="en-DE"/>
          </a:p>
        </p:txBody>
      </p:sp>
    </p:spTree>
    <p:extLst>
      <p:ext uri="{BB962C8B-B14F-4D97-AF65-F5344CB8AC3E}">
        <p14:creationId xmlns:p14="http://schemas.microsoft.com/office/powerpoint/2010/main" val="3122002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It is already known from the literature that average demand is not a “problem”, but peak demand. </a:t>
            </a:r>
            <a:endParaRPr lang="en-DE" dirty="0"/>
          </a:p>
        </p:txBody>
      </p:sp>
      <p:sp>
        <p:nvSpPr>
          <p:cNvPr id="4" name="Slide Number Placeholder 3"/>
          <p:cNvSpPr>
            <a:spLocks noGrp="1"/>
          </p:cNvSpPr>
          <p:nvPr>
            <p:ph type="sldNum" sz="quarter" idx="5"/>
          </p:nvPr>
        </p:nvSpPr>
        <p:spPr/>
        <p:txBody>
          <a:bodyPr/>
          <a:lstStyle/>
          <a:p>
            <a:fld id="{CD68CFB3-1A08-44EB-9F05-934399C67879}" type="slidenum">
              <a:rPr lang="en-DE" smtClean="0"/>
              <a:t>23</a:t>
            </a:fld>
            <a:endParaRPr lang="en-DE"/>
          </a:p>
        </p:txBody>
      </p:sp>
    </p:spTree>
    <p:extLst>
      <p:ext uri="{BB962C8B-B14F-4D97-AF65-F5344CB8AC3E}">
        <p14:creationId xmlns:p14="http://schemas.microsoft.com/office/powerpoint/2010/main" val="826331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From Figure 5, it is clear that heat supply is more difficult and expensive to </a:t>
            </a:r>
            <a:r>
              <a:rPr lang="en-US" sz="1200" b="0" i="0" u="none" strike="noStrike" kern="1200" baseline="0" dirty="0" err="1">
                <a:solidFill>
                  <a:schemeClr val="tx1"/>
                </a:solidFill>
                <a:latin typeface="+mn-lt"/>
                <a:ea typeface="+mn-ea"/>
                <a:cs typeface="+mn-cs"/>
              </a:rPr>
              <a:t>decarbonise</a:t>
            </a:r>
            <a:r>
              <a:rPr lang="en-US" sz="1200" b="0" i="0" u="none" strike="noStrike" kern="1200" baseline="0" dirty="0">
                <a:solidFill>
                  <a:schemeClr val="tx1"/>
                </a:solidFill>
                <a:latin typeface="+mn-lt"/>
                <a:ea typeface="+mn-ea"/>
                <a:cs typeface="+mn-cs"/>
              </a:rPr>
              <a:t> than the electricity supply. Figure 7 shows that there is a shift from CHP to HOP supply in DH networks. Remarkably, CHP plays only a marginal role in the long-term. This can be explained by the fact that biomass and gas do not play an important role in long-term </a:t>
            </a:r>
            <a:r>
              <a:rPr lang="en-US" sz="1200" b="0" i="0" u="none" strike="noStrike" kern="1200" baseline="0" dirty="0" err="1">
                <a:solidFill>
                  <a:schemeClr val="tx1"/>
                </a:solidFill>
                <a:latin typeface="+mn-lt"/>
                <a:ea typeface="+mn-ea"/>
                <a:cs typeface="+mn-cs"/>
              </a:rPr>
              <a:t>decarbonisation</a:t>
            </a:r>
            <a:r>
              <a:rPr lang="en-US" sz="1200" b="0" i="0" u="none" strike="noStrike" kern="1200" baseline="0" dirty="0">
                <a:solidFill>
                  <a:schemeClr val="tx1"/>
                </a:solidFill>
                <a:latin typeface="+mn-lt"/>
                <a:ea typeface="+mn-ea"/>
                <a:cs typeface="+mn-cs"/>
              </a:rPr>
              <a:t> of the electricity sector. Overall, given the lack of need to expand CHP to supply electricity, there is less incentive for CHP compared to HOP, whose heat efficiency is higher. </a:t>
            </a:r>
          </a:p>
          <a:p>
            <a:endParaRPr lang="en-US" sz="1200" b="0" i="0" u="none" strike="noStrike" kern="1200" baseline="0" dirty="0">
              <a:solidFill>
                <a:schemeClr val="tx1"/>
              </a:solidFill>
              <a:latin typeface="+mn-lt"/>
              <a:ea typeface="+mn-ea"/>
              <a:cs typeface="+mn-cs"/>
            </a:endParaRPr>
          </a:p>
          <a:p>
            <a:endParaRPr lang="en-DE" dirty="0"/>
          </a:p>
        </p:txBody>
      </p:sp>
      <p:sp>
        <p:nvSpPr>
          <p:cNvPr id="4" name="Slide Number Placeholder 3"/>
          <p:cNvSpPr>
            <a:spLocks noGrp="1"/>
          </p:cNvSpPr>
          <p:nvPr>
            <p:ph type="sldNum" sz="quarter" idx="5"/>
          </p:nvPr>
        </p:nvSpPr>
        <p:spPr/>
        <p:txBody>
          <a:bodyPr/>
          <a:lstStyle/>
          <a:p>
            <a:fld id="{CD68CFB3-1A08-44EB-9F05-934399C67879}" type="slidenum">
              <a:rPr lang="en-DE" smtClean="0"/>
              <a:t>25</a:t>
            </a:fld>
            <a:endParaRPr lang="en-DE"/>
          </a:p>
        </p:txBody>
      </p:sp>
    </p:spTree>
    <p:extLst>
      <p:ext uri="{BB962C8B-B14F-4D97-AF65-F5344CB8AC3E}">
        <p14:creationId xmlns:p14="http://schemas.microsoft.com/office/powerpoint/2010/main" val="4073013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As a result, one might question the extent to which renovations and energy demand reductions are worth pursuing. On the one hand, this highlights the need to evaluate carefully how EU funding is spent as efforts put into renovation might not actually pay off. This is more relevant now that improving energy efficiency in buildings is a key target of the 723 billion EUR allocated to recovery funds (European Commission, 2021b). On the other hand, we cannot assess in detail the cost-benefits of renovation given the model limitations. Renovations might be necessary (or at least cheaper) when substituting the heat source, e.g., installing a new heat pump. There are also certain cases in which renovation is absolutely necessary in order to improve air quality and health, and help alleviating energy poverty (European Commission, 2021a, 2020c). </a:t>
            </a: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Although our paper does not elaborate on which kind of policy might trigger such a heat pumps deployment, one of the first measures should focus on setting a level playing field for low-carbon heat technologies. Currently, the cost ratio between electricity-sourced and gas-sourced technologies is </a:t>
            </a:r>
            <a:r>
              <a:rPr lang="en-US" sz="1200" b="0" i="0" u="none" strike="noStrike" kern="1200" baseline="0" dirty="0" err="1">
                <a:solidFill>
                  <a:schemeClr val="tx1"/>
                </a:solidFill>
                <a:latin typeface="+mn-lt"/>
                <a:ea typeface="+mn-ea"/>
                <a:cs typeface="+mn-cs"/>
              </a:rPr>
              <a:t>unfavourable</a:t>
            </a:r>
            <a:r>
              <a:rPr lang="en-US" sz="1200" b="0" i="0" u="none" strike="noStrike" kern="1200" baseline="0" dirty="0">
                <a:solidFill>
                  <a:schemeClr val="tx1"/>
                </a:solidFill>
                <a:latin typeface="+mn-lt"/>
                <a:ea typeface="+mn-ea"/>
                <a:cs typeface="+mn-cs"/>
              </a:rPr>
              <a:t> in most European countries, part of the reason being higher taxes and levies on electricity (</a:t>
            </a:r>
            <a:r>
              <a:rPr lang="en-US" sz="1200" b="0" i="0" u="none" strike="noStrike" kern="1200" baseline="0" dirty="0" err="1">
                <a:solidFill>
                  <a:schemeClr val="tx1"/>
                </a:solidFill>
                <a:latin typeface="+mn-lt"/>
                <a:ea typeface="+mn-ea"/>
                <a:cs typeface="+mn-cs"/>
              </a:rPr>
              <a:t>Rosenow</a:t>
            </a:r>
            <a:r>
              <a:rPr lang="en-US" sz="1200" b="0" i="0" u="none" strike="noStrike" kern="1200" baseline="0" dirty="0">
                <a:solidFill>
                  <a:schemeClr val="tx1"/>
                </a:solidFill>
                <a:latin typeface="+mn-lt"/>
                <a:ea typeface="+mn-ea"/>
                <a:cs typeface="+mn-cs"/>
              </a:rPr>
              <a:t>, 2021). Rebalancing levies and taxes might complement national/EU plans and provide the right incentives to </a:t>
            </a:r>
            <a:r>
              <a:rPr lang="en-US" sz="1200" b="0" i="0" u="none" strike="noStrike" kern="1200" baseline="0" dirty="0" err="1">
                <a:solidFill>
                  <a:schemeClr val="tx1"/>
                </a:solidFill>
                <a:latin typeface="+mn-lt"/>
                <a:ea typeface="+mn-ea"/>
                <a:cs typeface="+mn-cs"/>
              </a:rPr>
              <a:t>decarbonise</a:t>
            </a:r>
            <a:r>
              <a:rPr lang="en-US" sz="1200" b="0" i="0" u="none" strike="noStrike" kern="1200" baseline="0" dirty="0">
                <a:solidFill>
                  <a:schemeClr val="tx1"/>
                </a:solidFill>
                <a:latin typeface="+mn-lt"/>
                <a:ea typeface="+mn-ea"/>
                <a:cs typeface="+mn-cs"/>
              </a:rPr>
              <a:t> the buildings sector.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At the same time, this would release some pressure on the EU ETS if power sector decarbonisation results costlier. </a:t>
            </a:r>
            <a:endParaRPr lang="en-DE" sz="1200" kern="1200" dirty="0">
              <a:solidFill>
                <a:schemeClr val="tx1"/>
              </a:solidFill>
              <a:effectLst/>
              <a:latin typeface="+mn-lt"/>
              <a:ea typeface="+mn-ea"/>
              <a:cs typeface="+mn-cs"/>
            </a:endParaRPr>
          </a:p>
          <a:p>
            <a:endParaRPr lang="en-DE" dirty="0"/>
          </a:p>
        </p:txBody>
      </p:sp>
      <p:sp>
        <p:nvSpPr>
          <p:cNvPr id="4" name="Slide Number Placeholder 3"/>
          <p:cNvSpPr>
            <a:spLocks noGrp="1"/>
          </p:cNvSpPr>
          <p:nvPr>
            <p:ph type="sldNum" sz="quarter" idx="5"/>
          </p:nvPr>
        </p:nvSpPr>
        <p:spPr/>
        <p:txBody>
          <a:bodyPr/>
          <a:lstStyle/>
          <a:p>
            <a:fld id="{CD68CFB3-1A08-44EB-9F05-934399C67879}" type="slidenum">
              <a:rPr lang="en-DE" smtClean="0"/>
              <a:t>26</a:t>
            </a:fld>
            <a:endParaRPr lang="en-DE"/>
          </a:p>
        </p:txBody>
      </p:sp>
    </p:spTree>
    <p:extLst>
      <p:ext uri="{BB962C8B-B14F-4D97-AF65-F5344CB8AC3E}">
        <p14:creationId xmlns:p14="http://schemas.microsoft.com/office/powerpoint/2010/main" val="3820922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CD68CFB3-1A08-44EB-9F05-934399C67879}" type="slidenum">
              <a:rPr lang="en-DE" smtClean="0"/>
              <a:t>28</a:t>
            </a:fld>
            <a:endParaRPr lang="en-DE"/>
          </a:p>
        </p:txBody>
      </p:sp>
    </p:spTree>
    <p:extLst>
      <p:ext uri="{BB962C8B-B14F-4D97-AF65-F5344CB8AC3E}">
        <p14:creationId xmlns:p14="http://schemas.microsoft.com/office/powerpoint/2010/main" val="12802595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0_Logofolie_var1">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B114DFAA-9B05-4EE9-BBA2-41D64A8AE70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750407" y="2388820"/>
            <a:ext cx="6768249" cy="1345616"/>
          </a:xfrm>
          <a:prstGeom prst="rect">
            <a:avLst/>
          </a:prstGeom>
        </p:spPr>
      </p:pic>
      <p:sp>
        <p:nvSpPr>
          <p:cNvPr id="3" name="Rechteck 2">
            <a:extLst>
              <a:ext uri="{FF2B5EF4-FFF2-40B4-BE49-F238E27FC236}">
                <a16:creationId xmlns:a16="http://schemas.microsoft.com/office/drawing/2014/main" id="{A6B91008-5C9F-1149-AEBC-EE51B040BA3A}"/>
              </a:ext>
            </a:extLst>
          </p:cNvPr>
          <p:cNvSpPr/>
          <p:nvPr userDrawn="1"/>
        </p:nvSpPr>
        <p:spPr>
          <a:xfrm>
            <a:off x="0" y="6179419"/>
            <a:ext cx="5361354" cy="678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a:extLst>
              <a:ext uri="{FF2B5EF4-FFF2-40B4-BE49-F238E27FC236}">
                <a16:creationId xmlns:a16="http://schemas.microsoft.com/office/drawing/2014/main" id="{3824D8F7-20D2-4B8B-B82A-1C9E4E17A82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644072" y="5594057"/>
            <a:ext cx="903855" cy="711785"/>
          </a:xfrm>
          <a:prstGeom prst="rect">
            <a:avLst/>
          </a:prstGeom>
        </p:spPr>
      </p:pic>
    </p:spTree>
    <p:extLst>
      <p:ext uri="{BB962C8B-B14F-4D97-AF65-F5344CB8AC3E}">
        <p14:creationId xmlns:p14="http://schemas.microsoft.com/office/powerpoint/2010/main" val="1004022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Logofolie_var1">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80CEA58D-EADE-4685-AC24-51DA161690E8}"/>
              </a:ext>
            </a:extLst>
          </p:cNvPr>
          <p:cNvPicPr>
            <a:picLocks noChangeAspect="1"/>
          </p:cNvPicPr>
          <p:nvPr userDrawn="1"/>
        </p:nvPicPr>
        <p:blipFill>
          <a:blip r:embed="rId2"/>
          <a:stretch>
            <a:fillRect/>
          </a:stretch>
        </p:blipFill>
        <p:spPr>
          <a:xfrm>
            <a:off x="2385527" y="1764563"/>
            <a:ext cx="7420946" cy="2164998"/>
          </a:xfrm>
          <a:prstGeom prst="rect">
            <a:avLst/>
          </a:prstGeom>
        </p:spPr>
      </p:pic>
      <p:sp>
        <p:nvSpPr>
          <p:cNvPr id="3" name="Rechteck 2">
            <a:extLst>
              <a:ext uri="{FF2B5EF4-FFF2-40B4-BE49-F238E27FC236}">
                <a16:creationId xmlns:a16="http://schemas.microsoft.com/office/drawing/2014/main" id="{A6B91008-5C9F-1149-AEBC-EE51B040BA3A}"/>
              </a:ext>
            </a:extLst>
          </p:cNvPr>
          <p:cNvSpPr/>
          <p:nvPr userDrawn="1"/>
        </p:nvSpPr>
        <p:spPr>
          <a:xfrm>
            <a:off x="0" y="6179419"/>
            <a:ext cx="5361354" cy="678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C652E1D0-74F4-46C6-B433-181F80A163A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644072" y="5594057"/>
            <a:ext cx="903855" cy="711785"/>
          </a:xfrm>
          <a:prstGeom prst="rect">
            <a:avLst/>
          </a:prstGeom>
        </p:spPr>
      </p:pic>
    </p:spTree>
    <p:extLst>
      <p:ext uri="{BB962C8B-B14F-4D97-AF65-F5344CB8AC3E}">
        <p14:creationId xmlns:p14="http://schemas.microsoft.com/office/powerpoint/2010/main" val="1349995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1_Titelfolie_var1">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4082F3C8-E970-6348-B5A8-B3DDE4BEF301}"/>
              </a:ext>
            </a:extLst>
          </p:cNvPr>
          <p:cNvSpPr/>
          <p:nvPr userDrawn="1"/>
        </p:nvSpPr>
        <p:spPr>
          <a:xfrm>
            <a:off x="-1" y="0"/>
            <a:ext cx="12210197" cy="6858000"/>
          </a:xfrm>
          <a:prstGeom prst="rect">
            <a:avLst/>
          </a:prstGeom>
          <a:solidFill>
            <a:srgbClr val="E37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Titel 1">
            <a:extLst>
              <a:ext uri="{FF2B5EF4-FFF2-40B4-BE49-F238E27FC236}">
                <a16:creationId xmlns:a16="http://schemas.microsoft.com/office/drawing/2014/main" id="{A6C4E8F8-1CBC-D043-9B4A-4BA6874EADBD}"/>
              </a:ext>
            </a:extLst>
          </p:cNvPr>
          <p:cNvSpPr>
            <a:spLocks noGrp="1"/>
          </p:cNvSpPr>
          <p:nvPr>
            <p:ph type="title" hasCustomPrompt="1"/>
          </p:nvPr>
        </p:nvSpPr>
        <p:spPr>
          <a:xfrm>
            <a:off x="360000" y="2954464"/>
            <a:ext cx="11484000" cy="508252"/>
          </a:xfrm>
          <a:prstGeom prst="rect">
            <a:avLst/>
          </a:prstGeom>
        </p:spPr>
        <p:txBody>
          <a:bodyPr/>
          <a:lstStyle>
            <a:lvl1pPr>
              <a:defRPr sz="4000" b="1">
                <a:solidFill>
                  <a:schemeClr val="bg1"/>
                </a:solidFill>
                <a:latin typeface="+mn-lt"/>
              </a:defRPr>
            </a:lvl1pPr>
          </a:lstStyle>
          <a:p>
            <a:r>
              <a:rPr lang="de-DE" dirty="0" err="1"/>
              <a:t>What</a:t>
            </a:r>
            <a:endParaRPr lang="de-DE" dirty="0"/>
          </a:p>
        </p:txBody>
      </p:sp>
      <p:sp>
        <p:nvSpPr>
          <p:cNvPr id="14" name="Untertitel 2">
            <a:extLst>
              <a:ext uri="{FF2B5EF4-FFF2-40B4-BE49-F238E27FC236}">
                <a16:creationId xmlns:a16="http://schemas.microsoft.com/office/drawing/2014/main" id="{B3D953D6-969A-044D-942A-87CA34F5A177}"/>
              </a:ext>
            </a:extLst>
          </p:cNvPr>
          <p:cNvSpPr>
            <a:spLocks noGrp="1"/>
          </p:cNvSpPr>
          <p:nvPr>
            <p:ph type="subTitle" idx="10" hasCustomPrompt="1"/>
          </p:nvPr>
        </p:nvSpPr>
        <p:spPr>
          <a:xfrm>
            <a:off x="360000" y="3597002"/>
            <a:ext cx="11484000" cy="457770"/>
          </a:xfrm>
          <a:prstGeom prst="rect">
            <a:avLst/>
          </a:prstGeom>
        </p:spPr>
        <p:txBody>
          <a:bodyPr/>
          <a:lstStyle>
            <a:lvl1pPr marL="0" indent="0" algn="l">
              <a:lnSpc>
                <a:spcPts val="3000"/>
              </a:lnSpc>
              <a:spcBef>
                <a:spcPts val="800"/>
              </a:spcBef>
              <a:buNone/>
              <a:defRPr sz="4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err="1"/>
              <a:t>Subtitle</a:t>
            </a:r>
            <a:r>
              <a:rPr lang="de-DE" dirty="0"/>
              <a:t> </a:t>
            </a:r>
            <a:r>
              <a:rPr lang="de-DE" dirty="0" err="1"/>
              <a:t>of</a:t>
            </a:r>
            <a:r>
              <a:rPr lang="de-DE" dirty="0"/>
              <a:t> </a:t>
            </a:r>
            <a:r>
              <a:rPr lang="de-DE" dirty="0" err="1"/>
              <a:t>presentation</a:t>
            </a:r>
            <a:endParaRPr lang="de-DE" dirty="0"/>
          </a:p>
        </p:txBody>
      </p:sp>
      <p:sp>
        <p:nvSpPr>
          <p:cNvPr id="5" name="Textplatzhalter 4">
            <a:extLst>
              <a:ext uri="{FF2B5EF4-FFF2-40B4-BE49-F238E27FC236}">
                <a16:creationId xmlns:a16="http://schemas.microsoft.com/office/drawing/2014/main" id="{258D2BBB-9DF8-4C4A-AC3F-590186205476}"/>
              </a:ext>
            </a:extLst>
          </p:cNvPr>
          <p:cNvSpPr>
            <a:spLocks noGrp="1"/>
          </p:cNvSpPr>
          <p:nvPr>
            <p:ph type="body" sz="quarter" idx="11" hasCustomPrompt="1"/>
          </p:nvPr>
        </p:nvSpPr>
        <p:spPr>
          <a:xfrm>
            <a:off x="360000" y="4625974"/>
            <a:ext cx="11484000" cy="1000125"/>
          </a:xfrm>
          <a:prstGeom prst="rect">
            <a:avLst/>
          </a:prstGeom>
        </p:spPr>
        <p:txBody>
          <a:bodyPr/>
          <a:lstStyle>
            <a:lvl1pPr marL="0" indent="0">
              <a:buFontTx/>
              <a:buNone/>
              <a:defRPr>
                <a:solidFill>
                  <a:schemeClr val="bg1"/>
                </a:solidFill>
              </a:defRPr>
            </a:lvl1pPr>
          </a:lstStyle>
          <a:p>
            <a:pPr lvl="0"/>
            <a:r>
              <a:rPr lang="de-DE" dirty="0" err="1"/>
              <a:t>Author</a:t>
            </a:r>
            <a:r>
              <a:rPr lang="de-DE" dirty="0"/>
              <a:t>/Institution</a:t>
            </a:r>
          </a:p>
        </p:txBody>
      </p:sp>
      <p:pic>
        <p:nvPicPr>
          <p:cNvPr id="11" name="Grafik 10">
            <a:extLst>
              <a:ext uri="{FF2B5EF4-FFF2-40B4-BE49-F238E27FC236}">
                <a16:creationId xmlns:a16="http://schemas.microsoft.com/office/drawing/2014/main" id="{C3A3FFFE-FF33-415E-9DDD-EC973C3755F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458440" y="6259383"/>
            <a:ext cx="581295" cy="457770"/>
          </a:xfrm>
          <a:prstGeom prst="rect">
            <a:avLst/>
          </a:prstGeom>
        </p:spPr>
      </p:pic>
      <p:pic>
        <p:nvPicPr>
          <p:cNvPr id="8" name="Grafik 7">
            <a:extLst>
              <a:ext uri="{FF2B5EF4-FFF2-40B4-BE49-F238E27FC236}">
                <a16:creationId xmlns:a16="http://schemas.microsoft.com/office/drawing/2014/main" id="{848C1AEB-1E9E-4CD9-8C35-5F78B94C7B0E}"/>
              </a:ext>
            </a:extLst>
          </p:cNvPr>
          <p:cNvPicPr>
            <a:picLocks noChangeAspect="1"/>
          </p:cNvPicPr>
          <p:nvPr userDrawn="1"/>
        </p:nvPicPr>
        <p:blipFill>
          <a:blip r:embed="rId4"/>
          <a:stretch>
            <a:fillRect/>
          </a:stretch>
        </p:blipFill>
        <p:spPr>
          <a:xfrm>
            <a:off x="7636933" y="184575"/>
            <a:ext cx="4430700" cy="1292620"/>
          </a:xfrm>
          <a:prstGeom prst="rect">
            <a:avLst/>
          </a:prstGeom>
        </p:spPr>
      </p:pic>
    </p:spTree>
    <p:extLst>
      <p:ext uri="{BB962C8B-B14F-4D97-AF65-F5344CB8AC3E}">
        <p14:creationId xmlns:p14="http://schemas.microsoft.com/office/powerpoint/2010/main" val="423609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Zwischenfolie_türkis">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4082F3C8-E970-6348-B5A8-B3DDE4BEF301}"/>
              </a:ext>
            </a:extLst>
          </p:cNvPr>
          <p:cNvSpPr/>
          <p:nvPr userDrawn="1"/>
        </p:nvSpPr>
        <p:spPr>
          <a:xfrm>
            <a:off x="0" y="0"/>
            <a:ext cx="12192000" cy="6858000"/>
          </a:xfrm>
          <a:prstGeom prst="rect">
            <a:avLst/>
          </a:prstGeom>
          <a:solidFill>
            <a:srgbClr val="7CAE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itel 1">
            <a:extLst>
              <a:ext uri="{FF2B5EF4-FFF2-40B4-BE49-F238E27FC236}">
                <a16:creationId xmlns:a16="http://schemas.microsoft.com/office/drawing/2014/main" id="{8A37D423-93B3-E244-A180-BB659F7FCA6B}"/>
              </a:ext>
            </a:extLst>
          </p:cNvPr>
          <p:cNvSpPr>
            <a:spLocks noGrp="1"/>
          </p:cNvSpPr>
          <p:nvPr>
            <p:ph type="title" hasCustomPrompt="1"/>
          </p:nvPr>
        </p:nvSpPr>
        <p:spPr>
          <a:xfrm>
            <a:off x="360000" y="2954464"/>
            <a:ext cx="11484000" cy="508252"/>
          </a:xfrm>
          <a:prstGeom prst="rect">
            <a:avLst/>
          </a:prstGeom>
        </p:spPr>
        <p:txBody>
          <a:bodyPr/>
          <a:lstStyle>
            <a:lvl1pPr>
              <a:defRPr sz="4000" b="1">
                <a:solidFill>
                  <a:schemeClr val="bg1"/>
                </a:solidFill>
                <a:latin typeface="+mn-lt"/>
              </a:defRPr>
            </a:lvl1pPr>
          </a:lstStyle>
          <a:p>
            <a:r>
              <a:rPr lang="de-DE" dirty="0"/>
              <a:t>Chapter</a:t>
            </a:r>
          </a:p>
        </p:txBody>
      </p:sp>
      <p:sp>
        <p:nvSpPr>
          <p:cNvPr id="12" name="Untertitel 2">
            <a:extLst>
              <a:ext uri="{FF2B5EF4-FFF2-40B4-BE49-F238E27FC236}">
                <a16:creationId xmlns:a16="http://schemas.microsoft.com/office/drawing/2014/main" id="{294E45EA-0BB8-9641-8270-0FBA0ECBA70F}"/>
              </a:ext>
            </a:extLst>
          </p:cNvPr>
          <p:cNvSpPr>
            <a:spLocks noGrp="1"/>
          </p:cNvSpPr>
          <p:nvPr>
            <p:ph type="subTitle" idx="10" hasCustomPrompt="1"/>
          </p:nvPr>
        </p:nvSpPr>
        <p:spPr>
          <a:xfrm>
            <a:off x="360000" y="3597002"/>
            <a:ext cx="11484000" cy="457770"/>
          </a:xfrm>
          <a:prstGeom prst="rect">
            <a:avLst/>
          </a:prstGeom>
        </p:spPr>
        <p:txBody>
          <a:bodyPr/>
          <a:lstStyle>
            <a:lvl1pPr marL="0" indent="0" algn="l">
              <a:lnSpc>
                <a:spcPts val="4000"/>
              </a:lnSpc>
              <a:spcBef>
                <a:spcPts val="800"/>
              </a:spcBef>
              <a:buNone/>
              <a:defRPr sz="4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err="1"/>
              <a:t>Subtitle</a:t>
            </a:r>
            <a:r>
              <a:rPr lang="de-DE" dirty="0"/>
              <a:t> </a:t>
            </a:r>
            <a:r>
              <a:rPr lang="de-DE" dirty="0" err="1"/>
              <a:t>for</a:t>
            </a:r>
            <a:r>
              <a:rPr lang="de-DE" dirty="0"/>
              <a:t> </a:t>
            </a:r>
            <a:r>
              <a:rPr lang="de-DE" dirty="0" err="1"/>
              <a:t>chapter</a:t>
            </a:r>
            <a:endParaRPr lang="de-DE" dirty="0"/>
          </a:p>
        </p:txBody>
      </p:sp>
      <p:pic>
        <p:nvPicPr>
          <p:cNvPr id="9" name="Grafik 8">
            <a:extLst>
              <a:ext uri="{FF2B5EF4-FFF2-40B4-BE49-F238E27FC236}">
                <a16:creationId xmlns:a16="http://schemas.microsoft.com/office/drawing/2014/main" id="{EDDB6B7E-5880-4094-AE9B-B500DDC59AE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458440" y="6259383"/>
            <a:ext cx="581295" cy="457770"/>
          </a:xfrm>
          <a:prstGeom prst="rect">
            <a:avLst/>
          </a:prstGeom>
        </p:spPr>
      </p:pic>
      <p:pic>
        <p:nvPicPr>
          <p:cNvPr id="8" name="Grafik 7">
            <a:extLst>
              <a:ext uri="{FF2B5EF4-FFF2-40B4-BE49-F238E27FC236}">
                <a16:creationId xmlns:a16="http://schemas.microsoft.com/office/drawing/2014/main" id="{E245CEA1-D901-4E81-B128-937008F39325}"/>
              </a:ext>
            </a:extLst>
          </p:cNvPr>
          <p:cNvPicPr>
            <a:picLocks noChangeAspect="1"/>
          </p:cNvPicPr>
          <p:nvPr userDrawn="1"/>
        </p:nvPicPr>
        <p:blipFill>
          <a:blip r:embed="rId4"/>
          <a:stretch>
            <a:fillRect/>
          </a:stretch>
        </p:blipFill>
        <p:spPr>
          <a:xfrm>
            <a:off x="8998269" y="6019800"/>
            <a:ext cx="2450014" cy="714771"/>
          </a:xfrm>
          <a:prstGeom prst="rect">
            <a:avLst/>
          </a:prstGeom>
        </p:spPr>
      </p:pic>
    </p:spTree>
    <p:extLst>
      <p:ext uri="{BB962C8B-B14F-4D97-AF65-F5344CB8AC3E}">
        <p14:creationId xmlns:p14="http://schemas.microsoft.com/office/powerpoint/2010/main" val="2549705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Zwischenfolie_türkis">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4082F3C8-E970-6348-B5A8-B3DDE4BEF301}"/>
              </a:ext>
            </a:extLst>
          </p:cNvPr>
          <p:cNvSpPr/>
          <p:nvPr userDrawn="1"/>
        </p:nvSpPr>
        <p:spPr>
          <a:xfrm>
            <a:off x="0" y="0"/>
            <a:ext cx="12192000" cy="685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itel 1">
            <a:extLst>
              <a:ext uri="{FF2B5EF4-FFF2-40B4-BE49-F238E27FC236}">
                <a16:creationId xmlns:a16="http://schemas.microsoft.com/office/drawing/2014/main" id="{8BD90ACE-B9FB-46AD-940D-0319BED25BA4}"/>
              </a:ext>
            </a:extLst>
          </p:cNvPr>
          <p:cNvSpPr>
            <a:spLocks noGrp="1"/>
          </p:cNvSpPr>
          <p:nvPr>
            <p:ph type="title" hasCustomPrompt="1"/>
          </p:nvPr>
        </p:nvSpPr>
        <p:spPr>
          <a:xfrm>
            <a:off x="360000" y="2954464"/>
            <a:ext cx="11484000" cy="508252"/>
          </a:xfrm>
          <a:prstGeom prst="rect">
            <a:avLst/>
          </a:prstGeom>
        </p:spPr>
        <p:txBody>
          <a:bodyPr/>
          <a:lstStyle>
            <a:lvl1pPr>
              <a:defRPr sz="4000" b="1">
                <a:solidFill>
                  <a:schemeClr val="bg1"/>
                </a:solidFill>
                <a:latin typeface="+mn-lt"/>
              </a:defRPr>
            </a:lvl1pPr>
          </a:lstStyle>
          <a:p>
            <a:r>
              <a:rPr lang="de-DE" dirty="0"/>
              <a:t>Chapter  </a:t>
            </a:r>
          </a:p>
        </p:txBody>
      </p:sp>
      <p:sp>
        <p:nvSpPr>
          <p:cNvPr id="11" name="Untertitel 2">
            <a:extLst>
              <a:ext uri="{FF2B5EF4-FFF2-40B4-BE49-F238E27FC236}">
                <a16:creationId xmlns:a16="http://schemas.microsoft.com/office/drawing/2014/main" id="{3765AEBD-B253-472A-BEBE-658EE8F9A767}"/>
              </a:ext>
            </a:extLst>
          </p:cNvPr>
          <p:cNvSpPr>
            <a:spLocks noGrp="1"/>
          </p:cNvSpPr>
          <p:nvPr>
            <p:ph type="subTitle" idx="10" hasCustomPrompt="1"/>
          </p:nvPr>
        </p:nvSpPr>
        <p:spPr>
          <a:xfrm>
            <a:off x="360000" y="3597002"/>
            <a:ext cx="11484000" cy="457770"/>
          </a:xfrm>
          <a:prstGeom prst="rect">
            <a:avLst/>
          </a:prstGeom>
        </p:spPr>
        <p:txBody>
          <a:bodyPr/>
          <a:lstStyle>
            <a:lvl1pPr marL="0" indent="0" algn="l">
              <a:lnSpc>
                <a:spcPts val="4000"/>
              </a:lnSpc>
              <a:spcBef>
                <a:spcPts val="800"/>
              </a:spcBef>
              <a:buNone/>
              <a:defRPr sz="4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err="1"/>
              <a:t>Subtitle</a:t>
            </a:r>
            <a:r>
              <a:rPr lang="de-DE" dirty="0"/>
              <a:t> </a:t>
            </a:r>
            <a:r>
              <a:rPr lang="de-DE" dirty="0" err="1"/>
              <a:t>for</a:t>
            </a:r>
            <a:r>
              <a:rPr lang="de-DE" dirty="0"/>
              <a:t> </a:t>
            </a:r>
            <a:r>
              <a:rPr lang="de-DE" dirty="0" err="1"/>
              <a:t>chapter</a:t>
            </a:r>
            <a:endParaRPr lang="de-DE" dirty="0"/>
          </a:p>
        </p:txBody>
      </p:sp>
      <p:pic>
        <p:nvPicPr>
          <p:cNvPr id="10" name="Grafik 9">
            <a:extLst>
              <a:ext uri="{FF2B5EF4-FFF2-40B4-BE49-F238E27FC236}">
                <a16:creationId xmlns:a16="http://schemas.microsoft.com/office/drawing/2014/main" id="{EDF90556-2DBD-48F3-8013-21C30B8D231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458440" y="6259383"/>
            <a:ext cx="581295" cy="457770"/>
          </a:xfrm>
          <a:prstGeom prst="rect">
            <a:avLst/>
          </a:prstGeom>
        </p:spPr>
      </p:pic>
      <p:pic>
        <p:nvPicPr>
          <p:cNvPr id="8" name="Grafik 7">
            <a:extLst>
              <a:ext uri="{FF2B5EF4-FFF2-40B4-BE49-F238E27FC236}">
                <a16:creationId xmlns:a16="http://schemas.microsoft.com/office/drawing/2014/main" id="{F960D539-587E-4571-B33C-0BA7AAD407F0}"/>
              </a:ext>
            </a:extLst>
          </p:cNvPr>
          <p:cNvPicPr>
            <a:picLocks noChangeAspect="1"/>
          </p:cNvPicPr>
          <p:nvPr userDrawn="1"/>
        </p:nvPicPr>
        <p:blipFill>
          <a:blip r:embed="rId4"/>
          <a:stretch>
            <a:fillRect/>
          </a:stretch>
        </p:blipFill>
        <p:spPr>
          <a:xfrm>
            <a:off x="8998269" y="6019800"/>
            <a:ext cx="2450014" cy="714771"/>
          </a:xfrm>
          <a:prstGeom prst="rect">
            <a:avLst/>
          </a:prstGeom>
        </p:spPr>
      </p:pic>
    </p:spTree>
    <p:extLst>
      <p:ext uri="{BB962C8B-B14F-4D97-AF65-F5344CB8AC3E}">
        <p14:creationId xmlns:p14="http://schemas.microsoft.com/office/powerpoint/2010/main" val="2426281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2_Bild-Textfolie_var1">
    <p:spTree>
      <p:nvGrpSpPr>
        <p:cNvPr id="1" name=""/>
        <p:cNvGrpSpPr/>
        <p:nvPr/>
      </p:nvGrpSpPr>
      <p:grpSpPr>
        <a:xfrm>
          <a:off x="0" y="0"/>
          <a:ext cx="0" cy="0"/>
          <a:chOff x="0" y="0"/>
          <a:chExt cx="0" cy="0"/>
        </a:xfrm>
      </p:grpSpPr>
      <p:sp>
        <p:nvSpPr>
          <p:cNvPr id="8" name="Inhaltsplatzhalter 5">
            <a:extLst>
              <a:ext uri="{FF2B5EF4-FFF2-40B4-BE49-F238E27FC236}">
                <a16:creationId xmlns:a16="http://schemas.microsoft.com/office/drawing/2014/main" id="{5B0DBDB8-D831-1141-B396-D54CBACBE055}"/>
              </a:ext>
            </a:extLst>
          </p:cNvPr>
          <p:cNvSpPr>
            <a:spLocks noGrp="1"/>
          </p:cNvSpPr>
          <p:nvPr>
            <p:ph sz="quarter" idx="4"/>
          </p:nvPr>
        </p:nvSpPr>
        <p:spPr>
          <a:xfrm>
            <a:off x="442912" y="908050"/>
            <a:ext cx="11306176" cy="5041900"/>
          </a:xfrm>
          <a:prstGeom prst="rect">
            <a:avLst/>
          </a:prstGeom>
        </p:spPr>
        <p:txBody>
          <a:bodyPr lIns="90000"/>
          <a:lstStyle>
            <a:lvl1pPr>
              <a:buFont typeface="Systemschrift Normal"/>
              <a:buChar char="›"/>
              <a:defRPr sz="3000" b="0"/>
            </a:lvl1pPr>
            <a:lvl2pPr>
              <a:buFont typeface="Systemschrift Normal"/>
              <a:buChar char="›"/>
              <a:defRPr sz="3000" b="0"/>
            </a:lvl2pPr>
            <a:lvl3pPr>
              <a:buFont typeface="Systemschrift Normal"/>
              <a:buChar char="›"/>
              <a:defRPr sz="3000" b="0"/>
            </a:lvl3pPr>
            <a:lvl4pPr>
              <a:buFont typeface="Symbol" pitchFamily="2" charset="2"/>
              <a:buChar char="-"/>
              <a:defRPr/>
            </a:lvl4pPr>
            <a:lvl5pPr>
              <a:buFont typeface="Symbol" pitchFamily="2" charset="2"/>
              <a:buChar char="-"/>
              <a:defRPr/>
            </a:lvl5pPr>
          </a:lstStyle>
          <a:p>
            <a:pPr lvl="0"/>
            <a:r>
              <a:rPr lang="de-DE" dirty="0"/>
              <a:t>Mastertextformat bearbeiten</a:t>
            </a:r>
          </a:p>
          <a:p>
            <a:pPr lvl="1"/>
            <a:r>
              <a:rPr lang="de-DE" dirty="0"/>
              <a:t>Zweite Ebene</a:t>
            </a:r>
          </a:p>
          <a:p>
            <a:pPr lvl="2"/>
            <a:r>
              <a:rPr lang="de-DE" dirty="0"/>
              <a:t>Dritte Ebene</a:t>
            </a:r>
          </a:p>
          <a:p>
            <a:pPr lvl="2"/>
            <a:endParaRPr lang="de-DE" dirty="0"/>
          </a:p>
          <a:p>
            <a:pPr lvl="0"/>
            <a:r>
              <a:rPr lang="de-DE" dirty="0"/>
              <a:t>Mastertextformat bearbeiten</a:t>
            </a:r>
          </a:p>
          <a:p>
            <a:pPr lvl="1"/>
            <a:r>
              <a:rPr lang="de-DE" dirty="0"/>
              <a:t>Zweite Ebene</a:t>
            </a:r>
          </a:p>
          <a:p>
            <a:pPr lvl="2"/>
            <a:r>
              <a:rPr lang="de-DE" dirty="0"/>
              <a:t>Dritte Ebene</a:t>
            </a:r>
          </a:p>
          <a:p>
            <a:pPr lvl="2"/>
            <a:endParaRPr lang="de-DE" dirty="0"/>
          </a:p>
        </p:txBody>
      </p:sp>
      <p:sp>
        <p:nvSpPr>
          <p:cNvPr id="9" name="Titel 1">
            <a:extLst>
              <a:ext uri="{FF2B5EF4-FFF2-40B4-BE49-F238E27FC236}">
                <a16:creationId xmlns:a16="http://schemas.microsoft.com/office/drawing/2014/main" id="{F0D4D6BC-2D74-064E-88A0-9B1ED2EC7E7C}"/>
              </a:ext>
            </a:extLst>
          </p:cNvPr>
          <p:cNvSpPr>
            <a:spLocks noGrp="1"/>
          </p:cNvSpPr>
          <p:nvPr>
            <p:ph type="title" hasCustomPrompt="1"/>
          </p:nvPr>
        </p:nvSpPr>
        <p:spPr>
          <a:xfrm>
            <a:off x="360000" y="0"/>
            <a:ext cx="11472000" cy="900000"/>
          </a:xfrm>
          <a:prstGeom prst="rect">
            <a:avLst/>
          </a:prstGeom>
        </p:spPr>
        <p:txBody>
          <a:bodyPr anchor="ctr"/>
          <a:lstStyle>
            <a:lvl1pPr>
              <a:defRPr sz="3000" b="1">
                <a:solidFill>
                  <a:schemeClr val="tx1"/>
                </a:solidFill>
                <a:latin typeface="+mn-lt"/>
              </a:defRPr>
            </a:lvl1pPr>
          </a:lstStyle>
          <a:p>
            <a:r>
              <a:rPr lang="de-DE" dirty="0"/>
              <a:t>Title </a:t>
            </a:r>
            <a:r>
              <a:rPr lang="de-DE" dirty="0" err="1"/>
              <a:t>of</a:t>
            </a:r>
            <a:r>
              <a:rPr lang="de-DE" dirty="0"/>
              <a:t> Slide </a:t>
            </a:r>
          </a:p>
        </p:txBody>
      </p:sp>
      <p:pic>
        <p:nvPicPr>
          <p:cNvPr id="6" name="Grafik 5">
            <a:extLst>
              <a:ext uri="{FF2B5EF4-FFF2-40B4-BE49-F238E27FC236}">
                <a16:creationId xmlns:a16="http://schemas.microsoft.com/office/drawing/2014/main" id="{A275A27E-5730-4A39-8245-B4C51BC2A3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450070" y="6259384"/>
            <a:ext cx="595584" cy="469022"/>
          </a:xfrm>
          <a:prstGeom prst="rect">
            <a:avLst/>
          </a:prstGeom>
        </p:spPr>
      </p:pic>
      <p:pic>
        <p:nvPicPr>
          <p:cNvPr id="7" name="Grafik 6">
            <a:extLst>
              <a:ext uri="{FF2B5EF4-FFF2-40B4-BE49-F238E27FC236}">
                <a16:creationId xmlns:a16="http://schemas.microsoft.com/office/drawing/2014/main" id="{310E6E8B-C54F-4775-9F2B-05086743F5C2}"/>
              </a:ext>
            </a:extLst>
          </p:cNvPr>
          <p:cNvPicPr>
            <a:picLocks noChangeAspect="1"/>
          </p:cNvPicPr>
          <p:nvPr userDrawn="1"/>
        </p:nvPicPr>
        <p:blipFill>
          <a:blip r:embed="rId4"/>
          <a:stretch>
            <a:fillRect/>
          </a:stretch>
        </p:blipFill>
        <p:spPr>
          <a:xfrm>
            <a:off x="9058533" y="6057789"/>
            <a:ext cx="2323520" cy="677867"/>
          </a:xfrm>
          <a:prstGeom prst="rect">
            <a:avLst/>
          </a:prstGeom>
        </p:spPr>
      </p:pic>
    </p:spTree>
    <p:extLst>
      <p:ext uri="{BB962C8B-B14F-4D97-AF65-F5344CB8AC3E}">
        <p14:creationId xmlns:p14="http://schemas.microsoft.com/office/powerpoint/2010/main" val="3130077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4_Bildfolie">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0B1F87C2-6BF9-0946-AD8C-CE0029258EEC}"/>
              </a:ext>
            </a:extLst>
          </p:cNvPr>
          <p:cNvSpPr>
            <a:spLocks noGrp="1"/>
          </p:cNvSpPr>
          <p:nvPr>
            <p:ph type="pic" idx="1"/>
          </p:nvPr>
        </p:nvSpPr>
        <p:spPr>
          <a:xfrm>
            <a:off x="442913" y="926758"/>
            <a:ext cx="11306176" cy="523085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8" name="Titel 1">
            <a:extLst>
              <a:ext uri="{FF2B5EF4-FFF2-40B4-BE49-F238E27FC236}">
                <a16:creationId xmlns:a16="http://schemas.microsoft.com/office/drawing/2014/main" id="{D96EA4AB-38EB-4D50-8FAA-38A44BCB5B5F}"/>
              </a:ext>
            </a:extLst>
          </p:cNvPr>
          <p:cNvSpPr>
            <a:spLocks noGrp="1"/>
          </p:cNvSpPr>
          <p:nvPr>
            <p:ph type="title" hasCustomPrompt="1"/>
          </p:nvPr>
        </p:nvSpPr>
        <p:spPr>
          <a:xfrm>
            <a:off x="360000" y="0"/>
            <a:ext cx="11508150" cy="900000"/>
          </a:xfrm>
          <a:prstGeom prst="rect">
            <a:avLst/>
          </a:prstGeom>
        </p:spPr>
        <p:txBody>
          <a:bodyPr anchor="ctr"/>
          <a:lstStyle>
            <a:lvl1pPr>
              <a:defRPr sz="3000" b="1">
                <a:solidFill>
                  <a:schemeClr val="tx1"/>
                </a:solidFill>
                <a:latin typeface="+mn-lt"/>
              </a:defRPr>
            </a:lvl1pPr>
          </a:lstStyle>
          <a:p>
            <a:r>
              <a:rPr lang="de-DE" dirty="0"/>
              <a:t>Title </a:t>
            </a:r>
            <a:r>
              <a:rPr lang="de-DE" dirty="0" err="1"/>
              <a:t>of</a:t>
            </a:r>
            <a:r>
              <a:rPr lang="de-DE" dirty="0"/>
              <a:t> </a:t>
            </a:r>
            <a:r>
              <a:rPr lang="de-DE" dirty="0" err="1"/>
              <a:t>slide</a:t>
            </a:r>
            <a:r>
              <a:rPr lang="de-DE" dirty="0"/>
              <a:t> </a:t>
            </a:r>
          </a:p>
        </p:txBody>
      </p:sp>
      <p:pic>
        <p:nvPicPr>
          <p:cNvPr id="9" name="Grafik 8">
            <a:extLst>
              <a:ext uri="{FF2B5EF4-FFF2-40B4-BE49-F238E27FC236}">
                <a16:creationId xmlns:a16="http://schemas.microsoft.com/office/drawing/2014/main" id="{CD28A94C-8FD4-4CFF-8894-23936501EC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450070" y="6259384"/>
            <a:ext cx="595584" cy="469022"/>
          </a:xfrm>
          <a:prstGeom prst="rect">
            <a:avLst/>
          </a:prstGeom>
        </p:spPr>
      </p:pic>
      <p:pic>
        <p:nvPicPr>
          <p:cNvPr id="6" name="Grafik 5">
            <a:extLst>
              <a:ext uri="{FF2B5EF4-FFF2-40B4-BE49-F238E27FC236}">
                <a16:creationId xmlns:a16="http://schemas.microsoft.com/office/drawing/2014/main" id="{AB5CA936-C11A-407F-AC3E-FBDE0B52C64C}"/>
              </a:ext>
            </a:extLst>
          </p:cNvPr>
          <p:cNvPicPr>
            <a:picLocks noChangeAspect="1"/>
          </p:cNvPicPr>
          <p:nvPr userDrawn="1"/>
        </p:nvPicPr>
        <p:blipFill>
          <a:blip r:embed="rId4"/>
          <a:stretch>
            <a:fillRect/>
          </a:stretch>
        </p:blipFill>
        <p:spPr>
          <a:xfrm>
            <a:off x="9058533" y="6057789"/>
            <a:ext cx="2323520" cy="677867"/>
          </a:xfrm>
          <a:prstGeom prst="rect">
            <a:avLst/>
          </a:prstGeom>
        </p:spPr>
      </p:pic>
    </p:spTree>
    <p:extLst>
      <p:ext uri="{BB962C8B-B14F-4D97-AF65-F5344CB8AC3E}">
        <p14:creationId xmlns:p14="http://schemas.microsoft.com/office/powerpoint/2010/main" val="3345939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Bildfoli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D96EA4AB-38EB-4D50-8FAA-38A44BCB5B5F}"/>
              </a:ext>
            </a:extLst>
          </p:cNvPr>
          <p:cNvSpPr>
            <a:spLocks noGrp="1"/>
          </p:cNvSpPr>
          <p:nvPr>
            <p:ph type="title" hasCustomPrompt="1"/>
          </p:nvPr>
        </p:nvSpPr>
        <p:spPr>
          <a:xfrm>
            <a:off x="360000" y="0"/>
            <a:ext cx="11479575" cy="900000"/>
          </a:xfrm>
          <a:prstGeom prst="rect">
            <a:avLst/>
          </a:prstGeom>
        </p:spPr>
        <p:txBody>
          <a:bodyPr anchor="ctr"/>
          <a:lstStyle>
            <a:lvl1pPr>
              <a:defRPr sz="3000" b="1">
                <a:solidFill>
                  <a:schemeClr val="tx1"/>
                </a:solidFill>
                <a:latin typeface="+mn-lt"/>
              </a:defRPr>
            </a:lvl1pPr>
          </a:lstStyle>
          <a:p>
            <a:r>
              <a:rPr lang="de-DE" dirty="0"/>
              <a:t>Title </a:t>
            </a:r>
            <a:r>
              <a:rPr lang="de-DE" dirty="0" err="1"/>
              <a:t>of</a:t>
            </a:r>
            <a:r>
              <a:rPr lang="de-DE" dirty="0"/>
              <a:t> </a:t>
            </a:r>
            <a:r>
              <a:rPr lang="de-DE" dirty="0" err="1"/>
              <a:t>slide</a:t>
            </a:r>
            <a:r>
              <a:rPr lang="de-DE" dirty="0"/>
              <a:t> </a:t>
            </a:r>
          </a:p>
        </p:txBody>
      </p:sp>
      <p:sp>
        <p:nvSpPr>
          <p:cNvPr id="2" name="Rechteck 1">
            <a:extLst>
              <a:ext uri="{FF2B5EF4-FFF2-40B4-BE49-F238E27FC236}">
                <a16:creationId xmlns:a16="http://schemas.microsoft.com/office/drawing/2014/main" id="{CB433865-19C5-4F17-9DFF-86FCB5C53402}"/>
              </a:ext>
            </a:extLst>
          </p:cNvPr>
          <p:cNvSpPr/>
          <p:nvPr userDrawn="1"/>
        </p:nvSpPr>
        <p:spPr>
          <a:xfrm flipH="1" flipV="1">
            <a:off x="0" y="908050"/>
            <a:ext cx="12192000" cy="5041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Inhaltsplatzhalter 5">
            <a:extLst>
              <a:ext uri="{FF2B5EF4-FFF2-40B4-BE49-F238E27FC236}">
                <a16:creationId xmlns:a16="http://schemas.microsoft.com/office/drawing/2014/main" id="{3F67C187-142A-4CB6-9832-D06E42D6A7D6}"/>
              </a:ext>
            </a:extLst>
          </p:cNvPr>
          <p:cNvSpPr>
            <a:spLocks noGrp="1"/>
          </p:cNvSpPr>
          <p:nvPr>
            <p:ph sz="quarter" idx="4"/>
          </p:nvPr>
        </p:nvSpPr>
        <p:spPr>
          <a:xfrm>
            <a:off x="442912" y="1231284"/>
            <a:ext cx="11306176" cy="4455413"/>
          </a:xfrm>
          <a:prstGeom prst="rect">
            <a:avLst/>
          </a:prstGeom>
        </p:spPr>
        <p:txBody>
          <a:bodyPr lIns="90000"/>
          <a:lstStyle>
            <a:lvl1pPr>
              <a:buFont typeface="Systemschrift Normal"/>
              <a:buChar char="›"/>
              <a:defRPr sz="3000" b="0"/>
            </a:lvl1pPr>
            <a:lvl2pPr>
              <a:buFont typeface="Systemschrift Normal"/>
              <a:buChar char="›"/>
              <a:defRPr sz="3000" b="0"/>
            </a:lvl2pPr>
            <a:lvl3pPr>
              <a:buFont typeface="Systemschrift Normal"/>
              <a:buChar char="›"/>
              <a:defRPr sz="3000" b="0"/>
            </a:lvl3pPr>
            <a:lvl4pPr>
              <a:buFont typeface="Symbol" pitchFamily="2" charset="2"/>
              <a:buChar char="-"/>
              <a:defRPr/>
            </a:lvl4pPr>
            <a:lvl5pPr>
              <a:buFont typeface="Symbol" pitchFamily="2" charset="2"/>
              <a:buChar char="-"/>
              <a:defRPr/>
            </a:lvl5pPr>
          </a:lstStyle>
          <a:p>
            <a:pPr lvl="0"/>
            <a:r>
              <a:rPr lang="de-DE" dirty="0"/>
              <a:t>Mastertextformat bearbeiten</a:t>
            </a:r>
          </a:p>
          <a:p>
            <a:pPr lvl="1"/>
            <a:r>
              <a:rPr lang="de-DE" dirty="0"/>
              <a:t>Zweite Ebene</a:t>
            </a:r>
          </a:p>
          <a:p>
            <a:pPr lvl="2"/>
            <a:r>
              <a:rPr lang="de-DE" dirty="0"/>
              <a:t>Dritte Ebene</a:t>
            </a:r>
          </a:p>
          <a:p>
            <a:pPr lvl="2"/>
            <a:endParaRPr lang="de-DE" dirty="0"/>
          </a:p>
          <a:p>
            <a:pPr lvl="0"/>
            <a:r>
              <a:rPr lang="de-DE" dirty="0"/>
              <a:t>Mastertextformat bearbeiten</a:t>
            </a:r>
          </a:p>
          <a:p>
            <a:pPr lvl="1"/>
            <a:r>
              <a:rPr lang="de-DE" dirty="0"/>
              <a:t>Zweite Ebene</a:t>
            </a:r>
          </a:p>
          <a:p>
            <a:pPr lvl="2"/>
            <a:r>
              <a:rPr lang="de-DE" dirty="0"/>
              <a:t>Dritte Ebene</a:t>
            </a:r>
          </a:p>
          <a:p>
            <a:pPr lvl="2"/>
            <a:endParaRPr lang="de-DE" dirty="0"/>
          </a:p>
        </p:txBody>
      </p:sp>
      <p:pic>
        <p:nvPicPr>
          <p:cNvPr id="9" name="Grafik 8">
            <a:extLst>
              <a:ext uri="{FF2B5EF4-FFF2-40B4-BE49-F238E27FC236}">
                <a16:creationId xmlns:a16="http://schemas.microsoft.com/office/drawing/2014/main" id="{7F4AFA0D-46C8-4BBF-8115-61782FBD7F0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450070" y="6259384"/>
            <a:ext cx="595584" cy="469022"/>
          </a:xfrm>
          <a:prstGeom prst="rect">
            <a:avLst/>
          </a:prstGeom>
        </p:spPr>
      </p:pic>
      <p:pic>
        <p:nvPicPr>
          <p:cNvPr id="10" name="Grafik 9">
            <a:extLst>
              <a:ext uri="{FF2B5EF4-FFF2-40B4-BE49-F238E27FC236}">
                <a16:creationId xmlns:a16="http://schemas.microsoft.com/office/drawing/2014/main" id="{A6A307FF-0E8A-415C-8ED3-B733F7BDD0F6}"/>
              </a:ext>
            </a:extLst>
          </p:cNvPr>
          <p:cNvPicPr>
            <a:picLocks noChangeAspect="1"/>
          </p:cNvPicPr>
          <p:nvPr userDrawn="1"/>
        </p:nvPicPr>
        <p:blipFill>
          <a:blip r:embed="rId4"/>
          <a:stretch>
            <a:fillRect/>
          </a:stretch>
        </p:blipFill>
        <p:spPr>
          <a:xfrm>
            <a:off x="9058533" y="6057789"/>
            <a:ext cx="2323520" cy="677867"/>
          </a:xfrm>
          <a:prstGeom prst="rect">
            <a:avLst/>
          </a:prstGeom>
        </p:spPr>
      </p:pic>
    </p:spTree>
    <p:extLst>
      <p:ext uri="{BB962C8B-B14F-4D97-AF65-F5344CB8AC3E}">
        <p14:creationId xmlns:p14="http://schemas.microsoft.com/office/powerpoint/2010/main" val="4098843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Untertitel 2">
            <a:extLst>
              <a:ext uri="{FF2B5EF4-FFF2-40B4-BE49-F238E27FC236}">
                <a16:creationId xmlns:a16="http://schemas.microsoft.com/office/drawing/2014/main" id="{78E574B1-B37D-E543-8C44-E1CE49FAD524}"/>
              </a:ext>
            </a:extLst>
          </p:cNvPr>
          <p:cNvSpPr txBox="1">
            <a:spLocks/>
          </p:cNvSpPr>
          <p:nvPr userDrawn="1"/>
        </p:nvSpPr>
        <p:spPr>
          <a:xfrm>
            <a:off x="360000" y="6120000"/>
            <a:ext cx="9608647" cy="720000"/>
          </a:xfrm>
          <a:prstGeom prst="rect">
            <a:avLst/>
          </a:prstGeom>
        </p:spPr>
        <p:txBody>
          <a:bodyPr anchor="ctr"/>
          <a:lstStyle>
            <a:lvl1pPr marL="0" indent="0" algn="l" defTabSz="914400" rtl="0" eaLnBrk="1" latinLnBrk="0" hangingPunct="1">
              <a:lnSpc>
                <a:spcPts val="1400"/>
              </a:lnSpc>
              <a:spcBef>
                <a:spcPts val="800"/>
              </a:spcBef>
              <a:buFont typeface="Arial" panose="020B0604020202020204" pitchFamily="34" charset="0"/>
              <a:buNone/>
              <a:defRPr sz="1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dirty="0"/>
              <a:t>Title </a:t>
            </a:r>
            <a:r>
              <a:rPr lang="de-DE" dirty="0" err="1"/>
              <a:t>of</a:t>
            </a:r>
            <a:r>
              <a:rPr lang="de-DE" dirty="0"/>
              <a:t> </a:t>
            </a:r>
            <a:r>
              <a:rPr lang="de-DE" dirty="0" err="1"/>
              <a:t>presentation</a:t>
            </a:r>
            <a:r>
              <a:rPr lang="de-DE" dirty="0"/>
              <a:t> – Seite </a:t>
            </a:r>
            <a:fld id="{46039D0F-907F-47FF-BF4D-6BC6DB73EA50}" type="slidenum">
              <a:rPr lang="de-DE" smtClean="0"/>
              <a:t>‹#›</a:t>
            </a:fld>
            <a:endParaRPr lang="de-DE" dirty="0"/>
          </a:p>
        </p:txBody>
      </p:sp>
    </p:spTree>
    <p:extLst>
      <p:ext uri="{BB962C8B-B14F-4D97-AF65-F5344CB8AC3E}">
        <p14:creationId xmlns:p14="http://schemas.microsoft.com/office/powerpoint/2010/main" val="3173868913"/>
      </p:ext>
    </p:extLst>
  </p:cSld>
  <p:clrMap bg1="lt1" tx1="dk1" bg2="lt2" tx2="dk2" accent1="accent1" accent2="accent2" accent3="accent3" accent4="accent4" accent5="accent5" accent6="accent6" hlink="hlink" folHlink="folHlink"/>
  <p:sldLayoutIdLst>
    <p:sldLayoutId id="2147483659" r:id="rId1"/>
    <p:sldLayoutId id="2147483667" r:id="rId2"/>
    <p:sldLayoutId id="2147483650" r:id="rId3"/>
    <p:sldLayoutId id="2147483664" r:id="rId4"/>
    <p:sldLayoutId id="2147483666" r:id="rId5"/>
    <p:sldLayoutId id="2147483651" r:id="rId6"/>
    <p:sldLayoutId id="2147483660" r:id="rId7"/>
    <p:sldLayoutId id="2147483665"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279" userDrawn="1">
          <p15:clr>
            <a:srgbClr val="F26B43"/>
          </p15:clr>
        </p15:guide>
        <p15:guide id="3" pos="7401" userDrawn="1">
          <p15:clr>
            <a:srgbClr val="F26B43"/>
          </p15:clr>
        </p15:guide>
        <p15:guide id="4" orient="horz" pos="374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hyperlink" Target="https://data.open-power-system-data.org/when2heat/"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energypost.eu/if-buildings-renovation-fails-the-eu-ets-pricing-mechanism-must-be-changed/" TargetMode="Externa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hyperlink" Target="https://doi.org/10.1016/j.energy.2018.03.155" TargetMode="External"/><Relationship Id="rId7" Type="http://schemas.openxmlformats.org/officeDocument/2006/relationships/hyperlink" Target="https://ec.europa.eu/eurostat/databrowser/view/nrg_bal_s/default/table?lang=en"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hyperlink" Target="https://climate.ec.europa.eu/eu-action/effort-sharing-member-states-emission-targets/effort-sharing-2021-2030-targets-and-flexibilities_en" TargetMode="External"/><Relationship Id="rId5" Type="http://schemas.openxmlformats.org/officeDocument/2006/relationships/hyperlink" Target="https://www.eea.europa.eu/ims/greenhouse-gas-emissions-from-energy" TargetMode="External"/><Relationship Id="rId4" Type="http://schemas.openxmlformats.org/officeDocument/2006/relationships/hyperlink" Target="https://doi.org/10.1016/j.apenergy.2017.12.073"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ec.europa.eu/eurostat/databrowser/view/NRG_D_HHQ__custom_7681788/default/table?lang=en"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hyperlink" Target="https://doi.org/10.1016/j.enpol.2020.111929" TargetMode="External"/><Relationship Id="rId4" Type="http://schemas.openxmlformats.org/officeDocument/2006/relationships/hyperlink" Target="https://doi.org/10.1038/s41597-019-0199-y"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hyperlink" Target="https://www.eea.europa.eu/ims/greenhouse-gas-emissions-from-energy" TargetMode="Externa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s://ec.europa.eu/eurostat/databrowser/view/NRG_BAL_S__custom_7680207/default/table?lang=en" TargetMode="Externa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6.xml"/><Relationship Id="rId5" Type="http://schemas.openxmlformats.org/officeDocument/2006/relationships/hyperlink" Target="https://ec.europa.eu/eurostat/databrowser/view/NRG_D_HHQ__custom_7681788/default/table?lang=en" TargetMode="Externa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hyperlink" Target="https://climate.ec.europa.eu/eu-action/effort-sharing-member-states-emission-targets/effort-sharing-2021-2030-targets-and-flexibilities_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4501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31FC29-ABC9-4419-823B-27FBC7568E60}"/>
              </a:ext>
            </a:extLst>
          </p:cNvPr>
          <p:cNvSpPr>
            <a:spLocks noGrp="1"/>
          </p:cNvSpPr>
          <p:nvPr>
            <p:ph type="title"/>
          </p:nvPr>
        </p:nvSpPr>
        <p:spPr/>
        <p:txBody>
          <a:bodyPr/>
          <a:lstStyle/>
          <a:p>
            <a:r>
              <a:rPr lang="en-GB" dirty="0"/>
              <a:t>Decarbonising the building sector</a:t>
            </a:r>
          </a:p>
        </p:txBody>
      </p:sp>
      <p:sp>
        <p:nvSpPr>
          <p:cNvPr id="3" name="Untertitel 2">
            <a:extLst>
              <a:ext uri="{FF2B5EF4-FFF2-40B4-BE49-F238E27FC236}">
                <a16:creationId xmlns:a16="http://schemas.microsoft.com/office/drawing/2014/main" id="{DA409BC5-CAD5-4DCD-8EBB-4250D5F21F79}"/>
              </a:ext>
            </a:extLst>
          </p:cNvPr>
          <p:cNvSpPr>
            <a:spLocks noGrp="1"/>
          </p:cNvSpPr>
          <p:nvPr>
            <p:ph type="subTitle" idx="10"/>
          </p:nvPr>
        </p:nvSpPr>
        <p:spPr/>
        <p:txBody>
          <a:bodyPr/>
          <a:lstStyle/>
          <a:p>
            <a:r>
              <a:rPr lang="en-GB" sz="3600" dirty="0"/>
              <a:t>Options, ETS/ESR split, effects of building decarbonisation</a:t>
            </a:r>
          </a:p>
        </p:txBody>
      </p:sp>
    </p:spTree>
    <p:extLst>
      <p:ext uri="{BB962C8B-B14F-4D97-AF65-F5344CB8AC3E}">
        <p14:creationId xmlns:p14="http://schemas.microsoft.com/office/powerpoint/2010/main" val="2657224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75898F2-AEE7-46DE-82A3-B26D4FCDD490}"/>
              </a:ext>
            </a:extLst>
          </p:cNvPr>
          <p:cNvSpPr>
            <a:spLocks noGrp="1"/>
          </p:cNvSpPr>
          <p:nvPr>
            <p:ph sz="quarter" idx="4"/>
          </p:nvPr>
        </p:nvSpPr>
        <p:spPr>
          <a:xfrm>
            <a:off x="6356674" y="908050"/>
            <a:ext cx="5392414" cy="5041900"/>
          </a:xfrm>
        </p:spPr>
        <p:txBody>
          <a:bodyPr/>
          <a:lstStyle/>
          <a:p>
            <a:r>
              <a:rPr lang="en-GB" sz="2400" dirty="0"/>
              <a:t>Renovation: high potential but current figures far below requirements</a:t>
            </a:r>
          </a:p>
          <a:p>
            <a:endParaRPr lang="en-GB" sz="2400" dirty="0"/>
          </a:p>
          <a:p>
            <a:r>
              <a:rPr lang="en-GB" sz="2400" dirty="0"/>
              <a:t>DH: fossil-dominated, constrained to densely populated areas</a:t>
            </a:r>
          </a:p>
          <a:p>
            <a:endParaRPr lang="en-GB" sz="2400" dirty="0"/>
          </a:p>
          <a:p>
            <a:r>
              <a:rPr lang="en-GB" sz="2400" dirty="0"/>
              <a:t>Role of biomass? Priority for sectors difficult to decarbonise + local pollution</a:t>
            </a:r>
          </a:p>
          <a:p>
            <a:endParaRPr lang="en-GB" sz="2400" dirty="0"/>
          </a:p>
          <a:p>
            <a:r>
              <a:rPr lang="en-GB" sz="2400" dirty="0"/>
              <a:t>Heat electrification + DH expansion </a:t>
            </a:r>
          </a:p>
          <a:p>
            <a:pPr marL="0" indent="0">
              <a:buNone/>
            </a:pPr>
            <a:r>
              <a:rPr lang="en-GB" sz="2400" dirty="0"/>
              <a:t>-&gt; </a:t>
            </a:r>
            <a:r>
              <a:rPr lang="en-GB" sz="2400" i="1" dirty="0"/>
              <a:t>de facto</a:t>
            </a:r>
            <a:r>
              <a:rPr lang="en-GB" sz="2400" dirty="0"/>
              <a:t> inclusion of buildings in EU ETS</a:t>
            </a:r>
          </a:p>
        </p:txBody>
      </p:sp>
      <p:sp>
        <p:nvSpPr>
          <p:cNvPr id="3" name="Titel 2">
            <a:extLst>
              <a:ext uri="{FF2B5EF4-FFF2-40B4-BE49-F238E27FC236}">
                <a16:creationId xmlns:a16="http://schemas.microsoft.com/office/drawing/2014/main" id="{127DCF14-F4C8-4916-973E-8BA10F84B334}"/>
              </a:ext>
            </a:extLst>
          </p:cNvPr>
          <p:cNvSpPr>
            <a:spLocks noGrp="1"/>
          </p:cNvSpPr>
          <p:nvPr>
            <p:ph type="title"/>
          </p:nvPr>
        </p:nvSpPr>
        <p:spPr/>
        <p:txBody>
          <a:bodyPr/>
          <a:lstStyle/>
          <a:p>
            <a:r>
              <a:rPr lang="en-GB" dirty="0"/>
              <a:t>Options to decarbonise the building sector</a:t>
            </a:r>
          </a:p>
        </p:txBody>
      </p:sp>
      <p:pic>
        <p:nvPicPr>
          <p:cNvPr id="7" name="image3.png">
            <a:extLst>
              <a:ext uri="{FF2B5EF4-FFF2-40B4-BE49-F238E27FC236}">
                <a16:creationId xmlns:a16="http://schemas.microsoft.com/office/drawing/2014/main" id="{E7E4A62A-AFDA-4781-AB74-93D846DD0FFB}"/>
              </a:ext>
            </a:extLst>
          </p:cNvPr>
          <p:cNvPicPr/>
          <p:nvPr/>
        </p:nvPicPr>
        <p:blipFill>
          <a:blip r:embed="rId3"/>
          <a:srcRect/>
          <a:stretch>
            <a:fillRect/>
          </a:stretch>
        </p:blipFill>
        <p:spPr>
          <a:xfrm>
            <a:off x="360000" y="735393"/>
            <a:ext cx="5943600" cy="5551805"/>
          </a:xfrm>
          <a:prstGeom prst="rect">
            <a:avLst/>
          </a:prstGeom>
          <a:ln/>
        </p:spPr>
      </p:pic>
    </p:spTree>
    <p:extLst>
      <p:ext uri="{BB962C8B-B14F-4D97-AF65-F5344CB8AC3E}">
        <p14:creationId xmlns:p14="http://schemas.microsoft.com/office/powerpoint/2010/main" val="3446975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75898F2-AEE7-46DE-82A3-B26D4FCDD490}"/>
              </a:ext>
            </a:extLst>
          </p:cNvPr>
          <p:cNvSpPr>
            <a:spLocks noGrp="1"/>
          </p:cNvSpPr>
          <p:nvPr>
            <p:ph sz="quarter" idx="4"/>
          </p:nvPr>
        </p:nvSpPr>
        <p:spPr/>
        <p:txBody>
          <a:bodyPr/>
          <a:lstStyle/>
          <a:p>
            <a:r>
              <a:rPr lang="en-GB" sz="2000" dirty="0"/>
              <a:t>Heating electrification -&gt; Increase in electricity demand</a:t>
            </a:r>
          </a:p>
          <a:p>
            <a:pPr lvl="1"/>
            <a:r>
              <a:rPr lang="en-GB" sz="1600" dirty="0"/>
              <a:t>Replacement of fossil-based boilers by heat pumps -&gt; 526 </a:t>
            </a:r>
            <a:r>
              <a:rPr lang="en-GB" sz="1600" dirty="0" err="1"/>
              <a:t>TWh</a:t>
            </a:r>
            <a:r>
              <a:rPr lang="en-GB" sz="1600" dirty="0"/>
              <a:t> (26%) annual and increase in winter peak 20-70% (</a:t>
            </a:r>
            <a:r>
              <a:rPr lang="en-GB" sz="1600" dirty="0" err="1"/>
              <a:t>Kavvadias</a:t>
            </a:r>
            <a:r>
              <a:rPr lang="en-GB" sz="1600" dirty="0"/>
              <a:t> et al., 2019)</a:t>
            </a:r>
          </a:p>
          <a:p>
            <a:r>
              <a:rPr lang="en-GB" sz="2000" dirty="0"/>
              <a:t>Enhanced sector coupling</a:t>
            </a:r>
          </a:p>
          <a:p>
            <a:pPr lvl="1"/>
            <a:r>
              <a:rPr lang="en-GB" sz="1600" dirty="0"/>
              <a:t>Flexibility and storage options -&gt; contribute to RES integration (Ashfaq and </a:t>
            </a:r>
            <a:r>
              <a:rPr lang="en-GB" sz="1600" dirty="0" err="1"/>
              <a:t>Ianakiev</a:t>
            </a:r>
            <a:r>
              <a:rPr lang="en-GB" sz="1600" dirty="0"/>
              <a:t>, 2018; </a:t>
            </a:r>
            <a:r>
              <a:rPr lang="en-GB" sz="1600" dirty="0" err="1"/>
              <a:t>Bernath</a:t>
            </a:r>
            <a:r>
              <a:rPr lang="en-GB" sz="1600" dirty="0"/>
              <a:t> et al., 2019; </a:t>
            </a:r>
            <a:r>
              <a:rPr lang="en-GB" sz="1600" dirty="0" err="1"/>
              <a:t>Bloess</a:t>
            </a:r>
            <a:r>
              <a:rPr lang="en-GB" sz="1600" dirty="0"/>
              <a:t> et al., 2018; </a:t>
            </a:r>
            <a:r>
              <a:rPr lang="en-GB" sz="1600" dirty="0" err="1"/>
              <a:t>Ruhnau</a:t>
            </a:r>
            <a:r>
              <a:rPr lang="en-GB" sz="1600" dirty="0"/>
              <a:t> et al., 2020)</a:t>
            </a:r>
          </a:p>
          <a:p>
            <a:r>
              <a:rPr lang="en-GB" sz="2000" dirty="0"/>
              <a:t>Power sector fit for heating electrification?</a:t>
            </a:r>
          </a:p>
          <a:p>
            <a:pPr lvl="1"/>
            <a:r>
              <a:rPr lang="en-US" sz="1600" dirty="0"/>
              <a:t>National power systems could cope with higher heat-electrification rates, but only few could afford full electrification scenarios (</a:t>
            </a:r>
            <a:r>
              <a:rPr lang="en-US" sz="1600" dirty="0" err="1"/>
              <a:t>Thomaßen</a:t>
            </a:r>
            <a:r>
              <a:rPr lang="en-US" sz="1600" dirty="0"/>
              <a:t> et al., 2021)</a:t>
            </a:r>
          </a:p>
          <a:p>
            <a:pPr lvl="1"/>
            <a:r>
              <a:rPr lang="en-US" sz="1600" dirty="0"/>
              <a:t>Renovation strongly triggered by the resulting seasonal electricity peak rather than by annual demand (</a:t>
            </a:r>
            <a:r>
              <a:rPr lang="en-US" sz="1600" dirty="0" err="1"/>
              <a:t>Zeyen</a:t>
            </a:r>
            <a:r>
              <a:rPr lang="en-US" sz="1600" dirty="0"/>
              <a:t> et al., 2021)</a:t>
            </a:r>
            <a:endParaRPr lang="en-GB" sz="1600" dirty="0"/>
          </a:p>
          <a:p>
            <a:r>
              <a:rPr lang="en-GB" sz="2000" dirty="0"/>
              <a:t>Tighter link through CHP</a:t>
            </a:r>
          </a:p>
          <a:p>
            <a:endParaRPr lang="en-GB" sz="2000" dirty="0"/>
          </a:p>
          <a:p>
            <a:r>
              <a:rPr lang="en-GB" sz="2000" dirty="0">
                <a:solidFill>
                  <a:schemeClr val="accent5"/>
                </a:solidFill>
              </a:rPr>
              <a:t>Impact on EU ETS? </a:t>
            </a:r>
          </a:p>
          <a:p>
            <a:pPr lvl="1"/>
            <a:r>
              <a:rPr lang="en-GB" sz="1600" dirty="0">
                <a:solidFill>
                  <a:schemeClr val="accent5"/>
                </a:solidFill>
              </a:rPr>
              <a:t>Emissions from heating accounted within the EU ETS -&gt; Higher demand for EUA</a:t>
            </a:r>
          </a:p>
          <a:p>
            <a:pPr lvl="1"/>
            <a:r>
              <a:rPr lang="en-GB" sz="1600" dirty="0">
                <a:solidFill>
                  <a:schemeClr val="accent5"/>
                </a:solidFill>
              </a:rPr>
              <a:t>Climate neutrality -&gt; buildings entirely integrated into the EU ETS</a:t>
            </a:r>
          </a:p>
          <a:p>
            <a:endParaRPr lang="en-GB" sz="2000" dirty="0"/>
          </a:p>
          <a:p>
            <a:endParaRPr lang="en-GB" sz="2000" dirty="0"/>
          </a:p>
        </p:txBody>
      </p:sp>
      <p:sp>
        <p:nvSpPr>
          <p:cNvPr id="3" name="Titel 2">
            <a:extLst>
              <a:ext uri="{FF2B5EF4-FFF2-40B4-BE49-F238E27FC236}">
                <a16:creationId xmlns:a16="http://schemas.microsoft.com/office/drawing/2014/main" id="{127DCF14-F4C8-4916-973E-8BA10F84B334}"/>
              </a:ext>
            </a:extLst>
          </p:cNvPr>
          <p:cNvSpPr>
            <a:spLocks noGrp="1"/>
          </p:cNvSpPr>
          <p:nvPr>
            <p:ph type="title"/>
          </p:nvPr>
        </p:nvSpPr>
        <p:spPr/>
        <p:txBody>
          <a:bodyPr/>
          <a:lstStyle/>
          <a:p>
            <a:r>
              <a:rPr lang="en-GB" dirty="0"/>
              <a:t>Effects of building sector decarbonisation </a:t>
            </a:r>
          </a:p>
        </p:txBody>
      </p:sp>
    </p:spTree>
    <p:extLst>
      <p:ext uri="{BB962C8B-B14F-4D97-AF65-F5344CB8AC3E}">
        <p14:creationId xmlns:p14="http://schemas.microsoft.com/office/powerpoint/2010/main" val="2495998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75898F2-AEE7-46DE-82A3-B26D4FCDD490}"/>
              </a:ext>
            </a:extLst>
          </p:cNvPr>
          <p:cNvSpPr>
            <a:spLocks noGrp="1"/>
          </p:cNvSpPr>
          <p:nvPr>
            <p:ph sz="quarter" idx="4"/>
          </p:nvPr>
        </p:nvSpPr>
        <p:spPr/>
        <p:txBody>
          <a:bodyPr/>
          <a:lstStyle/>
          <a:p>
            <a:pPr marL="0" indent="0">
              <a:buNone/>
            </a:pPr>
            <a:r>
              <a:rPr lang="en-GB" sz="2800" dirty="0"/>
              <a:t>Impact of the buildings’ decarbonisation requirements on the EU ETS in light of more ambitious climate targets as proposed in the EU Green Deal</a:t>
            </a:r>
          </a:p>
          <a:p>
            <a:pPr marL="0" indent="0">
              <a:buNone/>
            </a:pPr>
            <a:endParaRPr lang="en-GB" sz="2800" dirty="0"/>
          </a:p>
          <a:p>
            <a:r>
              <a:rPr lang="en-GB" sz="2400" dirty="0"/>
              <a:t>Estimate buildings’ heat demand that would be included in the ETS in order to reach the non-ETS targets under more stringent EU climate objectives</a:t>
            </a:r>
          </a:p>
          <a:p>
            <a:endParaRPr lang="en-GB" sz="2400" dirty="0"/>
          </a:p>
          <a:p>
            <a:r>
              <a:rPr lang="en-US" sz="2400" dirty="0"/>
              <a:t>Identify the channels through which additional heat demand (due to limited renovation) poses pressure on the EUA prices</a:t>
            </a:r>
            <a:endParaRPr lang="en-GB" sz="2400" dirty="0"/>
          </a:p>
          <a:p>
            <a:endParaRPr lang="en-GB" sz="2400" dirty="0"/>
          </a:p>
        </p:txBody>
      </p:sp>
      <p:sp>
        <p:nvSpPr>
          <p:cNvPr id="3" name="Titel 2">
            <a:extLst>
              <a:ext uri="{FF2B5EF4-FFF2-40B4-BE49-F238E27FC236}">
                <a16:creationId xmlns:a16="http://schemas.microsoft.com/office/drawing/2014/main" id="{127DCF14-F4C8-4916-973E-8BA10F84B334}"/>
              </a:ext>
            </a:extLst>
          </p:cNvPr>
          <p:cNvSpPr>
            <a:spLocks noGrp="1"/>
          </p:cNvSpPr>
          <p:nvPr>
            <p:ph type="title"/>
          </p:nvPr>
        </p:nvSpPr>
        <p:spPr/>
        <p:txBody>
          <a:bodyPr/>
          <a:lstStyle/>
          <a:p>
            <a:r>
              <a:rPr lang="en-GB" dirty="0"/>
              <a:t>Research question</a:t>
            </a:r>
          </a:p>
        </p:txBody>
      </p:sp>
    </p:spTree>
    <p:extLst>
      <p:ext uri="{BB962C8B-B14F-4D97-AF65-F5344CB8AC3E}">
        <p14:creationId xmlns:p14="http://schemas.microsoft.com/office/powerpoint/2010/main" val="2659291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31FC29-ABC9-4419-823B-27FBC7568E60}"/>
              </a:ext>
            </a:extLst>
          </p:cNvPr>
          <p:cNvSpPr>
            <a:spLocks noGrp="1"/>
          </p:cNvSpPr>
          <p:nvPr>
            <p:ph type="title"/>
          </p:nvPr>
        </p:nvSpPr>
        <p:spPr/>
        <p:txBody>
          <a:bodyPr/>
          <a:lstStyle/>
          <a:p>
            <a:r>
              <a:rPr lang="en-GB" dirty="0"/>
              <a:t>Methods</a:t>
            </a:r>
          </a:p>
        </p:txBody>
      </p:sp>
      <p:sp>
        <p:nvSpPr>
          <p:cNvPr id="3" name="Untertitel 2">
            <a:extLst>
              <a:ext uri="{FF2B5EF4-FFF2-40B4-BE49-F238E27FC236}">
                <a16:creationId xmlns:a16="http://schemas.microsoft.com/office/drawing/2014/main" id="{DA409BC5-CAD5-4DCD-8EBB-4250D5F21F79}"/>
              </a:ext>
            </a:extLst>
          </p:cNvPr>
          <p:cNvSpPr>
            <a:spLocks noGrp="1"/>
          </p:cNvSpPr>
          <p:nvPr>
            <p:ph type="subTitle" idx="10"/>
          </p:nvPr>
        </p:nvSpPr>
        <p:spPr/>
        <p:txBody>
          <a:bodyPr/>
          <a:lstStyle/>
          <a:p>
            <a:r>
              <a:rPr lang="en-GB" sz="3600" dirty="0"/>
              <a:t>LIMES, building module, non-ETS targets, heat demand, additional assumptions</a:t>
            </a:r>
          </a:p>
        </p:txBody>
      </p:sp>
    </p:spTree>
    <p:extLst>
      <p:ext uri="{BB962C8B-B14F-4D97-AF65-F5344CB8AC3E}">
        <p14:creationId xmlns:p14="http://schemas.microsoft.com/office/powerpoint/2010/main" val="2861376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75898F2-AEE7-46DE-82A3-B26D4FCDD490}"/>
              </a:ext>
            </a:extLst>
          </p:cNvPr>
          <p:cNvSpPr>
            <a:spLocks noGrp="1"/>
          </p:cNvSpPr>
          <p:nvPr>
            <p:ph sz="quarter" idx="4"/>
          </p:nvPr>
        </p:nvSpPr>
        <p:spPr/>
        <p:txBody>
          <a:bodyPr/>
          <a:lstStyle/>
          <a:p>
            <a:r>
              <a:rPr lang="en-GB" altLang="de-DE" sz="2400" dirty="0">
                <a:latin typeface="Corbel" panose="020B0503020204020204" pitchFamily="34" charset="0"/>
              </a:rPr>
              <a:t>Linear optimization model</a:t>
            </a:r>
          </a:p>
          <a:p>
            <a:r>
              <a:rPr lang="en-GB" altLang="de-DE" sz="2400" dirty="0">
                <a:latin typeface="Corbel" panose="020B0503020204020204" pitchFamily="34" charset="0"/>
              </a:rPr>
              <a:t>Temporal resolution:</a:t>
            </a:r>
          </a:p>
          <a:p>
            <a:pPr lvl="1"/>
            <a:r>
              <a:rPr lang="en-GB" altLang="de-DE" sz="1800" dirty="0">
                <a:latin typeface="Corbel" panose="020B0503020204020204" pitchFamily="34" charset="0"/>
              </a:rPr>
              <a:t>From 2010 to 2070 in 5-year steps</a:t>
            </a:r>
          </a:p>
          <a:p>
            <a:pPr lvl="1"/>
            <a:r>
              <a:rPr lang="en-GB" altLang="de-DE" sz="1800" dirty="0">
                <a:latin typeface="Corbel" panose="020B0503020204020204" pitchFamily="34" charset="0"/>
              </a:rPr>
              <a:t>6-10 representative days per year</a:t>
            </a:r>
          </a:p>
          <a:p>
            <a:pPr lvl="1"/>
            <a:r>
              <a:rPr lang="en-GB" altLang="de-DE" sz="1800" dirty="0">
                <a:latin typeface="Corbel" panose="020B0503020204020204" pitchFamily="34" charset="0"/>
              </a:rPr>
              <a:t>8 time-slices per day</a:t>
            </a:r>
          </a:p>
          <a:p>
            <a:pPr lvl="1"/>
            <a:r>
              <a:rPr lang="en-GB" altLang="de-DE" sz="1800" dirty="0">
                <a:latin typeface="Corbel" panose="020B0503020204020204" pitchFamily="34" charset="0"/>
              </a:rPr>
              <a:t>Perfect foresight</a:t>
            </a:r>
          </a:p>
          <a:p>
            <a:r>
              <a:rPr lang="en-GB" altLang="de-DE" sz="2400" kern="0" dirty="0">
                <a:latin typeface="Corbel" panose="020B0503020204020204" pitchFamily="34" charset="0"/>
              </a:rPr>
              <a:t>Geographical scope: Europe (29 model regions)</a:t>
            </a:r>
          </a:p>
          <a:p>
            <a:pPr lvl="1"/>
            <a:r>
              <a:rPr lang="en-GB" altLang="de-DE" sz="1800" kern="0" dirty="0">
                <a:latin typeface="Corbel" panose="020B0503020204020204" pitchFamily="34" charset="0"/>
              </a:rPr>
              <a:t>EU </a:t>
            </a:r>
            <a:r>
              <a:rPr lang="en-GB" altLang="de-DE" sz="1100" kern="0" dirty="0">
                <a:latin typeface="Corbel" panose="020B0503020204020204" pitchFamily="34" charset="0"/>
              </a:rPr>
              <a:t>(w/o MT and CY)</a:t>
            </a:r>
            <a:r>
              <a:rPr lang="en-GB" altLang="de-DE" sz="1800" kern="0" dirty="0">
                <a:latin typeface="Corbel" panose="020B0503020204020204" pitchFamily="34" charset="0"/>
              </a:rPr>
              <a:t> + UK + CH + NO + aggregated Balkan</a:t>
            </a:r>
          </a:p>
          <a:p>
            <a:r>
              <a:rPr lang="en-GB" altLang="de-DE" sz="2400" kern="0" dirty="0">
                <a:latin typeface="Corbel" panose="020B0503020204020204" pitchFamily="34" charset="0"/>
              </a:rPr>
              <a:t>62 generation and storage technologies</a:t>
            </a:r>
          </a:p>
          <a:p>
            <a:r>
              <a:rPr lang="en-GB" altLang="de-DE" sz="2400" kern="0" dirty="0">
                <a:latin typeface="Corbel" panose="020B0503020204020204" pitchFamily="34" charset="0"/>
              </a:rPr>
              <a:t>EU ETS energy-intensive industry: MACC</a:t>
            </a:r>
          </a:p>
          <a:p>
            <a:r>
              <a:rPr lang="en-GB" altLang="de-DE" sz="2400" kern="0" dirty="0">
                <a:latin typeface="Corbel" panose="020B0503020204020204" pitchFamily="34" charset="0"/>
              </a:rPr>
              <a:t>Policy focus: EU ETS and MSR</a:t>
            </a:r>
          </a:p>
          <a:p>
            <a:r>
              <a:rPr lang="en-GB" altLang="de-DE" sz="2400" kern="0" dirty="0">
                <a:solidFill>
                  <a:schemeClr val="accent5"/>
                </a:solidFill>
                <a:latin typeface="Corbel" panose="020B0503020204020204" pitchFamily="34" charset="0"/>
              </a:rPr>
              <a:t>Stylised representation of buildings: investment and dispatch decision for DH/P2H endogenous (heat demand profiles from </a:t>
            </a:r>
            <a:r>
              <a:rPr lang="en-GB" altLang="de-DE" sz="2400" kern="0" dirty="0">
                <a:solidFill>
                  <a:schemeClr val="accent5"/>
                </a:solidFill>
                <a:latin typeface="Corbel" panose="020B0503020204020204" pitchFamily="34" charset="0"/>
                <a:hlinkClick r:id="rId2"/>
              </a:rPr>
              <a:t>When2Heat</a:t>
            </a:r>
            <a:r>
              <a:rPr lang="en-GB" altLang="de-DE" sz="2400" kern="0" dirty="0">
                <a:solidFill>
                  <a:schemeClr val="accent5"/>
                </a:solidFill>
                <a:latin typeface="Corbel" panose="020B0503020204020204" pitchFamily="34" charset="0"/>
              </a:rPr>
              <a:t> database </a:t>
            </a:r>
            <a:r>
              <a:rPr lang="en-GB" altLang="de-DE" sz="2000" kern="0" dirty="0">
                <a:solidFill>
                  <a:schemeClr val="accent5"/>
                </a:solidFill>
                <a:latin typeface="Corbel" panose="020B0503020204020204" pitchFamily="34" charset="0"/>
              </a:rPr>
              <a:t>[</a:t>
            </a:r>
            <a:r>
              <a:rPr lang="fr-FR" altLang="de-DE" sz="2000" kern="0" dirty="0" err="1">
                <a:solidFill>
                  <a:schemeClr val="accent5"/>
                </a:solidFill>
                <a:latin typeface="Corbel" panose="020B0503020204020204" pitchFamily="34" charset="0"/>
              </a:rPr>
              <a:t>Ruhnau</a:t>
            </a:r>
            <a:r>
              <a:rPr lang="fr-FR" altLang="de-DE" sz="2000" kern="0" dirty="0">
                <a:solidFill>
                  <a:schemeClr val="accent5"/>
                </a:solidFill>
                <a:latin typeface="Corbel" panose="020B0503020204020204" pitchFamily="34" charset="0"/>
              </a:rPr>
              <a:t>, 2019; </a:t>
            </a:r>
            <a:r>
              <a:rPr lang="fr-FR" altLang="de-DE" sz="2000" kern="0" dirty="0" err="1">
                <a:solidFill>
                  <a:schemeClr val="accent5"/>
                </a:solidFill>
                <a:latin typeface="Corbel" panose="020B0503020204020204" pitchFamily="34" charset="0"/>
              </a:rPr>
              <a:t>Ruhnau</a:t>
            </a:r>
            <a:r>
              <a:rPr lang="fr-FR" altLang="de-DE" sz="2000" kern="0" dirty="0">
                <a:solidFill>
                  <a:schemeClr val="accent5"/>
                </a:solidFill>
                <a:latin typeface="Corbel" panose="020B0503020204020204" pitchFamily="34" charset="0"/>
              </a:rPr>
              <a:t> et al., 2019; </a:t>
            </a:r>
            <a:r>
              <a:rPr lang="fr-FR" altLang="de-DE" sz="2000" kern="0" dirty="0" err="1">
                <a:solidFill>
                  <a:schemeClr val="accent5"/>
                </a:solidFill>
                <a:latin typeface="Corbel" panose="020B0503020204020204" pitchFamily="34" charset="0"/>
              </a:rPr>
              <a:t>Ruhnau</a:t>
            </a:r>
            <a:r>
              <a:rPr lang="fr-FR" altLang="de-DE" sz="2000" kern="0" dirty="0">
                <a:solidFill>
                  <a:schemeClr val="accent5"/>
                </a:solidFill>
                <a:latin typeface="Corbel" panose="020B0503020204020204" pitchFamily="34" charset="0"/>
              </a:rPr>
              <a:t> and </a:t>
            </a:r>
            <a:r>
              <a:rPr lang="fr-FR" altLang="de-DE" sz="2000" kern="0" dirty="0" err="1">
                <a:solidFill>
                  <a:schemeClr val="accent5"/>
                </a:solidFill>
                <a:latin typeface="Corbel" panose="020B0503020204020204" pitchFamily="34" charset="0"/>
              </a:rPr>
              <a:t>Muessel</a:t>
            </a:r>
            <a:r>
              <a:rPr lang="fr-FR" altLang="de-DE" sz="2000" kern="0" dirty="0">
                <a:solidFill>
                  <a:schemeClr val="accent5"/>
                </a:solidFill>
                <a:latin typeface="Corbel" panose="020B0503020204020204" pitchFamily="34" charset="0"/>
              </a:rPr>
              <a:t>, 2022</a:t>
            </a:r>
            <a:r>
              <a:rPr lang="en-GB" altLang="de-DE" sz="2000" kern="0" dirty="0">
                <a:solidFill>
                  <a:schemeClr val="accent5"/>
                </a:solidFill>
                <a:latin typeface="Corbel" panose="020B0503020204020204" pitchFamily="34" charset="0"/>
              </a:rPr>
              <a:t>]</a:t>
            </a:r>
            <a:r>
              <a:rPr lang="en-GB" altLang="de-DE" sz="2400" kern="0" dirty="0">
                <a:solidFill>
                  <a:schemeClr val="accent5"/>
                </a:solidFill>
                <a:latin typeface="Corbel" panose="020B0503020204020204" pitchFamily="34" charset="0"/>
              </a:rPr>
              <a:t>)</a:t>
            </a:r>
          </a:p>
          <a:p>
            <a:endParaRPr lang="en-GB" sz="2400" dirty="0"/>
          </a:p>
        </p:txBody>
      </p:sp>
      <p:sp>
        <p:nvSpPr>
          <p:cNvPr id="3" name="Titel 2">
            <a:extLst>
              <a:ext uri="{FF2B5EF4-FFF2-40B4-BE49-F238E27FC236}">
                <a16:creationId xmlns:a16="http://schemas.microsoft.com/office/drawing/2014/main" id="{127DCF14-F4C8-4916-973E-8BA10F84B334}"/>
              </a:ext>
            </a:extLst>
          </p:cNvPr>
          <p:cNvSpPr>
            <a:spLocks noGrp="1"/>
          </p:cNvSpPr>
          <p:nvPr>
            <p:ph type="title"/>
          </p:nvPr>
        </p:nvSpPr>
        <p:spPr/>
        <p:txBody>
          <a:bodyPr/>
          <a:lstStyle/>
          <a:p>
            <a:r>
              <a:rPr lang="en-GB" dirty="0"/>
              <a:t>LIMES-EU in a nutshell</a:t>
            </a:r>
          </a:p>
        </p:txBody>
      </p:sp>
      <p:pic>
        <p:nvPicPr>
          <p:cNvPr id="4" name="Picture 3">
            <a:extLst>
              <a:ext uri="{FF2B5EF4-FFF2-40B4-BE49-F238E27FC236}">
                <a16:creationId xmlns:a16="http://schemas.microsoft.com/office/drawing/2014/main" id="{72BBF198-8F36-4108-BB15-4EDCA1579150}"/>
              </a:ext>
            </a:extLst>
          </p:cNvPr>
          <p:cNvPicPr>
            <a:picLocks noChangeAspect="1"/>
          </p:cNvPicPr>
          <p:nvPr/>
        </p:nvPicPr>
        <p:blipFill>
          <a:blip r:embed="rId3"/>
          <a:stretch>
            <a:fillRect/>
          </a:stretch>
        </p:blipFill>
        <p:spPr>
          <a:xfrm>
            <a:off x="6950482" y="798736"/>
            <a:ext cx="4180362" cy="3842536"/>
          </a:xfrm>
          <a:prstGeom prst="rect">
            <a:avLst/>
          </a:prstGeom>
        </p:spPr>
      </p:pic>
    </p:spTree>
    <p:extLst>
      <p:ext uri="{BB962C8B-B14F-4D97-AF65-F5344CB8AC3E}">
        <p14:creationId xmlns:p14="http://schemas.microsoft.com/office/powerpoint/2010/main" val="275780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75898F2-AEE7-46DE-82A3-B26D4FCDD490}"/>
              </a:ext>
            </a:extLst>
          </p:cNvPr>
          <p:cNvSpPr>
            <a:spLocks noGrp="1"/>
          </p:cNvSpPr>
          <p:nvPr>
            <p:ph sz="quarter" idx="4"/>
          </p:nvPr>
        </p:nvSpPr>
        <p:spPr>
          <a:xfrm>
            <a:off x="442912" y="814740"/>
            <a:ext cx="5555608" cy="986064"/>
          </a:xfrm>
        </p:spPr>
        <p:txBody>
          <a:bodyPr/>
          <a:lstStyle/>
          <a:p>
            <a:r>
              <a:rPr lang="en-GB" sz="2800" dirty="0"/>
              <a:t>Derive emission targets for heating in 2030 </a:t>
            </a:r>
          </a:p>
        </p:txBody>
      </p:sp>
      <p:sp>
        <p:nvSpPr>
          <p:cNvPr id="3" name="Titel 2">
            <a:extLst>
              <a:ext uri="{FF2B5EF4-FFF2-40B4-BE49-F238E27FC236}">
                <a16:creationId xmlns:a16="http://schemas.microsoft.com/office/drawing/2014/main" id="{127DCF14-F4C8-4916-973E-8BA10F84B334}"/>
              </a:ext>
            </a:extLst>
          </p:cNvPr>
          <p:cNvSpPr>
            <a:spLocks noGrp="1"/>
          </p:cNvSpPr>
          <p:nvPr>
            <p:ph type="title"/>
          </p:nvPr>
        </p:nvSpPr>
        <p:spPr/>
        <p:txBody>
          <a:bodyPr/>
          <a:lstStyle/>
          <a:p>
            <a:r>
              <a:rPr lang="en-GB" dirty="0"/>
              <a:t>Buildings module</a:t>
            </a:r>
          </a:p>
        </p:txBody>
      </p:sp>
      <p:sp>
        <p:nvSpPr>
          <p:cNvPr id="7" name="Inhaltsplatzhalter 1">
            <a:extLst>
              <a:ext uri="{FF2B5EF4-FFF2-40B4-BE49-F238E27FC236}">
                <a16:creationId xmlns:a16="http://schemas.microsoft.com/office/drawing/2014/main" id="{DA3569D0-6ADA-46B1-944E-269AB2D57C6D}"/>
              </a:ext>
            </a:extLst>
          </p:cNvPr>
          <p:cNvSpPr txBox="1">
            <a:spLocks/>
          </p:cNvSpPr>
          <p:nvPr/>
        </p:nvSpPr>
        <p:spPr>
          <a:xfrm>
            <a:off x="6193482" y="814740"/>
            <a:ext cx="5555608" cy="986064"/>
          </a:xfrm>
          <a:prstGeom prst="rect">
            <a:avLst/>
          </a:prstGeom>
        </p:spPr>
        <p:txBody>
          <a:bodyPr lIns="90000"/>
          <a:lstStyle>
            <a:lvl1pPr marL="228600" indent="-228600" algn="l" defTabSz="914400" rtl="0" eaLnBrk="1" latinLnBrk="0" hangingPunct="1">
              <a:lnSpc>
                <a:spcPct val="90000"/>
              </a:lnSpc>
              <a:spcBef>
                <a:spcPts val="1000"/>
              </a:spcBef>
              <a:buFont typeface="Systemschrift Normal"/>
              <a:buChar char="›"/>
              <a:defRPr sz="30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schrift Normal"/>
              <a:buChar char="›"/>
              <a:defRPr sz="30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mschrift Normal"/>
              <a:buChar char="›"/>
              <a:defRPr sz="3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mbol"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mbol"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dirty="0"/>
              <a:t>Derive heat demand (useful energy)</a:t>
            </a:r>
          </a:p>
        </p:txBody>
      </p:sp>
      <p:pic>
        <p:nvPicPr>
          <p:cNvPr id="15" name="Picture 14">
            <a:extLst>
              <a:ext uri="{FF2B5EF4-FFF2-40B4-BE49-F238E27FC236}">
                <a16:creationId xmlns:a16="http://schemas.microsoft.com/office/drawing/2014/main" id="{3598F5EC-8F40-43B6-A6E6-7EEC080936D6}"/>
              </a:ext>
            </a:extLst>
          </p:cNvPr>
          <p:cNvPicPr>
            <a:picLocks noChangeAspect="1"/>
          </p:cNvPicPr>
          <p:nvPr/>
        </p:nvPicPr>
        <p:blipFill>
          <a:blip r:embed="rId2"/>
          <a:stretch>
            <a:fillRect/>
          </a:stretch>
        </p:blipFill>
        <p:spPr>
          <a:xfrm>
            <a:off x="6193482" y="1773363"/>
            <a:ext cx="5852172" cy="4279401"/>
          </a:xfrm>
          <a:prstGeom prst="rect">
            <a:avLst/>
          </a:prstGeom>
        </p:spPr>
      </p:pic>
      <p:graphicFrame>
        <p:nvGraphicFramePr>
          <p:cNvPr id="17" name="Chart 16">
            <a:extLst>
              <a:ext uri="{FF2B5EF4-FFF2-40B4-BE49-F238E27FC236}">
                <a16:creationId xmlns:a16="http://schemas.microsoft.com/office/drawing/2014/main" id="{20C147F6-8437-4CFA-ADD5-847A8CF2CB36}"/>
              </a:ext>
            </a:extLst>
          </p:cNvPr>
          <p:cNvGraphicFramePr/>
          <p:nvPr>
            <p:extLst>
              <p:ext uri="{D42A27DB-BD31-4B8C-83A1-F6EECF244321}">
                <p14:modId xmlns:p14="http://schemas.microsoft.com/office/powerpoint/2010/main" val="520245127"/>
              </p:ext>
            </p:extLst>
          </p:nvPr>
        </p:nvGraphicFramePr>
        <p:xfrm>
          <a:off x="222212" y="1618592"/>
          <a:ext cx="5555608" cy="44246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77280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75898F2-AEE7-46DE-82A3-B26D4FCDD490}"/>
              </a:ext>
            </a:extLst>
          </p:cNvPr>
          <p:cNvSpPr>
            <a:spLocks noGrp="1"/>
          </p:cNvSpPr>
          <p:nvPr>
            <p:ph sz="quarter" idx="4"/>
          </p:nvPr>
        </p:nvSpPr>
        <p:spPr/>
        <p:txBody>
          <a:bodyPr/>
          <a:lstStyle/>
          <a:p>
            <a:r>
              <a:rPr lang="en-GB" sz="2800" dirty="0"/>
              <a:t>Electricity demand:</a:t>
            </a:r>
          </a:p>
          <a:p>
            <a:pPr lvl="1"/>
            <a:r>
              <a:rPr lang="en-GB" sz="2400" dirty="0"/>
              <a:t>Demand from heat electrification [Endogenous]</a:t>
            </a:r>
          </a:p>
          <a:p>
            <a:pPr lvl="1"/>
            <a:r>
              <a:rPr lang="en-GB" sz="2400" dirty="0"/>
              <a:t>Non-heat-related:</a:t>
            </a:r>
          </a:p>
          <a:p>
            <a:pPr lvl="2"/>
            <a:r>
              <a:rPr lang="en-GB" sz="2000" dirty="0"/>
              <a:t>EU Reference 2020</a:t>
            </a:r>
          </a:p>
          <a:p>
            <a:pPr lvl="2"/>
            <a:r>
              <a:rPr lang="en-GB" sz="2000" dirty="0"/>
              <a:t>Transport: 1 </a:t>
            </a:r>
            <a:r>
              <a:rPr lang="en-GB" sz="2000" dirty="0" err="1"/>
              <a:t>TWh</a:t>
            </a:r>
            <a:r>
              <a:rPr lang="en-GB" sz="2000" dirty="0"/>
              <a:t> in 2015 to 2000 </a:t>
            </a:r>
            <a:r>
              <a:rPr lang="en-GB" sz="2000" dirty="0" err="1"/>
              <a:t>TWh</a:t>
            </a:r>
            <a:r>
              <a:rPr lang="en-GB" sz="2000" dirty="0"/>
              <a:t> in 2050</a:t>
            </a:r>
          </a:p>
          <a:p>
            <a:pPr lvl="2"/>
            <a:r>
              <a:rPr lang="en-GB" sz="2000" dirty="0"/>
              <a:t>Hydrogen: 50 </a:t>
            </a:r>
            <a:r>
              <a:rPr lang="en-GB" sz="2000" dirty="0" err="1"/>
              <a:t>TWh</a:t>
            </a:r>
            <a:r>
              <a:rPr lang="en-GB" sz="2000" dirty="0"/>
              <a:t> in 2025 to 900 </a:t>
            </a:r>
            <a:r>
              <a:rPr lang="en-GB" sz="2000" dirty="0" err="1"/>
              <a:t>TWh</a:t>
            </a:r>
            <a:r>
              <a:rPr lang="en-GB" sz="2000" dirty="0"/>
              <a:t> in 2050 [assumed to be </a:t>
            </a:r>
            <a:r>
              <a:rPr lang="en-GB" sz="2000" dirty="0">
                <a:solidFill>
                  <a:srgbClr val="00B050"/>
                </a:solidFill>
              </a:rPr>
              <a:t>green</a:t>
            </a:r>
            <a:r>
              <a:rPr lang="en-GB" sz="2000" dirty="0"/>
              <a:t>]</a:t>
            </a:r>
          </a:p>
          <a:p>
            <a:endParaRPr lang="en-GB" sz="2800" dirty="0"/>
          </a:p>
          <a:p>
            <a:r>
              <a:rPr lang="en-GB" sz="2800" dirty="0"/>
              <a:t>Heat demand profiles, COP [When2Heat dataset] </a:t>
            </a:r>
            <a:r>
              <a:rPr lang="en-GB" sz="2000" dirty="0"/>
              <a:t>(</a:t>
            </a:r>
            <a:r>
              <a:rPr lang="en-GB" sz="2000" dirty="0" err="1"/>
              <a:t>Ruhnau</a:t>
            </a:r>
            <a:r>
              <a:rPr lang="en-GB" sz="2000" dirty="0"/>
              <a:t>, 2019; </a:t>
            </a:r>
            <a:r>
              <a:rPr lang="en-GB" sz="2000" dirty="0" err="1"/>
              <a:t>Ruhnau</a:t>
            </a:r>
            <a:r>
              <a:rPr lang="en-GB" sz="2000" dirty="0"/>
              <a:t> et al., 2019)</a:t>
            </a:r>
          </a:p>
          <a:p>
            <a:endParaRPr lang="en-GB" sz="2800" dirty="0"/>
          </a:p>
        </p:txBody>
      </p:sp>
      <p:sp>
        <p:nvSpPr>
          <p:cNvPr id="3" name="Titel 2">
            <a:extLst>
              <a:ext uri="{FF2B5EF4-FFF2-40B4-BE49-F238E27FC236}">
                <a16:creationId xmlns:a16="http://schemas.microsoft.com/office/drawing/2014/main" id="{127DCF14-F4C8-4916-973E-8BA10F84B334}"/>
              </a:ext>
            </a:extLst>
          </p:cNvPr>
          <p:cNvSpPr>
            <a:spLocks noGrp="1"/>
          </p:cNvSpPr>
          <p:nvPr>
            <p:ph type="title"/>
          </p:nvPr>
        </p:nvSpPr>
        <p:spPr/>
        <p:txBody>
          <a:bodyPr/>
          <a:lstStyle/>
          <a:p>
            <a:r>
              <a:rPr lang="en-GB" dirty="0"/>
              <a:t>Other assumptions</a:t>
            </a:r>
          </a:p>
        </p:txBody>
      </p:sp>
    </p:spTree>
    <p:extLst>
      <p:ext uri="{BB962C8B-B14F-4D97-AF65-F5344CB8AC3E}">
        <p14:creationId xmlns:p14="http://schemas.microsoft.com/office/powerpoint/2010/main" val="1669480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75898F2-AEE7-46DE-82A3-B26D4FCDD490}"/>
              </a:ext>
            </a:extLst>
          </p:cNvPr>
          <p:cNvSpPr>
            <a:spLocks noGrp="1"/>
          </p:cNvSpPr>
          <p:nvPr>
            <p:ph sz="quarter" idx="4"/>
          </p:nvPr>
        </p:nvSpPr>
        <p:spPr>
          <a:xfrm>
            <a:off x="442913" y="908050"/>
            <a:ext cx="6508394" cy="5041900"/>
          </a:xfrm>
        </p:spPr>
        <p:txBody>
          <a:bodyPr/>
          <a:lstStyle/>
          <a:p>
            <a:r>
              <a:rPr lang="en-US" sz="2400" dirty="0"/>
              <a:t>Profiles based on the German standard load profile methodology for the gas demand as a proxy for the heat demand in buildings </a:t>
            </a:r>
            <a:r>
              <a:rPr lang="en-GB" sz="2400" dirty="0"/>
              <a:t>(</a:t>
            </a:r>
            <a:r>
              <a:rPr lang="en-GB" sz="2400" dirty="0" err="1"/>
              <a:t>Ruhnau</a:t>
            </a:r>
            <a:r>
              <a:rPr lang="en-GB" sz="2400" dirty="0"/>
              <a:t>, 2019; </a:t>
            </a:r>
            <a:r>
              <a:rPr lang="en-GB" sz="2400" dirty="0" err="1"/>
              <a:t>Ruhnau</a:t>
            </a:r>
            <a:r>
              <a:rPr lang="en-GB" sz="2400" dirty="0"/>
              <a:t> et al., 2019)</a:t>
            </a:r>
          </a:p>
          <a:p>
            <a:r>
              <a:rPr lang="en-US" sz="2400" dirty="0"/>
              <a:t>Extension of dataset to all European countries by adapting the methodology to local building insulation characteristics according to heating threshold temperatures (</a:t>
            </a:r>
            <a:r>
              <a:rPr lang="en-US" sz="2400" dirty="0" err="1"/>
              <a:t>Ruhnau</a:t>
            </a:r>
            <a:r>
              <a:rPr lang="en-US" sz="2400" dirty="0"/>
              <a:t> and </a:t>
            </a:r>
            <a:r>
              <a:rPr lang="en-US" sz="2400" dirty="0" err="1"/>
              <a:t>Muessel</a:t>
            </a:r>
            <a:r>
              <a:rPr lang="en-US" sz="2400" dirty="0"/>
              <a:t>, 2022)</a:t>
            </a:r>
            <a:endParaRPr lang="en-GB" sz="2400" dirty="0"/>
          </a:p>
        </p:txBody>
      </p:sp>
      <p:sp>
        <p:nvSpPr>
          <p:cNvPr id="3" name="Titel 2">
            <a:extLst>
              <a:ext uri="{FF2B5EF4-FFF2-40B4-BE49-F238E27FC236}">
                <a16:creationId xmlns:a16="http://schemas.microsoft.com/office/drawing/2014/main" id="{127DCF14-F4C8-4916-973E-8BA10F84B334}"/>
              </a:ext>
            </a:extLst>
          </p:cNvPr>
          <p:cNvSpPr>
            <a:spLocks noGrp="1"/>
          </p:cNvSpPr>
          <p:nvPr>
            <p:ph type="title"/>
          </p:nvPr>
        </p:nvSpPr>
        <p:spPr/>
        <p:txBody>
          <a:bodyPr/>
          <a:lstStyle/>
          <a:p>
            <a:r>
              <a:rPr lang="en-GB" dirty="0"/>
              <a:t>When2Heat</a:t>
            </a:r>
          </a:p>
        </p:txBody>
      </p:sp>
      <p:graphicFrame>
        <p:nvGraphicFramePr>
          <p:cNvPr id="4" name="Diagramm 1">
            <a:extLst>
              <a:ext uri="{FF2B5EF4-FFF2-40B4-BE49-F238E27FC236}">
                <a16:creationId xmlns:a16="http://schemas.microsoft.com/office/drawing/2014/main" id="{C0252D80-61B3-45D6-949D-F7BFD78CD6CA}"/>
              </a:ext>
            </a:extLst>
          </p:cNvPr>
          <p:cNvGraphicFramePr/>
          <p:nvPr>
            <p:extLst/>
          </p:nvPr>
        </p:nvGraphicFramePr>
        <p:xfrm>
          <a:off x="6951307" y="433344"/>
          <a:ext cx="4797781" cy="31775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Diagramm 4">
            <a:extLst>
              <a:ext uri="{FF2B5EF4-FFF2-40B4-BE49-F238E27FC236}">
                <a16:creationId xmlns:a16="http://schemas.microsoft.com/office/drawing/2014/main" id="{56E5FA4A-437D-4DA3-89C3-304EBD19488B}"/>
              </a:ext>
            </a:extLst>
          </p:cNvPr>
          <p:cNvGraphicFramePr/>
          <p:nvPr>
            <p:extLst/>
          </p:nvPr>
        </p:nvGraphicFramePr>
        <p:xfrm>
          <a:off x="6951307" y="3429000"/>
          <a:ext cx="4797781" cy="31024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93634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33CB26-2EBD-47A7-9FB6-3506B37D54E6}"/>
              </a:ext>
            </a:extLst>
          </p:cNvPr>
          <p:cNvSpPr>
            <a:spLocks noGrp="1"/>
          </p:cNvSpPr>
          <p:nvPr>
            <p:ph sz="quarter" idx="4"/>
          </p:nvPr>
        </p:nvSpPr>
        <p:spPr/>
        <p:txBody>
          <a:bodyPr/>
          <a:lstStyle/>
          <a:p>
            <a:r>
              <a:rPr lang="en-US" dirty="0"/>
              <a:t>Heat demand covered by ETS and ESR</a:t>
            </a:r>
          </a:p>
          <a:p>
            <a:pPr lvl="1"/>
            <a:r>
              <a:rPr lang="en-US" sz="2400" dirty="0" err="1"/>
              <a:t>Heat_dem</a:t>
            </a:r>
            <a:r>
              <a:rPr lang="en-US" sz="2400" dirty="0"/>
              <a:t>(ESR) + </a:t>
            </a:r>
            <a:r>
              <a:rPr lang="en-US" sz="2400" dirty="0" err="1"/>
              <a:t>Heat_dem</a:t>
            </a:r>
            <a:r>
              <a:rPr lang="en-US" sz="2400" dirty="0"/>
              <a:t>(ETS) = </a:t>
            </a:r>
            <a:r>
              <a:rPr lang="en-US" sz="2400" dirty="0" err="1"/>
              <a:t>Heat_dem</a:t>
            </a:r>
            <a:endParaRPr lang="en-US" sz="2400" dirty="0"/>
          </a:p>
          <a:p>
            <a:r>
              <a:rPr lang="en-US" dirty="0"/>
              <a:t>Heat demand covered by ESR constrained by targets</a:t>
            </a:r>
          </a:p>
          <a:p>
            <a:pPr lvl="1"/>
            <a:r>
              <a:rPr lang="en-US" sz="2400" dirty="0" err="1"/>
              <a:t>emi_fac</a:t>
            </a:r>
            <a:r>
              <a:rPr lang="en-US" sz="2400" dirty="0"/>
              <a:t> * </a:t>
            </a:r>
            <a:r>
              <a:rPr lang="en-US" sz="2400" dirty="0" err="1"/>
              <a:t>Heat_dem</a:t>
            </a:r>
            <a:r>
              <a:rPr lang="en-US" sz="2400" dirty="0"/>
              <a:t>(ESR) ≤ </a:t>
            </a:r>
            <a:r>
              <a:rPr lang="en-US" sz="2400" dirty="0" err="1"/>
              <a:t>cap_heating</a:t>
            </a:r>
            <a:r>
              <a:rPr lang="en-US" sz="2400" dirty="0"/>
              <a:t>(ESR)</a:t>
            </a:r>
          </a:p>
          <a:p>
            <a:endParaRPr lang="en-US" dirty="0"/>
          </a:p>
          <a:p>
            <a:r>
              <a:rPr lang="en-US" dirty="0"/>
              <a:t>Other constraints</a:t>
            </a:r>
          </a:p>
          <a:p>
            <a:pPr lvl="1"/>
            <a:r>
              <a:rPr lang="en-US" sz="2400" dirty="0"/>
              <a:t>CHP operation: most technologies allowed to operate with flexible power-to-heat ratio (i.e., endogenous total efficiency)</a:t>
            </a:r>
          </a:p>
          <a:p>
            <a:pPr lvl="1"/>
            <a:r>
              <a:rPr lang="en-US" sz="2400" dirty="0"/>
              <a:t>Max potential for DH, for certain technologies (geothermal, solar thermal) </a:t>
            </a:r>
            <a:r>
              <a:rPr lang="en-US" sz="2000" dirty="0"/>
              <a:t>[</a:t>
            </a:r>
            <a:r>
              <a:rPr lang="en-US" sz="2000" dirty="0" err="1"/>
              <a:t>EUCalc</a:t>
            </a:r>
            <a:r>
              <a:rPr lang="en-US" sz="2000" dirty="0"/>
              <a:t>, i.e., </a:t>
            </a:r>
            <a:r>
              <a:rPr lang="en-US" sz="2000" dirty="0" err="1"/>
              <a:t>Codina</a:t>
            </a:r>
            <a:r>
              <a:rPr lang="en-US" sz="2000" dirty="0"/>
              <a:t> </a:t>
            </a:r>
            <a:r>
              <a:rPr lang="en-US" sz="2000" dirty="0" err="1"/>
              <a:t>Gironès</a:t>
            </a:r>
            <a:r>
              <a:rPr lang="en-US" sz="2000" dirty="0"/>
              <a:t> et al., 2018]</a:t>
            </a:r>
          </a:p>
          <a:p>
            <a:pPr lvl="1"/>
            <a:r>
              <a:rPr lang="en-US" sz="2400" dirty="0"/>
              <a:t>Min share for DH according to historic data</a:t>
            </a:r>
          </a:p>
          <a:p>
            <a:pPr lvl="1"/>
            <a:r>
              <a:rPr lang="en-US" sz="2400" dirty="0"/>
              <a:t>Only central heat storage</a:t>
            </a:r>
          </a:p>
          <a:p>
            <a:endParaRPr lang="en-DE" dirty="0"/>
          </a:p>
        </p:txBody>
      </p:sp>
      <p:sp>
        <p:nvSpPr>
          <p:cNvPr id="3" name="Title 2">
            <a:extLst>
              <a:ext uri="{FF2B5EF4-FFF2-40B4-BE49-F238E27FC236}">
                <a16:creationId xmlns:a16="http://schemas.microsoft.com/office/drawing/2014/main" id="{AF65AD33-607B-4A01-B0FA-FABD0DAFF3CC}"/>
              </a:ext>
            </a:extLst>
          </p:cNvPr>
          <p:cNvSpPr>
            <a:spLocks noGrp="1"/>
          </p:cNvSpPr>
          <p:nvPr>
            <p:ph type="title"/>
          </p:nvPr>
        </p:nvSpPr>
        <p:spPr/>
        <p:txBody>
          <a:bodyPr/>
          <a:lstStyle/>
          <a:p>
            <a:r>
              <a:rPr lang="en-US" dirty="0"/>
              <a:t>Interaction buildings module and EU ETS</a:t>
            </a:r>
            <a:endParaRPr lang="en-DE" dirty="0"/>
          </a:p>
        </p:txBody>
      </p:sp>
      <p:pic>
        <p:nvPicPr>
          <p:cNvPr id="4" name="Picture 3">
            <a:extLst>
              <a:ext uri="{FF2B5EF4-FFF2-40B4-BE49-F238E27FC236}">
                <a16:creationId xmlns:a16="http://schemas.microsoft.com/office/drawing/2014/main" id="{9ECBD80C-83AA-4C8B-9072-B89FB16074A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49711" y="1345324"/>
            <a:ext cx="3012638" cy="2330198"/>
          </a:xfrm>
          <a:prstGeom prst="rect">
            <a:avLst/>
          </a:prstGeom>
          <a:noFill/>
        </p:spPr>
      </p:pic>
    </p:spTree>
    <p:extLst>
      <p:ext uri="{BB962C8B-B14F-4D97-AF65-F5344CB8AC3E}">
        <p14:creationId xmlns:p14="http://schemas.microsoft.com/office/powerpoint/2010/main" val="71864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864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31FC29-ABC9-4419-823B-27FBC7568E60}"/>
              </a:ext>
            </a:extLst>
          </p:cNvPr>
          <p:cNvSpPr>
            <a:spLocks noGrp="1"/>
          </p:cNvSpPr>
          <p:nvPr>
            <p:ph type="title"/>
          </p:nvPr>
        </p:nvSpPr>
        <p:spPr/>
        <p:txBody>
          <a:bodyPr/>
          <a:lstStyle/>
          <a:p>
            <a:r>
              <a:rPr lang="en-GB" dirty="0"/>
              <a:t>Results</a:t>
            </a:r>
          </a:p>
        </p:txBody>
      </p:sp>
      <p:sp>
        <p:nvSpPr>
          <p:cNvPr id="3" name="Untertitel 2">
            <a:extLst>
              <a:ext uri="{FF2B5EF4-FFF2-40B4-BE49-F238E27FC236}">
                <a16:creationId xmlns:a16="http://schemas.microsoft.com/office/drawing/2014/main" id="{DA409BC5-CAD5-4DCD-8EBB-4250D5F21F79}"/>
              </a:ext>
            </a:extLst>
          </p:cNvPr>
          <p:cNvSpPr>
            <a:spLocks noGrp="1"/>
          </p:cNvSpPr>
          <p:nvPr>
            <p:ph type="subTitle" idx="10"/>
          </p:nvPr>
        </p:nvSpPr>
        <p:spPr/>
        <p:txBody>
          <a:bodyPr/>
          <a:lstStyle/>
          <a:p>
            <a:r>
              <a:rPr lang="en-GB" sz="3600" dirty="0"/>
              <a:t>From ESR to ETS, challenges for power sector and DH, pressure on ETS prices</a:t>
            </a:r>
          </a:p>
        </p:txBody>
      </p:sp>
    </p:spTree>
    <p:extLst>
      <p:ext uri="{BB962C8B-B14F-4D97-AF65-F5344CB8AC3E}">
        <p14:creationId xmlns:p14="http://schemas.microsoft.com/office/powerpoint/2010/main" val="1402705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75898F2-AEE7-46DE-82A3-B26D4FCDD490}"/>
              </a:ext>
            </a:extLst>
          </p:cNvPr>
          <p:cNvSpPr>
            <a:spLocks noGrp="1"/>
          </p:cNvSpPr>
          <p:nvPr>
            <p:ph sz="quarter" idx="4"/>
          </p:nvPr>
        </p:nvSpPr>
        <p:spPr>
          <a:xfrm>
            <a:off x="7137918" y="908050"/>
            <a:ext cx="4611170" cy="5041900"/>
          </a:xfrm>
        </p:spPr>
        <p:txBody>
          <a:bodyPr/>
          <a:lstStyle/>
          <a:p>
            <a:r>
              <a:rPr lang="en-GB" sz="2000" dirty="0"/>
              <a:t>Net zero target -&gt; buildings completely decarbonised in 2050</a:t>
            </a:r>
          </a:p>
          <a:p>
            <a:endParaRPr lang="en-GB" sz="2000" dirty="0"/>
          </a:p>
          <a:p>
            <a:r>
              <a:rPr lang="en-US" sz="2000" dirty="0"/>
              <a:t>Transformation would rely mainly on decentral P2H</a:t>
            </a:r>
          </a:p>
          <a:p>
            <a:endParaRPr lang="en-GB" sz="2000" dirty="0"/>
          </a:p>
          <a:p>
            <a:r>
              <a:rPr lang="en-GB" sz="2000" dirty="0"/>
              <a:t>DH: limited role (</a:t>
            </a:r>
            <a:r>
              <a:rPr lang="en-US" sz="2000" dirty="0"/>
              <a:t>between 16-17% in 2030 to 19-23% in 2050), but large role when renovation is limited</a:t>
            </a:r>
          </a:p>
          <a:p>
            <a:endParaRPr lang="en-US" sz="2000" dirty="0"/>
          </a:p>
          <a:p>
            <a:r>
              <a:rPr lang="en-US" sz="2000" dirty="0"/>
              <a:t>Impact of renovation</a:t>
            </a:r>
          </a:p>
          <a:p>
            <a:pPr lvl="1"/>
            <a:r>
              <a:rPr lang="en-US" sz="2000" dirty="0"/>
              <a:t>heat demand reductions in both DH and decentral P2H output up to 500 and 2150 </a:t>
            </a:r>
            <a:r>
              <a:rPr lang="en-US" sz="2000" dirty="0" err="1"/>
              <a:t>TWh</a:t>
            </a:r>
            <a:endParaRPr lang="en-GB" sz="2000" dirty="0"/>
          </a:p>
          <a:p>
            <a:endParaRPr lang="en-GB" sz="2000" dirty="0"/>
          </a:p>
        </p:txBody>
      </p:sp>
      <p:sp>
        <p:nvSpPr>
          <p:cNvPr id="3" name="Titel 2">
            <a:extLst>
              <a:ext uri="{FF2B5EF4-FFF2-40B4-BE49-F238E27FC236}">
                <a16:creationId xmlns:a16="http://schemas.microsoft.com/office/drawing/2014/main" id="{127DCF14-F4C8-4916-973E-8BA10F84B334}"/>
              </a:ext>
            </a:extLst>
          </p:cNvPr>
          <p:cNvSpPr>
            <a:spLocks noGrp="1"/>
          </p:cNvSpPr>
          <p:nvPr>
            <p:ph type="title"/>
          </p:nvPr>
        </p:nvSpPr>
        <p:spPr/>
        <p:txBody>
          <a:bodyPr/>
          <a:lstStyle/>
          <a:p>
            <a:r>
              <a:rPr lang="en-US" dirty="0"/>
              <a:t>Evolution of heat-mix in buildings</a:t>
            </a:r>
            <a:endParaRPr lang="en-GB" dirty="0"/>
          </a:p>
        </p:txBody>
      </p:sp>
      <p:pic>
        <p:nvPicPr>
          <p:cNvPr id="13" name="Picture 12">
            <a:extLst>
              <a:ext uri="{FF2B5EF4-FFF2-40B4-BE49-F238E27FC236}">
                <a16:creationId xmlns:a16="http://schemas.microsoft.com/office/drawing/2014/main" id="{929F81B6-B258-47C8-B2BB-22ED4298F178}"/>
              </a:ext>
            </a:extLst>
          </p:cNvPr>
          <p:cNvPicPr>
            <a:picLocks noChangeAspect="1"/>
          </p:cNvPicPr>
          <p:nvPr/>
        </p:nvPicPr>
        <p:blipFill>
          <a:blip r:embed="rId3"/>
          <a:stretch>
            <a:fillRect/>
          </a:stretch>
        </p:blipFill>
        <p:spPr>
          <a:xfrm>
            <a:off x="442912" y="908050"/>
            <a:ext cx="6437389" cy="4937770"/>
          </a:xfrm>
          <a:prstGeom prst="rect">
            <a:avLst/>
          </a:prstGeom>
        </p:spPr>
      </p:pic>
    </p:spTree>
    <p:extLst>
      <p:ext uri="{BB962C8B-B14F-4D97-AF65-F5344CB8AC3E}">
        <p14:creationId xmlns:p14="http://schemas.microsoft.com/office/powerpoint/2010/main" val="3438930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75898F2-AEE7-46DE-82A3-B26D4FCDD490}"/>
              </a:ext>
            </a:extLst>
          </p:cNvPr>
          <p:cNvSpPr>
            <a:spLocks noGrp="1"/>
          </p:cNvSpPr>
          <p:nvPr>
            <p:ph sz="quarter" idx="4"/>
          </p:nvPr>
        </p:nvSpPr>
        <p:spPr>
          <a:xfrm>
            <a:off x="6007608" y="908050"/>
            <a:ext cx="5741480" cy="5041900"/>
          </a:xfrm>
        </p:spPr>
        <p:txBody>
          <a:bodyPr/>
          <a:lstStyle/>
          <a:p>
            <a:r>
              <a:rPr lang="en-US" sz="2000" dirty="0"/>
              <a:t>Substantial transformation independently from renovation rates</a:t>
            </a:r>
          </a:p>
          <a:p>
            <a:endParaRPr lang="en-GB" sz="2000" dirty="0"/>
          </a:p>
          <a:p>
            <a:r>
              <a:rPr lang="en-GB" sz="2000" dirty="0"/>
              <a:t>2030: </a:t>
            </a:r>
            <a:r>
              <a:rPr lang="en-US" sz="2000" dirty="0"/>
              <a:t>gas heat-only plants and biomass</a:t>
            </a:r>
          </a:p>
          <a:p>
            <a:r>
              <a:rPr lang="en-US" sz="2000" dirty="0"/>
              <a:t>2050: large HP and hydrogen heat-only plants main sources (&gt;90%) -&gt; 155 to 342 GW large HP required</a:t>
            </a:r>
            <a:endParaRPr lang="en-GB" sz="2000" dirty="0"/>
          </a:p>
          <a:p>
            <a:endParaRPr lang="en-GB" sz="2000" dirty="0"/>
          </a:p>
          <a:p>
            <a:r>
              <a:rPr lang="en-US" sz="2000" dirty="0"/>
              <a:t>Biomass and gas heat-only plants dominate 2030 but play only a transition role, only 1-3% by 2050</a:t>
            </a:r>
          </a:p>
          <a:p>
            <a:endParaRPr lang="en-GB" sz="2000" dirty="0"/>
          </a:p>
          <a:p>
            <a:r>
              <a:rPr lang="en-GB" sz="2000" dirty="0"/>
              <a:t>Bringing numbers down to earth: </a:t>
            </a:r>
          </a:p>
          <a:p>
            <a:pPr lvl="1"/>
            <a:r>
              <a:rPr lang="en-GB" sz="2000" dirty="0"/>
              <a:t>Large HP &lt;1%; no hydrogen-fired plants</a:t>
            </a:r>
          </a:p>
          <a:p>
            <a:pPr lvl="1"/>
            <a:r>
              <a:rPr lang="en-GB" sz="2000" dirty="0"/>
              <a:t>Biggest HP (48 MW), larger system (Stockholm, 7 HP = 215 MW)</a:t>
            </a:r>
          </a:p>
          <a:p>
            <a:pPr lvl="1"/>
            <a:r>
              <a:rPr lang="en-GB" sz="2000" dirty="0"/>
              <a:t>Space requirements: 30-1000 m2/MW (vs. </a:t>
            </a:r>
            <a:r>
              <a:rPr lang="en-US" sz="2000" dirty="0"/>
              <a:t>20-30 m2 for CCGT</a:t>
            </a:r>
            <a:r>
              <a:rPr lang="en-GB" sz="2000" dirty="0"/>
              <a:t>)</a:t>
            </a:r>
          </a:p>
          <a:p>
            <a:endParaRPr lang="en-GB" sz="2400" dirty="0"/>
          </a:p>
        </p:txBody>
      </p:sp>
      <p:sp>
        <p:nvSpPr>
          <p:cNvPr id="3" name="Titel 2">
            <a:extLst>
              <a:ext uri="{FF2B5EF4-FFF2-40B4-BE49-F238E27FC236}">
                <a16:creationId xmlns:a16="http://schemas.microsoft.com/office/drawing/2014/main" id="{127DCF14-F4C8-4916-973E-8BA10F84B334}"/>
              </a:ext>
            </a:extLst>
          </p:cNvPr>
          <p:cNvSpPr>
            <a:spLocks noGrp="1"/>
          </p:cNvSpPr>
          <p:nvPr>
            <p:ph type="title"/>
          </p:nvPr>
        </p:nvSpPr>
        <p:spPr/>
        <p:txBody>
          <a:bodyPr/>
          <a:lstStyle/>
          <a:p>
            <a:r>
              <a:rPr lang="en-GB" dirty="0"/>
              <a:t>Evolution of DH generation-mix</a:t>
            </a:r>
          </a:p>
        </p:txBody>
      </p:sp>
      <p:pic>
        <p:nvPicPr>
          <p:cNvPr id="15" name="Picture 14">
            <a:extLst>
              <a:ext uri="{FF2B5EF4-FFF2-40B4-BE49-F238E27FC236}">
                <a16:creationId xmlns:a16="http://schemas.microsoft.com/office/drawing/2014/main" id="{23E2521D-BE70-4FBE-9CC0-C065EF93DB11}"/>
              </a:ext>
            </a:extLst>
          </p:cNvPr>
          <p:cNvPicPr>
            <a:picLocks noChangeAspect="1"/>
          </p:cNvPicPr>
          <p:nvPr/>
        </p:nvPicPr>
        <p:blipFill>
          <a:blip r:embed="rId3"/>
          <a:stretch>
            <a:fillRect/>
          </a:stretch>
        </p:blipFill>
        <p:spPr>
          <a:xfrm>
            <a:off x="155436" y="768090"/>
            <a:ext cx="5852172" cy="5596139"/>
          </a:xfrm>
          <a:prstGeom prst="rect">
            <a:avLst/>
          </a:prstGeom>
        </p:spPr>
      </p:pic>
    </p:spTree>
    <p:extLst>
      <p:ext uri="{BB962C8B-B14F-4D97-AF65-F5344CB8AC3E}">
        <p14:creationId xmlns:p14="http://schemas.microsoft.com/office/powerpoint/2010/main" val="3197184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27DCF14-F4C8-4916-973E-8BA10F84B334}"/>
              </a:ext>
            </a:extLst>
          </p:cNvPr>
          <p:cNvSpPr>
            <a:spLocks noGrp="1"/>
          </p:cNvSpPr>
          <p:nvPr>
            <p:ph type="title"/>
          </p:nvPr>
        </p:nvSpPr>
        <p:spPr/>
        <p:txBody>
          <a:bodyPr/>
          <a:lstStyle/>
          <a:p>
            <a:r>
              <a:rPr lang="en-US" dirty="0"/>
              <a:t>Impact of heat electrification on the power sector</a:t>
            </a:r>
            <a:endParaRPr lang="en-GB" dirty="0"/>
          </a:p>
        </p:txBody>
      </p:sp>
      <p:sp>
        <p:nvSpPr>
          <p:cNvPr id="12" name="Inhaltsplatzhalter 1">
            <a:extLst>
              <a:ext uri="{FF2B5EF4-FFF2-40B4-BE49-F238E27FC236}">
                <a16:creationId xmlns:a16="http://schemas.microsoft.com/office/drawing/2014/main" id="{6611C2D1-63B5-4FF6-88E2-2DB8FB2517CE}"/>
              </a:ext>
            </a:extLst>
          </p:cNvPr>
          <p:cNvSpPr>
            <a:spLocks noGrp="1"/>
          </p:cNvSpPr>
          <p:nvPr>
            <p:ph sz="quarter" idx="4"/>
          </p:nvPr>
        </p:nvSpPr>
        <p:spPr>
          <a:xfrm>
            <a:off x="7114032" y="908050"/>
            <a:ext cx="4635055" cy="5041900"/>
          </a:xfrm>
        </p:spPr>
        <p:txBody>
          <a:bodyPr/>
          <a:lstStyle/>
          <a:p>
            <a:r>
              <a:rPr lang="en-US" sz="2000" dirty="0"/>
              <a:t>Additional demand: 630-1080 </a:t>
            </a:r>
            <a:r>
              <a:rPr lang="en-US" sz="2000" dirty="0" err="1"/>
              <a:t>TWh</a:t>
            </a:r>
            <a:r>
              <a:rPr lang="en-US" sz="2000" dirty="0"/>
              <a:t> by 2030 and 500-1710 </a:t>
            </a:r>
            <a:r>
              <a:rPr lang="en-US" sz="2000" dirty="0" err="1"/>
              <a:t>TWh</a:t>
            </a:r>
            <a:r>
              <a:rPr lang="en-US" sz="2000" dirty="0"/>
              <a:t> by 2050</a:t>
            </a:r>
          </a:p>
          <a:p>
            <a:pPr lvl="1"/>
            <a:r>
              <a:rPr lang="en-US" sz="2000" dirty="0"/>
              <a:t>Annual: 9 to 37%</a:t>
            </a:r>
          </a:p>
          <a:p>
            <a:pPr lvl="1"/>
            <a:r>
              <a:rPr lang="en-US" sz="2000" dirty="0"/>
              <a:t>Peak: 30 to 60%</a:t>
            </a:r>
          </a:p>
          <a:p>
            <a:endParaRPr lang="en-GB" sz="2000" dirty="0"/>
          </a:p>
          <a:p>
            <a:r>
              <a:rPr lang="en-US" sz="2000" dirty="0"/>
              <a:t>Renovation has a larger effect on peak prices than on average prices</a:t>
            </a:r>
          </a:p>
          <a:p>
            <a:pPr lvl="1"/>
            <a:r>
              <a:rPr lang="en-US" sz="2000" dirty="0"/>
              <a:t>Annual: 21-62%</a:t>
            </a:r>
          </a:p>
          <a:p>
            <a:pPr lvl="1"/>
            <a:r>
              <a:rPr lang="en-US" sz="2000" dirty="0"/>
              <a:t>Peak: 15-95%</a:t>
            </a:r>
          </a:p>
          <a:p>
            <a:pPr lvl="1"/>
            <a:r>
              <a:rPr lang="en-US" sz="2000" dirty="0"/>
              <a:t>Wider gap between peak and average</a:t>
            </a:r>
          </a:p>
          <a:p>
            <a:endParaRPr lang="en-GB" sz="2000" dirty="0"/>
          </a:p>
          <a:p>
            <a:r>
              <a:rPr lang="en-US" sz="2000" dirty="0"/>
              <a:t>Additional demand up to 1200 </a:t>
            </a:r>
            <a:r>
              <a:rPr lang="en-US" sz="2000" dirty="0" err="1"/>
              <a:t>TWh</a:t>
            </a:r>
            <a:r>
              <a:rPr lang="en-US" sz="2000" dirty="0"/>
              <a:t> (annual) and 350 GWh (peak) by 2050</a:t>
            </a:r>
          </a:p>
          <a:p>
            <a:pPr lvl="1"/>
            <a:r>
              <a:rPr lang="en-US" sz="2000" dirty="0"/>
              <a:t>but the generation-mix dominated by renewables even at peak time</a:t>
            </a:r>
            <a:endParaRPr lang="en-GB" sz="2000" dirty="0"/>
          </a:p>
        </p:txBody>
      </p:sp>
      <p:pic>
        <p:nvPicPr>
          <p:cNvPr id="10" name="Picture 9">
            <a:extLst>
              <a:ext uri="{FF2B5EF4-FFF2-40B4-BE49-F238E27FC236}">
                <a16:creationId xmlns:a16="http://schemas.microsoft.com/office/drawing/2014/main" id="{FE98D46C-51BE-4B26-98F0-239C8AD10C0B}"/>
              </a:ext>
            </a:extLst>
          </p:cNvPr>
          <p:cNvPicPr>
            <a:picLocks noChangeAspect="1"/>
          </p:cNvPicPr>
          <p:nvPr/>
        </p:nvPicPr>
        <p:blipFill>
          <a:blip r:embed="rId3"/>
          <a:stretch>
            <a:fillRect/>
          </a:stretch>
        </p:blipFill>
        <p:spPr>
          <a:xfrm>
            <a:off x="360000" y="900000"/>
            <a:ext cx="6437389" cy="5266955"/>
          </a:xfrm>
          <a:prstGeom prst="rect">
            <a:avLst/>
          </a:prstGeom>
        </p:spPr>
      </p:pic>
      <p:cxnSp>
        <p:nvCxnSpPr>
          <p:cNvPr id="15" name="Straight Connector 14">
            <a:extLst>
              <a:ext uri="{FF2B5EF4-FFF2-40B4-BE49-F238E27FC236}">
                <a16:creationId xmlns:a16="http://schemas.microsoft.com/office/drawing/2014/main" id="{DA0B498E-3197-48CB-BF86-D5BAAD02B4E7}"/>
              </a:ext>
            </a:extLst>
          </p:cNvPr>
          <p:cNvCxnSpPr/>
          <p:nvPr/>
        </p:nvCxnSpPr>
        <p:spPr>
          <a:xfrm>
            <a:off x="2669627" y="900000"/>
            <a:ext cx="0" cy="430262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24299D4-D6C5-497B-8D85-E619602357B3}"/>
              </a:ext>
            </a:extLst>
          </p:cNvPr>
          <p:cNvCxnSpPr/>
          <p:nvPr/>
        </p:nvCxnSpPr>
        <p:spPr>
          <a:xfrm>
            <a:off x="4514193" y="908050"/>
            <a:ext cx="0" cy="430262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8822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75898F2-AEE7-46DE-82A3-B26D4FCDD490}"/>
              </a:ext>
            </a:extLst>
          </p:cNvPr>
          <p:cNvSpPr>
            <a:spLocks noGrp="1"/>
          </p:cNvSpPr>
          <p:nvPr>
            <p:ph sz="quarter" idx="4"/>
          </p:nvPr>
        </p:nvSpPr>
        <p:spPr>
          <a:xfrm>
            <a:off x="7137918" y="908050"/>
            <a:ext cx="4611170" cy="5041900"/>
          </a:xfrm>
        </p:spPr>
        <p:txBody>
          <a:bodyPr/>
          <a:lstStyle/>
          <a:p>
            <a:r>
              <a:rPr lang="en-US" sz="2000" dirty="0"/>
              <a:t>Carbon intensity of power sector and DH explains the limited impact of renovation rates on emissions</a:t>
            </a:r>
          </a:p>
          <a:p>
            <a:pPr lvl="1"/>
            <a:r>
              <a:rPr lang="en-US" sz="2000" dirty="0"/>
              <a:t>Carbon prices: 137-166 EUR/tCO2 by 2030 and 300-331 EUR/tCO2 in 2050</a:t>
            </a:r>
          </a:p>
          <a:p>
            <a:endParaRPr lang="en-US" sz="2000" dirty="0"/>
          </a:p>
          <a:p>
            <a:r>
              <a:rPr lang="en-GB" sz="2000" dirty="0"/>
              <a:t>Substantial changes in carbon intensity -&gt; </a:t>
            </a:r>
            <a:r>
              <a:rPr lang="en-US" sz="2000" dirty="0"/>
              <a:t>buildings are </a:t>
            </a:r>
            <a:r>
              <a:rPr lang="en-US" sz="2000" dirty="0" err="1"/>
              <a:t>decarbonising</a:t>
            </a:r>
            <a:r>
              <a:rPr lang="en-US" sz="2000" dirty="0"/>
              <a:t> faster than heat demand being transferred to the EU ETS</a:t>
            </a:r>
          </a:p>
          <a:p>
            <a:pPr lvl="1"/>
            <a:r>
              <a:rPr lang="en-US" sz="2000" dirty="0"/>
              <a:t>DH: demand +35% while carbon intensity -30% (2020-2030)</a:t>
            </a:r>
          </a:p>
          <a:p>
            <a:pPr lvl="1"/>
            <a:r>
              <a:rPr lang="en-US" sz="2000" dirty="0"/>
              <a:t>P2H: demand x3.4, carbon intensity /4 (2020-2030)</a:t>
            </a:r>
          </a:p>
          <a:p>
            <a:pPr lvl="1"/>
            <a:r>
              <a:rPr lang="en-US" sz="2000" dirty="0"/>
              <a:t>Carbon intensity 2050 ~ 0 gCO2/kWh</a:t>
            </a:r>
          </a:p>
          <a:p>
            <a:endParaRPr lang="en-GB" sz="2000" dirty="0"/>
          </a:p>
          <a:p>
            <a:endParaRPr lang="en-GB" sz="2000" dirty="0"/>
          </a:p>
        </p:txBody>
      </p:sp>
      <p:sp>
        <p:nvSpPr>
          <p:cNvPr id="3" name="Titel 2">
            <a:extLst>
              <a:ext uri="{FF2B5EF4-FFF2-40B4-BE49-F238E27FC236}">
                <a16:creationId xmlns:a16="http://schemas.microsoft.com/office/drawing/2014/main" id="{127DCF14-F4C8-4916-973E-8BA10F84B334}"/>
              </a:ext>
            </a:extLst>
          </p:cNvPr>
          <p:cNvSpPr>
            <a:spLocks noGrp="1"/>
          </p:cNvSpPr>
          <p:nvPr>
            <p:ph type="title"/>
          </p:nvPr>
        </p:nvSpPr>
        <p:spPr/>
        <p:txBody>
          <a:bodyPr/>
          <a:lstStyle/>
          <a:p>
            <a:r>
              <a:rPr lang="en-US" dirty="0"/>
              <a:t>Carbon prices do not go through the roof</a:t>
            </a:r>
            <a:endParaRPr lang="en-GB" dirty="0"/>
          </a:p>
        </p:txBody>
      </p:sp>
      <p:pic>
        <p:nvPicPr>
          <p:cNvPr id="13" name="Picture 12">
            <a:extLst>
              <a:ext uri="{FF2B5EF4-FFF2-40B4-BE49-F238E27FC236}">
                <a16:creationId xmlns:a16="http://schemas.microsoft.com/office/drawing/2014/main" id="{4CC38A8B-0727-4821-9109-733AA517D066}"/>
              </a:ext>
            </a:extLst>
          </p:cNvPr>
          <p:cNvPicPr>
            <a:picLocks noChangeAspect="1"/>
          </p:cNvPicPr>
          <p:nvPr/>
        </p:nvPicPr>
        <p:blipFill>
          <a:blip r:embed="rId2"/>
          <a:stretch>
            <a:fillRect/>
          </a:stretch>
        </p:blipFill>
        <p:spPr>
          <a:xfrm>
            <a:off x="4211832" y="908050"/>
            <a:ext cx="2926086" cy="4937770"/>
          </a:xfrm>
          <a:prstGeom prst="rect">
            <a:avLst/>
          </a:prstGeom>
        </p:spPr>
      </p:pic>
      <p:pic>
        <p:nvPicPr>
          <p:cNvPr id="17" name="Picture 16">
            <a:extLst>
              <a:ext uri="{FF2B5EF4-FFF2-40B4-BE49-F238E27FC236}">
                <a16:creationId xmlns:a16="http://schemas.microsoft.com/office/drawing/2014/main" id="{F0CC03B5-402A-4CA0-9179-7BD4CEA6138C}"/>
              </a:ext>
            </a:extLst>
          </p:cNvPr>
          <p:cNvPicPr>
            <a:picLocks noChangeAspect="1"/>
          </p:cNvPicPr>
          <p:nvPr/>
        </p:nvPicPr>
        <p:blipFill>
          <a:blip r:embed="rId3"/>
          <a:stretch>
            <a:fillRect/>
          </a:stretch>
        </p:blipFill>
        <p:spPr>
          <a:xfrm>
            <a:off x="115312" y="908050"/>
            <a:ext cx="4096520" cy="4937770"/>
          </a:xfrm>
          <a:prstGeom prst="rect">
            <a:avLst/>
          </a:prstGeom>
        </p:spPr>
      </p:pic>
    </p:spTree>
    <p:extLst>
      <p:ext uri="{BB962C8B-B14F-4D97-AF65-F5344CB8AC3E}">
        <p14:creationId xmlns:p14="http://schemas.microsoft.com/office/powerpoint/2010/main" val="3775658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75898F2-AEE7-46DE-82A3-B26D4FCDD490}"/>
              </a:ext>
            </a:extLst>
          </p:cNvPr>
          <p:cNvSpPr>
            <a:spLocks noGrp="1"/>
          </p:cNvSpPr>
          <p:nvPr>
            <p:ph sz="quarter" idx="4"/>
          </p:nvPr>
        </p:nvSpPr>
        <p:spPr>
          <a:xfrm>
            <a:off x="8071945" y="908050"/>
            <a:ext cx="3677143" cy="5041900"/>
          </a:xfrm>
        </p:spPr>
        <p:txBody>
          <a:bodyPr/>
          <a:lstStyle/>
          <a:p>
            <a:r>
              <a:rPr lang="en-US" sz="2000" dirty="0"/>
              <a:t>Gap between prices in </a:t>
            </a:r>
            <a:r>
              <a:rPr lang="en-US" sz="2000" i="1" dirty="0" err="1"/>
              <a:t>ConsDecarb</a:t>
            </a:r>
            <a:r>
              <a:rPr lang="en-US" sz="2000" dirty="0"/>
              <a:t> and </a:t>
            </a:r>
            <a:r>
              <a:rPr lang="en-US" sz="2000" i="1" dirty="0"/>
              <a:t>REF</a:t>
            </a:r>
            <a:r>
              <a:rPr lang="en-US" sz="2000" dirty="0"/>
              <a:t> increases over time and across scenarios </a:t>
            </a:r>
          </a:p>
          <a:p>
            <a:pPr lvl="1"/>
            <a:r>
              <a:rPr lang="en-US" sz="2000" dirty="0"/>
              <a:t>21-49% higher between 2025 and 2045, and 55-85% higher in 2050</a:t>
            </a:r>
          </a:p>
          <a:p>
            <a:endParaRPr lang="en-US" sz="2000" dirty="0"/>
          </a:p>
          <a:p>
            <a:r>
              <a:rPr lang="en-US" sz="2000" dirty="0"/>
              <a:t>RES replaced with gas (without CCS) and nuclear in medium term (until 2035), and with gas (with CCS) and nuclear in the longer term (after 2035) </a:t>
            </a:r>
            <a:endParaRPr lang="en-GB" sz="2000" dirty="0"/>
          </a:p>
        </p:txBody>
      </p:sp>
      <p:sp>
        <p:nvSpPr>
          <p:cNvPr id="3" name="Titel 2">
            <a:extLst>
              <a:ext uri="{FF2B5EF4-FFF2-40B4-BE49-F238E27FC236}">
                <a16:creationId xmlns:a16="http://schemas.microsoft.com/office/drawing/2014/main" id="{127DCF14-F4C8-4916-973E-8BA10F84B334}"/>
              </a:ext>
            </a:extLst>
          </p:cNvPr>
          <p:cNvSpPr>
            <a:spLocks noGrp="1"/>
          </p:cNvSpPr>
          <p:nvPr>
            <p:ph type="title"/>
          </p:nvPr>
        </p:nvSpPr>
        <p:spPr/>
        <p:txBody>
          <a:bodyPr/>
          <a:lstStyle/>
          <a:p>
            <a:r>
              <a:rPr lang="en-GB" dirty="0"/>
              <a:t>Only one concern: make sure decarbonisation options are available</a:t>
            </a:r>
          </a:p>
        </p:txBody>
      </p:sp>
      <p:pic>
        <p:nvPicPr>
          <p:cNvPr id="8" name="Picture 7">
            <a:extLst>
              <a:ext uri="{FF2B5EF4-FFF2-40B4-BE49-F238E27FC236}">
                <a16:creationId xmlns:a16="http://schemas.microsoft.com/office/drawing/2014/main" id="{105E3640-2EE1-4E62-8E97-73EC16A314B5}"/>
              </a:ext>
            </a:extLst>
          </p:cNvPr>
          <p:cNvPicPr>
            <a:picLocks noChangeAspect="1"/>
          </p:cNvPicPr>
          <p:nvPr/>
        </p:nvPicPr>
        <p:blipFill>
          <a:blip r:embed="rId3"/>
          <a:stretch>
            <a:fillRect/>
          </a:stretch>
        </p:blipFill>
        <p:spPr>
          <a:xfrm>
            <a:off x="360000" y="2189616"/>
            <a:ext cx="7607823" cy="3950216"/>
          </a:xfrm>
          <a:prstGeom prst="rect">
            <a:avLst/>
          </a:prstGeom>
        </p:spPr>
      </p:pic>
      <p:sp>
        <p:nvSpPr>
          <p:cNvPr id="9" name="Rectangle: Rounded Corners 8">
            <a:extLst>
              <a:ext uri="{FF2B5EF4-FFF2-40B4-BE49-F238E27FC236}">
                <a16:creationId xmlns:a16="http://schemas.microsoft.com/office/drawing/2014/main" id="{04466580-8D77-4D58-898B-2003738CF8F7}"/>
              </a:ext>
            </a:extLst>
          </p:cNvPr>
          <p:cNvSpPr/>
          <p:nvPr/>
        </p:nvSpPr>
        <p:spPr>
          <a:xfrm>
            <a:off x="360000" y="1008993"/>
            <a:ext cx="7607823" cy="10825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dirty="0"/>
              <a:t>Scenario </a:t>
            </a:r>
            <a:r>
              <a:rPr lang="en-US" b="1" i="1" dirty="0" err="1"/>
              <a:t>ConsDecarb</a:t>
            </a:r>
            <a:endParaRPr lang="en-US" b="1" i="1" dirty="0"/>
          </a:p>
          <a:p>
            <a:pPr algn="just"/>
            <a:r>
              <a:rPr lang="en-US" dirty="0"/>
              <a:t>(</a:t>
            </a:r>
            <a:r>
              <a:rPr lang="en-US" dirty="0" err="1"/>
              <a:t>i</a:t>
            </a:r>
            <a:r>
              <a:rPr lang="en-US" dirty="0"/>
              <a:t>) RES expansion is bounded by the maximum deployment rates between 2010 and 2020 , (ii) there are higher fuel prices , and (iii) that </a:t>
            </a:r>
            <a:r>
              <a:rPr lang="en-US" dirty="0" err="1"/>
              <a:t>electrolysers</a:t>
            </a:r>
            <a:r>
              <a:rPr lang="en-US" dirty="0"/>
              <a:t> need to pay additional fees included in the electricity tariffs</a:t>
            </a:r>
            <a:endParaRPr lang="en-DE" dirty="0"/>
          </a:p>
        </p:txBody>
      </p:sp>
    </p:spTree>
    <p:extLst>
      <p:ext uri="{BB962C8B-B14F-4D97-AF65-F5344CB8AC3E}">
        <p14:creationId xmlns:p14="http://schemas.microsoft.com/office/powerpoint/2010/main" val="3264066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75898F2-AEE7-46DE-82A3-B26D4FCDD490}"/>
              </a:ext>
            </a:extLst>
          </p:cNvPr>
          <p:cNvSpPr>
            <a:spLocks noGrp="1"/>
          </p:cNvSpPr>
          <p:nvPr>
            <p:ph sz="quarter" idx="4"/>
          </p:nvPr>
        </p:nvSpPr>
        <p:spPr/>
        <p:txBody>
          <a:bodyPr/>
          <a:lstStyle/>
          <a:p>
            <a:r>
              <a:rPr lang="en-GB" sz="2400" dirty="0"/>
              <a:t>Renovation rates have moderate impact on ETS prices (&lt;21%)</a:t>
            </a:r>
          </a:p>
          <a:p>
            <a:pPr lvl="1"/>
            <a:r>
              <a:rPr lang="en-GB" sz="1800" dirty="0"/>
              <a:t>Worth pursuing? Recovery funds (723 </a:t>
            </a:r>
            <a:r>
              <a:rPr lang="en-GB" sz="1800" dirty="0" err="1"/>
              <a:t>BnEUR</a:t>
            </a:r>
            <a:r>
              <a:rPr lang="en-GB" sz="1800" dirty="0"/>
              <a:t>)… renovation necessary?</a:t>
            </a:r>
            <a:endParaRPr lang="en-GB" sz="2400" dirty="0"/>
          </a:p>
          <a:p>
            <a:r>
              <a:rPr lang="en-US" sz="2400" dirty="0"/>
              <a:t>Impact of renovation is more pronounced when </a:t>
            </a:r>
            <a:r>
              <a:rPr lang="en-US" sz="2400" dirty="0" err="1"/>
              <a:t>decarbonisation</a:t>
            </a:r>
            <a:r>
              <a:rPr lang="en-US" sz="2400" dirty="0"/>
              <a:t> options are constrained and costly</a:t>
            </a:r>
          </a:p>
          <a:p>
            <a:pPr lvl="1"/>
            <a:r>
              <a:rPr lang="en-US" sz="1800" dirty="0"/>
              <a:t>What if EUA price is very high? Lack of incentives to further decarbonize buildings </a:t>
            </a:r>
          </a:p>
          <a:p>
            <a:pPr lvl="1"/>
            <a:r>
              <a:rPr lang="en-US" sz="1800" dirty="0"/>
              <a:t>Interaction with ETS2? </a:t>
            </a:r>
            <a:r>
              <a:rPr lang="en-GB" sz="1800" dirty="0"/>
              <a:t>Very high prices in ETS might hamper heat electrification, need to limit price differences between the two systems</a:t>
            </a:r>
            <a:endParaRPr lang="en-US" sz="1800" dirty="0"/>
          </a:p>
          <a:p>
            <a:r>
              <a:rPr lang="en-GB" sz="2400" dirty="0"/>
              <a:t>Role of renovation?</a:t>
            </a:r>
          </a:p>
          <a:p>
            <a:pPr lvl="1"/>
            <a:r>
              <a:rPr lang="en-US" sz="1800" dirty="0"/>
              <a:t>From the ‘energy efficiency first principle’ to a ‘</a:t>
            </a:r>
            <a:r>
              <a:rPr lang="en-US" sz="1800" dirty="0" err="1"/>
              <a:t>decarbonisation</a:t>
            </a:r>
            <a:r>
              <a:rPr lang="en-US" sz="1800" dirty="0"/>
              <a:t> first principle’ (Levesque et al., 2023)</a:t>
            </a:r>
          </a:p>
          <a:p>
            <a:pPr lvl="1"/>
            <a:r>
              <a:rPr lang="en-US" sz="1800" dirty="0"/>
              <a:t>Targeted renovations -&gt; enabling role of efficiency</a:t>
            </a:r>
            <a:endParaRPr lang="en-GB" sz="1800" dirty="0"/>
          </a:p>
          <a:p>
            <a:r>
              <a:rPr lang="en-US" sz="2400" dirty="0"/>
              <a:t>Electrification should be a priority</a:t>
            </a:r>
          </a:p>
          <a:p>
            <a:pPr lvl="1"/>
            <a:r>
              <a:rPr lang="en-US" sz="1800" dirty="0"/>
              <a:t>Make sure power sector decarbonizes fast</a:t>
            </a:r>
          </a:p>
          <a:p>
            <a:pPr lvl="1"/>
            <a:r>
              <a:rPr lang="en-US" sz="1800" dirty="0"/>
              <a:t>Setting a level playing field for HP</a:t>
            </a:r>
          </a:p>
          <a:p>
            <a:pPr lvl="1"/>
            <a:endParaRPr lang="en-US" sz="2400" dirty="0"/>
          </a:p>
          <a:p>
            <a:pPr lvl="1"/>
            <a:endParaRPr lang="en-GB" sz="1800" dirty="0"/>
          </a:p>
        </p:txBody>
      </p:sp>
      <p:sp>
        <p:nvSpPr>
          <p:cNvPr id="3" name="Titel 2">
            <a:extLst>
              <a:ext uri="{FF2B5EF4-FFF2-40B4-BE49-F238E27FC236}">
                <a16:creationId xmlns:a16="http://schemas.microsoft.com/office/drawing/2014/main" id="{127DCF14-F4C8-4916-973E-8BA10F84B334}"/>
              </a:ext>
            </a:extLst>
          </p:cNvPr>
          <p:cNvSpPr>
            <a:spLocks noGrp="1"/>
          </p:cNvSpPr>
          <p:nvPr>
            <p:ph type="title"/>
          </p:nvPr>
        </p:nvSpPr>
        <p:spPr/>
        <p:txBody>
          <a:bodyPr/>
          <a:lstStyle/>
          <a:p>
            <a:r>
              <a:rPr lang="en-GB" dirty="0"/>
              <a:t>Conclusions</a:t>
            </a:r>
          </a:p>
        </p:txBody>
      </p:sp>
    </p:spTree>
    <p:extLst>
      <p:ext uri="{BB962C8B-B14F-4D97-AF65-F5344CB8AC3E}">
        <p14:creationId xmlns:p14="http://schemas.microsoft.com/office/powerpoint/2010/main" val="3317847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1820F1-9DC5-4BE8-8B8D-65EAE15C55AF}"/>
              </a:ext>
            </a:extLst>
          </p:cNvPr>
          <p:cNvSpPr>
            <a:spLocks noGrp="1"/>
          </p:cNvSpPr>
          <p:nvPr>
            <p:ph type="title"/>
          </p:nvPr>
        </p:nvSpPr>
        <p:spPr/>
        <p:txBody>
          <a:bodyPr/>
          <a:lstStyle/>
          <a:p>
            <a:r>
              <a:rPr lang="en-GB"/>
              <a:t>A bit of self promotion</a:t>
            </a:r>
          </a:p>
        </p:txBody>
      </p:sp>
      <p:sp>
        <p:nvSpPr>
          <p:cNvPr id="3" name="Inhaltsplatzhalter 2">
            <a:extLst>
              <a:ext uri="{FF2B5EF4-FFF2-40B4-BE49-F238E27FC236}">
                <a16:creationId xmlns:a16="http://schemas.microsoft.com/office/drawing/2014/main" id="{84DC7B87-100A-4BA2-8642-EEDF7565AC35}"/>
              </a:ext>
            </a:extLst>
          </p:cNvPr>
          <p:cNvSpPr>
            <a:spLocks noGrp="1"/>
          </p:cNvSpPr>
          <p:nvPr>
            <p:ph sz="quarter" idx="4"/>
          </p:nvPr>
        </p:nvSpPr>
        <p:spPr>
          <a:xfrm>
            <a:off x="6400801" y="1231284"/>
            <a:ext cx="5348288" cy="4455413"/>
          </a:xfrm>
        </p:spPr>
        <p:txBody>
          <a:bodyPr/>
          <a:lstStyle/>
          <a:p>
            <a:pPr marL="0" indent="0">
              <a:buNone/>
            </a:pPr>
            <a:r>
              <a:rPr lang="de-DE" sz="2400" b="1" dirty="0">
                <a:solidFill>
                  <a:schemeClr val="bg1"/>
                </a:solidFill>
              </a:rPr>
              <a:t>Sebastian Osorio</a:t>
            </a:r>
          </a:p>
          <a:p>
            <a:pPr marL="0" indent="0">
              <a:buNone/>
            </a:pPr>
            <a:r>
              <a:rPr lang="de-DE" sz="2400" b="1" dirty="0">
                <a:solidFill>
                  <a:schemeClr val="bg1"/>
                </a:solidFill>
              </a:rPr>
              <a:t>sebastian.osorio@pik-potsdam.de</a:t>
            </a:r>
          </a:p>
          <a:p>
            <a:pPr marL="0" indent="0">
              <a:buNone/>
            </a:pPr>
            <a:r>
              <a:rPr lang="de-DE" sz="2400" b="1" dirty="0">
                <a:solidFill>
                  <a:schemeClr val="bg1"/>
                </a:solidFill>
              </a:rPr>
              <a:t>Potsdam Institute </a:t>
            </a:r>
            <a:r>
              <a:rPr lang="de-DE" sz="2400" b="1" dirty="0" err="1">
                <a:solidFill>
                  <a:schemeClr val="bg1"/>
                </a:solidFill>
              </a:rPr>
              <a:t>for</a:t>
            </a:r>
            <a:r>
              <a:rPr lang="de-DE" sz="2400" b="1" dirty="0">
                <a:solidFill>
                  <a:schemeClr val="bg1"/>
                </a:solidFill>
              </a:rPr>
              <a:t> Climate Impact Research</a:t>
            </a:r>
          </a:p>
        </p:txBody>
      </p:sp>
      <p:pic>
        <p:nvPicPr>
          <p:cNvPr id="4" name="Picture 3">
            <a:hlinkClick r:id="rId2"/>
            <a:extLst>
              <a:ext uri="{FF2B5EF4-FFF2-40B4-BE49-F238E27FC236}">
                <a16:creationId xmlns:a16="http://schemas.microsoft.com/office/drawing/2014/main" id="{DB9820CA-C634-4F17-A2A7-126B6D75EAE4}"/>
              </a:ext>
            </a:extLst>
          </p:cNvPr>
          <p:cNvPicPr>
            <a:picLocks noChangeAspect="1"/>
          </p:cNvPicPr>
          <p:nvPr/>
        </p:nvPicPr>
        <p:blipFill rotWithShape="1">
          <a:blip r:embed="rId3"/>
          <a:srcRect l="61684" t="15034" r="20025" b="23197"/>
          <a:stretch/>
        </p:blipFill>
        <p:spPr>
          <a:xfrm>
            <a:off x="1097222" y="951320"/>
            <a:ext cx="5206481" cy="4945064"/>
          </a:xfrm>
          <a:prstGeom prst="rect">
            <a:avLst/>
          </a:prstGeom>
        </p:spPr>
      </p:pic>
    </p:spTree>
    <p:extLst>
      <p:ext uri="{BB962C8B-B14F-4D97-AF65-F5344CB8AC3E}">
        <p14:creationId xmlns:p14="http://schemas.microsoft.com/office/powerpoint/2010/main" val="2076306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75898F2-AEE7-46DE-82A3-B26D4FCDD490}"/>
              </a:ext>
            </a:extLst>
          </p:cNvPr>
          <p:cNvSpPr>
            <a:spLocks noGrp="1"/>
          </p:cNvSpPr>
          <p:nvPr>
            <p:ph sz="quarter" idx="4"/>
          </p:nvPr>
        </p:nvSpPr>
        <p:spPr/>
        <p:txBody>
          <a:bodyPr/>
          <a:lstStyle/>
          <a:p>
            <a:r>
              <a:rPr lang="en-US" sz="1800" dirty="0"/>
              <a:t>Ashfaq, A., </a:t>
            </a:r>
            <a:r>
              <a:rPr lang="en-US" sz="1800" dirty="0" err="1"/>
              <a:t>Ianakiev</a:t>
            </a:r>
            <a:r>
              <a:rPr lang="en-US" sz="1800" dirty="0"/>
              <a:t>, A., 2018. Cost-</a:t>
            </a:r>
            <a:r>
              <a:rPr lang="en-US" sz="1800" dirty="0" err="1"/>
              <a:t>minimised</a:t>
            </a:r>
            <a:r>
              <a:rPr lang="en-US" sz="1800" dirty="0"/>
              <a:t> design of a highly renewable heating network for fossil-free future. Energy 152, 613–626. </a:t>
            </a:r>
            <a:r>
              <a:rPr lang="en-US" sz="1800" dirty="0">
                <a:hlinkClick r:id="rId3"/>
              </a:rPr>
              <a:t>https://doi.org/10.1016/j.energy.2018.03.155</a:t>
            </a:r>
            <a:endParaRPr lang="en-US" sz="1800" dirty="0"/>
          </a:p>
          <a:p>
            <a:r>
              <a:rPr lang="en-US" sz="1800" dirty="0" err="1"/>
              <a:t>Bernath</a:t>
            </a:r>
            <a:r>
              <a:rPr lang="en-US" sz="1800" dirty="0"/>
              <a:t>, C., </a:t>
            </a:r>
            <a:r>
              <a:rPr lang="en-US" sz="1800" dirty="0" err="1"/>
              <a:t>Deac</a:t>
            </a:r>
            <a:r>
              <a:rPr lang="en-US" sz="1800" dirty="0"/>
              <a:t>, G., </a:t>
            </a:r>
            <a:r>
              <a:rPr lang="en-US" sz="1800" dirty="0" err="1"/>
              <a:t>Sensfuß</a:t>
            </a:r>
            <a:r>
              <a:rPr lang="en-US" sz="1800" dirty="0"/>
              <a:t>, F., 2019. Influence of heat pumps on renewable electricity integration: Germany in a European context. Energy Strategy Rev. 26, 100389. https://doi.org/10.1016/j.esr.2019.100389</a:t>
            </a:r>
          </a:p>
          <a:p>
            <a:r>
              <a:rPr lang="en-US" sz="1800" dirty="0" err="1"/>
              <a:t>Bloess</a:t>
            </a:r>
            <a:r>
              <a:rPr lang="en-US" sz="1800" dirty="0"/>
              <a:t>, A., 2019. Impacts of heat sector transformation on Germany’s power system through increased use of power-to-heat. Appl. Energy 239, 560–580. https://doi.org/10.1016/j.apenergy.2019.01.101</a:t>
            </a:r>
          </a:p>
          <a:p>
            <a:r>
              <a:rPr lang="en-GB" sz="1800" dirty="0" err="1"/>
              <a:t>Bloess</a:t>
            </a:r>
            <a:r>
              <a:rPr lang="en-GB" sz="1800" dirty="0"/>
              <a:t>, A., </a:t>
            </a:r>
            <a:r>
              <a:rPr lang="en-GB" sz="1800" dirty="0" err="1"/>
              <a:t>Schill</a:t>
            </a:r>
            <a:r>
              <a:rPr lang="en-GB" sz="1800" dirty="0"/>
              <a:t>, W.-P., </a:t>
            </a:r>
            <a:r>
              <a:rPr lang="en-GB" sz="1800" dirty="0" err="1"/>
              <a:t>Zerrahn</a:t>
            </a:r>
            <a:r>
              <a:rPr lang="en-GB" sz="1800" dirty="0"/>
              <a:t>, A., 2018. Power-to-heat for renewable energy integration: A review of technologies, </a:t>
            </a:r>
            <a:r>
              <a:rPr lang="en-GB" sz="1800" dirty="0" err="1"/>
              <a:t>modeling</a:t>
            </a:r>
            <a:r>
              <a:rPr lang="en-GB" sz="1800" dirty="0"/>
              <a:t> approaches, and flexibility potentials. Appl. Energy 212, 1611–1626. </a:t>
            </a:r>
            <a:r>
              <a:rPr lang="en-GB" sz="1800" dirty="0">
                <a:hlinkClick r:id="rId4"/>
              </a:rPr>
              <a:t>https://doi.org/10.1016/j.apenergy.2017.12.073</a:t>
            </a:r>
            <a:endParaRPr lang="en-GB" sz="1800" dirty="0"/>
          </a:p>
          <a:p>
            <a:r>
              <a:rPr lang="en-US" sz="1800" dirty="0" err="1"/>
              <a:t>Codina</a:t>
            </a:r>
            <a:r>
              <a:rPr lang="en-US" sz="1800" dirty="0"/>
              <a:t> </a:t>
            </a:r>
            <a:r>
              <a:rPr lang="en-US" sz="1800" dirty="0" err="1"/>
              <a:t>Gironès</a:t>
            </a:r>
            <a:r>
              <a:rPr lang="en-US" sz="1800" dirty="0"/>
              <a:t>, V., Li, X., Maréchal, F., 2018. Data and model for the integration of district heating (No. D2.6).</a:t>
            </a:r>
            <a:endParaRPr lang="en-GB" sz="1800" dirty="0"/>
          </a:p>
          <a:p>
            <a:r>
              <a:rPr lang="en-GB" sz="1800" dirty="0"/>
              <a:t>EEA, 2022. </a:t>
            </a:r>
            <a:r>
              <a:rPr lang="en-US" sz="1800" dirty="0"/>
              <a:t>Greenhouse gas emissions from energy use in buildings in Europe. </a:t>
            </a:r>
            <a:r>
              <a:rPr lang="en-US" sz="1800" dirty="0">
                <a:hlinkClick r:id="rId5"/>
              </a:rPr>
              <a:t>https://www.eea.europa.eu/ims/greenhouse-gas-emissions-from-energy</a:t>
            </a:r>
            <a:r>
              <a:rPr lang="en-US" sz="1800" dirty="0"/>
              <a:t> </a:t>
            </a:r>
            <a:endParaRPr lang="en-DE" sz="1800" dirty="0"/>
          </a:p>
          <a:p>
            <a:r>
              <a:rPr lang="en-US" sz="1800" dirty="0"/>
              <a:t>European Commission, 2023. Effort sharing 2021-2030: targets and flexibilities. </a:t>
            </a:r>
            <a:r>
              <a:rPr lang="en-US" sz="1800" dirty="0">
                <a:hlinkClick r:id="rId6"/>
              </a:rPr>
              <a:t>https://climate.ec.europa.eu/eu-action/effort-sharing-member-states-emission-targets/effort-sharing-2021-2030-targets-and-flexibilities_en</a:t>
            </a:r>
            <a:r>
              <a:rPr lang="en-US" sz="1800" dirty="0"/>
              <a:t> </a:t>
            </a:r>
          </a:p>
          <a:p>
            <a:r>
              <a:rPr lang="en-US" sz="1800" dirty="0"/>
              <a:t>Eurostat, 2023a. </a:t>
            </a:r>
            <a:r>
              <a:rPr lang="de-DE" sz="1800" dirty="0" err="1"/>
              <a:t>Simplified</a:t>
            </a:r>
            <a:r>
              <a:rPr lang="de-DE" sz="1800" dirty="0"/>
              <a:t> </a:t>
            </a:r>
            <a:r>
              <a:rPr lang="de-DE" sz="1800" dirty="0" err="1"/>
              <a:t>energy</a:t>
            </a:r>
            <a:r>
              <a:rPr lang="de-DE" sz="1800" dirty="0"/>
              <a:t> </a:t>
            </a:r>
            <a:r>
              <a:rPr lang="de-DE" sz="1800" dirty="0" err="1"/>
              <a:t>balances</a:t>
            </a:r>
            <a:r>
              <a:rPr lang="de-DE" sz="1800" dirty="0"/>
              <a:t> (NRG_BAL_S). </a:t>
            </a:r>
            <a:r>
              <a:rPr lang="de-DE" sz="1800" dirty="0">
                <a:hlinkClick r:id="rId7"/>
              </a:rPr>
              <a:t>https://ec.europa.eu/eurostat/databrowser/view/nrg_bal_s/default/table?lang=en</a:t>
            </a:r>
            <a:r>
              <a:rPr lang="de-DE" sz="1800" dirty="0"/>
              <a:t> </a:t>
            </a:r>
          </a:p>
          <a:p>
            <a:endParaRPr lang="en-GB" sz="1800" dirty="0"/>
          </a:p>
        </p:txBody>
      </p:sp>
      <p:sp>
        <p:nvSpPr>
          <p:cNvPr id="3" name="Titel 2">
            <a:extLst>
              <a:ext uri="{FF2B5EF4-FFF2-40B4-BE49-F238E27FC236}">
                <a16:creationId xmlns:a16="http://schemas.microsoft.com/office/drawing/2014/main" id="{127DCF14-F4C8-4916-973E-8BA10F84B334}"/>
              </a:ext>
            </a:extLst>
          </p:cNvPr>
          <p:cNvSpPr>
            <a:spLocks noGrp="1"/>
          </p:cNvSpPr>
          <p:nvPr>
            <p:ph type="title"/>
          </p:nvPr>
        </p:nvSpPr>
        <p:spPr/>
        <p:txBody>
          <a:bodyPr/>
          <a:lstStyle/>
          <a:p>
            <a:r>
              <a:rPr lang="en-GB" dirty="0"/>
              <a:t>References (I)</a:t>
            </a:r>
          </a:p>
        </p:txBody>
      </p:sp>
    </p:spTree>
    <p:extLst>
      <p:ext uri="{BB962C8B-B14F-4D97-AF65-F5344CB8AC3E}">
        <p14:creationId xmlns:p14="http://schemas.microsoft.com/office/powerpoint/2010/main" val="55303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75898F2-AEE7-46DE-82A3-B26D4FCDD490}"/>
              </a:ext>
            </a:extLst>
          </p:cNvPr>
          <p:cNvSpPr>
            <a:spLocks noGrp="1"/>
          </p:cNvSpPr>
          <p:nvPr>
            <p:ph sz="quarter" idx="4"/>
          </p:nvPr>
        </p:nvSpPr>
        <p:spPr/>
        <p:txBody>
          <a:bodyPr/>
          <a:lstStyle/>
          <a:p>
            <a:r>
              <a:rPr lang="en-US" sz="1800" dirty="0"/>
              <a:t>Eurostat, 2023b. Disaggregated final energy consumption in households – quantities </a:t>
            </a:r>
            <a:r>
              <a:rPr lang="de-DE" sz="1800" dirty="0"/>
              <a:t>(NRG_D_HHQ). </a:t>
            </a:r>
            <a:r>
              <a:rPr lang="de-DE" sz="1800" dirty="0">
                <a:hlinkClick r:id="rId3"/>
              </a:rPr>
              <a:t>https://ec.europa.eu/eurostat/databrowser/view/NRG_D_HHQ__custom_7681788/default/table?lang=en</a:t>
            </a:r>
            <a:r>
              <a:rPr lang="de-DE" sz="1800" dirty="0"/>
              <a:t>  </a:t>
            </a:r>
          </a:p>
          <a:p>
            <a:r>
              <a:rPr lang="en-GB" sz="1800" dirty="0" err="1"/>
              <a:t>Kavvadias</a:t>
            </a:r>
            <a:r>
              <a:rPr lang="en-GB" sz="1800" dirty="0"/>
              <a:t>, K., Jimenez Navarro, J., </a:t>
            </a:r>
            <a:r>
              <a:rPr lang="en-GB" sz="1800" dirty="0" err="1"/>
              <a:t>Thomassen</a:t>
            </a:r>
            <a:r>
              <a:rPr lang="en-GB" sz="1800" dirty="0"/>
              <a:t>, G., 2019. Decarbonising the EU heating sector: Integration of the power and heating sector (Technical Report No. EUR 29772 EN), Energy and transport. JRC, Luxembourg.</a:t>
            </a:r>
          </a:p>
          <a:p>
            <a:r>
              <a:rPr lang="en-US" sz="1800" dirty="0"/>
              <a:t>Levesque, A., Osorio, S., </a:t>
            </a:r>
            <a:r>
              <a:rPr lang="en-US" sz="1800" dirty="0" err="1"/>
              <a:t>Herkel</a:t>
            </a:r>
            <a:r>
              <a:rPr lang="en-US" sz="1800" dirty="0"/>
              <a:t>, S., </a:t>
            </a:r>
            <a:r>
              <a:rPr lang="en-US" sz="1800" dirty="0" err="1"/>
              <a:t>Pahle</a:t>
            </a:r>
            <a:r>
              <a:rPr lang="en-US" sz="1800" dirty="0"/>
              <a:t>, M., 2023. Rethinking the role of efficiency for the decarbonization of buildings is essential. Joule 7, 1087–1092. https://doi.org/10.1016/j.joule.2023.05.011</a:t>
            </a:r>
            <a:endParaRPr lang="en-GB" sz="1800" dirty="0"/>
          </a:p>
          <a:p>
            <a:r>
              <a:rPr lang="en-GB" sz="1800" dirty="0" err="1"/>
              <a:t>Ruhnau</a:t>
            </a:r>
            <a:r>
              <a:rPr lang="en-GB" sz="1800" dirty="0"/>
              <a:t>, O., </a:t>
            </a:r>
            <a:r>
              <a:rPr lang="en-GB" sz="1800" dirty="0" err="1"/>
              <a:t>Hirth</a:t>
            </a:r>
            <a:r>
              <a:rPr lang="en-GB" sz="1800" dirty="0"/>
              <a:t>, L., </a:t>
            </a:r>
            <a:r>
              <a:rPr lang="en-GB" sz="1800" dirty="0" err="1"/>
              <a:t>Praktiknjo</a:t>
            </a:r>
            <a:r>
              <a:rPr lang="en-GB" sz="1800" dirty="0"/>
              <a:t>, A., 2020. Heating with wind: Economics of heat pumps and variable renewables. Energy Econ. 92, 104967. https://doi.org/10.1016/j.eneco.2020.104967</a:t>
            </a:r>
          </a:p>
          <a:p>
            <a:r>
              <a:rPr lang="en-GB" sz="1800" dirty="0" err="1"/>
              <a:t>Ruhnau</a:t>
            </a:r>
            <a:r>
              <a:rPr lang="en-GB" sz="1800" dirty="0"/>
              <a:t>, O., </a:t>
            </a:r>
            <a:r>
              <a:rPr lang="en-GB" sz="1800" dirty="0" err="1"/>
              <a:t>Hirth</a:t>
            </a:r>
            <a:r>
              <a:rPr lang="en-GB" sz="1800" dirty="0"/>
              <a:t>, L., </a:t>
            </a:r>
            <a:r>
              <a:rPr lang="en-GB" sz="1800" dirty="0" err="1"/>
              <a:t>Praktiknjo</a:t>
            </a:r>
            <a:r>
              <a:rPr lang="en-GB" sz="1800" dirty="0"/>
              <a:t>, A., 2019. Time series of heat demand and heat pump efficiency for energy system </a:t>
            </a:r>
            <a:r>
              <a:rPr lang="en-GB" sz="1800" dirty="0" err="1"/>
              <a:t>modeling</a:t>
            </a:r>
            <a:r>
              <a:rPr lang="en-GB" sz="1800" dirty="0"/>
              <a:t>. Sci. Data 6, 189. </a:t>
            </a:r>
            <a:r>
              <a:rPr lang="en-GB" sz="1800" dirty="0">
                <a:hlinkClick r:id="rId4"/>
              </a:rPr>
              <a:t>https://doi.org/10.1038/s41597-019-0199-y</a:t>
            </a:r>
            <a:endParaRPr lang="en-GB" sz="1800" dirty="0"/>
          </a:p>
          <a:p>
            <a:r>
              <a:rPr lang="en-GB" sz="1800" dirty="0" err="1"/>
              <a:t>Ruhnau</a:t>
            </a:r>
            <a:r>
              <a:rPr lang="en-GB" sz="1800" dirty="0"/>
              <a:t>, O., </a:t>
            </a:r>
            <a:r>
              <a:rPr lang="en-GB" sz="1800" dirty="0" err="1"/>
              <a:t>Muessel</a:t>
            </a:r>
            <a:r>
              <a:rPr lang="en-GB" sz="1800" dirty="0"/>
              <a:t>, J., 2022. Update and extension of the When2Heat dataset (Working Paper). Kiel, Hamburg: ZBW – Leibniz Information Centre for Economics.</a:t>
            </a:r>
          </a:p>
          <a:p>
            <a:r>
              <a:rPr lang="en-GB" sz="1800" dirty="0" err="1"/>
              <a:t>Thomaßen</a:t>
            </a:r>
            <a:r>
              <a:rPr lang="en-GB" sz="1800" dirty="0"/>
              <a:t>, G., </a:t>
            </a:r>
            <a:r>
              <a:rPr lang="en-GB" sz="1800" dirty="0" err="1"/>
              <a:t>Kavvadias</a:t>
            </a:r>
            <a:r>
              <a:rPr lang="en-GB" sz="1800" dirty="0"/>
              <a:t>, K., Jiménez Navarro, J.P., 2021. The decarbonisation of the EU heating sector through electrification: A parametric analysis. Energy Policy 148, 111929. </a:t>
            </a:r>
            <a:r>
              <a:rPr lang="en-GB" sz="1800" dirty="0">
                <a:hlinkClick r:id="rId5"/>
              </a:rPr>
              <a:t>https://doi.org/10.1016/j.enpol.2020.111929</a:t>
            </a:r>
            <a:endParaRPr lang="en-GB" sz="1800" dirty="0"/>
          </a:p>
          <a:p>
            <a:r>
              <a:rPr lang="en-US" sz="1800" dirty="0" err="1"/>
              <a:t>Zeyen</a:t>
            </a:r>
            <a:r>
              <a:rPr lang="en-US" sz="1800" dirty="0"/>
              <a:t>, E., </a:t>
            </a:r>
            <a:r>
              <a:rPr lang="en-US" sz="1800" dirty="0" err="1"/>
              <a:t>Hagenmeyer</a:t>
            </a:r>
            <a:r>
              <a:rPr lang="en-US" sz="1800" dirty="0"/>
              <a:t>, V., Brown, T., 2021. Mitigating heat demand peaks in buildings in a highly renewable European energy system. Energy 231, 120784. https://doi.org/10.1016/j.energy.2021.120784</a:t>
            </a:r>
            <a:endParaRPr lang="en-GB" sz="1800" dirty="0"/>
          </a:p>
          <a:p>
            <a:endParaRPr lang="en-GB" sz="1800" dirty="0"/>
          </a:p>
          <a:p>
            <a:endParaRPr lang="en-GB" sz="1800" dirty="0"/>
          </a:p>
        </p:txBody>
      </p:sp>
      <p:sp>
        <p:nvSpPr>
          <p:cNvPr id="3" name="Titel 2">
            <a:extLst>
              <a:ext uri="{FF2B5EF4-FFF2-40B4-BE49-F238E27FC236}">
                <a16:creationId xmlns:a16="http://schemas.microsoft.com/office/drawing/2014/main" id="{127DCF14-F4C8-4916-973E-8BA10F84B334}"/>
              </a:ext>
            </a:extLst>
          </p:cNvPr>
          <p:cNvSpPr>
            <a:spLocks noGrp="1"/>
          </p:cNvSpPr>
          <p:nvPr>
            <p:ph type="title"/>
          </p:nvPr>
        </p:nvSpPr>
        <p:spPr/>
        <p:txBody>
          <a:bodyPr/>
          <a:lstStyle/>
          <a:p>
            <a:r>
              <a:rPr lang="en-GB" dirty="0"/>
              <a:t>References (II)</a:t>
            </a:r>
          </a:p>
        </p:txBody>
      </p:sp>
    </p:spTree>
    <p:extLst>
      <p:ext uri="{BB962C8B-B14F-4D97-AF65-F5344CB8AC3E}">
        <p14:creationId xmlns:p14="http://schemas.microsoft.com/office/powerpoint/2010/main" val="227212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5888AB-D1D4-423A-B9F0-B2F19ACC0F34}"/>
              </a:ext>
            </a:extLst>
          </p:cNvPr>
          <p:cNvSpPr>
            <a:spLocks noGrp="1"/>
          </p:cNvSpPr>
          <p:nvPr>
            <p:ph type="title"/>
          </p:nvPr>
        </p:nvSpPr>
        <p:spPr>
          <a:xfrm>
            <a:off x="360000" y="2935802"/>
            <a:ext cx="11484000" cy="508252"/>
          </a:xfrm>
        </p:spPr>
        <p:txBody>
          <a:bodyPr/>
          <a:lstStyle/>
          <a:p>
            <a:r>
              <a:rPr lang="en-US" dirty="0"/>
              <a:t>Will cutting back on renovating buildings make carbon prices go through the roof?</a:t>
            </a:r>
            <a:endParaRPr lang="de-DE" dirty="0"/>
          </a:p>
        </p:txBody>
      </p:sp>
      <p:sp>
        <p:nvSpPr>
          <p:cNvPr id="3" name="Untertitel 2">
            <a:extLst>
              <a:ext uri="{FF2B5EF4-FFF2-40B4-BE49-F238E27FC236}">
                <a16:creationId xmlns:a16="http://schemas.microsoft.com/office/drawing/2014/main" id="{E5DC3BFD-D11A-4DAA-A08F-253DF9C20CB2}"/>
              </a:ext>
            </a:extLst>
          </p:cNvPr>
          <p:cNvSpPr>
            <a:spLocks noGrp="1"/>
          </p:cNvSpPr>
          <p:nvPr>
            <p:ph type="subTitle" idx="10"/>
          </p:nvPr>
        </p:nvSpPr>
        <p:spPr>
          <a:xfrm>
            <a:off x="360000" y="4026225"/>
            <a:ext cx="11484000" cy="457770"/>
          </a:xfrm>
        </p:spPr>
        <p:txBody>
          <a:bodyPr/>
          <a:lstStyle/>
          <a:p>
            <a:r>
              <a:rPr lang="en-US" sz="2400" dirty="0"/>
              <a:t>FSR Climate Annual </a:t>
            </a:r>
            <a:r>
              <a:rPr lang="en-US" sz="2400"/>
              <a:t>Conference 2023 | </a:t>
            </a:r>
            <a:r>
              <a:rPr lang="en-US" sz="2400" dirty="0"/>
              <a:t>28 </a:t>
            </a:r>
            <a:r>
              <a:rPr lang="en-US" sz="2400"/>
              <a:t>November 2023, Florence</a:t>
            </a:r>
            <a:endParaRPr lang="en-US" sz="2400" dirty="0"/>
          </a:p>
          <a:p>
            <a:endParaRPr lang="de-DE" sz="2400" dirty="0"/>
          </a:p>
        </p:txBody>
      </p:sp>
      <p:sp>
        <p:nvSpPr>
          <p:cNvPr id="4" name="Textplatzhalter 3">
            <a:extLst>
              <a:ext uri="{FF2B5EF4-FFF2-40B4-BE49-F238E27FC236}">
                <a16:creationId xmlns:a16="http://schemas.microsoft.com/office/drawing/2014/main" id="{4F5F7685-3AF9-4458-A009-9324DDD7FC4F}"/>
              </a:ext>
            </a:extLst>
          </p:cNvPr>
          <p:cNvSpPr>
            <a:spLocks noGrp="1"/>
          </p:cNvSpPr>
          <p:nvPr>
            <p:ph type="body" sz="quarter" idx="11"/>
          </p:nvPr>
        </p:nvSpPr>
        <p:spPr/>
        <p:txBody>
          <a:bodyPr/>
          <a:lstStyle/>
          <a:p>
            <a:r>
              <a:rPr lang="de-DE" b="1" dirty="0"/>
              <a:t>Sebastian Osorio*</a:t>
            </a:r>
            <a:r>
              <a:rPr lang="de-DE" dirty="0"/>
              <a:t>, </a:t>
            </a:r>
            <a:r>
              <a:rPr lang="en-GB" dirty="0"/>
              <a:t>Antoine Levesque, Michael </a:t>
            </a:r>
            <a:r>
              <a:rPr lang="en-GB" dirty="0" err="1"/>
              <a:t>Pahle</a:t>
            </a:r>
            <a:r>
              <a:rPr lang="en-GB" dirty="0"/>
              <a:t>, Oliver </a:t>
            </a:r>
            <a:r>
              <a:rPr lang="en-GB" dirty="0" err="1"/>
              <a:t>Ruhnau</a:t>
            </a:r>
            <a:r>
              <a:rPr lang="en-GB" dirty="0"/>
              <a:t>, Adeline </a:t>
            </a:r>
            <a:r>
              <a:rPr lang="en-GB" dirty="0" err="1"/>
              <a:t>Gueret</a:t>
            </a:r>
            <a:r>
              <a:rPr lang="en-GB" dirty="0"/>
              <a:t>, Robert </a:t>
            </a:r>
            <a:r>
              <a:rPr lang="en-GB" dirty="0" err="1"/>
              <a:t>Pietzcker</a:t>
            </a:r>
            <a:endParaRPr lang="de-DE" dirty="0"/>
          </a:p>
        </p:txBody>
      </p:sp>
      <p:pic>
        <p:nvPicPr>
          <p:cNvPr id="6" name="Picture 5">
            <a:extLst>
              <a:ext uri="{FF2B5EF4-FFF2-40B4-BE49-F238E27FC236}">
                <a16:creationId xmlns:a16="http://schemas.microsoft.com/office/drawing/2014/main" id="{661B0F86-8AF6-455A-9EF8-A0BA78856D88}"/>
              </a:ext>
            </a:extLst>
          </p:cNvPr>
          <p:cNvPicPr>
            <a:picLocks noChangeAspect="1"/>
          </p:cNvPicPr>
          <p:nvPr/>
        </p:nvPicPr>
        <p:blipFill rotWithShape="1">
          <a:blip r:embed="rId2"/>
          <a:srcRect l="87500" t="11564" r="1112" b="75086"/>
          <a:stretch/>
        </p:blipFill>
        <p:spPr>
          <a:xfrm>
            <a:off x="7834489" y="5626098"/>
            <a:ext cx="3445611" cy="1135945"/>
          </a:xfrm>
          <a:prstGeom prst="rect">
            <a:avLst/>
          </a:prstGeom>
        </p:spPr>
      </p:pic>
    </p:spTree>
    <p:extLst>
      <p:ext uri="{BB962C8B-B14F-4D97-AF65-F5344CB8AC3E}">
        <p14:creationId xmlns:p14="http://schemas.microsoft.com/office/powerpoint/2010/main" val="1836888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75898F2-AEE7-46DE-82A3-B26D4FCDD490}"/>
              </a:ext>
            </a:extLst>
          </p:cNvPr>
          <p:cNvSpPr>
            <a:spLocks noGrp="1"/>
          </p:cNvSpPr>
          <p:nvPr>
            <p:ph sz="quarter" idx="4"/>
          </p:nvPr>
        </p:nvSpPr>
        <p:spPr/>
        <p:txBody>
          <a:bodyPr/>
          <a:lstStyle/>
          <a:p>
            <a:endParaRPr lang="en-GB"/>
          </a:p>
        </p:txBody>
      </p:sp>
      <p:sp>
        <p:nvSpPr>
          <p:cNvPr id="3" name="Titel 2">
            <a:extLst>
              <a:ext uri="{FF2B5EF4-FFF2-40B4-BE49-F238E27FC236}">
                <a16:creationId xmlns:a16="http://schemas.microsoft.com/office/drawing/2014/main" id="{127DCF14-F4C8-4916-973E-8BA10F84B334}"/>
              </a:ext>
            </a:extLst>
          </p:cNvPr>
          <p:cNvSpPr>
            <a:spLocks noGrp="1"/>
          </p:cNvSpPr>
          <p:nvPr>
            <p:ph type="title"/>
          </p:nvPr>
        </p:nvSpPr>
        <p:spPr/>
        <p:txBody>
          <a:bodyPr/>
          <a:lstStyle/>
          <a:p>
            <a:endParaRPr lang="en-GB" dirty="0"/>
          </a:p>
        </p:txBody>
      </p:sp>
    </p:spTree>
    <p:extLst>
      <p:ext uri="{BB962C8B-B14F-4D97-AF65-F5344CB8AC3E}">
        <p14:creationId xmlns:p14="http://schemas.microsoft.com/office/powerpoint/2010/main" val="140049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75898F2-AEE7-46DE-82A3-B26D4FCDD490}"/>
              </a:ext>
            </a:extLst>
          </p:cNvPr>
          <p:cNvSpPr>
            <a:spLocks noGrp="1"/>
          </p:cNvSpPr>
          <p:nvPr>
            <p:ph sz="quarter" idx="4"/>
          </p:nvPr>
        </p:nvSpPr>
        <p:spPr/>
        <p:txBody>
          <a:bodyPr/>
          <a:lstStyle/>
          <a:p>
            <a:endParaRPr lang="en-GB"/>
          </a:p>
        </p:txBody>
      </p:sp>
      <p:sp>
        <p:nvSpPr>
          <p:cNvPr id="3" name="Titel 2">
            <a:extLst>
              <a:ext uri="{FF2B5EF4-FFF2-40B4-BE49-F238E27FC236}">
                <a16:creationId xmlns:a16="http://schemas.microsoft.com/office/drawing/2014/main" id="{127DCF14-F4C8-4916-973E-8BA10F84B334}"/>
              </a:ext>
            </a:extLst>
          </p:cNvPr>
          <p:cNvSpPr>
            <a:spLocks noGrp="1"/>
          </p:cNvSpPr>
          <p:nvPr>
            <p:ph type="title"/>
          </p:nvPr>
        </p:nvSpPr>
        <p:spPr/>
        <p:txBody>
          <a:bodyPr/>
          <a:lstStyle/>
          <a:p>
            <a:endParaRPr lang="en-GB" dirty="0"/>
          </a:p>
        </p:txBody>
      </p:sp>
    </p:spTree>
    <p:extLst>
      <p:ext uri="{BB962C8B-B14F-4D97-AF65-F5344CB8AC3E}">
        <p14:creationId xmlns:p14="http://schemas.microsoft.com/office/powerpoint/2010/main" val="1904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75898F2-AEE7-46DE-82A3-B26D4FCDD490}"/>
              </a:ext>
            </a:extLst>
          </p:cNvPr>
          <p:cNvSpPr>
            <a:spLocks noGrp="1"/>
          </p:cNvSpPr>
          <p:nvPr>
            <p:ph sz="quarter" idx="4"/>
          </p:nvPr>
        </p:nvSpPr>
        <p:spPr/>
        <p:txBody>
          <a:bodyPr/>
          <a:lstStyle/>
          <a:p>
            <a:endParaRPr lang="en-GB"/>
          </a:p>
        </p:txBody>
      </p:sp>
      <p:sp>
        <p:nvSpPr>
          <p:cNvPr id="3" name="Titel 2">
            <a:extLst>
              <a:ext uri="{FF2B5EF4-FFF2-40B4-BE49-F238E27FC236}">
                <a16:creationId xmlns:a16="http://schemas.microsoft.com/office/drawing/2014/main" id="{127DCF14-F4C8-4916-973E-8BA10F84B334}"/>
              </a:ext>
            </a:extLst>
          </p:cNvPr>
          <p:cNvSpPr>
            <a:spLocks noGrp="1"/>
          </p:cNvSpPr>
          <p:nvPr>
            <p:ph type="title"/>
          </p:nvPr>
        </p:nvSpPr>
        <p:spPr/>
        <p:txBody>
          <a:bodyPr/>
          <a:lstStyle/>
          <a:p>
            <a:endParaRPr lang="en-GB" dirty="0"/>
          </a:p>
        </p:txBody>
      </p:sp>
    </p:spTree>
    <p:extLst>
      <p:ext uri="{BB962C8B-B14F-4D97-AF65-F5344CB8AC3E}">
        <p14:creationId xmlns:p14="http://schemas.microsoft.com/office/powerpoint/2010/main" val="2957583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31FC29-ABC9-4419-823B-27FBC7568E60}"/>
              </a:ext>
            </a:extLst>
          </p:cNvPr>
          <p:cNvSpPr>
            <a:spLocks noGrp="1"/>
          </p:cNvSpPr>
          <p:nvPr>
            <p:ph type="title"/>
          </p:nvPr>
        </p:nvSpPr>
        <p:spPr/>
        <p:txBody>
          <a:bodyPr/>
          <a:lstStyle/>
          <a:p>
            <a:r>
              <a:rPr lang="en-GB" dirty="0"/>
              <a:t>Motivation</a:t>
            </a:r>
          </a:p>
        </p:txBody>
      </p:sp>
      <p:sp>
        <p:nvSpPr>
          <p:cNvPr id="3" name="Untertitel 2">
            <a:extLst>
              <a:ext uri="{FF2B5EF4-FFF2-40B4-BE49-F238E27FC236}">
                <a16:creationId xmlns:a16="http://schemas.microsoft.com/office/drawing/2014/main" id="{DA409BC5-CAD5-4DCD-8EBB-4250D5F21F79}"/>
              </a:ext>
            </a:extLst>
          </p:cNvPr>
          <p:cNvSpPr>
            <a:spLocks noGrp="1"/>
          </p:cNvSpPr>
          <p:nvPr>
            <p:ph type="subTitle" idx="10"/>
          </p:nvPr>
        </p:nvSpPr>
        <p:spPr>
          <a:xfrm>
            <a:off x="360000" y="3597002"/>
            <a:ext cx="11484000" cy="457770"/>
          </a:xfrm>
        </p:spPr>
        <p:txBody>
          <a:bodyPr/>
          <a:lstStyle/>
          <a:p>
            <a:r>
              <a:rPr lang="en-GB" sz="3600" dirty="0"/>
              <a:t>The EU Green Deal and the Building Sector</a:t>
            </a:r>
          </a:p>
        </p:txBody>
      </p:sp>
    </p:spTree>
    <p:extLst>
      <p:ext uri="{BB962C8B-B14F-4D97-AF65-F5344CB8AC3E}">
        <p14:creationId xmlns:p14="http://schemas.microsoft.com/office/powerpoint/2010/main" val="2642154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75898F2-AEE7-46DE-82A3-B26D4FCDD490}"/>
              </a:ext>
            </a:extLst>
          </p:cNvPr>
          <p:cNvSpPr>
            <a:spLocks noGrp="1"/>
          </p:cNvSpPr>
          <p:nvPr>
            <p:ph sz="quarter" idx="4"/>
          </p:nvPr>
        </p:nvSpPr>
        <p:spPr>
          <a:xfrm>
            <a:off x="7858896" y="908050"/>
            <a:ext cx="3890191" cy="5041900"/>
          </a:xfrm>
        </p:spPr>
        <p:txBody>
          <a:bodyPr/>
          <a:lstStyle/>
          <a:p>
            <a:r>
              <a:rPr lang="en-US" sz="2400" dirty="0"/>
              <a:t> The building sector represented 35% of energy-related EU emissions in 2020</a:t>
            </a:r>
          </a:p>
          <a:p>
            <a:endParaRPr lang="en-US" sz="2400" dirty="0"/>
          </a:p>
          <a:p>
            <a:r>
              <a:rPr lang="en-US" sz="2400" dirty="0"/>
              <a:t>Projected decline not sufficient to meet the net 55% target (reduction of 60% in buildings)</a:t>
            </a:r>
            <a:endParaRPr lang="en-GB" sz="2400" dirty="0"/>
          </a:p>
        </p:txBody>
      </p:sp>
      <p:sp>
        <p:nvSpPr>
          <p:cNvPr id="3" name="Titel 2">
            <a:extLst>
              <a:ext uri="{FF2B5EF4-FFF2-40B4-BE49-F238E27FC236}">
                <a16:creationId xmlns:a16="http://schemas.microsoft.com/office/drawing/2014/main" id="{127DCF14-F4C8-4916-973E-8BA10F84B334}"/>
              </a:ext>
            </a:extLst>
          </p:cNvPr>
          <p:cNvSpPr>
            <a:spLocks noGrp="1"/>
          </p:cNvSpPr>
          <p:nvPr>
            <p:ph type="title"/>
          </p:nvPr>
        </p:nvSpPr>
        <p:spPr/>
        <p:txBody>
          <a:bodyPr/>
          <a:lstStyle/>
          <a:p>
            <a:r>
              <a:rPr lang="en-US" dirty="0"/>
              <a:t>Greenhouse gas emissions from energy use in buildings in the EU</a:t>
            </a:r>
            <a:endParaRPr lang="en-GB" dirty="0"/>
          </a:p>
        </p:txBody>
      </p:sp>
      <p:pic>
        <p:nvPicPr>
          <p:cNvPr id="6" name="Picture 5">
            <a:extLst>
              <a:ext uri="{FF2B5EF4-FFF2-40B4-BE49-F238E27FC236}">
                <a16:creationId xmlns:a16="http://schemas.microsoft.com/office/drawing/2014/main" id="{23DE50B1-F16D-4F0C-95CC-71A1D223AA31}"/>
              </a:ext>
            </a:extLst>
          </p:cNvPr>
          <p:cNvPicPr>
            <a:picLocks noChangeAspect="1"/>
          </p:cNvPicPr>
          <p:nvPr/>
        </p:nvPicPr>
        <p:blipFill rotWithShape="1">
          <a:blip r:embed="rId3"/>
          <a:srcRect l="14569" t="18238" r="31133" b="33180"/>
          <a:stretch/>
        </p:blipFill>
        <p:spPr>
          <a:xfrm>
            <a:off x="442913" y="1156138"/>
            <a:ext cx="6620039" cy="3331780"/>
          </a:xfrm>
          <a:prstGeom prst="rect">
            <a:avLst/>
          </a:prstGeom>
        </p:spPr>
      </p:pic>
      <p:sp>
        <p:nvSpPr>
          <p:cNvPr id="7" name="TextBox 6">
            <a:extLst>
              <a:ext uri="{FF2B5EF4-FFF2-40B4-BE49-F238E27FC236}">
                <a16:creationId xmlns:a16="http://schemas.microsoft.com/office/drawing/2014/main" id="{71A22CA7-4837-46CD-9BD5-C5B92A230A06}"/>
              </a:ext>
            </a:extLst>
          </p:cNvPr>
          <p:cNvSpPr txBox="1"/>
          <p:nvPr/>
        </p:nvSpPr>
        <p:spPr>
          <a:xfrm>
            <a:off x="5091776" y="4551340"/>
            <a:ext cx="2597365" cy="307777"/>
          </a:xfrm>
          <a:prstGeom prst="rect">
            <a:avLst/>
          </a:prstGeom>
        </p:spPr>
        <p:txBody>
          <a:bodyPr wrap="square" rtlCol="0">
            <a:spAutoFit/>
          </a:bodyPr>
          <a:lstStyle/>
          <a:p>
            <a:pPr algn="l"/>
            <a:r>
              <a:rPr lang="en-US" sz="1400" dirty="0"/>
              <a:t>Source: </a:t>
            </a:r>
            <a:r>
              <a:rPr lang="en-US" sz="1400" dirty="0">
                <a:hlinkClick r:id="rId4"/>
              </a:rPr>
              <a:t>EEA (2022)</a:t>
            </a:r>
            <a:endParaRPr lang="en-DE" sz="1400" dirty="0"/>
          </a:p>
        </p:txBody>
      </p:sp>
      <p:pic>
        <p:nvPicPr>
          <p:cNvPr id="9" name="Picture 8">
            <a:extLst>
              <a:ext uri="{FF2B5EF4-FFF2-40B4-BE49-F238E27FC236}">
                <a16:creationId xmlns:a16="http://schemas.microsoft.com/office/drawing/2014/main" id="{DF31DC2C-9B25-4D87-918C-E633E47059D1}"/>
              </a:ext>
            </a:extLst>
          </p:cNvPr>
          <p:cNvPicPr>
            <a:picLocks noChangeAspect="1"/>
          </p:cNvPicPr>
          <p:nvPr/>
        </p:nvPicPr>
        <p:blipFill rotWithShape="1">
          <a:blip r:embed="rId3"/>
          <a:srcRect l="67832" t="18239" r="15345" b="69833"/>
          <a:stretch/>
        </p:blipFill>
        <p:spPr>
          <a:xfrm>
            <a:off x="5011957" y="1148960"/>
            <a:ext cx="2050995" cy="818060"/>
          </a:xfrm>
          <a:prstGeom prst="rect">
            <a:avLst/>
          </a:prstGeom>
        </p:spPr>
      </p:pic>
      <p:sp>
        <p:nvSpPr>
          <p:cNvPr id="10" name="Arrow: Down 9">
            <a:extLst>
              <a:ext uri="{FF2B5EF4-FFF2-40B4-BE49-F238E27FC236}">
                <a16:creationId xmlns:a16="http://schemas.microsoft.com/office/drawing/2014/main" id="{C056A8CE-BFBA-4DF2-93DC-DA7A70990364}"/>
              </a:ext>
            </a:extLst>
          </p:cNvPr>
          <p:cNvSpPr/>
          <p:nvPr/>
        </p:nvSpPr>
        <p:spPr>
          <a:xfrm>
            <a:off x="4435366" y="1460938"/>
            <a:ext cx="147144" cy="818060"/>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11" name="TextBox 10">
            <a:extLst>
              <a:ext uri="{FF2B5EF4-FFF2-40B4-BE49-F238E27FC236}">
                <a16:creationId xmlns:a16="http://schemas.microsoft.com/office/drawing/2014/main" id="{D4AAB480-F933-4D9C-96BE-21158E8818FC}"/>
              </a:ext>
            </a:extLst>
          </p:cNvPr>
          <p:cNvSpPr txBox="1"/>
          <p:nvPr/>
        </p:nvSpPr>
        <p:spPr>
          <a:xfrm>
            <a:off x="4504785" y="1713186"/>
            <a:ext cx="588580" cy="369332"/>
          </a:xfrm>
          <a:prstGeom prst="rect">
            <a:avLst/>
          </a:prstGeom>
        </p:spPr>
        <p:txBody>
          <a:bodyPr wrap="square" rtlCol="0">
            <a:spAutoFit/>
          </a:bodyPr>
          <a:lstStyle/>
          <a:p>
            <a:pPr algn="l"/>
            <a:r>
              <a:rPr lang="en-US" b="1" dirty="0"/>
              <a:t>35%</a:t>
            </a:r>
            <a:endParaRPr lang="en-DE" b="1" dirty="0"/>
          </a:p>
        </p:txBody>
      </p:sp>
      <p:sp>
        <p:nvSpPr>
          <p:cNvPr id="12" name="Rectangle 11">
            <a:extLst>
              <a:ext uri="{FF2B5EF4-FFF2-40B4-BE49-F238E27FC236}">
                <a16:creationId xmlns:a16="http://schemas.microsoft.com/office/drawing/2014/main" id="{1DDD6DE3-213B-4244-9E43-87915881843F}"/>
              </a:ext>
            </a:extLst>
          </p:cNvPr>
          <p:cNvSpPr/>
          <p:nvPr/>
        </p:nvSpPr>
        <p:spPr>
          <a:xfrm>
            <a:off x="830317" y="3470517"/>
            <a:ext cx="672662" cy="273269"/>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579</a:t>
            </a:r>
            <a:endParaRPr lang="en-DE" sz="1600" dirty="0"/>
          </a:p>
        </p:txBody>
      </p:sp>
      <p:sp>
        <p:nvSpPr>
          <p:cNvPr id="13" name="Rectangle 12">
            <a:extLst>
              <a:ext uri="{FF2B5EF4-FFF2-40B4-BE49-F238E27FC236}">
                <a16:creationId xmlns:a16="http://schemas.microsoft.com/office/drawing/2014/main" id="{6C948229-6388-4C0D-8984-A6CE55DA9397}"/>
              </a:ext>
            </a:extLst>
          </p:cNvPr>
          <p:cNvSpPr/>
          <p:nvPr/>
        </p:nvSpPr>
        <p:spPr>
          <a:xfrm>
            <a:off x="4419114" y="3622917"/>
            <a:ext cx="672662" cy="273269"/>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449</a:t>
            </a:r>
            <a:endParaRPr lang="en-DE" sz="1600" dirty="0"/>
          </a:p>
        </p:txBody>
      </p:sp>
      <p:sp>
        <p:nvSpPr>
          <p:cNvPr id="14" name="Rectangle 13">
            <a:extLst>
              <a:ext uri="{FF2B5EF4-FFF2-40B4-BE49-F238E27FC236}">
                <a16:creationId xmlns:a16="http://schemas.microsoft.com/office/drawing/2014/main" id="{B97CE812-41BA-4341-83F0-82E86F76BD64}"/>
              </a:ext>
            </a:extLst>
          </p:cNvPr>
          <p:cNvSpPr/>
          <p:nvPr/>
        </p:nvSpPr>
        <p:spPr>
          <a:xfrm>
            <a:off x="830317" y="1809249"/>
            <a:ext cx="672662" cy="273269"/>
          </a:xfrm>
          <a:prstGeom prst="rect">
            <a:avLst/>
          </a:prstGeom>
          <a:solidFill>
            <a:schemeClr val="tx2">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755</a:t>
            </a:r>
            <a:endParaRPr lang="en-DE" sz="1600" dirty="0"/>
          </a:p>
        </p:txBody>
      </p:sp>
      <p:sp>
        <p:nvSpPr>
          <p:cNvPr id="15" name="Rectangle 14">
            <a:extLst>
              <a:ext uri="{FF2B5EF4-FFF2-40B4-BE49-F238E27FC236}">
                <a16:creationId xmlns:a16="http://schemas.microsoft.com/office/drawing/2014/main" id="{7FEE37A6-80D2-4B00-9494-0C2A3CBCEC9B}"/>
              </a:ext>
            </a:extLst>
          </p:cNvPr>
          <p:cNvSpPr/>
          <p:nvPr/>
        </p:nvSpPr>
        <p:spPr>
          <a:xfrm>
            <a:off x="4168454" y="2603072"/>
            <a:ext cx="672662" cy="273269"/>
          </a:xfrm>
          <a:prstGeom prst="rect">
            <a:avLst/>
          </a:prstGeom>
          <a:solidFill>
            <a:schemeClr val="tx2">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434</a:t>
            </a:r>
            <a:endParaRPr lang="en-DE" sz="1600" dirty="0"/>
          </a:p>
        </p:txBody>
      </p:sp>
    </p:spTree>
    <p:extLst>
      <p:ext uri="{BB962C8B-B14F-4D97-AF65-F5344CB8AC3E}">
        <p14:creationId xmlns:p14="http://schemas.microsoft.com/office/powerpoint/2010/main" val="3536058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0" grpId="0" animBg="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75898F2-AEE7-46DE-82A3-B26D4FCDD490}"/>
              </a:ext>
            </a:extLst>
          </p:cNvPr>
          <p:cNvSpPr>
            <a:spLocks noGrp="1"/>
          </p:cNvSpPr>
          <p:nvPr>
            <p:ph sz="quarter" idx="4"/>
          </p:nvPr>
        </p:nvSpPr>
        <p:spPr>
          <a:xfrm>
            <a:off x="7858896" y="908050"/>
            <a:ext cx="3890191" cy="5041900"/>
          </a:xfrm>
        </p:spPr>
        <p:txBody>
          <a:bodyPr/>
          <a:lstStyle/>
          <a:p>
            <a:r>
              <a:rPr lang="en-GB" sz="2400" dirty="0">
                <a:solidFill>
                  <a:schemeClr val="bg1"/>
                </a:solidFill>
              </a:rPr>
              <a:t>Space heating, main use</a:t>
            </a:r>
          </a:p>
          <a:p>
            <a:endParaRPr lang="en-GB" sz="2400" dirty="0">
              <a:solidFill>
                <a:schemeClr val="bg1"/>
              </a:solidFill>
            </a:endParaRPr>
          </a:p>
          <a:p>
            <a:r>
              <a:rPr lang="en-GB" sz="2400" dirty="0">
                <a:solidFill>
                  <a:schemeClr val="bg1"/>
                </a:solidFill>
              </a:rPr>
              <a:t>Water heating tends to use lower-carbon sources</a:t>
            </a:r>
          </a:p>
        </p:txBody>
      </p:sp>
      <p:sp>
        <p:nvSpPr>
          <p:cNvPr id="3" name="Titel 2">
            <a:extLst>
              <a:ext uri="{FF2B5EF4-FFF2-40B4-BE49-F238E27FC236}">
                <a16:creationId xmlns:a16="http://schemas.microsoft.com/office/drawing/2014/main" id="{127DCF14-F4C8-4916-973E-8BA10F84B334}"/>
              </a:ext>
            </a:extLst>
          </p:cNvPr>
          <p:cNvSpPr>
            <a:spLocks noGrp="1"/>
          </p:cNvSpPr>
          <p:nvPr>
            <p:ph type="title"/>
          </p:nvPr>
        </p:nvSpPr>
        <p:spPr/>
        <p:txBody>
          <a:bodyPr/>
          <a:lstStyle/>
          <a:p>
            <a:r>
              <a:rPr lang="en-GB" dirty="0"/>
              <a:t>A closer look to buildings [EU27]</a:t>
            </a:r>
          </a:p>
        </p:txBody>
      </p:sp>
      <p:sp>
        <p:nvSpPr>
          <p:cNvPr id="5" name="TextBox 4">
            <a:extLst>
              <a:ext uri="{FF2B5EF4-FFF2-40B4-BE49-F238E27FC236}">
                <a16:creationId xmlns:a16="http://schemas.microsoft.com/office/drawing/2014/main" id="{F6FCF37B-194C-43CA-BF6E-E5AD60A5B7E0}"/>
              </a:ext>
            </a:extLst>
          </p:cNvPr>
          <p:cNvSpPr txBox="1"/>
          <p:nvPr/>
        </p:nvSpPr>
        <p:spPr>
          <a:xfrm>
            <a:off x="6390459" y="6314303"/>
            <a:ext cx="4488024" cy="307777"/>
          </a:xfrm>
          <a:prstGeom prst="rect">
            <a:avLst/>
          </a:prstGeom>
        </p:spPr>
        <p:txBody>
          <a:bodyPr wrap="square" rtlCol="0">
            <a:spAutoFit/>
          </a:bodyPr>
          <a:lstStyle/>
          <a:p>
            <a:pPr algn="l"/>
            <a:r>
              <a:rPr lang="en-US" sz="1400" dirty="0"/>
              <a:t>Source: </a:t>
            </a:r>
            <a:r>
              <a:rPr lang="en-US" sz="1400" dirty="0">
                <a:hlinkClick r:id="rId2"/>
              </a:rPr>
              <a:t>Eurostat (2023a)</a:t>
            </a:r>
            <a:endParaRPr lang="en-DE" sz="1400" dirty="0"/>
          </a:p>
        </p:txBody>
      </p:sp>
      <p:graphicFrame>
        <p:nvGraphicFramePr>
          <p:cNvPr id="7" name="Chart 6">
            <a:extLst>
              <a:ext uri="{FF2B5EF4-FFF2-40B4-BE49-F238E27FC236}">
                <a16:creationId xmlns:a16="http://schemas.microsoft.com/office/drawing/2014/main" id="{A115A02C-13D0-4076-BAE0-22CF763016BE}"/>
              </a:ext>
            </a:extLst>
          </p:cNvPr>
          <p:cNvGraphicFramePr>
            <a:graphicFrameLocks/>
          </p:cNvGraphicFramePr>
          <p:nvPr>
            <p:extLst>
              <p:ext uri="{D42A27DB-BD31-4B8C-83A1-F6EECF244321}">
                <p14:modId xmlns:p14="http://schemas.microsoft.com/office/powerpoint/2010/main" val="2052319187"/>
              </p:ext>
            </p:extLst>
          </p:nvPr>
        </p:nvGraphicFramePr>
        <p:xfrm>
          <a:off x="359999" y="900000"/>
          <a:ext cx="5084359" cy="52065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9EC197C9-0051-499A-9A8E-F1C41019899E}"/>
              </a:ext>
            </a:extLst>
          </p:cNvPr>
          <p:cNvGraphicFramePr>
            <a:graphicFrameLocks/>
          </p:cNvGraphicFramePr>
          <p:nvPr>
            <p:extLst>
              <p:ext uri="{D42A27DB-BD31-4B8C-83A1-F6EECF244321}">
                <p14:modId xmlns:p14="http://schemas.microsoft.com/office/powerpoint/2010/main" val="70163067"/>
              </p:ext>
            </p:extLst>
          </p:nvPr>
        </p:nvGraphicFramePr>
        <p:xfrm>
          <a:off x="5825654" y="900000"/>
          <a:ext cx="5084359" cy="5206510"/>
        </p:xfrm>
        <a:graphic>
          <a:graphicData uri="http://schemas.openxmlformats.org/drawingml/2006/chart">
            <c:chart xmlns:c="http://schemas.openxmlformats.org/drawingml/2006/chart" xmlns:r="http://schemas.openxmlformats.org/officeDocument/2006/relationships" r:id="rId4"/>
          </a:graphicData>
        </a:graphic>
      </p:graphicFrame>
      <p:sp>
        <p:nvSpPr>
          <p:cNvPr id="4" name="Arrow: Up-Down 3">
            <a:extLst>
              <a:ext uri="{FF2B5EF4-FFF2-40B4-BE49-F238E27FC236}">
                <a16:creationId xmlns:a16="http://schemas.microsoft.com/office/drawing/2014/main" id="{D083DF6C-46DD-461F-AF40-910260222ABA}"/>
              </a:ext>
            </a:extLst>
          </p:cNvPr>
          <p:cNvSpPr/>
          <p:nvPr/>
        </p:nvSpPr>
        <p:spPr>
          <a:xfrm>
            <a:off x="5507418" y="3016469"/>
            <a:ext cx="231228" cy="1324303"/>
          </a:xfrm>
          <a:prstGeom prst="upDown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DE" dirty="0"/>
          </a:p>
        </p:txBody>
      </p:sp>
      <p:sp>
        <p:nvSpPr>
          <p:cNvPr id="10" name="Rectangle: Rounded Corners 9">
            <a:extLst>
              <a:ext uri="{FF2B5EF4-FFF2-40B4-BE49-F238E27FC236}">
                <a16:creationId xmlns:a16="http://schemas.microsoft.com/office/drawing/2014/main" id="{BE946D59-07C8-4EA6-96A7-8BEFDFDFB47B}"/>
              </a:ext>
            </a:extLst>
          </p:cNvPr>
          <p:cNvSpPr/>
          <p:nvPr/>
        </p:nvSpPr>
        <p:spPr>
          <a:xfrm>
            <a:off x="5344508" y="3428999"/>
            <a:ext cx="557048" cy="375745"/>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55%</a:t>
            </a:r>
            <a:endParaRPr lang="en-DE" sz="1400" dirty="0">
              <a:solidFill>
                <a:schemeClr val="tx1"/>
              </a:solidFill>
            </a:endParaRPr>
          </a:p>
        </p:txBody>
      </p:sp>
      <p:sp>
        <p:nvSpPr>
          <p:cNvPr id="11" name="Arrow: Up-Down 10">
            <a:extLst>
              <a:ext uri="{FF2B5EF4-FFF2-40B4-BE49-F238E27FC236}">
                <a16:creationId xmlns:a16="http://schemas.microsoft.com/office/drawing/2014/main" id="{89365DB4-FC92-4BB5-8E7F-38529625EC55}"/>
              </a:ext>
            </a:extLst>
          </p:cNvPr>
          <p:cNvSpPr/>
          <p:nvPr/>
        </p:nvSpPr>
        <p:spPr>
          <a:xfrm>
            <a:off x="10976868" y="3428999"/>
            <a:ext cx="231228" cy="911773"/>
          </a:xfrm>
          <a:prstGeom prst="upDown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DE" dirty="0"/>
          </a:p>
        </p:txBody>
      </p:sp>
      <p:sp>
        <p:nvSpPr>
          <p:cNvPr id="12" name="Rectangle: Rounded Corners 11">
            <a:extLst>
              <a:ext uri="{FF2B5EF4-FFF2-40B4-BE49-F238E27FC236}">
                <a16:creationId xmlns:a16="http://schemas.microsoft.com/office/drawing/2014/main" id="{170369C8-EE78-4A7D-920B-4B84AE60F3F6}"/>
              </a:ext>
            </a:extLst>
          </p:cNvPr>
          <p:cNvSpPr/>
          <p:nvPr/>
        </p:nvSpPr>
        <p:spPr>
          <a:xfrm>
            <a:off x="10813958" y="3699640"/>
            <a:ext cx="557048" cy="375745"/>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39%</a:t>
            </a:r>
            <a:endParaRPr lang="en-DE" sz="1400" dirty="0">
              <a:solidFill>
                <a:schemeClr val="tx1"/>
              </a:solidFill>
            </a:endParaRPr>
          </a:p>
        </p:txBody>
      </p:sp>
    </p:spTree>
    <p:extLst>
      <p:ext uri="{BB962C8B-B14F-4D97-AF65-F5344CB8AC3E}">
        <p14:creationId xmlns:p14="http://schemas.microsoft.com/office/powerpoint/2010/main" val="1418301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4" grpId="0" animBg="1"/>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75898F2-AEE7-46DE-82A3-B26D4FCDD490}"/>
              </a:ext>
            </a:extLst>
          </p:cNvPr>
          <p:cNvSpPr>
            <a:spLocks noGrp="1"/>
          </p:cNvSpPr>
          <p:nvPr>
            <p:ph sz="quarter" idx="4"/>
          </p:nvPr>
        </p:nvSpPr>
        <p:spPr>
          <a:xfrm>
            <a:off x="7858896" y="908050"/>
            <a:ext cx="3890191" cy="5041900"/>
          </a:xfrm>
        </p:spPr>
        <p:txBody>
          <a:bodyPr/>
          <a:lstStyle/>
          <a:p>
            <a:r>
              <a:rPr lang="en-GB" sz="2400" dirty="0">
                <a:solidFill>
                  <a:schemeClr val="bg1"/>
                </a:solidFill>
              </a:rPr>
              <a:t>Space heating, main use</a:t>
            </a:r>
          </a:p>
          <a:p>
            <a:endParaRPr lang="en-GB" sz="2400" dirty="0">
              <a:solidFill>
                <a:schemeClr val="bg1"/>
              </a:solidFill>
            </a:endParaRPr>
          </a:p>
          <a:p>
            <a:r>
              <a:rPr lang="en-GB" sz="2400" dirty="0">
                <a:solidFill>
                  <a:schemeClr val="bg1"/>
                </a:solidFill>
              </a:rPr>
              <a:t>Water heating tends to use lower-carbon sources</a:t>
            </a:r>
          </a:p>
        </p:txBody>
      </p:sp>
      <p:sp>
        <p:nvSpPr>
          <p:cNvPr id="3" name="Titel 2">
            <a:extLst>
              <a:ext uri="{FF2B5EF4-FFF2-40B4-BE49-F238E27FC236}">
                <a16:creationId xmlns:a16="http://schemas.microsoft.com/office/drawing/2014/main" id="{127DCF14-F4C8-4916-973E-8BA10F84B334}"/>
              </a:ext>
            </a:extLst>
          </p:cNvPr>
          <p:cNvSpPr>
            <a:spLocks noGrp="1"/>
          </p:cNvSpPr>
          <p:nvPr>
            <p:ph type="title"/>
          </p:nvPr>
        </p:nvSpPr>
        <p:spPr/>
        <p:txBody>
          <a:bodyPr/>
          <a:lstStyle/>
          <a:p>
            <a:r>
              <a:rPr lang="en-GB" dirty="0"/>
              <a:t>A closer look to heating [Residential, EU27]</a:t>
            </a:r>
          </a:p>
        </p:txBody>
      </p:sp>
      <p:graphicFrame>
        <p:nvGraphicFramePr>
          <p:cNvPr id="8" name="Chart 7">
            <a:extLst>
              <a:ext uri="{FF2B5EF4-FFF2-40B4-BE49-F238E27FC236}">
                <a16:creationId xmlns:a16="http://schemas.microsoft.com/office/drawing/2014/main" id="{C32C807C-3126-4194-AADA-454E6C83CB0A}"/>
              </a:ext>
            </a:extLst>
          </p:cNvPr>
          <p:cNvGraphicFramePr>
            <a:graphicFrameLocks/>
          </p:cNvGraphicFramePr>
          <p:nvPr>
            <p:extLst>
              <p:ext uri="{D42A27DB-BD31-4B8C-83A1-F6EECF244321}">
                <p14:modId xmlns:p14="http://schemas.microsoft.com/office/powerpoint/2010/main" val="2349639174"/>
              </p:ext>
            </p:extLst>
          </p:nvPr>
        </p:nvGraphicFramePr>
        <p:xfrm>
          <a:off x="360000" y="899999"/>
          <a:ext cx="3802097" cy="541430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D55B4516-AEB9-416B-BB54-D7B16C678450}"/>
              </a:ext>
            </a:extLst>
          </p:cNvPr>
          <p:cNvGraphicFramePr>
            <a:graphicFrameLocks/>
          </p:cNvGraphicFramePr>
          <p:nvPr>
            <p:extLst>
              <p:ext uri="{D42A27DB-BD31-4B8C-83A1-F6EECF244321}">
                <p14:modId xmlns:p14="http://schemas.microsoft.com/office/powerpoint/2010/main" val="4051191323"/>
              </p:ext>
            </p:extLst>
          </p:nvPr>
        </p:nvGraphicFramePr>
        <p:xfrm>
          <a:off x="8199642" y="899997"/>
          <a:ext cx="3726947" cy="54143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34DF7765-32C3-4CB9-A252-EEA79560DAE2}"/>
              </a:ext>
            </a:extLst>
          </p:cNvPr>
          <p:cNvGraphicFramePr>
            <a:graphicFrameLocks/>
          </p:cNvGraphicFramePr>
          <p:nvPr>
            <p:extLst>
              <p:ext uri="{D42A27DB-BD31-4B8C-83A1-F6EECF244321}">
                <p14:modId xmlns:p14="http://schemas.microsoft.com/office/powerpoint/2010/main" val="1700605929"/>
              </p:ext>
            </p:extLst>
          </p:nvPr>
        </p:nvGraphicFramePr>
        <p:xfrm>
          <a:off x="4486932" y="899996"/>
          <a:ext cx="3726947" cy="5414303"/>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C0BB4DA2-28BB-45A5-918B-240C2A7AFC53}"/>
              </a:ext>
            </a:extLst>
          </p:cNvPr>
          <p:cNvSpPr txBox="1"/>
          <p:nvPr/>
        </p:nvSpPr>
        <p:spPr>
          <a:xfrm>
            <a:off x="6390459" y="6314303"/>
            <a:ext cx="4488024" cy="307777"/>
          </a:xfrm>
          <a:prstGeom prst="rect">
            <a:avLst/>
          </a:prstGeom>
        </p:spPr>
        <p:txBody>
          <a:bodyPr wrap="square" rtlCol="0">
            <a:spAutoFit/>
          </a:bodyPr>
          <a:lstStyle/>
          <a:p>
            <a:pPr algn="l"/>
            <a:r>
              <a:rPr lang="en-US" sz="1400" dirty="0"/>
              <a:t>Source: </a:t>
            </a:r>
            <a:r>
              <a:rPr lang="en-US" sz="1400" dirty="0">
                <a:hlinkClick r:id="rId5"/>
              </a:rPr>
              <a:t>Eurostat (2023b)</a:t>
            </a:r>
            <a:endParaRPr lang="en-DE" sz="1400" dirty="0"/>
          </a:p>
        </p:txBody>
      </p:sp>
      <p:sp>
        <p:nvSpPr>
          <p:cNvPr id="13" name="Rectangle: Rounded Corners 12">
            <a:extLst>
              <a:ext uri="{FF2B5EF4-FFF2-40B4-BE49-F238E27FC236}">
                <a16:creationId xmlns:a16="http://schemas.microsoft.com/office/drawing/2014/main" id="{B652C82E-B4AE-437B-BB12-665BA9598446}"/>
              </a:ext>
            </a:extLst>
          </p:cNvPr>
          <p:cNvSpPr/>
          <p:nvPr/>
        </p:nvSpPr>
        <p:spPr>
          <a:xfrm>
            <a:off x="3925029" y="2052144"/>
            <a:ext cx="557048" cy="375745"/>
          </a:xfrm>
          <a:prstGeom prst="round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79%</a:t>
            </a:r>
            <a:endParaRPr lang="en-DE" sz="1400" dirty="0">
              <a:solidFill>
                <a:schemeClr val="tx1"/>
              </a:solidFill>
            </a:endParaRPr>
          </a:p>
        </p:txBody>
      </p:sp>
      <p:sp>
        <p:nvSpPr>
          <p:cNvPr id="14" name="Arrow: Up-Down 13">
            <a:extLst>
              <a:ext uri="{FF2B5EF4-FFF2-40B4-BE49-F238E27FC236}">
                <a16:creationId xmlns:a16="http://schemas.microsoft.com/office/drawing/2014/main" id="{9168D906-B402-4247-ADC9-28E8829068A9}"/>
              </a:ext>
            </a:extLst>
          </p:cNvPr>
          <p:cNvSpPr/>
          <p:nvPr/>
        </p:nvSpPr>
        <p:spPr>
          <a:xfrm>
            <a:off x="7913655" y="3005959"/>
            <a:ext cx="231228" cy="1870841"/>
          </a:xfrm>
          <a:prstGeom prst="upDown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DE" dirty="0"/>
          </a:p>
        </p:txBody>
      </p:sp>
      <p:sp>
        <p:nvSpPr>
          <p:cNvPr id="15" name="Rectangle: Rounded Corners 14">
            <a:extLst>
              <a:ext uri="{FF2B5EF4-FFF2-40B4-BE49-F238E27FC236}">
                <a16:creationId xmlns:a16="http://schemas.microsoft.com/office/drawing/2014/main" id="{3A4FB542-D224-4DD0-9D69-1C2069189482}"/>
              </a:ext>
            </a:extLst>
          </p:cNvPr>
          <p:cNvSpPr/>
          <p:nvPr/>
        </p:nvSpPr>
        <p:spPr>
          <a:xfrm>
            <a:off x="7750745" y="3702268"/>
            <a:ext cx="557048" cy="375745"/>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54%</a:t>
            </a:r>
            <a:endParaRPr lang="en-DE" sz="1400" dirty="0">
              <a:solidFill>
                <a:schemeClr val="tx1"/>
              </a:solidFill>
            </a:endParaRPr>
          </a:p>
        </p:txBody>
      </p:sp>
      <p:sp>
        <p:nvSpPr>
          <p:cNvPr id="16" name="Arrow: Up-Down 15">
            <a:extLst>
              <a:ext uri="{FF2B5EF4-FFF2-40B4-BE49-F238E27FC236}">
                <a16:creationId xmlns:a16="http://schemas.microsoft.com/office/drawing/2014/main" id="{AC7BCF13-73CE-4FA3-8932-52880A1536AA}"/>
              </a:ext>
            </a:extLst>
          </p:cNvPr>
          <p:cNvSpPr/>
          <p:nvPr/>
        </p:nvSpPr>
        <p:spPr>
          <a:xfrm>
            <a:off x="11741624" y="3237186"/>
            <a:ext cx="231228" cy="1639614"/>
          </a:xfrm>
          <a:prstGeom prst="upDown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DE" dirty="0"/>
          </a:p>
        </p:txBody>
      </p:sp>
      <p:sp>
        <p:nvSpPr>
          <p:cNvPr id="17" name="Rectangle: Rounded Corners 16">
            <a:extLst>
              <a:ext uri="{FF2B5EF4-FFF2-40B4-BE49-F238E27FC236}">
                <a16:creationId xmlns:a16="http://schemas.microsoft.com/office/drawing/2014/main" id="{6337AE89-3E90-42EA-8D3F-3D8BB97BBE4B}"/>
              </a:ext>
            </a:extLst>
          </p:cNvPr>
          <p:cNvSpPr/>
          <p:nvPr/>
        </p:nvSpPr>
        <p:spPr>
          <a:xfrm>
            <a:off x="11578714" y="3890140"/>
            <a:ext cx="557048" cy="375745"/>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54%</a:t>
            </a:r>
            <a:endParaRPr lang="en-DE" sz="1400" dirty="0">
              <a:solidFill>
                <a:schemeClr val="tx1"/>
              </a:solidFill>
            </a:endParaRPr>
          </a:p>
        </p:txBody>
      </p:sp>
    </p:spTree>
    <p:extLst>
      <p:ext uri="{BB962C8B-B14F-4D97-AF65-F5344CB8AC3E}">
        <p14:creationId xmlns:p14="http://schemas.microsoft.com/office/powerpoint/2010/main" val="2023167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Graphic spid="11" grpId="0">
        <p:bldAsOne/>
      </p:bldGraphic>
      <p:bldP spid="13" grpId="0" animBg="1"/>
      <p:bldP spid="14" grpId="0" animBg="1"/>
      <p:bldP spid="15" grpId="0" animBg="1"/>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75898F2-AEE7-46DE-82A3-B26D4FCDD490}"/>
              </a:ext>
            </a:extLst>
          </p:cNvPr>
          <p:cNvSpPr>
            <a:spLocks noGrp="1"/>
          </p:cNvSpPr>
          <p:nvPr>
            <p:ph sz="quarter" idx="4"/>
          </p:nvPr>
        </p:nvSpPr>
        <p:spPr>
          <a:xfrm>
            <a:off x="442912" y="908050"/>
            <a:ext cx="11052402" cy="5041900"/>
          </a:xfrm>
        </p:spPr>
        <p:txBody>
          <a:bodyPr/>
          <a:lstStyle/>
          <a:p>
            <a:pPr marL="0" indent="0">
              <a:buNone/>
            </a:pPr>
            <a:r>
              <a:rPr lang="en-US" sz="2800" dirty="0"/>
              <a:t>Heating can be supplied either in a centralized or a decentralized way:</a:t>
            </a:r>
          </a:p>
          <a:p>
            <a:endParaRPr lang="de-DE" sz="2800" dirty="0"/>
          </a:p>
        </p:txBody>
      </p:sp>
      <p:sp>
        <p:nvSpPr>
          <p:cNvPr id="3" name="Titel 2">
            <a:extLst>
              <a:ext uri="{FF2B5EF4-FFF2-40B4-BE49-F238E27FC236}">
                <a16:creationId xmlns:a16="http://schemas.microsoft.com/office/drawing/2014/main" id="{127DCF14-F4C8-4916-973E-8BA10F84B334}"/>
              </a:ext>
            </a:extLst>
          </p:cNvPr>
          <p:cNvSpPr>
            <a:spLocks noGrp="1"/>
          </p:cNvSpPr>
          <p:nvPr>
            <p:ph type="title"/>
          </p:nvPr>
        </p:nvSpPr>
        <p:spPr/>
        <p:txBody>
          <a:bodyPr/>
          <a:lstStyle/>
          <a:p>
            <a:r>
              <a:rPr lang="en-GB"/>
              <a:t>Heat supply</a:t>
            </a:r>
          </a:p>
        </p:txBody>
      </p:sp>
      <p:pic>
        <p:nvPicPr>
          <p:cNvPr id="4" name="Image 4" descr="Une image contenant capture d’écran&#10;&#10;Description générée automatiquement">
            <a:extLst>
              <a:ext uri="{FF2B5EF4-FFF2-40B4-BE49-F238E27FC236}">
                <a16:creationId xmlns:a16="http://schemas.microsoft.com/office/drawing/2014/main" id="{D8DC28FA-F9CB-4A77-9414-C2AD0BDC8E3B}"/>
              </a:ext>
            </a:extLst>
          </p:cNvPr>
          <p:cNvPicPr>
            <a:picLocks noChangeAspect="1"/>
          </p:cNvPicPr>
          <p:nvPr/>
        </p:nvPicPr>
        <p:blipFill>
          <a:blip r:embed="rId2"/>
          <a:stretch>
            <a:fillRect/>
          </a:stretch>
        </p:blipFill>
        <p:spPr>
          <a:xfrm>
            <a:off x="3892933" y="1644033"/>
            <a:ext cx="8221289" cy="4327525"/>
          </a:xfrm>
          <a:prstGeom prst="rect">
            <a:avLst/>
          </a:prstGeom>
        </p:spPr>
      </p:pic>
      <p:sp>
        <p:nvSpPr>
          <p:cNvPr id="5" name="TextBox 4">
            <a:extLst>
              <a:ext uri="{FF2B5EF4-FFF2-40B4-BE49-F238E27FC236}">
                <a16:creationId xmlns:a16="http://schemas.microsoft.com/office/drawing/2014/main" id="{9742ED48-5189-4FBB-8838-BED1C50DEEB9}"/>
              </a:ext>
            </a:extLst>
          </p:cNvPr>
          <p:cNvSpPr txBox="1"/>
          <p:nvPr/>
        </p:nvSpPr>
        <p:spPr>
          <a:xfrm>
            <a:off x="4087178" y="6128720"/>
            <a:ext cx="6995160" cy="307777"/>
          </a:xfrm>
          <a:prstGeom prst="rect">
            <a:avLst/>
          </a:prstGeom>
          <a:noFill/>
        </p:spPr>
        <p:txBody>
          <a:bodyPr wrap="square" rtlCol="0">
            <a:spAutoFit/>
          </a:bodyPr>
          <a:lstStyle/>
          <a:p>
            <a:r>
              <a:rPr lang="fr-FR" sz="1400" b="1" u="sng" dirty="0">
                <a:solidFill>
                  <a:schemeClr val="tx1">
                    <a:lumMod val="50000"/>
                    <a:lumOff val="50000"/>
                  </a:schemeClr>
                </a:solidFill>
              </a:rPr>
              <a:t>Source</a:t>
            </a:r>
            <a:r>
              <a:rPr lang="aa-ET" sz="1400" dirty="0">
                <a:solidFill>
                  <a:schemeClr val="tx1">
                    <a:lumMod val="50000"/>
                    <a:lumOff val="50000"/>
                  </a:schemeClr>
                </a:solidFill>
              </a:rPr>
              <a:t>: </a:t>
            </a:r>
            <a:r>
              <a:rPr lang="fr-FR" sz="1400" dirty="0" err="1">
                <a:solidFill>
                  <a:schemeClr val="tx1">
                    <a:lumMod val="50000"/>
                    <a:lumOff val="50000"/>
                  </a:schemeClr>
                </a:solidFill>
              </a:rPr>
              <a:t>Bloess</a:t>
            </a:r>
            <a:r>
              <a:rPr lang="fr-FR" sz="1400" dirty="0">
                <a:solidFill>
                  <a:schemeClr val="tx1">
                    <a:lumMod val="50000"/>
                    <a:lumOff val="50000"/>
                  </a:schemeClr>
                </a:solidFill>
              </a:rPr>
              <a:t> et al. (2018) </a:t>
            </a:r>
            <a:endParaRPr lang="aa-ET" sz="1400" dirty="0">
              <a:solidFill>
                <a:schemeClr val="tx1">
                  <a:lumMod val="50000"/>
                  <a:lumOff val="50000"/>
                </a:schemeClr>
              </a:solidFill>
            </a:endParaRPr>
          </a:p>
        </p:txBody>
      </p:sp>
      <p:sp>
        <p:nvSpPr>
          <p:cNvPr id="6" name="Inhaltsplatzhalter 1">
            <a:extLst>
              <a:ext uri="{FF2B5EF4-FFF2-40B4-BE49-F238E27FC236}">
                <a16:creationId xmlns:a16="http://schemas.microsoft.com/office/drawing/2014/main" id="{D34D2571-2060-4092-9234-D2A3F566BDB0}"/>
              </a:ext>
            </a:extLst>
          </p:cNvPr>
          <p:cNvSpPr txBox="1">
            <a:spLocks/>
          </p:cNvSpPr>
          <p:nvPr/>
        </p:nvSpPr>
        <p:spPr>
          <a:xfrm>
            <a:off x="442912" y="1486870"/>
            <a:ext cx="3727872" cy="4463079"/>
          </a:xfrm>
          <a:prstGeom prst="rect">
            <a:avLst/>
          </a:prstGeom>
        </p:spPr>
        <p:txBody>
          <a:bodyPr lIns="90000"/>
          <a:lstStyle>
            <a:lvl1pPr marL="228600" indent="-228600" algn="l" defTabSz="914400" rtl="0" eaLnBrk="1" latinLnBrk="0" hangingPunct="1">
              <a:lnSpc>
                <a:spcPct val="90000"/>
              </a:lnSpc>
              <a:spcBef>
                <a:spcPts val="1000"/>
              </a:spcBef>
              <a:buFont typeface="Systemschrift Normal"/>
              <a:buChar char="›"/>
              <a:defRPr sz="30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schrift Normal"/>
              <a:buChar char="›"/>
              <a:defRPr sz="30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mschrift Normal"/>
              <a:buChar char="›"/>
              <a:defRPr sz="3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mbol"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mbol"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Central heating: combined heat and power (CHP) and heat-only plants (HOP)</a:t>
            </a:r>
          </a:p>
          <a:p>
            <a:endParaRPr lang="en-US" sz="2400" dirty="0"/>
          </a:p>
          <a:p>
            <a:r>
              <a:rPr lang="en-US" sz="2400" dirty="0"/>
              <a:t>Decentral heating: boilers (oil, gas, electric), electric heating, solar thermal, </a:t>
            </a:r>
            <a:r>
              <a:rPr lang="en-US" sz="2400" dirty="0" err="1"/>
              <a:t>etc</a:t>
            </a:r>
            <a:endParaRPr lang="en-US" sz="2400" dirty="0"/>
          </a:p>
          <a:p>
            <a:endParaRPr lang="de-DE" sz="2400" dirty="0"/>
          </a:p>
        </p:txBody>
      </p:sp>
    </p:spTree>
    <p:extLst>
      <p:ext uri="{BB962C8B-B14F-4D97-AF65-F5344CB8AC3E}">
        <p14:creationId xmlns:p14="http://schemas.microsoft.com/office/powerpoint/2010/main" val="3841069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5DB65B-F661-49F3-ACED-FC11AE71B89A}"/>
              </a:ext>
            </a:extLst>
          </p:cNvPr>
          <p:cNvPicPr>
            <a:picLocks noChangeAspect="1"/>
          </p:cNvPicPr>
          <p:nvPr/>
        </p:nvPicPr>
        <p:blipFill>
          <a:blip r:embed="rId3"/>
          <a:stretch>
            <a:fillRect/>
          </a:stretch>
        </p:blipFill>
        <p:spPr>
          <a:xfrm>
            <a:off x="5122231" y="2719339"/>
            <a:ext cx="6471458" cy="3345658"/>
          </a:xfrm>
          <a:prstGeom prst="rect">
            <a:avLst/>
          </a:prstGeom>
        </p:spPr>
      </p:pic>
      <p:sp>
        <p:nvSpPr>
          <p:cNvPr id="2" name="Inhaltsplatzhalter 1">
            <a:extLst>
              <a:ext uri="{FF2B5EF4-FFF2-40B4-BE49-F238E27FC236}">
                <a16:creationId xmlns:a16="http://schemas.microsoft.com/office/drawing/2014/main" id="{B75898F2-AEE7-46DE-82A3-B26D4FCDD490}"/>
              </a:ext>
            </a:extLst>
          </p:cNvPr>
          <p:cNvSpPr>
            <a:spLocks noGrp="1"/>
          </p:cNvSpPr>
          <p:nvPr>
            <p:ph sz="quarter" idx="4"/>
          </p:nvPr>
        </p:nvSpPr>
        <p:spPr/>
        <p:txBody>
          <a:bodyPr/>
          <a:lstStyle/>
          <a:p>
            <a:r>
              <a:rPr lang="en-US" sz="2800"/>
              <a:t>Buildings: 42% of EU27 total energy consumption and 35% of carbon emissions in 2020</a:t>
            </a:r>
            <a:endParaRPr lang="en-GB" sz="2800"/>
          </a:p>
          <a:p>
            <a:r>
              <a:rPr lang="en-GB" sz="2800"/>
              <a:t>EU Green Deal:</a:t>
            </a:r>
          </a:p>
          <a:p>
            <a:pPr lvl="1"/>
            <a:r>
              <a:rPr lang="en-GB" sz="2000"/>
              <a:t>55% net emissions reduction by 2030 and climate neutrality by 2050</a:t>
            </a:r>
          </a:p>
          <a:p>
            <a:pPr lvl="1"/>
            <a:r>
              <a:rPr lang="en-GB" sz="2000"/>
              <a:t>EU ETS: from 43% to 62% by 2030</a:t>
            </a:r>
          </a:p>
          <a:p>
            <a:pPr lvl="1"/>
            <a:r>
              <a:rPr lang="en-GB" sz="2000"/>
              <a:t>ESR: from 29% to 40% by 2030</a:t>
            </a:r>
          </a:p>
          <a:p>
            <a:pPr lvl="1"/>
            <a:endParaRPr lang="en-US" sz="2800"/>
          </a:p>
          <a:p>
            <a:pPr marL="0" indent="0">
              <a:buNone/>
            </a:pPr>
            <a:r>
              <a:rPr lang="en-US" sz="2800"/>
              <a:t>How to decarbonize the building sector?</a:t>
            </a:r>
          </a:p>
          <a:p>
            <a:r>
              <a:rPr lang="en-US" sz="2800"/>
              <a:t>Efficiency gains: </a:t>
            </a:r>
            <a:r>
              <a:rPr lang="en-GB" sz="2800"/>
              <a:t>Energy Efficiency First principle</a:t>
            </a:r>
            <a:r>
              <a:rPr lang="en-US" sz="2800"/>
              <a:t> </a:t>
            </a:r>
          </a:p>
          <a:p>
            <a:pPr lvl="1"/>
            <a:r>
              <a:rPr lang="en-US" sz="2000"/>
              <a:t>Energy Performance of Buildings Directive (EPBD) [‘Renovation wave’]</a:t>
            </a:r>
          </a:p>
          <a:p>
            <a:pPr lvl="1"/>
            <a:r>
              <a:rPr lang="en-GB" sz="2000"/>
              <a:t>Other relevant policies: </a:t>
            </a:r>
            <a:r>
              <a:rPr lang="en-US" sz="2000"/>
              <a:t>the EU’s recovery plan, REPowerEU </a:t>
            </a:r>
          </a:p>
          <a:p>
            <a:pPr marL="228600" lvl="1"/>
            <a:r>
              <a:rPr lang="en-US" sz="2800"/>
              <a:t>Energy switch -&gt; District heating (DH) and power to heat (P2H)</a:t>
            </a:r>
            <a:endParaRPr lang="de-DE" sz="2800" dirty="0"/>
          </a:p>
        </p:txBody>
      </p:sp>
      <p:sp>
        <p:nvSpPr>
          <p:cNvPr id="3" name="Titel 2">
            <a:extLst>
              <a:ext uri="{FF2B5EF4-FFF2-40B4-BE49-F238E27FC236}">
                <a16:creationId xmlns:a16="http://schemas.microsoft.com/office/drawing/2014/main" id="{127DCF14-F4C8-4916-973E-8BA10F84B334}"/>
              </a:ext>
            </a:extLst>
          </p:cNvPr>
          <p:cNvSpPr>
            <a:spLocks noGrp="1"/>
          </p:cNvSpPr>
          <p:nvPr>
            <p:ph type="title"/>
          </p:nvPr>
        </p:nvSpPr>
        <p:spPr/>
        <p:txBody>
          <a:bodyPr/>
          <a:lstStyle/>
          <a:p>
            <a:r>
              <a:rPr lang="en-US" dirty="0"/>
              <a:t>EU Green Deal targets: towards more stringency</a:t>
            </a:r>
            <a:endParaRPr lang="de-DE" dirty="0"/>
          </a:p>
        </p:txBody>
      </p:sp>
      <p:sp>
        <p:nvSpPr>
          <p:cNvPr id="6" name="Rectangle 5">
            <a:extLst>
              <a:ext uri="{FF2B5EF4-FFF2-40B4-BE49-F238E27FC236}">
                <a16:creationId xmlns:a16="http://schemas.microsoft.com/office/drawing/2014/main" id="{DF4A1D69-202D-4D44-B3B8-597213829F9B}"/>
              </a:ext>
            </a:extLst>
          </p:cNvPr>
          <p:cNvSpPr/>
          <p:nvPr/>
        </p:nvSpPr>
        <p:spPr>
          <a:xfrm>
            <a:off x="9202059" y="5815942"/>
            <a:ext cx="1834477" cy="369332"/>
          </a:xfrm>
          <a:prstGeom prst="rect">
            <a:avLst/>
          </a:prstGeom>
        </p:spPr>
        <p:txBody>
          <a:bodyPr wrap="none">
            <a:spAutoFit/>
          </a:bodyPr>
          <a:lstStyle/>
          <a:p>
            <a:r>
              <a:rPr lang="en-US" dirty="0"/>
              <a:t>Source: </a:t>
            </a:r>
            <a:r>
              <a:rPr lang="en-US" dirty="0">
                <a:hlinkClick r:id="rId4"/>
              </a:rPr>
              <a:t>EC (2023)</a:t>
            </a:r>
            <a:endParaRPr lang="en-DE" dirty="0"/>
          </a:p>
        </p:txBody>
      </p:sp>
    </p:spTree>
    <p:extLst>
      <p:ext uri="{BB962C8B-B14F-4D97-AF65-F5344CB8AC3E}">
        <p14:creationId xmlns:p14="http://schemas.microsoft.com/office/powerpoint/2010/main" val="4053656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a:themeElements>
    <a:clrScheme name="PIK Farben">
      <a:dk1>
        <a:srgbClr val="000000"/>
      </a:dk1>
      <a:lt1>
        <a:srgbClr val="FFFFFF"/>
      </a:lt1>
      <a:dk2>
        <a:srgbClr val="334644"/>
      </a:dk2>
      <a:lt2>
        <a:srgbClr val="FFFFFF"/>
      </a:lt2>
      <a:accent1>
        <a:srgbClr val="8E908E"/>
      </a:accent1>
      <a:accent2>
        <a:srgbClr val="C3621C"/>
      </a:accent2>
      <a:accent3>
        <a:srgbClr val="8A704E"/>
      </a:accent3>
      <a:accent4>
        <a:srgbClr val="757A67"/>
      </a:accent4>
      <a:accent5>
        <a:srgbClr val="6E8980"/>
      </a:accent5>
      <a:accent6>
        <a:srgbClr val="7BADAE"/>
      </a:accent6>
      <a:hlink>
        <a:srgbClr val="334644"/>
      </a:hlink>
      <a:folHlink>
        <a:srgbClr val="33464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algn="l">
          <a:defRPr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EE2B07B348AA044B9A082C41FC79680" ma:contentTypeVersion="13" ma:contentTypeDescription="Create a new document." ma:contentTypeScope="" ma:versionID="da88f0bd8bd96b9fd8185b9da0b307a0">
  <xsd:schema xmlns:xsd="http://www.w3.org/2001/XMLSchema" xmlns:xs="http://www.w3.org/2001/XMLSchema" xmlns:p="http://schemas.microsoft.com/office/2006/metadata/properties" xmlns:ns2="6223b777-599c-470d-a262-9e3afb76aaa8" xmlns:ns3="2f9cf08e-e931-4cc0-8abd-b1ce2a0afbd2" targetNamespace="http://schemas.microsoft.com/office/2006/metadata/properties" ma:root="true" ma:fieldsID="017cad4b69f4e3651d85752a0a14587a" ns2:_="" ns3:_="">
    <xsd:import namespace="6223b777-599c-470d-a262-9e3afb76aaa8"/>
    <xsd:import namespace="2f9cf08e-e931-4cc0-8abd-b1ce2a0afbd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2:TaxCatchAll" minOccurs="0"/>
                <xsd:element ref="ns3:MediaServiceDateTaken" minOccurs="0"/>
                <xsd:element ref="ns3:MediaServiceObjectDetectorVersions" minOccurs="0"/>
                <xsd:element ref="ns3:MediaServiceGenerationTime" minOccurs="0"/>
                <xsd:element ref="ns3:MediaServiceEventHashCode" minOccurs="0"/>
                <xsd:element ref="ns3:MediaLengthInSecond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23b777-599c-470d-a262-9e3afb76aaa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59a80b27-c97e-4b44-a014-5215f08bf505}" ma:internalName="TaxCatchAll" ma:showField="CatchAllData" ma:web="6223b777-599c-470d-a262-9e3afb76aaa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f9cf08e-e931-4cc0-8abd-b1ce2a0afbd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1a43545-49ed-48fb-bdab-64fb7487fbb0"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223b777-599c-470d-a262-9e3afb76aaa8" xsi:nil="true"/>
    <lcf76f155ced4ddcb4097134ff3c332f xmlns="2f9cf08e-e931-4cc0-8abd-b1ce2a0afbd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839402D-D780-42D1-8782-356CF8E4140D}"/>
</file>

<file path=customXml/itemProps2.xml><?xml version="1.0" encoding="utf-8"?>
<ds:datastoreItem xmlns:ds="http://schemas.openxmlformats.org/officeDocument/2006/customXml" ds:itemID="{84FA7C4E-4EA8-445C-A371-37D479A08FFC}"/>
</file>

<file path=customXml/itemProps3.xml><?xml version="1.0" encoding="utf-8"?>
<ds:datastoreItem xmlns:ds="http://schemas.openxmlformats.org/officeDocument/2006/customXml" ds:itemID="{3115839B-BC38-42AE-85DC-5B0C2C8D2066}"/>
</file>

<file path=docProps/app.xml><?xml version="1.0" encoding="utf-8"?>
<Properties xmlns="http://schemas.openxmlformats.org/officeDocument/2006/extended-properties" xmlns:vt="http://schemas.openxmlformats.org/officeDocument/2006/docPropsVTypes">
  <Template/>
  <TotalTime>4705</TotalTime>
  <Words>3448</Words>
  <Application>Microsoft Office PowerPoint</Application>
  <PresentationFormat>Widescreen</PresentationFormat>
  <Paragraphs>252</Paragraphs>
  <Slides>32</Slides>
  <Notes>10</Notes>
  <HiddenSlides>6</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Corbel</vt:lpstr>
      <vt:lpstr>Symbol</vt:lpstr>
      <vt:lpstr>Systemschrift Normal</vt:lpstr>
      <vt:lpstr>Times New Roman</vt:lpstr>
      <vt:lpstr>Office</vt:lpstr>
      <vt:lpstr>PowerPoint Presentation</vt:lpstr>
      <vt:lpstr>PowerPoint Presentation</vt:lpstr>
      <vt:lpstr>Will cutting back on renovating buildings make carbon prices go through the roof?</vt:lpstr>
      <vt:lpstr>Motivation</vt:lpstr>
      <vt:lpstr>Greenhouse gas emissions from energy use in buildings in the EU</vt:lpstr>
      <vt:lpstr>A closer look to buildings [EU27]</vt:lpstr>
      <vt:lpstr>A closer look to heating [Residential, EU27]</vt:lpstr>
      <vt:lpstr>Heat supply</vt:lpstr>
      <vt:lpstr>EU Green Deal targets: towards more stringency</vt:lpstr>
      <vt:lpstr>Decarbonising the building sector</vt:lpstr>
      <vt:lpstr>Options to decarbonise the building sector</vt:lpstr>
      <vt:lpstr>Effects of building sector decarbonisation </vt:lpstr>
      <vt:lpstr>Research question</vt:lpstr>
      <vt:lpstr>Methods</vt:lpstr>
      <vt:lpstr>LIMES-EU in a nutshell</vt:lpstr>
      <vt:lpstr>Buildings module</vt:lpstr>
      <vt:lpstr>Other assumptions</vt:lpstr>
      <vt:lpstr>When2Heat</vt:lpstr>
      <vt:lpstr>Interaction buildings module and EU ETS</vt:lpstr>
      <vt:lpstr>Results</vt:lpstr>
      <vt:lpstr>Evolution of heat-mix in buildings</vt:lpstr>
      <vt:lpstr>Evolution of DH generation-mix</vt:lpstr>
      <vt:lpstr>Impact of heat electrification on the power sector</vt:lpstr>
      <vt:lpstr>Carbon prices do not go through the roof</vt:lpstr>
      <vt:lpstr>Only one concern: make sure decarbonisation options are available</vt:lpstr>
      <vt:lpstr>Conclusions</vt:lpstr>
      <vt:lpstr>A bit of self promotion</vt:lpstr>
      <vt:lpstr>References (I)</vt:lpstr>
      <vt:lpstr>References (II)</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Sonja Kreft</dc:creator>
  <cp:lastModifiedBy>Sebastian Osorio</cp:lastModifiedBy>
  <cp:revision>266</cp:revision>
  <dcterms:created xsi:type="dcterms:W3CDTF">2020-11-23T08:04:57Z</dcterms:created>
  <dcterms:modified xsi:type="dcterms:W3CDTF">2023-11-28T09:43:36Z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0x010100CEE2B07B348AA044B9A082C41FC79680</vt:lpwstr>
  </property>
</Properties>
</file>