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9"/>
  </p:notesMasterIdLst>
  <p:handoutMasterIdLst>
    <p:handoutMasterId r:id="rId30"/>
  </p:handoutMasterIdLst>
  <p:sldIdLst>
    <p:sldId id="298" r:id="rId5"/>
    <p:sldId id="387" r:id="rId6"/>
    <p:sldId id="436" r:id="rId7"/>
    <p:sldId id="437" r:id="rId8"/>
    <p:sldId id="385" r:id="rId9"/>
    <p:sldId id="386" r:id="rId10"/>
    <p:sldId id="426" r:id="rId11"/>
    <p:sldId id="429" r:id="rId12"/>
    <p:sldId id="438" r:id="rId13"/>
    <p:sldId id="427" r:id="rId14"/>
    <p:sldId id="432" r:id="rId15"/>
    <p:sldId id="433" r:id="rId16"/>
    <p:sldId id="430" r:id="rId17"/>
    <p:sldId id="411" r:id="rId18"/>
    <p:sldId id="417" r:id="rId19"/>
    <p:sldId id="418" r:id="rId20"/>
    <p:sldId id="419" r:id="rId21"/>
    <p:sldId id="420" r:id="rId22"/>
    <p:sldId id="421" r:id="rId23"/>
    <p:sldId id="424" r:id="rId24"/>
    <p:sldId id="425" r:id="rId25"/>
    <p:sldId id="423" r:id="rId26"/>
    <p:sldId id="380" r:id="rId27"/>
    <p:sldId id="381" r:id="rId2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F00"/>
    <a:srgbClr val="B3FFB3"/>
    <a:srgbClr val="8DA8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28" autoAdjust="0"/>
    <p:restoredTop sz="94630"/>
  </p:normalViewPr>
  <p:slideViewPr>
    <p:cSldViewPr snapToGrid="0">
      <p:cViewPr>
        <p:scale>
          <a:sx n="61" d="100"/>
          <a:sy n="61" d="100"/>
        </p:scale>
        <p:origin x="800" y="1424"/>
      </p:cViewPr>
      <p:guideLst>
        <p:guide orient="horz" pos="2160"/>
        <p:guide pos="3840"/>
      </p:guideLst>
    </p:cSldViewPr>
  </p:slideViewPr>
  <p:outlineViewPr>
    <p:cViewPr>
      <p:scale>
        <a:sx n="33" d="100"/>
        <a:sy n="33" d="100"/>
      </p:scale>
      <p:origin x="0" y="-38208"/>
    </p:cViewPr>
  </p:outlineViewPr>
  <p:notesTextViewPr>
    <p:cViewPr>
      <p:scale>
        <a:sx n="20" d="100"/>
        <a:sy n="2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AITOH.H.NUSSTF\Downloads\da.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Sheet2!$A$3</c:f>
              <c:strCache>
                <c:ptCount val="1"/>
                <c:pt idx="0">
                  <c:v>Risk under voluntary target</c:v>
                </c:pt>
              </c:strCache>
            </c:strRef>
          </c:tx>
          <c:spPr>
            <a:ln w="47625" cap="rnd">
              <a:solidFill>
                <a:srgbClr val="92D050"/>
              </a:solidFill>
              <a:round/>
            </a:ln>
            <a:effectLst/>
          </c:spPr>
          <c:marker>
            <c:symbol val="circle"/>
            <c:size val="5"/>
            <c:spPr>
              <a:solidFill>
                <a:srgbClr val="92D050"/>
              </a:solidFill>
              <a:ln w="47625">
                <a:solidFill>
                  <a:srgbClr val="92D050"/>
                </a:solidFill>
              </a:ln>
              <a:effectLst/>
            </c:spPr>
          </c:marker>
          <c:xVal>
            <c:numRef>
              <c:f>Sheet2!$B$2:$F$2</c:f>
              <c:numCache>
                <c:formatCode>General</c:formatCode>
                <c:ptCount val="5"/>
                <c:pt idx="0">
                  <c:v>1</c:v>
                </c:pt>
                <c:pt idx="1">
                  <c:v>2</c:v>
                </c:pt>
                <c:pt idx="2">
                  <c:v>3</c:v>
                </c:pt>
                <c:pt idx="3">
                  <c:v>4</c:v>
                </c:pt>
                <c:pt idx="4">
                  <c:v>5</c:v>
                </c:pt>
              </c:numCache>
            </c:numRef>
          </c:xVal>
          <c:yVal>
            <c:numRef>
              <c:f>Sheet2!$B$3:$F$3</c:f>
              <c:numCache>
                <c:formatCode>General</c:formatCode>
                <c:ptCount val="5"/>
                <c:pt idx="0">
                  <c:v>3</c:v>
                </c:pt>
                <c:pt idx="1">
                  <c:v>9</c:v>
                </c:pt>
                <c:pt idx="2">
                  <c:v>19</c:v>
                </c:pt>
                <c:pt idx="3">
                  <c:v>33</c:v>
                </c:pt>
                <c:pt idx="4">
                  <c:v>51</c:v>
                </c:pt>
              </c:numCache>
            </c:numRef>
          </c:yVal>
          <c:smooth val="1"/>
          <c:extLst>
            <c:ext xmlns:c16="http://schemas.microsoft.com/office/drawing/2014/chart" uri="{C3380CC4-5D6E-409C-BE32-E72D297353CC}">
              <c16:uniqueId val="{00000000-EA80-4B9C-B6F8-72A63142DDF3}"/>
            </c:ext>
          </c:extLst>
        </c:ser>
        <c:ser>
          <c:idx val="1"/>
          <c:order val="1"/>
          <c:tx>
            <c:strRef>
              <c:f>Sheet2!$A$4</c:f>
              <c:strCache>
                <c:ptCount val="1"/>
                <c:pt idx="0">
                  <c:v>Risk under mandatory target</c:v>
                </c:pt>
              </c:strCache>
            </c:strRef>
          </c:tx>
          <c:spPr>
            <a:ln w="47625" cap="rnd">
              <a:solidFill>
                <a:schemeClr val="accent2"/>
              </a:solidFill>
              <a:round/>
            </a:ln>
            <a:effectLst/>
          </c:spPr>
          <c:marker>
            <c:symbol val="circle"/>
            <c:size val="5"/>
            <c:spPr>
              <a:solidFill>
                <a:schemeClr val="accent2"/>
              </a:solidFill>
              <a:ln w="47625">
                <a:solidFill>
                  <a:schemeClr val="accent2"/>
                </a:solidFill>
              </a:ln>
              <a:effectLst/>
            </c:spPr>
          </c:marker>
          <c:xVal>
            <c:numRef>
              <c:f>Sheet2!$B$2:$F$2</c:f>
              <c:numCache>
                <c:formatCode>General</c:formatCode>
                <c:ptCount val="5"/>
                <c:pt idx="0">
                  <c:v>1</c:v>
                </c:pt>
                <c:pt idx="1">
                  <c:v>2</c:v>
                </c:pt>
                <c:pt idx="2">
                  <c:v>3</c:v>
                </c:pt>
                <c:pt idx="3">
                  <c:v>4</c:v>
                </c:pt>
                <c:pt idx="4">
                  <c:v>5</c:v>
                </c:pt>
              </c:numCache>
            </c:numRef>
          </c:xVal>
          <c:yVal>
            <c:numRef>
              <c:f>Sheet2!$B$4:$F$4</c:f>
              <c:numCache>
                <c:formatCode>General</c:formatCode>
                <c:ptCount val="5"/>
                <c:pt idx="0">
                  <c:v>2</c:v>
                </c:pt>
                <c:pt idx="1">
                  <c:v>5</c:v>
                </c:pt>
                <c:pt idx="2">
                  <c:v>9</c:v>
                </c:pt>
                <c:pt idx="3">
                  <c:v>13</c:v>
                </c:pt>
                <c:pt idx="4">
                  <c:v>20</c:v>
                </c:pt>
              </c:numCache>
            </c:numRef>
          </c:yVal>
          <c:smooth val="1"/>
          <c:extLst>
            <c:ext xmlns:c16="http://schemas.microsoft.com/office/drawing/2014/chart" uri="{C3380CC4-5D6E-409C-BE32-E72D297353CC}">
              <c16:uniqueId val="{00000001-EA80-4B9C-B6F8-72A63142DDF3}"/>
            </c:ext>
          </c:extLst>
        </c:ser>
        <c:dLbls>
          <c:showLegendKey val="0"/>
          <c:showVal val="0"/>
          <c:showCatName val="0"/>
          <c:showSerName val="0"/>
          <c:showPercent val="0"/>
          <c:showBubbleSize val="0"/>
        </c:dLbls>
        <c:axId val="1918418128"/>
        <c:axId val="102694368"/>
      </c:scatterChart>
      <c:valAx>
        <c:axId val="1918418128"/>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FR"/>
          </a:p>
        </c:txPr>
        <c:crossAx val="102694368"/>
        <c:crosses val="autoZero"/>
        <c:crossBetween val="midCat"/>
        <c:majorUnit val="1"/>
      </c:valAx>
      <c:valAx>
        <c:axId val="102694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FR"/>
          </a:p>
        </c:txPr>
        <c:crossAx val="191841812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12BA2C-6DA4-498A-975F-D2C0D21088F8}"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SG"/>
        </a:p>
      </dgm:t>
    </dgm:pt>
    <dgm:pt modelId="{5F2B1179-B50D-4228-8606-947BC5F47CE7}">
      <dgm:prSet phldrT="[Text]"/>
      <dgm:spPr/>
      <dgm:t>
        <a:bodyPr/>
        <a:lstStyle/>
        <a:p>
          <a:r>
            <a:rPr lang="en-SG" dirty="0"/>
            <a:t>Voluntary</a:t>
          </a:r>
        </a:p>
      </dgm:t>
    </dgm:pt>
    <dgm:pt modelId="{1EC99C60-7A29-4161-B990-BD5045911EA6}" type="parTrans" cxnId="{83204145-FD2E-4675-A0A4-6DC9436177F2}">
      <dgm:prSet/>
      <dgm:spPr/>
      <dgm:t>
        <a:bodyPr/>
        <a:lstStyle/>
        <a:p>
          <a:endParaRPr lang="en-SG"/>
        </a:p>
      </dgm:t>
    </dgm:pt>
    <dgm:pt modelId="{596EA4DB-1E77-4CDC-B804-264BE6E4D08B}" type="sibTrans" cxnId="{83204145-FD2E-4675-A0A4-6DC9436177F2}">
      <dgm:prSet/>
      <dgm:spPr/>
      <dgm:t>
        <a:bodyPr/>
        <a:lstStyle/>
        <a:p>
          <a:endParaRPr lang="en-SG"/>
        </a:p>
      </dgm:t>
    </dgm:pt>
    <dgm:pt modelId="{73CF15EF-22AC-4BE7-A195-CD1EFF494F11}">
      <dgm:prSet phldrT="[Text]"/>
      <dgm:spPr/>
      <dgm:t>
        <a:bodyPr/>
        <a:lstStyle/>
        <a:p>
          <a:r>
            <a:rPr lang="en-SG" dirty="0"/>
            <a:t>Implement measures to increase                            the participation</a:t>
          </a:r>
        </a:p>
      </dgm:t>
    </dgm:pt>
    <dgm:pt modelId="{9177AD21-1B5C-4289-A568-41014B85DE02}" type="parTrans" cxnId="{C0D426F1-88FD-4EF8-9C7F-442ABBFDD018}">
      <dgm:prSet/>
      <dgm:spPr/>
      <dgm:t>
        <a:bodyPr/>
        <a:lstStyle/>
        <a:p>
          <a:endParaRPr lang="en-SG"/>
        </a:p>
      </dgm:t>
    </dgm:pt>
    <dgm:pt modelId="{4EDC1170-6885-47C5-ACF0-5D842983E8B7}" type="sibTrans" cxnId="{C0D426F1-88FD-4EF8-9C7F-442ABBFDD018}">
      <dgm:prSet/>
      <dgm:spPr/>
      <dgm:t>
        <a:bodyPr/>
        <a:lstStyle/>
        <a:p>
          <a:endParaRPr lang="en-SG"/>
        </a:p>
      </dgm:t>
    </dgm:pt>
    <dgm:pt modelId="{D99532FA-050A-4AF1-8C2E-75E255746FC2}">
      <dgm:prSet phldrT="[Text]"/>
      <dgm:spPr/>
      <dgm:t>
        <a:bodyPr/>
        <a:lstStyle/>
        <a:p>
          <a:r>
            <a:rPr lang="en-SG" dirty="0"/>
            <a:t>Voluntary</a:t>
          </a:r>
        </a:p>
      </dgm:t>
    </dgm:pt>
    <dgm:pt modelId="{928EB988-3DE3-417A-8464-B8DE97B953D2}" type="parTrans" cxnId="{D103D8C0-E8B8-43B4-B12B-2DFEFF586AF5}">
      <dgm:prSet/>
      <dgm:spPr/>
      <dgm:t>
        <a:bodyPr/>
        <a:lstStyle/>
        <a:p>
          <a:endParaRPr lang="en-SG"/>
        </a:p>
      </dgm:t>
    </dgm:pt>
    <dgm:pt modelId="{47D05CC8-10EB-4E89-ACCB-7DA9B43B9A6F}" type="sibTrans" cxnId="{D103D8C0-E8B8-43B4-B12B-2DFEFF586AF5}">
      <dgm:prSet/>
      <dgm:spPr/>
      <dgm:t>
        <a:bodyPr/>
        <a:lstStyle/>
        <a:p>
          <a:endParaRPr lang="en-SG"/>
        </a:p>
      </dgm:t>
    </dgm:pt>
    <dgm:pt modelId="{80B2D50C-24E6-48D3-9378-6A6DDC73D5FD}">
      <dgm:prSet phldrT="[Text]"/>
      <dgm:spPr/>
      <dgm:t>
        <a:bodyPr/>
        <a:lstStyle/>
        <a:p>
          <a:r>
            <a:rPr lang="en-SG" dirty="0"/>
            <a:t> Formulate the guideline and validation of the pledged target from the third party  </a:t>
          </a:r>
        </a:p>
      </dgm:t>
    </dgm:pt>
    <dgm:pt modelId="{57AC9738-9587-4079-BA7F-3F493D142C81}" type="parTrans" cxnId="{02C5B612-53FF-4138-844A-98113BD4B334}">
      <dgm:prSet/>
      <dgm:spPr/>
      <dgm:t>
        <a:bodyPr/>
        <a:lstStyle/>
        <a:p>
          <a:endParaRPr lang="en-SG"/>
        </a:p>
      </dgm:t>
    </dgm:pt>
    <dgm:pt modelId="{536EB321-EE4A-41E2-8F8D-61B10B00C216}" type="sibTrans" cxnId="{02C5B612-53FF-4138-844A-98113BD4B334}">
      <dgm:prSet/>
      <dgm:spPr/>
      <dgm:t>
        <a:bodyPr/>
        <a:lstStyle/>
        <a:p>
          <a:endParaRPr lang="en-SG"/>
        </a:p>
      </dgm:t>
    </dgm:pt>
    <dgm:pt modelId="{526B626A-A5D8-46A4-8853-B3EE248E4715}">
      <dgm:prSet phldrT="[Text]"/>
      <dgm:spPr/>
      <dgm:t>
        <a:bodyPr/>
        <a:lstStyle/>
        <a:p>
          <a:r>
            <a:rPr lang="en-SG" dirty="0"/>
            <a:t>Voluntary</a:t>
          </a:r>
        </a:p>
      </dgm:t>
    </dgm:pt>
    <dgm:pt modelId="{4A4CCA27-EFF3-4D3E-A0D7-5CF184BE8DC2}" type="parTrans" cxnId="{1A201B5D-A205-4B44-AFC0-D8C52A00157E}">
      <dgm:prSet/>
      <dgm:spPr/>
      <dgm:t>
        <a:bodyPr/>
        <a:lstStyle/>
        <a:p>
          <a:endParaRPr lang="en-SG"/>
        </a:p>
      </dgm:t>
    </dgm:pt>
    <dgm:pt modelId="{814AFA20-858C-48B1-8284-218B1B5EC3DD}" type="sibTrans" cxnId="{1A201B5D-A205-4B44-AFC0-D8C52A00157E}">
      <dgm:prSet/>
      <dgm:spPr/>
      <dgm:t>
        <a:bodyPr/>
        <a:lstStyle/>
        <a:p>
          <a:endParaRPr lang="en-SG"/>
        </a:p>
      </dgm:t>
    </dgm:pt>
    <dgm:pt modelId="{E6CC5B6E-222D-4ABE-B20B-22C703A3E33D}">
      <dgm:prSet phldrT="[Text]"/>
      <dgm:spPr/>
      <dgm:t>
        <a:bodyPr/>
        <a:lstStyle/>
        <a:p>
          <a:r>
            <a:rPr lang="en-SG" dirty="0"/>
            <a:t>Strengthen the disciplines for the compliance through guidance and supervision</a:t>
          </a:r>
        </a:p>
      </dgm:t>
    </dgm:pt>
    <dgm:pt modelId="{B20F3051-519B-4C17-8582-082FF0B47194}" type="parTrans" cxnId="{5B908386-30A9-4740-B965-E612FB64C543}">
      <dgm:prSet/>
      <dgm:spPr/>
      <dgm:t>
        <a:bodyPr/>
        <a:lstStyle/>
        <a:p>
          <a:endParaRPr lang="en-SG"/>
        </a:p>
      </dgm:t>
    </dgm:pt>
    <dgm:pt modelId="{6C7CDE21-5A23-4F62-B91C-AD2ECB51FAFC}" type="sibTrans" cxnId="{5B908386-30A9-4740-B965-E612FB64C543}">
      <dgm:prSet/>
      <dgm:spPr/>
      <dgm:t>
        <a:bodyPr/>
        <a:lstStyle/>
        <a:p>
          <a:endParaRPr lang="en-SG"/>
        </a:p>
      </dgm:t>
    </dgm:pt>
    <dgm:pt modelId="{DB0546E7-3FC4-4AE7-9993-485F364203CF}" type="pres">
      <dgm:prSet presAssocID="{8C12BA2C-6DA4-498A-975F-D2C0D21088F8}" presName="Name0" presStyleCnt="0">
        <dgm:presLayoutVars>
          <dgm:chPref val="3"/>
          <dgm:dir/>
          <dgm:animLvl val="lvl"/>
          <dgm:resizeHandles/>
        </dgm:presLayoutVars>
      </dgm:prSet>
      <dgm:spPr/>
    </dgm:pt>
    <dgm:pt modelId="{49227ECA-2D43-47FB-98EC-67E8A0116CBB}" type="pres">
      <dgm:prSet presAssocID="{5F2B1179-B50D-4228-8606-947BC5F47CE7}" presName="horFlow" presStyleCnt="0"/>
      <dgm:spPr/>
    </dgm:pt>
    <dgm:pt modelId="{801F114E-FE50-4942-82A3-E525548429A8}" type="pres">
      <dgm:prSet presAssocID="{5F2B1179-B50D-4228-8606-947BC5F47CE7}" presName="bigChev" presStyleLbl="node1" presStyleIdx="0" presStyleCnt="3"/>
      <dgm:spPr/>
    </dgm:pt>
    <dgm:pt modelId="{1D8F9EDF-8D2A-4F43-B89D-48508AC283FC}" type="pres">
      <dgm:prSet presAssocID="{9177AD21-1B5C-4289-A568-41014B85DE02}" presName="parTrans" presStyleCnt="0"/>
      <dgm:spPr/>
    </dgm:pt>
    <dgm:pt modelId="{E78D5B29-356E-4057-A33D-32646837E49B}" type="pres">
      <dgm:prSet presAssocID="{73CF15EF-22AC-4BE7-A195-CD1EFF494F11}" presName="node" presStyleLbl="alignAccFollowNode1" presStyleIdx="0" presStyleCnt="3" custScaleX="367506">
        <dgm:presLayoutVars>
          <dgm:bulletEnabled val="1"/>
        </dgm:presLayoutVars>
      </dgm:prSet>
      <dgm:spPr/>
    </dgm:pt>
    <dgm:pt modelId="{4F7461A8-E435-4455-A47D-FD7ABF9C7B26}" type="pres">
      <dgm:prSet presAssocID="{5F2B1179-B50D-4228-8606-947BC5F47CE7}" presName="vSp" presStyleCnt="0"/>
      <dgm:spPr/>
    </dgm:pt>
    <dgm:pt modelId="{80327DC6-D011-48F0-838B-49570945CCDF}" type="pres">
      <dgm:prSet presAssocID="{D99532FA-050A-4AF1-8C2E-75E255746FC2}" presName="horFlow" presStyleCnt="0"/>
      <dgm:spPr/>
    </dgm:pt>
    <dgm:pt modelId="{66026277-69B6-4028-859C-6D1F67B52241}" type="pres">
      <dgm:prSet presAssocID="{D99532FA-050A-4AF1-8C2E-75E255746FC2}" presName="bigChev" presStyleLbl="node1" presStyleIdx="1" presStyleCnt="3"/>
      <dgm:spPr/>
    </dgm:pt>
    <dgm:pt modelId="{D8DCF1D8-1B50-4225-A97C-E3D6101A7697}" type="pres">
      <dgm:prSet presAssocID="{57AC9738-9587-4079-BA7F-3F493D142C81}" presName="parTrans" presStyleCnt="0"/>
      <dgm:spPr/>
    </dgm:pt>
    <dgm:pt modelId="{DD2F342A-4660-47CB-BE0A-FA76D631C64E}" type="pres">
      <dgm:prSet presAssocID="{80B2D50C-24E6-48D3-9378-6A6DDC73D5FD}" presName="node" presStyleLbl="alignAccFollowNode1" presStyleIdx="1" presStyleCnt="3" custScaleX="374353" custScaleY="100403">
        <dgm:presLayoutVars>
          <dgm:bulletEnabled val="1"/>
        </dgm:presLayoutVars>
      </dgm:prSet>
      <dgm:spPr/>
    </dgm:pt>
    <dgm:pt modelId="{3BB6A0A9-B4DE-4991-8BA2-223AE375CFE6}" type="pres">
      <dgm:prSet presAssocID="{D99532FA-050A-4AF1-8C2E-75E255746FC2}" presName="vSp" presStyleCnt="0"/>
      <dgm:spPr/>
    </dgm:pt>
    <dgm:pt modelId="{EBDE5661-D435-4100-85D0-B5D529B3E32F}" type="pres">
      <dgm:prSet presAssocID="{526B626A-A5D8-46A4-8853-B3EE248E4715}" presName="horFlow" presStyleCnt="0"/>
      <dgm:spPr/>
    </dgm:pt>
    <dgm:pt modelId="{99D9498A-EA34-412E-A1E7-C20B0DF18BB1}" type="pres">
      <dgm:prSet presAssocID="{526B626A-A5D8-46A4-8853-B3EE248E4715}" presName="bigChev" presStyleLbl="node1" presStyleIdx="2" presStyleCnt="3"/>
      <dgm:spPr/>
    </dgm:pt>
    <dgm:pt modelId="{5190B063-5ED7-4618-B703-4AF6CB316AA8}" type="pres">
      <dgm:prSet presAssocID="{B20F3051-519B-4C17-8582-082FF0B47194}" presName="parTrans" presStyleCnt="0"/>
      <dgm:spPr/>
    </dgm:pt>
    <dgm:pt modelId="{1C058454-BC94-4AD8-B4D9-5D8FE197BA98}" type="pres">
      <dgm:prSet presAssocID="{E6CC5B6E-222D-4ABE-B20B-22C703A3E33D}" presName="node" presStyleLbl="alignAccFollowNode1" presStyleIdx="2" presStyleCnt="3" custScaleX="363758" custLinFactNeighborX="0">
        <dgm:presLayoutVars>
          <dgm:bulletEnabled val="1"/>
        </dgm:presLayoutVars>
      </dgm:prSet>
      <dgm:spPr/>
    </dgm:pt>
  </dgm:ptLst>
  <dgm:cxnLst>
    <dgm:cxn modelId="{02C5B612-53FF-4138-844A-98113BD4B334}" srcId="{D99532FA-050A-4AF1-8C2E-75E255746FC2}" destId="{80B2D50C-24E6-48D3-9378-6A6DDC73D5FD}" srcOrd="0" destOrd="0" parTransId="{57AC9738-9587-4079-BA7F-3F493D142C81}" sibTransId="{536EB321-EE4A-41E2-8F8D-61B10B00C216}"/>
    <dgm:cxn modelId="{16E3FA2C-7C55-4FA5-B4E1-8453D8574328}" type="presOf" srcId="{D99532FA-050A-4AF1-8C2E-75E255746FC2}" destId="{66026277-69B6-4028-859C-6D1F67B52241}" srcOrd="0" destOrd="0" presId="urn:microsoft.com/office/officeart/2005/8/layout/lProcess3"/>
    <dgm:cxn modelId="{83204145-FD2E-4675-A0A4-6DC9436177F2}" srcId="{8C12BA2C-6DA4-498A-975F-D2C0D21088F8}" destId="{5F2B1179-B50D-4228-8606-947BC5F47CE7}" srcOrd="0" destOrd="0" parTransId="{1EC99C60-7A29-4161-B990-BD5045911EA6}" sibTransId="{596EA4DB-1E77-4CDC-B804-264BE6E4D08B}"/>
    <dgm:cxn modelId="{E0AEA94E-D062-4FA6-939A-388F62BC125F}" type="presOf" srcId="{80B2D50C-24E6-48D3-9378-6A6DDC73D5FD}" destId="{DD2F342A-4660-47CB-BE0A-FA76D631C64E}" srcOrd="0" destOrd="0" presId="urn:microsoft.com/office/officeart/2005/8/layout/lProcess3"/>
    <dgm:cxn modelId="{1A201B5D-A205-4B44-AFC0-D8C52A00157E}" srcId="{8C12BA2C-6DA4-498A-975F-D2C0D21088F8}" destId="{526B626A-A5D8-46A4-8853-B3EE248E4715}" srcOrd="2" destOrd="0" parTransId="{4A4CCA27-EFF3-4D3E-A0D7-5CF184BE8DC2}" sibTransId="{814AFA20-858C-48B1-8284-218B1B5EC3DD}"/>
    <dgm:cxn modelId="{5B908386-30A9-4740-B965-E612FB64C543}" srcId="{526B626A-A5D8-46A4-8853-B3EE248E4715}" destId="{E6CC5B6E-222D-4ABE-B20B-22C703A3E33D}" srcOrd="0" destOrd="0" parTransId="{B20F3051-519B-4C17-8582-082FF0B47194}" sibTransId="{6C7CDE21-5A23-4F62-B91C-AD2ECB51FAFC}"/>
    <dgm:cxn modelId="{D6226EA4-438C-4B0E-87C4-70445A8BEE23}" type="presOf" srcId="{5F2B1179-B50D-4228-8606-947BC5F47CE7}" destId="{801F114E-FE50-4942-82A3-E525548429A8}" srcOrd="0" destOrd="0" presId="urn:microsoft.com/office/officeart/2005/8/layout/lProcess3"/>
    <dgm:cxn modelId="{D103D8C0-E8B8-43B4-B12B-2DFEFF586AF5}" srcId="{8C12BA2C-6DA4-498A-975F-D2C0D21088F8}" destId="{D99532FA-050A-4AF1-8C2E-75E255746FC2}" srcOrd="1" destOrd="0" parTransId="{928EB988-3DE3-417A-8464-B8DE97B953D2}" sibTransId="{47D05CC8-10EB-4E89-ACCB-7DA9B43B9A6F}"/>
    <dgm:cxn modelId="{1607B1C2-3EFD-48F6-B9AD-C0D2D8533F1E}" type="presOf" srcId="{8C12BA2C-6DA4-498A-975F-D2C0D21088F8}" destId="{DB0546E7-3FC4-4AE7-9993-485F364203CF}" srcOrd="0" destOrd="0" presId="urn:microsoft.com/office/officeart/2005/8/layout/lProcess3"/>
    <dgm:cxn modelId="{99D7AEE7-CF39-49D7-A110-1701934DE8EA}" type="presOf" srcId="{E6CC5B6E-222D-4ABE-B20B-22C703A3E33D}" destId="{1C058454-BC94-4AD8-B4D9-5D8FE197BA98}" srcOrd="0" destOrd="0" presId="urn:microsoft.com/office/officeart/2005/8/layout/lProcess3"/>
    <dgm:cxn modelId="{DB1B34ED-F1EA-4298-AB08-134079A0277F}" type="presOf" srcId="{526B626A-A5D8-46A4-8853-B3EE248E4715}" destId="{99D9498A-EA34-412E-A1E7-C20B0DF18BB1}" srcOrd="0" destOrd="0" presId="urn:microsoft.com/office/officeart/2005/8/layout/lProcess3"/>
    <dgm:cxn modelId="{7D83A4ED-3631-493F-A3B0-CDC826E3E67A}" type="presOf" srcId="{73CF15EF-22AC-4BE7-A195-CD1EFF494F11}" destId="{E78D5B29-356E-4057-A33D-32646837E49B}" srcOrd="0" destOrd="0" presId="urn:microsoft.com/office/officeart/2005/8/layout/lProcess3"/>
    <dgm:cxn modelId="{C0D426F1-88FD-4EF8-9C7F-442ABBFDD018}" srcId="{5F2B1179-B50D-4228-8606-947BC5F47CE7}" destId="{73CF15EF-22AC-4BE7-A195-CD1EFF494F11}" srcOrd="0" destOrd="0" parTransId="{9177AD21-1B5C-4289-A568-41014B85DE02}" sibTransId="{4EDC1170-6885-47C5-ACF0-5D842983E8B7}"/>
    <dgm:cxn modelId="{CACF0CD1-6A47-44DB-9161-30C4E269B271}" type="presParOf" srcId="{DB0546E7-3FC4-4AE7-9993-485F364203CF}" destId="{49227ECA-2D43-47FB-98EC-67E8A0116CBB}" srcOrd="0" destOrd="0" presId="urn:microsoft.com/office/officeart/2005/8/layout/lProcess3"/>
    <dgm:cxn modelId="{E7193204-0574-451D-814C-984140DF019F}" type="presParOf" srcId="{49227ECA-2D43-47FB-98EC-67E8A0116CBB}" destId="{801F114E-FE50-4942-82A3-E525548429A8}" srcOrd="0" destOrd="0" presId="urn:microsoft.com/office/officeart/2005/8/layout/lProcess3"/>
    <dgm:cxn modelId="{D7D37315-8087-448C-B581-7F6AC4193A9E}" type="presParOf" srcId="{49227ECA-2D43-47FB-98EC-67E8A0116CBB}" destId="{1D8F9EDF-8D2A-4F43-B89D-48508AC283FC}" srcOrd="1" destOrd="0" presId="urn:microsoft.com/office/officeart/2005/8/layout/lProcess3"/>
    <dgm:cxn modelId="{BC089FE7-A5C2-4627-8E61-FEF4FC239B1D}" type="presParOf" srcId="{49227ECA-2D43-47FB-98EC-67E8A0116CBB}" destId="{E78D5B29-356E-4057-A33D-32646837E49B}" srcOrd="2" destOrd="0" presId="urn:microsoft.com/office/officeart/2005/8/layout/lProcess3"/>
    <dgm:cxn modelId="{FF859D6C-87E4-4D27-B511-3DE994322344}" type="presParOf" srcId="{DB0546E7-3FC4-4AE7-9993-485F364203CF}" destId="{4F7461A8-E435-4455-A47D-FD7ABF9C7B26}" srcOrd="1" destOrd="0" presId="urn:microsoft.com/office/officeart/2005/8/layout/lProcess3"/>
    <dgm:cxn modelId="{59251B3D-4E4D-4709-98A5-674A6ABFD721}" type="presParOf" srcId="{DB0546E7-3FC4-4AE7-9993-485F364203CF}" destId="{80327DC6-D011-48F0-838B-49570945CCDF}" srcOrd="2" destOrd="0" presId="urn:microsoft.com/office/officeart/2005/8/layout/lProcess3"/>
    <dgm:cxn modelId="{CA63CA6A-3B18-4036-9AB0-2BCF0EA4C0DA}" type="presParOf" srcId="{80327DC6-D011-48F0-838B-49570945CCDF}" destId="{66026277-69B6-4028-859C-6D1F67B52241}" srcOrd="0" destOrd="0" presId="urn:microsoft.com/office/officeart/2005/8/layout/lProcess3"/>
    <dgm:cxn modelId="{498D876F-55FC-4942-9255-6950BD4ECA92}" type="presParOf" srcId="{80327DC6-D011-48F0-838B-49570945CCDF}" destId="{D8DCF1D8-1B50-4225-A97C-E3D6101A7697}" srcOrd="1" destOrd="0" presId="urn:microsoft.com/office/officeart/2005/8/layout/lProcess3"/>
    <dgm:cxn modelId="{79227DE0-096F-4BAB-829F-5093843647F9}" type="presParOf" srcId="{80327DC6-D011-48F0-838B-49570945CCDF}" destId="{DD2F342A-4660-47CB-BE0A-FA76D631C64E}" srcOrd="2" destOrd="0" presId="urn:microsoft.com/office/officeart/2005/8/layout/lProcess3"/>
    <dgm:cxn modelId="{E1191E7D-6E13-435C-BEE4-7079E2477BBA}" type="presParOf" srcId="{DB0546E7-3FC4-4AE7-9993-485F364203CF}" destId="{3BB6A0A9-B4DE-4991-8BA2-223AE375CFE6}" srcOrd="3" destOrd="0" presId="urn:microsoft.com/office/officeart/2005/8/layout/lProcess3"/>
    <dgm:cxn modelId="{8DDE1B1C-2936-4F4C-A210-6E672E33B275}" type="presParOf" srcId="{DB0546E7-3FC4-4AE7-9993-485F364203CF}" destId="{EBDE5661-D435-4100-85D0-B5D529B3E32F}" srcOrd="4" destOrd="0" presId="urn:microsoft.com/office/officeart/2005/8/layout/lProcess3"/>
    <dgm:cxn modelId="{B9530168-BC0F-4186-A21D-59F1EAA19685}" type="presParOf" srcId="{EBDE5661-D435-4100-85D0-B5D529B3E32F}" destId="{99D9498A-EA34-412E-A1E7-C20B0DF18BB1}" srcOrd="0" destOrd="0" presId="urn:microsoft.com/office/officeart/2005/8/layout/lProcess3"/>
    <dgm:cxn modelId="{E2AF69A8-54E7-4801-AD3A-F715E5BB26F2}" type="presParOf" srcId="{EBDE5661-D435-4100-85D0-B5D529B3E32F}" destId="{5190B063-5ED7-4618-B703-4AF6CB316AA8}" srcOrd="1" destOrd="0" presId="urn:microsoft.com/office/officeart/2005/8/layout/lProcess3"/>
    <dgm:cxn modelId="{50686B16-01FB-410F-8F3C-93D91FD94989}" type="presParOf" srcId="{EBDE5661-D435-4100-85D0-B5D529B3E32F}" destId="{1C058454-BC94-4AD8-B4D9-5D8FE197BA98}"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F114E-FE50-4942-82A3-E525548429A8}">
      <dsp:nvSpPr>
        <dsp:cNvPr id="0" name=""/>
        <dsp:cNvSpPr/>
      </dsp:nvSpPr>
      <dsp:spPr>
        <a:xfrm>
          <a:off x="3304441" y="517"/>
          <a:ext cx="1604981" cy="641992"/>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SG" sz="1600" kern="1200" dirty="0"/>
            <a:t>Voluntary</a:t>
          </a:r>
        </a:p>
      </dsp:txBody>
      <dsp:txXfrm>
        <a:off x="3625437" y="517"/>
        <a:ext cx="962989" cy="641992"/>
      </dsp:txXfrm>
    </dsp:sp>
    <dsp:sp modelId="{E78D5B29-356E-4057-A33D-32646837E49B}">
      <dsp:nvSpPr>
        <dsp:cNvPr id="0" name=""/>
        <dsp:cNvSpPr/>
      </dsp:nvSpPr>
      <dsp:spPr>
        <a:xfrm>
          <a:off x="4700775" y="55087"/>
          <a:ext cx="4895674" cy="532853"/>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SG" sz="1600" kern="1200" dirty="0"/>
            <a:t>Implement measures to increase                            the participation</a:t>
          </a:r>
        </a:p>
      </dsp:txBody>
      <dsp:txXfrm>
        <a:off x="4967202" y="55087"/>
        <a:ext cx="4362821" cy="532853"/>
      </dsp:txXfrm>
    </dsp:sp>
    <dsp:sp modelId="{66026277-69B6-4028-859C-6D1F67B52241}">
      <dsp:nvSpPr>
        <dsp:cNvPr id="0" name=""/>
        <dsp:cNvSpPr/>
      </dsp:nvSpPr>
      <dsp:spPr>
        <a:xfrm>
          <a:off x="3304441" y="732389"/>
          <a:ext cx="1604981" cy="641992"/>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SG" sz="1600" kern="1200" dirty="0"/>
            <a:t>Voluntary</a:t>
          </a:r>
        </a:p>
      </dsp:txBody>
      <dsp:txXfrm>
        <a:off x="3625437" y="732389"/>
        <a:ext cx="962989" cy="641992"/>
      </dsp:txXfrm>
    </dsp:sp>
    <dsp:sp modelId="{DD2F342A-4660-47CB-BE0A-FA76D631C64E}">
      <dsp:nvSpPr>
        <dsp:cNvPr id="0" name=""/>
        <dsp:cNvSpPr/>
      </dsp:nvSpPr>
      <dsp:spPr>
        <a:xfrm>
          <a:off x="4700775" y="785884"/>
          <a:ext cx="4986885" cy="535001"/>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SG" sz="1600" kern="1200" dirty="0"/>
            <a:t> Formulate the guideline and validation of the pledged target from the third party  </a:t>
          </a:r>
        </a:p>
      </dsp:txBody>
      <dsp:txXfrm>
        <a:off x="4968276" y="785884"/>
        <a:ext cx="4451884" cy="535001"/>
      </dsp:txXfrm>
    </dsp:sp>
    <dsp:sp modelId="{99D9498A-EA34-412E-A1E7-C20B0DF18BB1}">
      <dsp:nvSpPr>
        <dsp:cNvPr id="0" name=""/>
        <dsp:cNvSpPr/>
      </dsp:nvSpPr>
      <dsp:spPr>
        <a:xfrm>
          <a:off x="3304441" y="1464260"/>
          <a:ext cx="1604981" cy="641992"/>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SG" sz="1600" kern="1200" dirty="0"/>
            <a:t>Voluntary</a:t>
          </a:r>
        </a:p>
      </dsp:txBody>
      <dsp:txXfrm>
        <a:off x="3625437" y="1464260"/>
        <a:ext cx="962989" cy="641992"/>
      </dsp:txXfrm>
    </dsp:sp>
    <dsp:sp modelId="{1C058454-BC94-4AD8-B4D9-5D8FE197BA98}">
      <dsp:nvSpPr>
        <dsp:cNvPr id="0" name=""/>
        <dsp:cNvSpPr/>
      </dsp:nvSpPr>
      <dsp:spPr>
        <a:xfrm>
          <a:off x="4700775" y="1518830"/>
          <a:ext cx="4845745" cy="532853"/>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SG" sz="1600" kern="1200" dirty="0"/>
            <a:t>Strengthen the disciplines for the compliance through guidance and supervision</a:t>
          </a:r>
        </a:p>
      </dsp:txBody>
      <dsp:txXfrm>
        <a:off x="4967202" y="1518830"/>
        <a:ext cx="4312892" cy="53285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94C9B3FF-2186-40B0-B227-0E14F50C352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75779" name="Rectangle 3">
            <a:extLst>
              <a:ext uri="{FF2B5EF4-FFF2-40B4-BE49-F238E27FC236}">
                <a16:creationId xmlns:a16="http://schemas.microsoft.com/office/drawing/2014/main" id="{4936354E-2BA4-4F3C-A028-DC8B1FD7E1F1}"/>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E07E45B7-607A-460E-A7D8-AC422BCA6B59}" type="datetime1">
              <a:rPr lang="en-US" altLang="en-US"/>
              <a:pPr>
                <a:defRPr/>
              </a:pPr>
              <a:t>11/24/23</a:t>
            </a:fld>
            <a:endParaRPr lang="en-US" altLang="en-US"/>
          </a:p>
        </p:txBody>
      </p:sp>
      <p:sp>
        <p:nvSpPr>
          <p:cNvPr id="75780" name="Rectangle 4">
            <a:extLst>
              <a:ext uri="{FF2B5EF4-FFF2-40B4-BE49-F238E27FC236}">
                <a16:creationId xmlns:a16="http://schemas.microsoft.com/office/drawing/2014/main" id="{32814C71-CFF5-48BF-8448-EADE55EEB351}"/>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75781" name="Rectangle 5">
            <a:extLst>
              <a:ext uri="{FF2B5EF4-FFF2-40B4-BE49-F238E27FC236}">
                <a16:creationId xmlns:a16="http://schemas.microsoft.com/office/drawing/2014/main" id="{42C153E2-9F72-42F7-9171-5CBB0D82E6FB}"/>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B201A17-D8C6-4FA5-AE18-0E646AB68F7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61C795E7-2F8F-40D6-ADC2-319EB6E6145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47107" name="Rectangle 3">
            <a:extLst>
              <a:ext uri="{FF2B5EF4-FFF2-40B4-BE49-F238E27FC236}">
                <a16:creationId xmlns:a16="http://schemas.microsoft.com/office/drawing/2014/main" id="{CB538B55-B2BA-45BF-84BD-584D3F259982}"/>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795AC438-AC28-4A1E-9588-00DCF97634E9}" type="datetime1">
              <a:rPr lang="en-US" altLang="en-US"/>
              <a:pPr>
                <a:defRPr/>
              </a:pPr>
              <a:t>11/24/23</a:t>
            </a:fld>
            <a:endParaRPr lang="en-US" altLang="en-US"/>
          </a:p>
        </p:txBody>
      </p:sp>
      <p:sp>
        <p:nvSpPr>
          <p:cNvPr id="17412" name="Rectangle 4">
            <a:extLst>
              <a:ext uri="{FF2B5EF4-FFF2-40B4-BE49-F238E27FC236}">
                <a16:creationId xmlns:a16="http://schemas.microsoft.com/office/drawing/2014/main" id="{20AC40DB-1E61-4B34-B6D5-1B20A8B4CF69}"/>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a:extLst>
              <a:ext uri="{FF2B5EF4-FFF2-40B4-BE49-F238E27FC236}">
                <a16:creationId xmlns:a16="http://schemas.microsoft.com/office/drawing/2014/main" id="{3A7E477B-CD24-4A47-BE71-66251934BBAD}"/>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7110" name="Rectangle 6">
            <a:extLst>
              <a:ext uri="{FF2B5EF4-FFF2-40B4-BE49-F238E27FC236}">
                <a16:creationId xmlns:a16="http://schemas.microsoft.com/office/drawing/2014/main" id="{75547E51-3933-45A9-880B-1D70977AA8BB}"/>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47111" name="Rectangle 7">
            <a:extLst>
              <a:ext uri="{FF2B5EF4-FFF2-40B4-BE49-F238E27FC236}">
                <a16:creationId xmlns:a16="http://schemas.microsoft.com/office/drawing/2014/main" id="{CF540457-EAC1-4184-940E-8FD26FDB1581}"/>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203144-4A7C-448E-87EF-C052DFD5791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dirty="0"/>
          </a:p>
        </p:txBody>
      </p:sp>
      <p:sp>
        <p:nvSpPr>
          <p:cNvPr id="4" name="Slide Number Placeholder 3"/>
          <p:cNvSpPr>
            <a:spLocks noGrp="1"/>
          </p:cNvSpPr>
          <p:nvPr>
            <p:ph type="sldNum" sz="quarter" idx="5"/>
          </p:nvPr>
        </p:nvSpPr>
        <p:spPr/>
        <p:txBody>
          <a:bodyPr/>
          <a:lstStyle/>
          <a:p>
            <a:fld id="{A6203144-4A7C-448E-87EF-C052DFD57917}" type="slidenum">
              <a:rPr lang="en-US" altLang="en-US" smtClean="0"/>
              <a:pPr/>
              <a:t>2</a:t>
            </a:fld>
            <a:endParaRPr lang="en-US" altLang="en-US"/>
          </a:p>
        </p:txBody>
      </p:sp>
    </p:spTree>
    <p:extLst>
      <p:ext uri="{BB962C8B-B14F-4D97-AF65-F5344CB8AC3E}">
        <p14:creationId xmlns:p14="http://schemas.microsoft.com/office/powerpoint/2010/main" val="299036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dirty="0"/>
          </a:p>
        </p:txBody>
      </p:sp>
      <p:sp>
        <p:nvSpPr>
          <p:cNvPr id="4" name="Slide Number Placeholder 3"/>
          <p:cNvSpPr>
            <a:spLocks noGrp="1"/>
          </p:cNvSpPr>
          <p:nvPr>
            <p:ph type="sldNum" sz="quarter" idx="5"/>
          </p:nvPr>
        </p:nvSpPr>
        <p:spPr/>
        <p:txBody>
          <a:bodyPr/>
          <a:lstStyle/>
          <a:p>
            <a:fld id="{A6203144-4A7C-448E-87EF-C052DFD57917}" type="slidenum">
              <a:rPr lang="en-US" altLang="en-US" smtClean="0"/>
              <a:pPr/>
              <a:t>3</a:t>
            </a:fld>
            <a:endParaRPr lang="en-US" altLang="en-US"/>
          </a:p>
        </p:txBody>
      </p:sp>
    </p:spTree>
    <p:extLst>
      <p:ext uri="{BB962C8B-B14F-4D97-AF65-F5344CB8AC3E}">
        <p14:creationId xmlns:p14="http://schemas.microsoft.com/office/powerpoint/2010/main" val="1907899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dirty="0"/>
          </a:p>
        </p:txBody>
      </p:sp>
      <p:sp>
        <p:nvSpPr>
          <p:cNvPr id="4" name="Slide Number Placeholder 3"/>
          <p:cNvSpPr>
            <a:spLocks noGrp="1"/>
          </p:cNvSpPr>
          <p:nvPr>
            <p:ph type="sldNum" sz="quarter" idx="5"/>
          </p:nvPr>
        </p:nvSpPr>
        <p:spPr/>
        <p:txBody>
          <a:bodyPr/>
          <a:lstStyle/>
          <a:p>
            <a:fld id="{A6203144-4A7C-448E-87EF-C052DFD57917}" type="slidenum">
              <a:rPr lang="en-US" altLang="en-US" smtClean="0"/>
              <a:pPr/>
              <a:t>4</a:t>
            </a:fld>
            <a:endParaRPr lang="en-US" altLang="en-US"/>
          </a:p>
        </p:txBody>
      </p:sp>
    </p:spTree>
    <p:extLst>
      <p:ext uri="{BB962C8B-B14F-4D97-AF65-F5344CB8AC3E}">
        <p14:creationId xmlns:p14="http://schemas.microsoft.com/office/powerpoint/2010/main" val="2498321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dirty="0"/>
          </a:p>
        </p:txBody>
      </p:sp>
      <p:sp>
        <p:nvSpPr>
          <p:cNvPr id="4" name="Slide Number Placeholder 3"/>
          <p:cNvSpPr>
            <a:spLocks noGrp="1"/>
          </p:cNvSpPr>
          <p:nvPr>
            <p:ph type="sldNum" sz="quarter" idx="5"/>
          </p:nvPr>
        </p:nvSpPr>
        <p:spPr/>
        <p:txBody>
          <a:bodyPr/>
          <a:lstStyle/>
          <a:p>
            <a:fld id="{A6203144-4A7C-448E-87EF-C052DFD57917}" type="slidenum">
              <a:rPr lang="en-US" altLang="en-US" smtClean="0"/>
              <a:pPr/>
              <a:t>5</a:t>
            </a:fld>
            <a:endParaRPr lang="en-US" altLang="en-US"/>
          </a:p>
        </p:txBody>
      </p:sp>
    </p:spTree>
    <p:extLst>
      <p:ext uri="{BB962C8B-B14F-4D97-AF65-F5344CB8AC3E}">
        <p14:creationId xmlns:p14="http://schemas.microsoft.com/office/powerpoint/2010/main" val="509906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dirty="0"/>
          </a:p>
        </p:txBody>
      </p:sp>
      <p:sp>
        <p:nvSpPr>
          <p:cNvPr id="4" name="Slide Number Placeholder 3"/>
          <p:cNvSpPr>
            <a:spLocks noGrp="1"/>
          </p:cNvSpPr>
          <p:nvPr>
            <p:ph type="sldNum" sz="quarter" idx="5"/>
          </p:nvPr>
        </p:nvSpPr>
        <p:spPr/>
        <p:txBody>
          <a:bodyPr/>
          <a:lstStyle/>
          <a:p>
            <a:fld id="{A6203144-4A7C-448E-87EF-C052DFD57917}" type="slidenum">
              <a:rPr lang="en-US" altLang="en-US" smtClean="0"/>
              <a:pPr/>
              <a:t>6</a:t>
            </a:fld>
            <a:endParaRPr lang="en-US" altLang="en-US"/>
          </a:p>
        </p:txBody>
      </p:sp>
    </p:spTree>
    <p:extLst>
      <p:ext uri="{BB962C8B-B14F-4D97-AF65-F5344CB8AC3E}">
        <p14:creationId xmlns:p14="http://schemas.microsoft.com/office/powerpoint/2010/main" val="3851717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dirty="0"/>
          </a:p>
        </p:txBody>
      </p:sp>
      <p:sp>
        <p:nvSpPr>
          <p:cNvPr id="4" name="Slide Number Placeholder 3"/>
          <p:cNvSpPr>
            <a:spLocks noGrp="1"/>
          </p:cNvSpPr>
          <p:nvPr>
            <p:ph type="sldNum" sz="quarter" idx="5"/>
          </p:nvPr>
        </p:nvSpPr>
        <p:spPr/>
        <p:txBody>
          <a:bodyPr/>
          <a:lstStyle/>
          <a:p>
            <a:fld id="{A6203144-4A7C-448E-87EF-C052DFD57917}" type="slidenum">
              <a:rPr lang="en-US" altLang="en-US" smtClean="0"/>
              <a:pPr/>
              <a:t>9</a:t>
            </a:fld>
            <a:endParaRPr lang="en-US" altLang="en-US"/>
          </a:p>
        </p:txBody>
      </p:sp>
    </p:spTree>
    <p:extLst>
      <p:ext uri="{BB962C8B-B14F-4D97-AF65-F5344CB8AC3E}">
        <p14:creationId xmlns:p14="http://schemas.microsoft.com/office/powerpoint/2010/main" val="3659150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dirty="0"/>
          </a:p>
        </p:txBody>
      </p:sp>
      <p:sp>
        <p:nvSpPr>
          <p:cNvPr id="4" name="Slide Number Placeholder 3"/>
          <p:cNvSpPr>
            <a:spLocks noGrp="1"/>
          </p:cNvSpPr>
          <p:nvPr>
            <p:ph type="sldNum" sz="quarter" idx="5"/>
          </p:nvPr>
        </p:nvSpPr>
        <p:spPr/>
        <p:txBody>
          <a:bodyPr/>
          <a:lstStyle/>
          <a:p>
            <a:fld id="{A6203144-4A7C-448E-87EF-C052DFD57917}" type="slidenum">
              <a:rPr lang="en-US" altLang="en-US" smtClean="0"/>
              <a:pPr/>
              <a:t>13</a:t>
            </a:fld>
            <a:endParaRPr lang="en-US" altLang="en-US"/>
          </a:p>
        </p:txBody>
      </p:sp>
    </p:spTree>
    <p:extLst>
      <p:ext uri="{BB962C8B-B14F-4D97-AF65-F5344CB8AC3E}">
        <p14:creationId xmlns:p14="http://schemas.microsoft.com/office/powerpoint/2010/main" val="623566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F928952-3DB1-4C52-9AB9-8F734BC5D91F}"/>
              </a:ext>
            </a:extLst>
          </p:cNvPr>
          <p:cNvSpPr/>
          <p:nvPr/>
        </p:nvSpPr>
        <p:spPr>
          <a:xfrm flipV="1">
            <a:off x="7213600" y="3810000"/>
            <a:ext cx="49784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Garamond" panose="02020404030301010803" pitchFamily="18" charset="0"/>
            </a:endParaRPr>
          </a:p>
        </p:txBody>
      </p:sp>
      <p:sp>
        <p:nvSpPr>
          <p:cNvPr id="5" name="Rectangle 4">
            <a:extLst>
              <a:ext uri="{FF2B5EF4-FFF2-40B4-BE49-F238E27FC236}">
                <a16:creationId xmlns:a16="http://schemas.microsoft.com/office/drawing/2014/main" id="{AF0F9A77-9617-4FFB-ABE0-5E004637F398}"/>
              </a:ext>
            </a:extLst>
          </p:cNvPr>
          <p:cNvSpPr/>
          <p:nvPr/>
        </p:nvSpPr>
        <p:spPr>
          <a:xfrm flipV="1">
            <a:off x="7213600" y="3897314"/>
            <a:ext cx="49784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Garamond" panose="02020404030301010803" pitchFamily="18" charset="0"/>
            </a:endParaRPr>
          </a:p>
        </p:txBody>
      </p:sp>
      <p:sp>
        <p:nvSpPr>
          <p:cNvPr id="6" name="Rectangle 5">
            <a:extLst>
              <a:ext uri="{FF2B5EF4-FFF2-40B4-BE49-F238E27FC236}">
                <a16:creationId xmlns:a16="http://schemas.microsoft.com/office/drawing/2014/main" id="{DFCEE3EB-980C-4C9C-8B65-EBCAE7C61C1E}"/>
              </a:ext>
            </a:extLst>
          </p:cNvPr>
          <p:cNvSpPr/>
          <p:nvPr/>
        </p:nvSpPr>
        <p:spPr>
          <a:xfrm flipV="1">
            <a:off x="7213600" y="4114801"/>
            <a:ext cx="49784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Garamond" panose="02020404030301010803" pitchFamily="18" charset="0"/>
            </a:endParaRPr>
          </a:p>
        </p:txBody>
      </p:sp>
      <p:sp>
        <p:nvSpPr>
          <p:cNvPr id="7" name="Rectangle 6">
            <a:extLst>
              <a:ext uri="{FF2B5EF4-FFF2-40B4-BE49-F238E27FC236}">
                <a16:creationId xmlns:a16="http://schemas.microsoft.com/office/drawing/2014/main" id="{CC803D22-C1A3-44F2-BD6F-D7738A0AADB8}"/>
              </a:ext>
            </a:extLst>
          </p:cNvPr>
          <p:cNvSpPr/>
          <p:nvPr/>
        </p:nvSpPr>
        <p:spPr>
          <a:xfrm flipV="1">
            <a:off x="7213601" y="4164013"/>
            <a:ext cx="2620433"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Garamond" panose="02020404030301010803" pitchFamily="18" charset="0"/>
            </a:endParaRPr>
          </a:p>
        </p:txBody>
      </p:sp>
      <p:sp>
        <p:nvSpPr>
          <p:cNvPr id="10" name="Rectangle 9">
            <a:extLst>
              <a:ext uri="{FF2B5EF4-FFF2-40B4-BE49-F238E27FC236}">
                <a16:creationId xmlns:a16="http://schemas.microsoft.com/office/drawing/2014/main" id="{1CC0CCEC-3133-41E3-ADFC-CB964CE2193A}"/>
              </a:ext>
            </a:extLst>
          </p:cNvPr>
          <p:cNvSpPr/>
          <p:nvPr/>
        </p:nvSpPr>
        <p:spPr>
          <a:xfrm flipV="1">
            <a:off x="7213601" y="4198939"/>
            <a:ext cx="2620433"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Garamond" panose="02020404030301010803" pitchFamily="18" charset="0"/>
            </a:endParaRPr>
          </a:p>
        </p:txBody>
      </p:sp>
      <p:sp useBgFill="1">
        <p:nvSpPr>
          <p:cNvPr id="11" name="Rounded Rectangle 25">
            <a:extLst>
              <a:ext uri="{FF2B5EF4-FFF2-40B4-BE49-F238E27FC236}">
                <a16:creationId xmlns:a16="http://schemas.microsoft.com/office/drawing/2014/main" id="{BAC59693-B5DF-4A01-A60E-B31B65B26ACA}"/>
              </a:ext>
            </a:extLst>
          </p:cNvPr>
          <p:cNvSpPr/>
          <p:nvPr/>
        </p:nvSpPr>
        <p:spPr bwMode="white">
          <a:xfrm>
            <a:off x="7213601" y="3962400"/>
            <a:ext cx="4085167"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Garamond" panose="02020404030301010803" pitchFamily="18" charset="0"/>
            </a:endParaRPr>
          </a:p>
        </p:txBody>
      </p:sp>
      <p:sp useBgFill="1">
        <p:nvSpPr>
          <p:cNvPr id="12" name="Rounded Rectangle 26">
            <a:extLst>
              <a:ext uri="{FF2B5EF4-FFF2-40B4-BE49-F238E27FC236}">
                <a16:creationId xmlns:a16="http://schemas.microsoft.com/office/drawing/2014/main" id="{545871BA-CA2A-428E-A2A1-DCD4D880AA23}"/>
              </a:ext>
            </a:extLst>
          </p:cNvPr>
          <p:cNvSpPr/>
          <p:nvPr/>
        </p:nvSpPr>
        <p:spPr bwMode="white">
          <a:xfrm>
            <a:off x="9836151" y="4060826"/>
            <a:ext cx="21336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Garamond" panose="02020404030301010803" pitchFamily="18" charset="0"/>
            </a:endParaRPr>
          </a:p>
        </p:txBody>
      </p:sp>
      <p:sp>
        <p:nvSpPr>
          <p:cNvPr id="13" name="Rectangle 12">
            <a:extLst>
              <a:ext uri="{FF2B5EF4-FFF2-40B4-BE49-F238E27FC236}">
                <a16:creationId xmlns:a16="http://schemas.microsoft.com/office/drawing/2014/main" id="{AE501D61-6DAB-4356-839A-10AF5BC889AC}"/>
              </a:ext>
            </a:extLst>
          </p:cNvPr>
          <p:cNvSpPr/>
          <p:nvPr/>
        </p:nvSpPr>
        <p:spPr>
          <a:xfrm>
            <a:off x="0" y="3649664"/>
            <a:ext cx="12192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Garamond" panose="02020404030301010803" pitchFamily="18" charset="0"/>
            </a:endParaRPr>
          </a:p>
        </p:txBody>
      </p:sp>
      <p:sp>
        <p:nvSpPr>
          <p:cNvPr id="14" name="Rectangle 13">
            <a:extLst>
              <a:ext uri="{FF2B5EF4-FFF2-40B4-BE49-F238E27FC236}">
                <a16:creationId xmlns:a16="http://schemas.microsoft.com/office/drawing/2014/main" id="{9BDB42D1-27A0-49DC-8877-C09F85ECBE90}"/>
              </a:ext>
            </a:extLst>
          </p:cNvPr>
          <p:cNvSpPr/>
          <p:nvPr/>
        </p:nvSpPr>
        <p:spPr>
          <a:xfrm>
            <a:off x="0" y="3675064"/>
            <a:ext cx="12192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Garamond" panose="02020404030301010803" pitchFamily="18" charset="0"/>
            </a:endParaRPr>
          </a:p>
        </p:txBody>
      </p:sp>
      <p:sp>
        <p:nvSpPr>
          <p:cNvPr id="15" name="Rectangle 14">
            <a:extLst>
              <a:ext uri="{FF2B5EF4-FFF2-40B4-BE49-F238E27FC236}">
                <a16:creationId xmlns:a16="http://schemas.microsoft.com/office/drawing/2014/main" id="{FF77B548-2964-4382-8D59-35670C9CC70C}"/>
              </a:ext>
            </a:extLst>
          </p:cNvPr>
          <p:cNvSpPr/>
          <p:nvPr/>
        </p:nvSpPr>
        <p:spPr>
          <a:xfrm flipV="1">
            <a:off x="8551333" y="3643313"/>
            <a:ext cx="3640667"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Garamond" panose="02020404030301010803" pitchFamily="18" charset="0"/>
            </a:endParaRPr>
          </a:p>
        </p:txBody>
      </p:sp>
      <p:sp>
        <p:nvSpPr>
          <p:cNvPr id="16" name="Rectangle 15">
            <a:extLst>
              <a:ext uri="{FF2B5EF4-FFF2-40B4-BE49-F238E27FC236}">
                <a16:creationId xmlns:a16="http://schemas.microsoft.com/office/drawing/2014/main" id="{D562101B-6650-4F68-A4D0-C6868CC45E86}"/>
              </a:ext>
            </a:extLst>
          </p:cNvPr>
          <p:cNvSpPr/>
          <p:nvPr/>
        </p:nvSpPr>
        <p:spPr>
          <a:xfrm>
            <a:off x="0" y="0"/>
            <a:ext cx="12192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latin typeface="Garamond" panose="02020404030301010803" pitchFamily="18" charset="0"/>
            </a:endParaRPr>
          </a:p>
        </p:txBody>
      </p:sp>
      <p:sp>
        <p:nvSpPr>
          <p:cNvPr id="8" name="Title 7"/>
          <p:cNvSpPr>
            <a:spLocks noGrp="1"/>
          </p:cNvSpPr>
          <p:nvPr>
            <p:ph type="ctrTitle"/>
          </p:nvPr>
        </p:nvSpPr>
        <p:spPr>
          <a:xfrm>
            <a:off x="609600" y="2401888"/>
            <a:ext cx="11277600" cy="1470025"/>
          </a:xfrm>
        </p:spPr>
        <p:txBody>
          <a:bodyPr anchor="b"/>
          <a:lstStyle>
            <a:lvl1pPr>
              <a:defRPr sz="4400" b="1">
                <a:solidFill>
                  <a:schemeClr val="bg1"/>
                </a:solidFill>
                <a:latin typeface="Garamond" panose="02020404030301010803" pitchFamily="18" charset="0"/>
              </a:defRPr>
            </a:lvl1pPr>
          </a:lstStyle>
          <a:p>
            <a:r>
              <a:rPr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latin typeface="Garamond" panose="02020404030301010803"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a:extLst>
              <a:ext uri="{FF2B5EF4-FFF2-40B4-BE49-F238E27FC236}">
                <a16:creationId xmlns:a16="http://schemas.microsoft.com/office/drawing/2014/main" id="{B550C473-022B-4C31-A5D3-076FA8F4AF90}"/>
              </a:ext>
            </a:extLst>
          </p:cNvPr>
          <p:cNvSpPr>
            <a:spLocks noGrp="1"/>
          </p:cNvSpPr>
          <p:nvPr>
            <p:ph type="dt" sz="half" idx="10"/>
          </p:nvPr>
        </p:nvSpPr>
        <p:spPr>
          <a:xfrm>
            <a:off x="8940800" y="4206875"/>
            <a:ext cx="1280584" cy="457200"/>
          </a:xfrm>
        </p:spPr>
        <p:txBody>
          <a:bodyPr/>
          <a:lstStyle>
            <a:lvl1pPr>
              <a:defRPr>
                <a:latin typeface="Garamond" panose="02020404030301010803" pitchFamily="18" charset="0"/>
              </a:defRPr>
            </a:lvl1pPr>
          </a:lstStyle>
          <a:p>
            <a:pPr>
              <a:defRPr/>
            </a:pPr>
            <a:fld id="{AA148428-B78A-974C-A227-42FBAC4247FC}" type="datetime1">
              <a:rPr lang="fr-FR" altLang="en-US" smtClean="0"/>
              <a:t>24/11/2023</a:t>
            </a:fld>
            <a:endParaRPr lang="en-US" altLang="en-US"/>
          </a:p>
        </p:txBody>
      </p:sp>
      <p:sp>
        <p:nvSpPr>
          <p:cNvPr id="18" name="Footer Placeholder 16">
            <a:extLst>
              <a:ext uri="{FF2B5EF4-FFF2-40B4-BE49-F238E27FC236}">
                <a16:creationId xmlns:a16="http://schemas.microsoft.com/office/drawing/2014/main" id="{4013ABBA-C9E8-4AD6-A2E5-4FEF4A5FF40C}"/>
              </a:ext>
            </a:extLst>
          </p:cNvPr>
          <p:cNvSpPr>
            <a:spLocks noGrp="1"/>
          </p:cNvSpPr>
          <p:nvPr>
            <p:ph type="ftr" sz="quarter" idx="11"/>
          </p:nvPr>
        </p:nvSpPr>
        <p:spPr>
          <a:xfrm>
            <a:off x="7213600" y="4205288"/>
            <a:ext cx="1727200" cy="457200"/>
          </a:xfrm>
        </p:spPr>
        <p:txBody>
          <a:bodyPr/>
          <a:lstStyle>
            <a:lvl1pPr>
              <a:defRPr>
                <a:latin typeface="Garamond" panose="02020404030301010803" pitchFamily="18" charset="0"/>
              </a:defRPr>
            </a:lvl1pPr>
          </a:lstStyle>
          <a:p>
            <a:pPr>
              <a:defRPr/>
            </a:pPr>
            <a:endParaRPr lang="en-US"/>
          </a:p>
        </p:txBody>
      </p:sp>
      <p:sp>
        <p:nvSpPr>
          <p:cNvPr id="19" name="Slide Number Placeholder 28">
            <a:extLst>
              <a:ext uri="{FF2B5EF4-FFF2-40B4-BE49-F238E27FC236}">
                <a16:creationId xmlns:a16="http://schemas.microsoft.com/office/drawing/2014/main" id="{BEB76438-CBF9-451D-AD27-C188E35EB929}"/>
              </a:ext>
            </a:extLst>
          </p:cNvPr>
          <p:cNvSpPr>
            <a:spLocks noGrp="1"/>
          </p:cNvSpPr>
          <p:nvPr>
            <p:ph type="sldNum" sz="quarter" idx="12"/>
          </p:nvPr>
        </p:nvSpPr>
        <p:spPr>
          <a:xfrm>
            <a:off x="11093451" y="1589"/>
            <a:ext cx="996949" cy="365125"/>
          </a:xfrm>
        </p:spPr>
        <p:txBody>
          <a:bodyPr/>
          <a:lstStyle>
            <a:lvl1pPr>
              <a:defRPr>
                <a:solidFill>
                  <a:schemeClr val="bg1"/>
                </a:solidFill>
                <a:latin typeface="Garamond" panose="02020404030301010803" pitchFamily="18" charset="0"/>
              </a:defRPr>
            </a:lvl1pPr>
          </a:lstStyle>
          <a:p>
            <a:fld id="{284679BC-517A-46F7-9815-E7994662D744}" type="slidenum">
              <a:rPr lang="en-US" altLang="en-US" smtClean="0"/>
              <a:pPr/>
              <a:t>‹#›</a:t>
            </a:fld>
            <a:endParaRPr lang="en-US" altLang="en-US"/>
          </a:p>
        </p:txBody>
      </p:sp>
    </p:spTree>
    <p:extLst>
      <p:ext uri="{BB962C8B-B14F-4D97-AF65-F5344CB8AC3E}">
        <p14:creationId xmlns:p14="http://schemas.microsoft.com/office/powerpoint/2010/main" val="76225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066800"/>
          </a:xfrm>
        </p:spPr>
        <p:txBody>
          <a:bodyPr/>
          <a:lstStyle>
            <a:lvl1pPr>
              <a:defRPr b="1">
                <a:latin typeface="Garamond" panose="02020404030301010803" pitchFamily="18" charset="0"/>
              </a:defRPr>
            </a:lvl1pPr>
          </a:lstStyle>
          <a:p>
            <a:r>
              <a:rPr lang="en-US"/>
              <a:t>Click to edit Master title style</a:t>
            </a:r>
          </a:p>
        </p:txBody>
      </p:sp>
      <p:sp>
        <p:nvSpPr>
          <p:cNvPr id="3" name="Content Placeholder 2"/>
          <p:cNvSpPr>
            <a:spLocks noGrp="1"/>
          </p:cNvSpPr>
          <p:nvPr>
            <p:ph idx="1"/>
          </p:nvPr>
        </p:nvSpPr>
        <p:spPr>
          <a:xfrm>
            <a:off x="609600" y="1716088"/>
            <a:ext cx="10972800" cy="4456112"/>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6565436-FE48-42D8-8E3D-9ABD181F2D5E}"/>
              </a:ext>
            </a:extLst>
          </p:cNvPr>
          <p:cNvSpPr>
            <a:spLocks noGrp="1"/>
          </p:cNvSpPr>
          <p:nvPr>
            <p:ph type="sldNum" sz="quarter" idx="12"/>
          </p:nvPr>
        </p:nvSpPr>
        <p:spPr/>
        <p:txBody>
          <a:bodyPr/>
          <a:lstStyle>
            <a:lvl1pPr>
              <a:defRPr>
                <a:latin typeface="Garamond" panose="02020404030301010803" pitchFamily="18" charset="0"/>
              </a:defRPr>
            </a:lvl1pPr>
          </a:lstStyle>
          <a:p>
            <a:fld id="{7EBCDE59-7E23-4306-ABDC-F012B45DF18A}" type="slidenum">
              <a:rPr lang="en-US" altLang="en-US" smtClean="0"/>
              <a:pPr/>
              <a:t>‹#›</a:t>
            </a:fld>
            <a:endParaRPr lang="en-US" altLang="en-US"/>
          </a:p>
        </p:txBody>
      </p:sp>
      <p:pic>
        <p:nvPicPr>
          <p:cNvPr id="7" name="Picture 6">
            <a:extLst>
              <a:ext uri="{FF2B5EF4-FFF2-40B4-BE49-F238E27FC236}">
                <a16:creationId xmlns:a16="http://schemas.microsoft.com/office/drawing/2014/main" id="{79EA4F51-AD4B-4AB8-BADE-AFFB1899F34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68038" y="6172200"/>
            <a:ext cx="1147762"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a:extLst>
              <a:ext uri="{FF2B5EF4-FFF2-40B4-BE49-F238E27FC236}">
                <a16:creationId xmlns:a16="http://schemas.microsoft.com/office/drawing/2014/main" id="{7F5F8044-8DF9-4510-A73A-C9751358F9E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172200"/>
            <a:ext cx="1390650"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103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lang="en-US" b="1" dirty="0">
                <a:latin typeface="Garamond" panose="02020404030301010803" pitchFamily="18" charset="0"/>
              </a:defRPr>
            </a:lvl1pPr>
          </a:lstStyle>
          <a:p>
            <a:r>
              <a:rPr lang="en-US"/>
              <a:t>Click to edit Master title style</a:t>
            </a:r>
          </a:p>
        </p:txBody>
      </p:sp>
      <p:sp>
        <p:nvSpPr>
          <p:cNvPr id="3" name="Text Placeholder 2"/>
          <p:cNvSpPr>
            <a:spLocks noGrp="1"/>
          </p:cNvSpPr>
          <p:nvPr>
            <p:ph type="body" idx="1"/>
          </p:nvPr>
        </p:nvSpPr>
        <p:spPr>
          <a:xfrm>
            <a:off x="963084" y="3367088"/>
            <a:ext cx="10363200" cy="1509712"/>
          </a:xfrm>
        </p:spPr>
        <p:txBody>
          <a:bodyPr/>
          <a:lstStyle>
            <a:lvl1pPr marL="45720" indent="0">
              <a:buNone/>
              <a:defRPr sz="2100" b="0">
                <a:solidFill>
                  <a:schemeClr val="tx2"/>
                </a:solidFill>
                <a:latin typeface="Garamond" panose="02020404030301010803" pitchFamily="18"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Slide Number Placeholder 5">
            <a:extLst>
              <a:ext uri="{FF2B5EF4-FFF2-40B4-BE49-F238E27FC236}">
                <a16:creationId xmlns:a16="http://schemas.microsoft.com/office/drawing/2014/main" id="{29D33A75-6659-4187-A106-1661CEDDF9D0}"/>
              </a:ext>
            </a:extLst>
          </p:cNvPr>
          <p:cNvSpPr>
            <a:spLocks noGrp="1"/>
          </p:cNvSpPr>
          <p:nvPr>
            <p:ph type="sldNum" sz="quarter" idx="12"/>
          </p:nvPr>
        </p:nvSpPr>
        <p:spPr/>
        <p:txBody>
          <a:bodyPr/>
          <a:lstStyle>
            <a:lvl1pPr>
              <a:defRPr/>
            </a:lvl1pPr>
          </a:lstStyle>
          <a:p>
            <a:fld id="{E055A569-91F6-4291-B624-54547BB1D732}" type="slidenum">
              <a:rPr lang="en-US" altLang="en-US"/>
              <a:pPr/>
              <a:t>‹#›</a:t>
            </a:fld>
            <a:endParaRPr lang="en-US" altLang="en-US"/>
          </a:p>
        </p:txBody>
      </p:sp>
      <p:pic>
        <p:nvPicPr>
          <p:cNvPr id="7" name="Picture 6">
            <a:extLst>
              <a:ext uri="{FF2B5EF4-FFF2-40B4-BE49-F238E27FC236}">
                <a16:creationId xmlns:a16="http://schemas.microsoft.com/office/drawing/2014/main" id="{8956C829-C5B7-4AB0-AB58-33512A4D67E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68038" y="6172200"/>
            <a:ext cx="1147762"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a:extLst>
              <a:ext uri="{FF2B5EF4-FFF2-40B4-BE49-F238E27FC236}">
                <a16:creationId xmlns:a16="http://schemas.microsoft.com/office/drawing/2014/main" id="{07C7F8E3-2349-4771-846B-7C2EBE48332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172200"/>
            <a:ext cx="1390650"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050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637024"/>
            <a:ext cx="11176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508000" y="175260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294968" y="175260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508000" y="2216149"/>
            <a:ext cx="5388864"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291073" y="2216149"/>
            <a:ext cx="5389033"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26">
            <a:extLst>
              <a:ext uri="{FF2B5EF4-FFF2-40B4-BE49-F238E27FC236}">
                <a16:creationId xmlns:a16="http://schemas.microsoft.com/office/drawing/2014/main" id="{DB5E3718-1CB1-4066-A9EF-FDD4CE69E89B}"/>
              </a:ext>
            </a:extLst>
          </p:cNvPr>
          <p:cNvSpPr>
            <a:spLocks noGrp="1"/>
          </p:cNvSpPr>
          <p:nvPr>
            <p:ph type="sldNum" sz="quarter" idx="11"/>
          </p:nvPr>
        </p:nvSpPr>
        <p:spPr/>
        <p:txBody>
          <a:bodyPr/>
          <a:lstStyle>
            <a:lvl1pPr>
              <a:defRPr/>
            </a:lvl1pPr>
          </a:lstStyle>
          <a:p>
            <a:fld id="{E2222A35-B407-467E-96B9-C8DEAB6FCBB9}" type="slidenum">
              <a:rPr lang="en-US" altLang="en-US"/>
              <a:pPr/>
              <a:t>‹#›</a:t>
            </a:fld>
            <a:endParaRPr lang="en-US" altLang="en-US"/>
          </a:p>
        </p:txBody>
      </p:sp>
      <p:pic>
        <p:nvPicPr>
          <p:cNvPr id="10" name="Picture 9">
            <a:extLst>
              <a:ext uri="{FF2B5EF4-FFF2-40B4-BE49-F238E27FC236}">
                <a16:creationId xmlns:a16="http://schemas.microsoft.com/office/drawing/2014/main" id="{38D59A0F-E0D6-4B85-B661-AF8B0529BFD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68038" y="6172200"/>
            <a:ext cx="1147762"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a:extLst>
              <a:ext uri="{FF2B5EF4-FFF2-40B4-BE49-F238E27FC236}">
                <a16:creationId xmlns:a16="http://schemas.microsoft.com/office/drawing/2014/main" id="{608AC647-E000-4D84-AE01-EF85E370DFB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172200"/>
            <a:ext cx="1390650"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1097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1ED3648-95C3-41C1-8946-D847BA0CD10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6172200"/>
            <a:ext cx="1390650"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a:extLst>
              <a:ext uri="{FF2B5EF4-FFF2-40B4-BE49-F238E27FC236}">
                <a16:creationId xmlns:a16="http://schemas.microsoft.com/office/drawing/2014/main" id="{A631808A-3614-47D8-A04E-D9119F16CB9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968038" y="6172200"/>
            <a:ext cx="1147762"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7137995" y="2010727"/>
            <a:ext cx="4511040" cy="41614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203200" y="776287"/>
            <a:ext cx="6803136" cy="539591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FF37A71-5033-4F7C-8A10-D79D41649EA0}"/>
              </a:ext>
            </a:extLst>
          </p:cNvPr>
          <p:cNvSpPr>
            <a:spLocks noGrp="1"/>
          </p:cNvSpPr>
          <p:nvPr>
            <p:ph type="sldNum" sz="quarter" idx="12"/>
          </p:nvPr>
        </p:nvSpPr>
        <p:spPr/>
        <p:txBody>
          <a:bodyPr/>
          <a:lstStyle>
            <a:lvl1pPr>
              <a:defRPr/>
            </a:lvl1pPr>
          </a:lstStyle>
          <a:p>
            <a:fld id="{417A190C-B1A6-4AC1-B418-DEE25BD93973}" type="slidenum">
              <a:rPr lang="en-US" altLang="en-US"/>
              <a:pPr/>
              <a:t>‹#›</a:t>
            </a:fld>
            <a:endParaRPr lang="en-US" altLang="en-US"/>
          </a:p>
        </p:txBody>
      </p:sp>
    </p:spTree>
    <p:extLst>
      <p:ext uri="{BB962C8B-B14F-4D97-AF65-F5344CB8AC3E}">
        <p14:creationId xmlns:p14="http://schemas.microsoft.com/office/powerpoint/2010/main" val="23105448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FD959B-53AE-4918-B375-1C47342A85D7}"/>
              </a:ext>
            </a:extLst>
          </p:cNvPr>
          <p:cNvSpPr/>
          <p:nvPr/>
        </p:nvSpPr>
        <p:spPr>
          <a:xfrm>
            <a:off x="0" y="366714"/>
            <a:ext cx="12192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a:extLst>
              <a:ext uri="{FF2B5EF4-FFF2-40B4-BE49-F238E27FC236}">
                <a16:creationId xmlns:a16="http://schemas.microsoft.com/office/drawing/2014/main" id="{A3727C6F-9AE3-4854-86EA-814CE4A3B211}"/>
              </a:ext>
            </a:extLst>
          </p:cNvPr>
          <p:cNvSpPr/>
          <p:nvPr/>
        </p:nvSpPr>
        <p:spPr>
          <a:xfrm>
            <a:off x="0" y="0"/>
            <a:ext cx="12192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a:extLst>
              <a:ext uri="{FF2B5EF4-FFF2-40B4-BE49-F238E27FC236}">
                <a16:creationId xmlns:a16="http://schemas.microsoft.com/office/drawing/2014/main" id="{072904EE-4238-4D57-90FE-3A0D1BF80948}"/>
              </a:ext>
            </a:extLst>
          </p:cNvPr>
          <p:cNvSpPr/>
          <p:nvPr/>
        </p:nvSpPr>
        <p:spPr>
          <a:xfrm>
            <a:off x="0" y="307976"/>
            <a:ext cx="12192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a:extLst>
              <a:ext uri="{FF2B5EF4-FFF2-40B4-BE49-F238E27FC236}">
                <a16:creationId xmlns:a16="http://schemas.microsoft.com/office/drawing/2014/main" id="{1E371AD8-B2F5-47C0-8BD9-17C19903C26F}"/>
              </a:ext>
            </a:extLst>
          </p:cNvPr>
          <p:cNvSpPr/>
          <p:nvPr/>
        </p:nvSpPr>
        <p:spPr>
          <a:xfrm flipV="1">
            <a:off x="7213600" y="360364"/>
            <a:ext cx="49784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a:extLst>
              <a:ext uri="{FF2B5EF4-FFF2-40B4-BE49-F238E27FC236}">
                <a16:creationId xmlns:a16="http://schemas.microsoft.com/office/drawing/2014/main" id="{A4929D9C-F516-4E10-9693-4F246F10E48B}"/>
              </a:ext>
            </a:extLst>
          </p:cNvPr>
          <p:cNvSpPr/>
          <p:nvPr/>
        </p:nvSpPr>
        <p:spPr>
          <a:xfrm flipV="1">
            <a:off x="7213600" y="439739"/>
            <a:ext cx="49784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a:extLst>
              <a:ext uri="{FF2B5EF4-FFF2-40B4-BE49-F238E27FC236}">
                <a16:creationId xmlns:a16="http://schemas.microsoft.com/office/drawing/2014/main" id="{31B6C45A-BDEC-4DEB-848C-BB4A19E2B518}"/>
              </a:ext>
            </a:extLst>
          </p:cNvPr>
          <p:cNvSpPr/>
          <p:nvPr/>
        </p:nvSpPr>
        <p:spPr bwMode="white">
          <a:xfrm>
            <a:off x="7209367" y="496889"/>
            <a:ext cx="4085167"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a:extLst>
              <a:ext uri="{FF2B5EF4-FFF2-40B4-BE49-F238E27FC236}">
                <a16:creationId xmlns:a16="http://schemas.microsoft.com/office/drawing/2014/main" id="{8BDAE966-0140-44F0-9AE9-6D64B449D8CE}"/>
              </a:ext>
            </a:extLst>
          </p:cNvPr>
          <p:cNvSpPr/>
          <p:nvPr/>
        </p:nvSpPr>
        <p:spPr bwMode="white">
          <a:xfrm>
            <a:off x="9831917" y="588963"/>
            <a:ext cx="21336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a:extLst>
              <a:ext uri="{FF2B5EF4-FFF2-40B4-BE49-F238E27FC236}">
                <a16:creationId xmlns:a16="http://schemas.microsoft.com/office/drawing/2014/main" id="{DB9946FC-B7CA-447F-86F7-FBFF07F04800}"/>
              </a:ext>
            </a:extLst>
          </p:cNvPr>
          <p:cNvSpPr/>
          <p:nvPr/>
        </p:nvSpPr>
        <p:spPr bwMode="invGray">
          <a:xfrm>
            <a:off x="12113684" y="-1588"/>
            <a:ext cx="762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35">
            <a:extLst>
              <a:ext uri="{FF2B5EF4-FFF2-40B4-BE49-F238E27FC236}">
                <a16:creationId xmlns:a16="http://schemas.microsoft.com/office/drawing/2014/main" id="{56F52B08-203F-44E0-B5B4-5F2E792CEB31}"/>
              </a:ext>
            </a:extLst>
          </p:cNvPr>
          <p:cNvSpPr/>
          <p:nvPr/>
        </p:nvSpPr>
        <p:spPr bwMode="invGray">
          <a:xfrm>
            <a:off x="12058651" y="-1588"/>
            <a:ext cx="381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36">
            <a:extLst>
              <a:ext uri="{FF2B5EF4-FFF2-40B4-BE49-F238E27FC236}">
                <a16:creationId xmlns:a16="http://schemas.microsoft.com/office/drawing/2014/main" id="{44DCD2B9-609D-48F9-AB53-874657A1E600}"/>
              </a:ext>
            </a:extLst>
          </p:cNvPr>
          <p:cNvSpPr/>
          <p:nvPr/>
        </p:nvSpPr>
        <p:spPr bwMode="invGray">
          <a:xfrm>
            <a:off x="12033251" y="-1588"/>
            <a:ext cx="12700"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a:extLst>
              <a:ext uri="{FF2B5EF4-FFF2-40B4-BE49-F238E27FC236}">
                <a16:creationId xmlns:a16="http://schemas.microsoft.com/office/drawing/2014/main" id="{CB795617-BA75-4F62-84CF-C7509F74CCEC}"/>
              </a:ext>
            </a:extLst>
          </p:cNvPr>
          <p:cNvSpPr/>
          <p:nvPr/>
        </p:nvSpPr>
        <p:spPr bwMode="invGray">
          <a:xfrm>
            <a:off x="11967633" y="-1588"/>
            <a:ext cx="35984"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a:extLst>
              <a:ext uri="{FF2B5EF4-FFF2-40B4-BE49-F238E27FC236}">
                <a16:creationId xmlns:a16="http://schemas.microsoft.com/office/drawing/2014/main" id="{115E42FB-09EB-41F3-A21A-1C450BDC04CB}"/>
              </a:ext>
            </a:extLst>
          </p:cNvPr>
          <p:cNvSpPr/>
          <p:nvPr/>
        </p:nvSpPr>
        <p:spPr bwMode="invGray">
          <a:xfrm>
            <a:off x="11887201" y="0"/>
            <a:ext cx="74084"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a:extLst>
              <a:ext uri="{FF2B5EF4-FFF2-40B4-BE49-F238E27FC236}">
                <a16:creationId xmlns:a16="http://schemas.microsoft.com/office/drawing/2014/main" id="{CADE9E3A-A153-4624-A657-B735B5A050A2}"/>
              </a:ext>
            </a:extLst>
          </p:cNvPr>
          <p:cNvSpPr/>
          <p:nvPr/>
        </p:nvSpPr>
        <p:spPr bwMode="invGray">
          <a:xfrm>
            <a:off x="11832167" y="0"/>
            <a:ext cx="10584"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9" name="Title Placeholder 21">
            <a:extLst>
              <a:ext uri="{FF2B5EF4-FFF2-40B4-BE49-F238E27FC236}">
                <a16:creationId xmlns:a16="http://schemas.microsoft.com/office/drawing/2014/main" id="{A046635C-6B1C-4FFD-A26F-39D7AC94D1B6}"/>
              </a:ext>
            </a:extLst>
          </p:cNvPr>
          <p:cNvSpPr>
            <a:spLocks noGrp="1"/>
          </p:cNvSpPr>
          <p:nvPr>
            <p:ph type="title"/>
          </p:nvPr>
        </p:nvSpPr>
        <p:spPr bwMode="auto">
          <a:xfrm>
            <a:off x="609600" y="1143000"/>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4E63C55A-0EBB-4865-9C9D-20A556F68D68}"/>
              </a:ext>
            </a:extLst>
          </p:cNvPr>
          <p:cNvSpPr>
            <a:spLocks noGrp="1"/>
          </p:cNvSpPr>
          <p:nvPr>
            <p:ph type="body" idx="1"/>
          </p:nvPr>
        </p:nvSpPr>
        <p:spPr bwMode="auto">
          <a:xfrm>
            <a:off x="609600" y="2249488"/>
            <a:ext cx="109728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F7F40E40-F701-4618-BEC1-41F828127C17}"/>
              </a:ext>
            </a:extLst>
          </p:cNvPr>
          <p:cNvSpPr>
            <a:spLocks noGrp="1"/>
          </p:cNvSpPr>
          <p:nvPr>
            <p:ph type="dt" sz="half" idx="2"/>
          </p:nvPr>
        </p:nvSpPr>
        <p:spPr>
          <a:xfrm>
            <a:off x="8782051" y="612775"/>
            <a:ext cx="1276349"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latin typeface="Georgia" pitchFamily="18" charset="0"/>
              </a:defRPr>
            </a:lvl1pPr>
          </a:lstStyle>
          <a:p>
            <a:pPr>
              <a:defRPr/>
            </a:pPr>
            <a:fld id="{323DAA2E-B5B9-E84E-BCF3-4697A4C76E77}" type="datetime1">
              <a:rPr lang="fr-FR" altLang="en-US" smtClean="0"/>
              <a:t>24/11/2023</a:t>
            </a:fld>
            <a:endParaRPr lang="en-US" altLang="en-US"/>
          </a:p>
        </p:txBody>
      </p:sp>
      <p:sp>
        <p:nvSpPr>
          <p:cNvPr id="3" name="Footer Placeholder 2">
            <a:extLst>
              <a:ext uri="{FF2B5EF4-FFF2-40B4-BE49-F238E27FC236}">
                <a16:creationId xmlns:a16="http://schemas.microsoft.com/office/drawing/2014/main" id="{885D68B4-4290-4C88-A040-A86E21444A75}"/>
              </a:ext>
            </a:extLst>
          </p:cNvPr>
          <p:cNvSpPr>
            <a:spLocks noGrp="1"/>
          </p:cNvSpPr>
          <p:nvPr>
            <p:ph type="ftr" sz="quarter" idx="3"/>
          </p:nvPr>
        </p:nvSpPr>
        <p:spPr>
          <a:xfrm>
            <a:off x="7010401" y="612775"/>
            <a:ext cx="1767417"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latin typeface="Georgia" pitchFamily="18" charset="0"/>
                <a:ea typeface="+mn-ea"/>
                <a:cs typeface="+mn-cs"/>
              </a:defRPr>
            </a:lvl1pPr>
          </a:lstStyle>
          <a:p>
            <a:pPr>
              <a:defRPr/>
            </a:pPr>
            <a:endParaRPr lang="en-US"/>
          </a:p>
        </p:txBody>
      </p:sp>
      <p:sp>
        <p:nvSpPr>
          <p:cNvPr id="23" name="Slide Number Placeholder 22">
            <a:extLst>
              <a:ext uri="{FF2B5EF4-FFF2-40B4-BE49-F238E27FC236}">
                <a16:creationId xmlns:a16="http://schemas.microsoft.com/office/drawing/2014/main" id="{F9F9D05B-4B16-47C9-87E1-5E6660DE1EE4}"/>
              </a:ext>
            </a:extLst>
          </p:cNvPr>
          <p:cNvSpPr>
            <a:spLocks noGrp="1"/>
          </p:cNvSpPr>
          <p:nvPr>
            <p:ph type="sldNum" sz="quarter" idx="4"/>
          </p:nvPr>
        </p:nvSpPr>
        <p:spPr>
          <a:xfrm>
            <a:off x="10898717" y="1588"/>
            <a:ext cx="1016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latin typeface="Georgia" panose="02040502050405020303" pitchFamily="18" charset="0"/>
              </a:defRPr>
            </a:lvl1pPr>
          </a:lstStyle>
          <a:p>
            <a:fld id="{496AD46B-32B1-489C-8126-A121785013E6}" type="slidenum">
              <a:rPr lang="en-US" altLang="en-US"/>
              <a:pPr/>
              <a:t>‹#›</a:t>
            </a:fld>
            <a:endParaRPr lang="en-US" alt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3" r:id="rId4"/>
    <p:sldLayoutId id="2147483976" r:id="rId5"/>
  </p:sldLayoutIdLst>
  <p:hf hdr="0" ftr="0" dt="0"/>
  <p:txStyles>
    <p:titleStyle>
      <a:lvl1pPr algn="l" rtl="0" eaLnBrk="0" fontAlgn="base" hangingPunct="0">
        <a:spcBef>
          <a:spcPct val="0"/>
        </a:spcBef>
        <a:spcAft>
          <a:spcPct val="0"/>
        </a:spcAft>
        <a:defRPr sz="4000" b="1" kern="1200">
          <a:solidFill>
            <a:schemeClr val="tx2"/>
          </a:solidFill>
          <a:latin typeface="Garamond" panose="02020404030301010803" pitchFamily="18" charset="0"/>
          <a:ea typeface="ＭＳ Ｐゴシック" charset="0"/>
          <a:cs typeface="Garamond" panose="02020404030301010803" pitchFamily="18" charset="0"/>
        </a:defRPr>
      </a:lvl1pPr>
      <a:lvl2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Garamond" panose="02020404030301010803" pitchFamily="18" charset="0"/>
          <a:ea typeface="ＭＳ Ｐゴシック" charset="0"/>
          <a:cs typeface="Garamond" panose="02020404030301010803" pitchFamily="18" charset="0"/>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Garamond" panose="02020404030301010803" pitchFamily="18" charset="0"/>
          <a:ea typeface="ＭＳ Ｐゴシック" charset="0"/>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Garamond" panose="02020404030301010803" pitchFamily="18" charset="0"/>
          <a:ea typeface="ＭＳ Ｐゴシック" charset="0"/>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Garamond" panose="02020404030301010803" pitchFamily="18" charset="0"/>
          <a:ea typeface="ＭＳ Ｐゴシック" charset="0"/>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Garamond" panose="02020404030301010803" pitchFamily="18" charset="0"/>
          <a:ea typeface="ＭＳ Ｐゴシック" charset="0"/>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2B4FBAF-7673-413F-BCE9-5E355DF8B0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4675" y="4089652"/>
            <a:ext cx="3667125" cy="22285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BCCDFE7C-5B47-4072-911E-67C03EC272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4387753"/>
            <a:ext cx="3957812" cy="1587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ubtitle 2">
            <a:extLst>
              <a:ext uri="{FF2B5EF4-FFF2-40B4-BE49-F238E27FC236}">
                <a16:creationId xmlns:a16="http://schemas.microsoft.com/office/drawing/2014/main" id="{7775B426-DD1F-455F-A340-AA4EED060FF6}"/>
              </a:ext>
            </a:extLst>
          </p:cNvPr>
          <p:cNvSpPr txBox="1">
            <a:spLocks/>
          </p:cNvSpPr>
          <p:nvPr/>
        </p:nvSpPr>
        <p:spPr bwMode="auto">
          <a:xfrm>
            <a:off x="0" y="60960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4008" indent="0" algn="l" rtl="0" eaLnBrk="0" fontAlgn="base" hangingPunct="0">
              <a:spcBef>
                <a:spcPts val="300"/>
              </a:spcBef>
              <a:spcAft>
                <a:spcPct val="0"/>
              </a:spcAft>
              <a:buClr>
                <a:srgbClr val="A04DA3"/>
              </a:buClr>
              <a:buFont typeface="Georgia" panose="02040502050405020303" pitchFamily="18" charset="0"/>
              <a:buNone/>
              <a:defRPr sz="2400" kern="1200">
                <a:solidFill>
                  <a:schemeClr val="tx2"/>
                </a:solidFill>
                <a:latin typeface="Garamond" panose="02020404030301010803" pitchFamily="18" charset="0"/>
                <a:ea typeface="ＭＳ Ｐゴシック" charset="0"/>
                <a:cs typeface="Garamond" panose="02020404030301010803" pitchFamily="18" charset="0"/>
              </a:defRPr>
            </a:lvl1pPr>
            <a:lvl2pPr marL="457200" indent="0" algn="ctr" rtl="0" eaLnBrk="0" fontAlgn="base" hangingPunct="0">
              <a:spcBef>
                <a:spcPts val="300"/>
              </a:spcBef>
              <a:spcAft>
                <a:spcPct val="0"/>
              </a:spcAft>
              <a:buClr>
                <a:schemeClr val="accent2"/>
              </a:buClr>
              <a:buFont typeface="Georgia" panose="02040502050405020303" pitchFamily="18" charset="0"/>
              <a:buNone/>
              <a:defRPr sz="2600" kern="1200">
                <a:solidFill>
                  <a:schemeClr val="accent2"/>
                </a:solidFill>
                <a:latin typeface="Garamond" panose="02020404030301010803" pitchFamily="18" charset="0"/>
                <a:ea typeface="ＭＳ Ｐゴシック" charset="0"/>
                <a:cs typeface="+mn-cs"/>
              </a:defRPr>
            </a:lvl2pPr>
            <a:lvl3pPr marL="914400" indent="0" algn="ctr" rtl="0" eaLnBrk="0" fontAlgn="base" hangingPunct="0">
              <a:spcBef>
                <a:spcPts val="300"/>
              </a:spcBef>
              <a:spcAft>
                <a:spcPct val="0"/>
              </a:spcAft>
              <a:buClr>
                <a:schemeClr val="accent1"/>
              </a:buClr>
              <a:buFont typeface="Wingdings 2" panose="05020102010507070707" pitchFamily="18" charset="2"/>
              <a:buNone/>
              <a:defRPr sz="2400" kern="1200">
                <a:solidFill>
                  <a:schemeClr val="accent1"/>
                </a:solidFill>
                <a:latin typeface="Garamond" panose="02020404030301010803" pitchFamily="18" charset="0"/>
                <a:ea typeface="ＭＳ Ｐゴシック" charset="0"/>
                <a:cs typeface="+mn-cs"/>
              </a:defRPr>
            </a:lvl3pPr>
            <a:lvl4pPr marL="1371600" indent="0" algn="ctr" rtl="0" eaLnBrk="0" fontAlgn="base" hangingPunct="0">
              <a:spcBef>
                <a:spcPts val="300"/>
              </a:spcBef>
              <a:spcAft>
                <a:spcPct val="0"/>
              </a:spcAft>
              <a:buClr>
                <a:schemeClr val="accent1"/>
              </a:buClr>
              <a:buFont typeface="Wingdings 2" panose="05020102010507070707" pitchFamily="18" charset="2"/>
              <a:buNone/>
              <a:defRPr sz="2200" kern="1200">
                <a:solidFill>
                  <a:schemeClr val="accent1"/>
                </a:solidFill>
                <a:latin typeface="Garamond" panose="02020404030301010803" pitchFamily="18" charset="0"/>
                <a:ea typeface="ＭＳ Ｐゴシック" charset="0"/>
                <a:cs typeface="+mn-cs"/>
              </a:defRPr>
            </a:lvl4pPr>
            <a:lvl5pPr marL="1828800" indent="0" algn="ctr" rtl="0" eaLnBrk="0" fontAlgn="base" hangingPunct="0">
              <a:spcBef>
                <a:spcPts val="300"/>
              </a:spcBef>
              <a:spcAft>
                <a:spcPct val="0"/>
              </a:spcAft>
              <a:buClr>
                <a:srgbClr val="A04DA3"/>
              </a:buClr>
              <a:buFont typeface="Georgia" panose="02040502050405020303" pitchFamily="18" charset="0"/>
              <a:buNone/>
              <a:defRPr sz="2000" kern="1200">
                <a:solidFill>
                  <a:srgbClr val="A04DA3"/>
                </a:solidFill>
                <a:latin typeface="Garamond" panose="02020404030301010803" pitchFamily="18" charset="0"/>
                <a:ea typeface="ＭＳ Ｐゴシック" charset="0"/>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marL="63500" algn="ctr" eaLnBrk="1" hangingPunct="1">
              <a:lnSpc>
                <a:spcPct val="90000"/>
              </a:lnSpc>
            </a:pPr>
            <a:r>
              <a:rPr lang="en-GB" altLang="en-US" sz="2000" dirty="0">
                <a:solidFill>
                  <a:srgbClr val="0070C0"/>
                </a:solidFill>
                <a:latin typeface="Garamond"/>
                <a:ea typeface="ＭＳ Ｐゴシック"/>
              </a:rPr>
              <a:t>Kaitoh Hidano, Research Associate at the Energy Studies Institute, National University of Singapore</a:t>
            </a:r>
          </a:p>
          <a:p>
            <a:pPr marL="63500" algn="ctr" eaLnBrk="1" hangingPunct="1">
              <a:lnSpc>
                <a:spcPct val="90000"/>
              </a:lnSpc>
            </a:pPr>
            <a:r>
              <a:rPr lang="en-GB" altLang="en-US" sz="1800" dirty="0">
                <a:solidFill>
                  <a:srgbClr val="0070C0"/>
                </a:solidFill>
                <a:latin typeface="Garamond"/>
                <a:ea typeface="ＭＳ Ｐゴシック"/>
              </a:rPr>
              <a:t>Date: November 28, 2023.</a:t>
            </a:r>
          </a:p>
        </p:txBody>
      </p:sp>
      <p:sp>
        <p:nvSpPr>
          <p:cNvPr id="2" name="Title 1">
            <a:extLst>
              <a:ext uri="{FF2B5EF4-FFF2-40B4-BE49-F238E27FC236}">
                <a16:creationId xmlns:a16="http://schemas.microsoft.com/office/drawing/2014/main" id="{1B08A687-1C9B-405F-9B48-CF663DAB94C6}"/>
              </a:ext>
            </a:extLst>
          </p:cNvPr>
          <p:cNvSpPr>
            <a:spLocks noGrp="1"/>
          </p:cNvSpPr>
          <p:nvPr>
            <p:ph type="ctrTitle"/>
          </p:nvPr>
        </p:nvSpPr>
        <p:spPr>
          <a:xfrm>
            <a:off x="609600" y="2223049"/>
            <a:ext cx="11277600" cy="1470025"/>
          </a:xfrm>
        </p:spPr>
        <p:txBody>
          <a:bodyPr/>
          <a:lstStyle/>
          <a:p>
            <a:r>
              <a:rPr lang="en-US" dirty="0"/>
              <a:t>Opportunities and Challenges of Emission Trading System in Japan </a:t>
            </a:r>
          </a:p>
        </p:txBody>
      </p:sp>
    </p:spTree>
    <p:extLst>
      <p:ext uri="{BB962C8B-B14F-4D97-AF65-F5344CB8AC3E}">
        <p14:creationId xmlns:p14="http://schemas.microsoft.com/office/powerpoint/2010/main" val="1950698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44148C11-023D-B391-92E5-0EF630A4E4BB}"/>
              </a:ext>
            </a:extLst>
          </p:cNvPr>
          <p:cNvSpPr/>
          <p:nvPr/>
        </p:nvSpPr>
        <p:spPr>
          <a:xfrm>
            <a:off x="5889928" y="4046518"/>
            <a:ext cx="396743" cy="188486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4" name="Rectangle 43">
            <a:extLst>
              <a:ext uri="{FF2B5EF4-FFF2-40B4-BE49-F238E27FC236}">
                <a16:creationId xmlns:a16="http://schemas.microsoft.com/office/drawing/2014/main" id="{66FF8C8F-DF83-88E3-27EF-F46B009E6CFE}"/>
              </a:ext>
            </a:extLst>
          </p:cNvPr>
          <p:cNvSpPr/>
          <p:nvPr/>
        </p:nvSpPr>
        <p:spPr>
          <a:xfrm>
            <a:off x="5015517" y="3746332"/>
            <a:ext cx="396743" cy="219755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3" name="Rectangle 42">
            <a:extLst>
              <a:ext uri="{FF2B5EF4-FFF2-40B4-BE49-F238E27FC236}">
                <a16:creationId xmlns:a16="http://schemas.microsoft.com/office/drawing/2014/main" id="{7830E1D6-5BC5-BF17-E285-CB819C74044A}"/>
              </a:ext>
            </a:extLst>
          </p:cNvPr>
          <p:cNvSpPr/>
          <p:nvPr/>
        </p:nvSpPr>
        <p:spPr>
          <a:xfrm>
            <a:off x="4146874" y="3420399"/>
            <a:ext cx="396742" cy="2524341"/>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 name="Slide Number Placeholder 3">
            <a:extLst>
              <a:ext uri="{FF2B5EF4-FFF2-40B4-BE49-F238E27FC236}">
                <a16:creationId xmlns:a16="http://schemas.microsoft.com/office/drawing/2014/main" id="{061CD4DE-2ACA-2973-E343-702F506C670F}"/>
              </a:ext>
            </a:extLst>
          </p:cNvPr>
          <p:cNvSpPr>
            <a:spLocks noGrp="1"/>
          </p:cNvSpPr>
          <p:nvPr>
            <p:ph type="sldNum" sz="quarter" idx="12"/>
          </p:nvPr>
        </p:nvSpPr>
        <p:spPr/>
        <p:txBody>
          <a:bodyPr/>
          <a:lstStyle/>
          <a:p>
            <a:fld id="{7EBCDE59-7E23-4306-ABDC-F012B45DF18A}" type="slidenum">
              <a:rPr lang="en-US" altLang="en-US" smtClean="0"/>
              <a:pPr/>
              <a:t>10</a:t>
            </a:fld>
            <a:endParaRPr lang="en-US" altLang="en-US"/>
          </a:p>
        </p:txBody>
      </p:sp>
      <p:sp>
        <p:nvSpPr>
          <p:cNvPr id="5" name="Title 1">
            <a:extLst>
              <a:ext uri="{FF2B5EF4-FFF2-40B4-BE49-F238E27FC236}">
                <a16:creationId xmlns:a16="http://schemas.microsoft.com/office/drawing/2014/main" id="{BB8BE8C0-E78C-A387-0CF0-6D058C984628}"/>
              </a:ext>
            </a:extLst>
          </p:cNvPr>
          <p:cNvSpPr txBox="1">
            <a:spLocks/>
          </p:cNvSpPr>
          <p:nvPr/>
        </p:nvSpPr>
        <p:spPr bwMode="auto">
          <a:xfrm>
            <a:off x="266308" y="321482"/>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kern="1200">
                <a:solidFill>
                  <a:schemeClr val="tx2"/>
                </a:solidFill>
                <a:latin typeface="Garamond" panose="02020404030301010803" pitchFamily="18" charset="0"/>
                <a:ea typeface="ＭＳ Ｐゴシック" charset="0"/>
                <a:cs typeface="Garamond" panose="02020404030301010803" pitchFamily="18" charset="0"/>
              </a:defRPr>
            </a:lvl1pPr>
            <a:lvl2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r>
              <a:rPr lang="en-US" sz="2800" dirty="0"/>
              <a:t>Target achievement and emission allowance trading</a:t>
            </a:r>
            <a:endParaRPr lang="en-SG" sz="2800" dirty="0"/>
          </a:p>
        </p:txBody>
      </p:sp>
      <p:cxnSp>
        <p:nvCxnSpPr>
          <p:cNvPr id="7" name="Straight Arrow Connector 6">
            <a:extLst>
              <a:ext uri="{FF2B5EF4-FFF2-40B4-BE49-F238E27FC236}">
                <a16:creationId xmlns:a16="http://schemas.microsoft.com/office/drawing/2014/main" id="{BEEF7FE5-8392-386C-163A-403D22773326}"/>
              </a:ext>
            </a:extLst>
          </p:cNvPr>
          <p:cNvCxnSpPr>
            <a:cxnSpLocks/>
          </p:cNvCxnSpPr>
          <p:nvPr/>
        </p:nvCxnSpPr>
        <p:spPr>
          <a:xfrm flipV="1">
            <a:off x="576744" y="2131798"/>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Straight Arrow Connector 10">
            <a:extLst>
              <a:ext uri="{FF2B5EF4-FFF2-40B4-BE49-F238E27FC236}">
                <a16:creationId xmlns:a16="http://schemas.microsoft.com/office/drawing/2014/main" id="{8FED9EF5-9560-D2FF-9B3B-F57435945272}"/>
              </a:ext>
            </a:extLst>
          </p:cNvPr>
          <p:cNvCxnSpPr>
            <a:cxnSpLocks/>
          </p:cNvCxnSpPr>
          <p:nvPr/>
        </p:nvCxnSpPr>
        <p:spPr>
          <a:xfrm>
            <a:off x="576744" y="5944740"/>
            <a:ext cx="6084897" cy="0"/>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Rectangle 18">
            <a:extLst>
              <a:ext uri="{FF2B5EF4-FFF2-40B4-BE49-F238E27FC236}">
                <a16:creationId xmlns:a16="http://schemas.microsoft.com/office/drawing/2014/main" id="{22010152-DF2A-A034-396A-08FC169A72F4}"/>
              </a:ext>
            </a:extLst>
          </p:cNvPr>
          <p:cNvSpPr/>
          <p:nvPr/>
        </p:nvSpPr>
        <p:spPr>
          <a:xfrm>
            <a:off x="1159852" y="2390197"/>
            <a:ext cx="398534" cy="353047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a:p>
        </p:txBody>
      </p:sp>
      <p:sp>
        <p:nvSpPr>
          <p:cNvPr id="20" name="TextBox 19">
            <a:extLst>
              <a:ext uri="{FF2B5EF4-FFF2-40B4-BE49-F238E27FC236}">
                <a16:creationId xmlns:a16="http://schemas.microsoft.com/office/drawing/2014/main" id="{EBF70056-74B3-F549-B229-1E0042754890}"/>
              </a:ext>
            </a:extLst>
          </p:cNvPr>
          <p:cNvSpPr txBox="1"/>
          <p:nvPr/>
        </p:nvSpPr>
        <p:spPr>
          <a:xfrm>
            <a:off x="1035814" y="5920667"/>
            <a:ext cx="1952786" cy="369332"/>
          </a:xfrm>
          <a:prstGeom prst="rect">
            <a:avLst/>
          </a:prstGeom>
          <a:noFill/>
        </p:spPr>
        <p:txBody>
          <a:bodyPr wrap="square" rtlCol="0">
            <a:spAutoFit/>
          </a:bodyPr>
          <a:lstStyle/>
          <a:p>
            <a:r>
              <a:rPr lang="en-FR" dirty="0"/>
              <a:t>2013</a:t>
            </a:r>
          </a:p>
        </p:txBody>
      </p:sp>
      <p:cxnSp>
        <p:nvCxnSpPr>
          <p:cNvPr id="21" name="Straight Arrow Connector 20">
            <a:extLst>
              <a:ext uri="{FF2B5EF4-FFF2-40B4-BE49-F238E27FC236}">
                <a16:creationId xmlns:a16="http://schemas.microsoft.com/office/drawing/2014/main" id="{8449DE6A-4478-BE0E-41E6-BEE3C59E826B}"/>
              </a:ext>
            </a:extLst>
          </p:cNvPr>
          <p:cNvCxnSpPr>
            <a:cxnSpLocks/>
          </p:cNvCxnSpPr>
          <p:nvPr/>
        </p:nvCxnSpPr>
        <p:spPr>
          <a:xfrm>
            <a:off x="1289057" y="2390196"/>
            <a:ext cx="5372584" cy="1884864"/>
          </a:xfrm>
          <a:prstGeom prst="straightConnector1">
            <a:avLst/>
          </a:prstGeom>
          <a:ln w="3175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8" name="Oval 27">
            <a:extLst>
              <a:ext uri="{FF2B5EF4-FFF2-40B4-BE49-F238E27FC236}">
                <a16:creationId xmlns:a16="http://schemas.microsoft.com/office/drawing/2014/main" id="{8760A5C7-C2FA-C1CC-F1F9-52F51514A43B}"/>
              </a:ext>
            </a:extLst>
          </p:cNvPr>
          <p:cNvSpPr/>
          <p:nvPr/>
        </p:nvSpPr>
        <p:spPr>
          <a:xfrm>
            <a:off x="4229186" y="3261601"/>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29" name="Oval 28">
            <a:extLst>
              <a:ext uri="{FF2B5EF4-FFF2-40B4-BE49-F238E27FC236}">
                <a16:creationId xmlns:a16="http://schemas.microsoft.com/office/drawing/2014/main" id="{6675289D-9A8D-3FAA-6011-E492AD233F01}"/>
              </a:ext>
            </a:extLst>
          </p:cNvPr>
          <p:cNvSpPr/>
          <p:nvPr/>
        </p:nvSpPr>
        <p:spPr>
          <a:xfrm>
            <a:off x="5086785" y="3580400"/>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0" name="Oval 29">
            <a:extLst>
              <a:ext uri="{FF2B5EF4-FFF2-40B4-BE49-F238E27FC236}">
                <a16:creationId xmlns:a16="http://schemas.microsoft.com/office/drawing/2014/main" id="{260BD4CD-B262-DE14-C2CF-EC9D03924B08}"/>
              </a:ext>
            </a:extLst>
          </p:cNvPr>
          <p:cNvSpPr/>
          <p:nvPr/>
        </p:nvSpPr>
        <p:spPr>
          <a:xfrm>
            <a:off x="5966011" y="3950299"/>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2" name="TextBox 31">
            <a:extLst>
              <a:ext uri="{FF2B5EF4-FFF2-40B4-BE49-F238E27FC236}">
                <a16:creationId xmlns:a16="http://schemas.microsoft.com/office/drawing/2014/main" id="{509FE3D8-0E1D-847E-7978-C68A58042954}"/>
              </a:ext>
            </a:extLst>
          </p:cNvPr>
          <p:cNvSpPr txBox="1"/>
          <p:nvPr/>
        </p:nvSpPr>
        <p:spPr>
          <a:xfrm>
            <a:off x="4006978" y="5945590"/>
            <a:ext cx="1952786" cy="369332"/>
          </a:xfrm>
          <a:prstGeom prst="rect">
            <a:avLst/>
          </a:prstGeom>
          <a:noFill/>
        </p:spPr>
        <p:txBody>
          <a:bodyPr wrap="square" rtlCol="0">
            <a:spAutoFit/>
          </a:bodyPr>
          <a:lstStyle/>
          <a:p>
            <a:r>
              <a:rPr lang="en-FR" dirty="0"/>
              <a:t>2023</a:t>
            </a:r>
          </a:p>
        </p:txBody>
      </p:sp>
      <p:sp>
        <p:nvSpPr>
          <p:cNvPr id="33" name="TextBox 32">
            <a:extLst>
              <a:ext uri="{FF2B5EF4-FFF2-40B4-BE49-F238E27FC236}">
                <a16:creationId xmlns:a16="http://schemas.microsoft.com/office/drawing/2014/main" id="{DEB5DA58-BAA2-6AB2-1321-D9F3414A6127}"/>
              </a:ext>
            </a:extLst>
          </p:cNvPr>
          <p:cNvSpPr txBox="1"/>
          <p:nvPr/>
        </p:nvSpPr>
        <p:spPr>
          <a:xfrm>
            <a:off x="4891314" y="5944740"/>
            <a:ext cx="1952786" cy="369332"/>
          </a:xfrm>
          <a:prstGeom prst="rect">
            <a:avLst/>
          </a:prstGeom>
          <a:noFill/>
        </p:spPr>
        <p:txBody>
          <a:bodyPr wrap="square" rtlCol="0">
            <a:spAutoFit/>
          </a:bodyPr>
          <a:lstStyle/>
          <a:p>
            <a:r>
              <a:rPr lang="en-FR" dirty="0"/>
              <a:t>2024</a:t>
            </a:r>
          </a:p>
        </p:txBody>
      </p:sp>
      <p:sp>
        <p:nvSpPr>
          <p:cNvPr id="34" name="TextBox 33">
            <a:extLst>
              <a:ext uri="{FF2B5EF4-FFF2-40B4-BE49-F238E27FC236}">
                <a16:creationId xmlns:a16="http://schemas.microsoft.com/office/drawing/2014/main" id="{178102A6-923A-7976-B4FE-ED2960A8E4A5}"/>
              </a:ext>
            </a:extLst>
          </p:cNvPr>
          <p:cNvSpPr txBox="1"/>
          <p:nvPr/>
        </p:nvSpPr>
        <p:spPr>
          <a:xfrm>
            <a:off x="5775650" y="5944601"/>
            <a:ext cx="1952786" cy="369332"/>
          </a:xfrm>
          <a:prstGeom prst="rect">
            <a:avLst/>
          </a:prstGeom>
          <a:noFill/>
        </p:spPr>
        <p:txBody>
          <a:bodyPr wrap="square" rtlCol="0">
            <a:spAutoFit/>
          </a:bodyPr>
          <a:lstStyle/>
          <a:p>
            <a:r>
              <a:rPr lang="en-FR" dirty="0"/>
              <a:t>2025</a:t>
            </a:r>
          </a:p>
        </p:txBody>
      </p:sp>
      <p:sp>
        <p:nvSpPr>
          <p:cNvPr id="35" name="TextBox 34">
            <a:extLst>
              <a:ext uri="{FF2B5EF4-FFF2-40B4-BE49-F238E27FC236}">
                <a16:creationId xmlns:a16="http://schemas.microsoft.com/office/drawing/2014/main" id="{933B2C21-D19E-CF08-3D4C-BFA0BCF01588}"/>
              </a:ext>
            </a:extLst>
          </p:cNvPr>
          <p:cNvSpPr txBox="1"/>
          <p:nvPr/>
        </p:nvSpPr>
        <p:spPr>
          <a:xfrm>
            <a:off x="3962621" y="2932145"/>
            <a:ext cx="1952786" cy="369332"/>
          </a:xfrm>
          <a:prstGeom prst="rect">
            <a:avLst/>
          </a:prstGeom>
          <a:noFill/>
        </p:spPr>
        <p:txBody>
          <a:bodyPr wrap="square" rtlCol="0">
            <a:spAutoFit/>
          </a:bodyPr>
          <a:lstStyle/>
          <a:p>
            <a:r>
              <a:rPr lang="en-FR" dirty="0"/>
              <a:t>27.0%</a:t>
            </a:r>
          </a:p>
        </p:txBody>
      </p:sp>
      <p:sp>
        <p:nvSpPr>
          <p:cNvPr id="36" name="TextBox 35">
            <a:extLst>
              <a:ext uri="{FF2B5EF4-FFF2-40B4-BE49-F238E27FC236}">
                <a16:creationId xmlns:a16="http://schemas.microsoft.com/office/drawing/2014/main" id="{855D3C3B-2822-84A7-67AC-0A2C85A4CF64}"/>
              </a:ext>
            </a:extLst>
          </p:cNvPr>
          <p:cNvSpPr txBox="1"/>
          <p:nvPr/>
        </p:nvSpPr>
        <p:spPr>
          <a:xfrm>
            <a:off x="4891314" y="3248797"/>
            <a:ext cx="1952786" cy="369332"/>
          </a:xfrm>
          <a:prstGeom prst="rect">
            <a:avLst/>
          </a:prstGeom>
          <a:noFill/>
        </p:spPr>
        <p:txBody>
          <a:bodyPr wrap="square" rtlCol="0">
            <a:spAutoFit/>
          </a:bodyPr>
          <a:lstStyle/>
          <a:p>
            <a:r>
              <a:rPr lang="en-FR" dirty="0"/>
              <a:t>29.7%</a:t>
            </a:r>
          </a:p>
        </p:txBody>
      </p:sp>
      <p:sp>
        <p:nvSpPr>
          <p:cNvPr id="37" name="TextBox 36">
            <a:extLst>
              <a:ext uri="{FF2B5EF4-FFF2-40B4-BE49-F238E27FC236}">
                <a16:creationId xmlns:a16="http://schemas.microsoft.com/office/drawing/2014/main" id="{6D7B87FD-0A49-4055-02A7-E586F4AA635C}"/>
              </a:ext>
            </a:extLst>
          </p:cNvPr>
          <p:cNvSpPr txBox="1"/>
          <p:nvPr/>
        </p:nvSpPr>
        <p:spPr>
          <a:xfrm>
            <a:off x="5947596" y="3547093"/>
            <a:ext cx="1952786" cy="369332"/>
          </a:xfrm>
          <a:prstGeom prst="rect">
            <a:avLst/>
          </a:prstGeom>
          <a:noFill/>
        </p:spPr>
        <p:txBody>
          <a:bodyPr wrap="square" rtlCol="0">
            <a:spAutoFit/>
          </a:bodyPr>
          <a:lstStyle/>
          <a:p>
            <a:r>
              <a:rPr lang="en-FR" dirty="0"/>
              <a:t>32.4%</a:t>
            </a:r>
          </a:p>
        </p:txBody>
      </p:sp>
      <p:cxnSp>
        <p:nvCxnSpPr>
          <p:cNvPr id="49" name="Straight Arrow Connector 48">
            <a:extLst>
              <a:ext uri="{FF2B5EF4-FFF2-40B4-BE49-F238E27FC236}">
                <a16:creationId xmlns:a16="http://schemas.microsoft.com/office/drawing/2014/main" id="{2FB0C746-0B49-3A2F-2ACB-846F13FDACE8}"/>
              </a:ext>
            </a:extLst>
          </p:cNvPr>
          <p:cNvCxnSpPr>
            <a:cxnSpLocks/>
          </p:cNvCxnSpPr>
          <p:nvPr/>
        </p:nvCxnSpPr>
        <p:spPr>
          <a:xfrm>
            <a:off x="7081505" y="5956753"/>
            <a:ext cx="4833212" cy="0"/>
          </a:xfrm>
          <a:prstGeom prst="straightConnector1">
            <a:avLst/>
          </a:prstGeom>
          <a:ln w="254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1" name="Straight Arrow Connector 50">
            <a:extLst>
              <a:ext uri="{FF2B5EF4-FFF2-40B4-BE49-F238E27FC236}">
                <a16:creationId xmlns:a16="http://schemas.microsoft.com/office/drawing/2014/main" id="{83F266D4-6614-A7D1-EF87-69F786750D7A}"/>
              </a:ext>
            </a:extLst>
          </p:cNvPr>
          <p:cNvCxnSpPr>
            <a:cxnSpLocks/>
          </p:cNvCxnSpPr>
          <p:nvPr/>
        </p:nvCxnSpPr>
        <p:spPr>
          <a:xfrm flipV="1">
            <a:off x="7081505" y="2143811"/>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2" name="Rectangle 51">
            <a:extLst>
              <a:ext uri="{FF2B5EF4-FFF2-40B4-BE49-F238E27FC236}">
                <a16:creationId xmlns:a16="http://schemas.microsoft.com/office/drawing/2014/main" id="{CCCF6C25-12F5-AFB5-8F05-55171CB50EA6}"/>
              </a:ext>
            </a:extLst>
          </p:cNvPr>
          <p:cNvSpPr/>
          <p:nvPr/>
        </p:nvSpPr>
        <p:spPr>
          <a:xfrm>
            <a:off x="9127098" y="3261602"/>
            <a:ext cx="939635" cy="269515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3" name="Rectangle 52">
            <a:extLst>
              <a:ext uri="{FF2B5EF4-FFF2-40B4-BE49-F238E27FC236}">
                <a16:creationId xmlns:a16="http://schemas.microsoft.com/office/drawing/2014/main" id="{261170FD-0449-B43B-F1AC-3E0D3AA74395}"/>
              </a:ext>
            </a:extLst>
          </p:cNvPr>
          <p:cNvSpPr/>
          <p:nvPr/>
        </p:nvSpPr>
        <p:spPr>
          <a:xfrm>
            <a:off x="7783382" y="3545746"/>
            <a:ext cx="939634" cy="24075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4" name="Rectangle 53">
            <a:extLst>
              <a:ext uri="{FF2B5EF4-FFF2-40B4-BE49-F238E27FC236}">
                <a16:creationId xmlns:a16="http://schemas.microsoft.com/office/drawing/2014/main" id="{11F92FE4-9875-770C-E867-17A0B8579B43}"/>
              </a:ext>
            </a:extLst>
          </p:cNvPr>
          <p:cNvSpPr/>
          <p:nvPr/>
        </p:nvSpPr>
        <p:spPr>
          <a:xfrm>
            <a:off x="10462342" y="4616618"/>
            <a:ext cx="939635" cy="133405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5" name="Rectangle 54">
            <a:extLst>
              <a:ext uri="{FF2B5EF4-FFF2-40B4-BE49-F238E27FC236}">
                <a16:creationId xmlns:a16="http://schemas.microsoft.com/office/drawing/2014/main" id="{201E8CD9-6491-01B3-79CE-6099710A4EF9}"/>
              </a:ext>
            </a:extLst>
          </p:cNvPr>
          <p:cNvSpPr/>
          <p:nvPr/>
        </p:nvSpPr>
        <p:spPr>
          <a:xfrm>
            <a:off x="10462341" y="3275118"/>
            <a:ext cx="939635" cy="1334059"/>
          </a:xfrm>
          <a:prstGeom prst="rect">
            <a:avLst/>
          </a:prstGeom>
          <a:solidFill>
            <a:schemeClr val="bg1"/>
          </a:solid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8" name="Rectangle 57">
            <a:extLst>
              <a:ext uri="{FF2B5EF4-FFF2-40B4-BE49-F238E27FC236}">
                <a16:creationId xmlns:a16="http://schemas.microsoft.com/office/drawing/2014/main" id="{D06B576E-2DF6-C0F1-BBBD-72001E051971}"/>
              </a:ext>
            </a:extLst>
          </p:cNvPr>
          <p:cNvSpPr/>
          <p:nvPr/>
        </p:nvSpPr>
        <p:spPr>
          <a:xfrm>
            <a:off x="3933217" y="4035802"/>
            <a:ext cx="231117" cy="189557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61" name="Rectangle 60">
            <a:extLst>
              <a:ext uri="{FF2B5EF4-FFF2-40B4-BE49-F238E27FC236}">
                <a16:creationId xmlns:a16="http://schemas.microsoft.com/office/drawing/2014/main" id="{F8220436-C2F5-5536-B413-459CD2BFD0DB}"/>
              </a:ext>
            </a:extLst>
          </p:cNvPr>
          <p:cNvSpPr/>
          <p:nvPr/>
        </p:nvSpPr>
        <p:spPr>
          <a:xfrm>
            <a:off x="4769027" y="4589345"/>
            <a:ext cx="244573" cy="135454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62" name="Rectangle 61">
            <a:extLst>
              <a:ext uri="{FF2B5EF4-FFF2-40B4-BE49-F238E27FC236}">
                <a16:creationId xmlns:a16="http://schemas.microsoft.com/office/drawing/2014/main" id="{19FCB404-B08D-FEF6-54D3-90A60DD64133}"/>
              </a:ext>
            </a:extLst>
          </p:cNvPr>
          <p:cNvSpPr/>
          <p:nvPr/>
        </p:nvSpPr>
        <p:spPr>
          <a:xfrm>
            <a:off x="5701889" y="3642062"/>
            <a:ext cx="203441" cy="2289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63" name="Rectangle 62">
            <a:extLst>
              <a:ext uri="{FF2B5EF4-FFF2-40B4-BE49-F238E27FC236}">
                <a16:creationId xmlns:a16="http://schemas.microsoft.com/office/drawing/2014/main" id="{ABA9EEF7-11D1-6DE4-A90E-534848C8B0FA}"/>
              </a:ext>
            </a:extLst>
          </p:cNvPr>
          <p:cNvSpPr/>
          <p:nvPr/>
        </p:nvSpPr>
        <p:spPr>
          <a:xfrm>
            <a:off x="3927115" y="3429000"/>
            <a:ext cx="233918" cy="598160"/>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64" name="Rectangle 63">
            <a:extLst>
              <a:ext uri="{FF2B5EF4-FFF2-40B4-BE49-F238E27FC236}">
                <a16:creationId xmlns:a16="http://schemas.microsoft.com/office/drawing/2014/main" id="{71A6A7F3-7115-D609-289F-EE3F09F5F6C1}"/>
              </a:ext>
            </a:extLst>
          </p:cNvPr>
          <p:cNvSpPr/>
          <p:nvPr/>
        </p:nvSpPr>
        <p:spPr>
          <a:xfrm>
            <a:off x="4797156" y="3745482"/>
            <a:ext cx="223511" cy="843863"/>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65" name="TextBox 64">
            <a:extLst>
              <a:ext uri="{FF2B5EF4-FFF2-40B4-BE49-F238E27FC236}">
                <a16:creationId xmlns:a16="http://schemas.microsoft.com/office/drawing/2014/main" id="{B8AEDB02-700C-9A8B-46B6-6922C2D95031}"/>
              </a:ext>
            </a:extLst>
          </p:cNvPr>
          <p:cNvSpPr txBox="1"/>
          <p:nvPr/>
        </p:nvSpPr>
        <p:spPr>
          <a:xfrm>
            <a:off x="7762276" y="3164932"/>
            <a:ext cx="1952786" cy="369332"/>
          </a:xfrm>
          <a:prstGeom prst="rect">
            <a:avLst/>
          </a:prstGeom>
          <a:noFill/>
        </p:spPr>
        <p:txBody>
          <a:bodyPr wrap="square" rtlCol="0">
            <a:spAutoFit/>
          </a:bodyPr>
          <a:lstStyle/>
          <a:p>
            <a:r>
              <a:rPr lang="en-FR" dirty="0"/>
              <a:t>Target</a:t>
            </a:r>
          </a:p>
        </p:txBody>
      </p:sp>
      <p:sp>
        <p:nvSpPr>
          <p:cNvPr id="66" name="TextBox 65">
            <a:extLst>
              <a:ext uri="{FF2B5EF4-FFF2-40B4-BE49-F238E27FC236}">
                <a16:creationId xmlns:a16="http://schemas.microsoft.com/office/drawing/2014/main" id="{BAC0686E-6684-B63F-D485-F2191A90E7FB}"/>
              </a:ext>
            </a:extLst>
          </p:cNvPr>
          <p:cNvSpPr txBox="1"/>
          <p:nvPr/>
        </p:nvSpPr>
        <p:spPr>
          <a:xfrm>
            <a:off x="8979372" y="2892269"/>
            <a:ext cx="1952786" cy="369332"/>
          </a:xfrm>
          <a:prstGeom prst="rect">
            <a:avLst/>
          </a:prstGeom>
          <a:noFill/>
        </p:spPr>
        <p:txBody>
          <a:bodyPr wrap="square" rtlCol="0">
            <a:spAutoFit/>
          </a:bodyPr>
          <a:lstStyle/>
          <a:p>
            <a:r>
              <a:rPr lang="en-FR" dirty="0"/>
              <a:t>NDC level</a:t>
            </a:r>
          </a:p>
        </p:txBody>
      </p:sp>
      <p:sp>
        <p:nvSpPr>
          <p:cNvPr id="67" name="TextBox 66">
            <a:extLst>
              <a:ext uri="{FF2B5EF4-FFF2-40B4-BE49-F238E27FC236}">
                <a16:creationId xmlns:a16="http://schemas.microsoft.com/office/drawing/2014/main" id="{5D0B4731-48D6-D859-09B5-84840F31043D}"/>
              </a:ext>
            </a:extLst>
          </p:cNvPr>
          <p:cNvSpPr txBox="1"/>
          <p:nvPr/>
        </p:nvSpPr>
        <p:spPr>
          <a:xfrm>
            <a:off x="10231974" y="2899028"/>
            <a:ext cx="1952786" cy="369332"/>
          </a:xfrm>
          <a:prstGeom prst="rect">
            <a:avLst/>
          </a:prstGeom>
          <a:noFill/>
        </p:spPr>
        <p:txBody>
          <a:bodyPr wrap="square" rtlCol="0">
            <a:spAutoFit/>
          </a:bodyPr>
          <a:lstStyle/>
          <a:p>
            <a:r>
              <a:rPr lang="en-FR" dirty="0"/>
              <a:t>Real emission</a:t>
            </a:r>
          </a:p>
        </p:txBody>
      </p:sp>
      <p:sp>
        <p:nvSpPr>
          <p:cNvPr id="68" name="TextBox 67">
            <a:extLst>
              <a:ext uri="{FF2B5EF4-FFF2-40B4-BE49-F238E27FC236}">
                <a16:creationId xmlns:a16="http://schemas.microsoft.com/office/drawing/2014/main" id="{E65109AC-34D6-CDF9-644D-C1A20F910167}"/>
              </a:ext>
            </a:extLst>
          </p:cNvPr>
          <p:cNvSpPr txBox="1"/>
          <p:nvPr/>
        </p:nvSpPr>
        <p:spPr>
          <a:xfrm>
            <a:off x="33936" y="1738393"/>
            <a:ext cx="1952786" cy="369332"/>
          </a:xfrm>
          <a:prstGeom prst="rect">
            <a:avLst/>
          </a:prstGeom>
          <a:noFill/>
        </p:spPr>
        <p:txBody>
          <a:bodyPr wrap="square" rtlCol="0">
            <a:spAutoFit/>
          </a:bodyPr>
          <a:lstStyle/>
          <a:p>
            <a:r>
              <a:rPr lang="en-FR" dirty="0"/>
              <a:t>Emission</a:t>
            </a:r>
          </a:p>
        </p:txBody>
      </p:sp>
      <p:sp>
        <p:nvSpPr>
          <p:cNvPr id="69" name="TextBox 68">
            <a:extLst>
              <a:ext uri="{FF2B5EF4-FFF2-40B4-BE49-F238E27FC236}">
                <a16:creationId xmlns:a16="http://schemas.microsoft.com/office/drawing/2014/main" id="{8BE06FE9-5D2F-BE50-87D4-C4BE28109983}"/>
              </a:ext>
            </a:extLst>
          </p:cNvPr>
          <p:cNvSpPr txBox="1"/>
          <p:nvPr/>
        </p:nvSpPr>
        <p:spPr>
          <a:xfrm>
            <a:off x="6538150" y="1762466"/>
            <a:ext cx="1952786" cy="369332"/>
          </a:xfrm>
          <a:prstGeom prst="rect">
            <a:avLst/>
          </a:prstGeom>
          <a:noFill/>
        </p:spPr>
        <p:txBody>
          <a:bodyPr wrap="square" rtlCol="0">
            <a:spAutoFit/>
          </a:bodyPr>
          <a:lstStyle/>
          <a:p>
            <a:r>
              <a:rPr lang="en-FR" dirty="0"/>
              <a:t>Emission</a:t>
            </a:r>
          </a:p>
        </p:txBody>
      </p:sp>
      <p:sp>
        <p:nvSpPr>
          <p:cNvPr id="70" name="TextBox 69">
            <a:extLst>
              <a:ext uri="{FF2B5EF4-FFF2-40B4-BE49-F238E27FC236}">
                <a16:creationId xmlns:a16="http://schemas.microsoft.com/office/drawing/2014/main" id="{D38F47BC-5C93-6FE7-00B5-F1A806BDAF1C}"/>
              </a:ext>
            </a:extLst>
          </p:cNvPr>
          <p:cNvSpPr txBox="1"/>
          <p:nvPr/>
        </p:nvSpPr>
        <p:spPr>
          <a:xfrm>
            <a:off x="8253199" y="1412720"/>
            <a:ext cx="2822204" cy="369332"/>
          </a:xfrm>
          <a:prstGeom prst="rect">
            <a:avLst/>
          </a:prstGeom>
          <a:noFill/>
        </p:spPr>
        <p:txBody>
          <a:bodyPr wrap="square" rtlCol="0">
            <a:spAutoFit/>
          </a:bodyPr>
          <a:lstStyle/>
          <a:p>
            <a:r>
              <a:rPr lang="en-FR" b="1" dirty="0"/>
              <a:t>Phase 1 Total emission</a:t>
            </a:r>
          </a:p>
        </p:txBody>
      </p:sp>
      <p:sp>
        <p:nvSpPr>
          <p:cNvPr id="71" name="TextBox 70">
            <a:extLst>
              <a:ext uri="{FF2B5EF4-FFF2-40B4-BE49-F238E27FC236}">
                <a16:creationId xmlns:a16="http://schemas.microsoft.com/office/drawing/2014/main" id="{4DE84D53-7E0A-C222-FEC2-73401BF925D8}"/>
              </a:ext>
            </a:extLst>
          </p:cNvPr>
          <p:cNvSpPr txBox="1"/>
          <p:nvPr/>
        </p:nvSpPr>
        <p:spPr>
          <a:xfrm>
            <a:off x="2264581" y="1416434"/>
            <a:ext cx="2822204" cy="369332"/>
          </a:xfrm>
          <a:prstGeom prst="rect">
            <a:avLst/>
          </a:prstGeom>
          <a:noFill/>
        </p:spPr>
        <p:txBody>
          <a:bodyPr wrap="square" rtlCol="0">
            <a:spAutoFit/>
          </a:bodyPr>
          <a:lstStyle/>
          <a:p>
            <a:r>
              <a:rPr lang="en-FR" b="1" dirty="0"/>
              <a:t>Emission per year</a:t>
            </a:r>
          </a:p>
        </p:txBody>
      </p:sp>
      <p:sp>
        <p:nvSpPr>
          <p:cNvPr id="2" name="TextBox 1">
            <a:extLst>
              <a:ext uri="{FF2B5EF4-FFF2-40B4-BE49-F238E27FC236}">
                <a16:creationId xmlns:a16="http://schemas.microsoft.com/office/drawing/2014/main" id="{8675E5F2-56A7-A6D2-28F4-40799502EAD8}"/>
              </a:ext>
            </a:extLst>
          </p:cNvPr>
          <p:cNvSpPr txBox="1"/>
          <p:nvPr/>
        </p:nvSpPr>
        <p:spPr>
          <a:xfrm>
            <a:off x="10462341" y="3580400"/>
            <a:ext cx="939635" cy="646331"/>
          </a:xfrm>
          <a:prstGeom prst="rect">
            <a:avLst/>
          </a:prstGeom>
          <a:noFill/>
        </p:spPr>
        <p:txBody>
          <a:bodyPr wrap="square" rtlCol="0">
            <a:spAutoFit/>
          </a:bodyPr>
          <a:lstStyle/>
          <a:p>
            <a:pPr algn="ctr"/>
            <a:r>
              <a:rPr lang="en-FR" dirty="0"/>
              <a:t>Obtain</a:t>
            </a:r>
          </a:p>
          <a:p>
            <a:pPr algn="ctr"/>
            <a:r>
              <a:rPr lang="en-FR" dirty="0"/>
              <a:t>Credit</a:t>
            </a:r>
          </a:p>
        </p:txBody>
      </p:sp>
    </p:spTree>
    <p:extLst>
      <p:ext uri="{BB962C8B-B14F-4D97-AF65-F5344CB8AC3E}">
        <p14:creationId xmlns:p14="http://schemas.microsoft.com/office/powerpoint/2010/main" val="3113250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44148C11-023D-B391-92E5-0EF630A4E4BB}"/>
              </a:ext>
            </a:extLst>
          </p:cNvPr>
          <p:cNvSpPr/>
          <p:nvPr/>
        </p:nvSpPr>
        <p:spPr>
          <a:xfrm>
            <a:off x="5901456" y="4019597"/>
            <a:ext cx="396743" cy="191178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4" name="Rectangle 43">
            <a:extLst>
              <a:ext uri="{FF2B5EF4-FFF2-40B4-BE49-F238E27FC236}">
                <a16:creationId xmlns:a16="http://schemas.microsoft.com/office/drawing/2014/main" id="{66FF8C8F-DF83-88E3-27EF-F46B009E6CFE}"/>
              </a:ext>
            </a:extLst>
          </p:cNvPr>
          <p:cNvSpPr/>
          <p:nvPr/>
        </p:nvSpPr>
        <p:spPr>
          <a:xfrm>
            <a:off x="5003754" y="3733963"/>
            <a:ext cx="396743" cy="219755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3" name="Rectangle 42">
            <a:extLst>
              <a:ext uri="{FF2B5EF4-FFF2-40B4-BE49-F238E27FC236}">
                <a16:creationId xmlns:a16="http://schemas.microsoft.com/office/drawing/2014/main" id="{7830E1D6-5BC5-BF17-E285-CB819C74044A}"/>
              </a:ext>
            </a:extLst>
          </p:cNvPr>
          <p:cNvSpPr/>
          <p:nvPr/>
        </p:nvSpPr>
        <p:spPr>
          <a:xfrm>
            <a:off x="4146874" y="3420399"/>
            <a:ext cx="396742" cy="2524341"/>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 name="Slide Number Placeholder 3">
            <a:extLst>
              <a:ext uri="{FF2B5EF4-FFF2-40B4-BE49-F238E27FC236}">
                <a16:creationId xmlns:a16="http://schemas.microsoft.com/office/drawing/2014/main" id="{061CD4DE-2ACA-2973-E343-702F506C670F}"/>
              </a:ext>
            </a:extLst>
          </p:cNvPr>
          <p:cNvSpPr>
            <a:spLocks noGrp="1"/>
          </p:cNvSpPr>
          <p:nvPr>
            <p:ph type="sldNum" sz="quarter" idx="12"/>
          </p:nvPr>
        </p:nvSpPr>
        <p:spPr/>
        <p:txBody>
          <a:bodyPr/>
          <a:lstStyle/>
          <a:p>
            <a:fld id="{7EBCDE59-7E23-4306-ABDC-F012B45DF18A}" type="slidenum">
              <a:rPr lang="en-US" altLang="en-US" smtClean="0"/>
              <a:pPr/>
              <a:t>11</a:t>
            </a:fld>
            <a:endParaRPr lang="en-US" altLang="en-US"/>
          </a:p>
        </p:txBody>
      </p:sp>
      <p:sp>
        <p:nvSpPr>
          <p:cNvPr id="5" name="Title 1">
            <a:extLst>
              <a:ext uri="{FF2B5EF4-FFF2-40B4-BE49-F238E27FC236}">
                <a16:creationId xmlns:a16="http://schemas.microsoft.com/office/drawing/2014/main" id="{BB8BE8C0-E78C-A387-0CF0-6D058C984628}"/>
              </a:ext>
            </a:extLst>
          </p:cNvPr>
          <p:cNvSpPr txBox="1">
            <a:spLocks/>
          </p:cNvSpPr>
          <p:nvPr/>
        </p:nvSpPr>
        <p:spPr bwMode="auto">
          <a:xfrm>
            <a:off x="266308" y="321482"/>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kern="1200">
                <a:solidFill>
                  <a:schemeClr val="tx2"/>
                </a:solidFill>
                <a:latin typeface="Garamond" panose="02020404030301010803" pitchFamily="18" charset="0"/>
                <a:ea typeface="ＭＳ Ｐゴシック" charset="0"/>
                <a:cs typeface="Garamond" panose="02020404030301010803" pitchFamily="18" charset="0"/>
              </a:defRPr>
            </a:lvl1pPr>
            <a:lvl2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r>
              <a:rPr lang="en-US" sz="2800" dirty="0"/>
              <a:t>Target achievement and emission allowance trading</a:t>
            </a:r>
            <a:endParaRPr lang="en-SG" sz="2800" dirty="0"/>
          </a:p>
        </p:txBody>
      </p:sp>
      <p:cxnSp>
        <p:nvCxnSpPr>
          <p:cNvPr id="7" name="Straight Arrow Connector 6">
            <a:extLst>
              <a:ext uri="{FF2B5EF4-FFF2-40B4-BE49-F238E27FC236}">
                <a16:creationId xmlns:a16="http://schemas.microsoft.com/office/drawing/2014/main" id="{BEEF7FE5-8392-386C-163A-403D22773326}"/>
              </a:ext>
            </a:extLst>
          </p:cNvPr>
          <p:cNvCxnSpPr>
            <a:cxnSpLocks/>
          </p:cNvCxnSpPr>
          <p:nvPr/>
        </p:nvCxnSpPr>
        <p:spPr>
          <a:xfrm flipV="1">
            <a:off x="576744" y="2131798"/>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Straight Arrow Connector 10">
            <a:extLst>
              <a:ext uri="{FF2B5EF4-FFF2-40B4-BE49-F238E27FC236}">
                <a16:creationId xmlns:a16="http://schemas.microsoft.com/office/drawing/2014/main" id="{8FED9EF5-9560-D2FF-9B3B-F57435945272}"/>
              </a:ext>
            </a:extLst>
          </p:cNvPr>
          <p:cNvCxnSpPr>
            <a:cxnSpLocks/>
          </p:cNvCxnSpPr>
          <p:nvPr/>
        </p:nvCxnSpPr>
        <p:spPr>
          <a:xfrm>
            <a:off x="576744" y="5944740"/>
            <a:ext cx="6084897" cy="0"/>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Rectangle 18">
            <a:extLst>
              <a:ext uri="{FF2B5EF4-FFF2-40B4-BE49-F238E27FC236}">
                <a16:creationId xmlns:a16="http://schemas.microsoft.com/office/drawing/2014/main" id="{22010152-DF2A-A034-396A-08FC169A72F4}"/>
              </a:ext>
            </a:extLst>
          </p:cNvPr>
          <p:cNvSpPr/>
          <p:nvPr/>
        </p:nvSpPr>
        <p:spPr>
          <a:xfrm>
            <a:off x="1159852" y="2390197"/>
            <a:ext cx="398534" cy="353047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a:p>
        </p:txBody>
      </p:sp>
      <p:sp>
        <p:nvSpPr>
          <p:cNvPr id="20" name="TextBox 19">
            <a:extLst>
              <a:ext uri="{FF2B5EF4-FFF2-40B4-BE49-F238E27FC236}">
                <a16:creationId xmlns:a16="http://schemas.microsoft.com/office/drawing/2014/main" id="{EBF70056-74B3-F549-B229-1E0042754890}"/>
              </a:ext>
            </a:extLst>
          </p:cNvPr>
          <p:cNvSpPr txBox="1"/>
          <p:nvPr/>
        </p:nvSpPr>
        <p:spPr>
          <a:xfrm>
            <a:off x="1035814" y="5920667"/>
            <a:ext cx="1952786" cy="369332"/>
          </a:xfrm>
          <a:prstGeom prst="rect">
            <a:avLst/>
          </a:prstGeom>
          <a:noFill/>
        </p:spPr>
        <p:txBody>
          <a:bodyPr wrap="square" rtlCol="0">
            <a:spAutoFit/>
          </a:bodyPr>
          <a:lstStyle/>
          <a:p>
            <a:r>
              <a:rPr lang="en-FR" dirty="0"/>
              <a:t>2013</a:t>
            </a:r>
          </a:p>
        </p:txBody>
      </p:sp>
      <p:cxnSp>
        <p:nvCxnSpPr>
          <p:cNvPr id="21" name="Straight Arrow Connector 20">
            <a:extLst>
              <a:ext uri="{FF2B5EF4-FFF2-40B4-BE49-F238E27FC236}">
                <a16:creationId xmlns:a16="http://schemas.microsoft.com/office/drawing/2014/main" id="{8449DE6A-4478-BE0E-41E6-BEE3C59E826B}"/>
              </a:ext>
            </a:extLst>
          </p:cNvPr>
          <p:cNvCxnSpPr>
            <a:cxnSpLocks/>
          </p:cNvCxnSpPr>
          <p:nvPr/>
        </p:nvCxnSpPr>
        <p:spPr>
          <a:xfrm>
            <a:off x="1289057" y="2390196"/>
            <a:ext cx="5372584" cy="1884864"/>
          </a:xfrm>
          <a:prstGeom prst="straightConnector1">
            <a:avLst/>
          </a:prstGeom>
          <a:ln w="3175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8" name="Oval 27">
            <a:extLst>
              <a:ext uri="{FF2B5EF4-FFF2-40B4-BE49-F238E27FC236}">
                <a16:creationId xmlns:a16="http://schemas.microsoft.com/office/drawing/2014/main" id="{8760A5C7-C2FA-C1CC-F1F9-52F51514A43B}"/>
              </a:ext>
            </a:extLst>
          </p:cNvPr>
          <p:cNvSpPr/>
          <p:nvPr/>
        </p:nvSpPr>
        <p:spPr>
          <a:xfrm>
            <a:off x="4229186" y="3261601"/>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29" name="Oval 28">
            <a:extLst>
              <a:ext uri="{FF2B5EF4-FFF2-40B4-BE49-F238E27FC236}">
                <a16:creationId xmlns:a16="http://schemas.microsoft.com/office/drawing/2014/main" id="{6675289D-9A8D-3FAA-6011-E492AD233F01}"/>
              </a:ext>
            </a:extLst>
          </p:cNvPr>
          <p:cNvSpPr/>
          <p:nvPr/>
        </p:nvSpPr>
        <p:spPr>
          <a:xfrm>
            <a:off x="5086785" y="3580400"/>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0" name="Oval 29">
            <a:extLst>
              <a:ext uri="{FF2B5EF4-FFF2-40B4-BE49-F238E27FC236}">
                <a16:creationId xmlns:a16="http://schemas.microsoft.com/office/drawing/2014/main" id="{260BD4CD-B262-DE14-C2CF-EC9D03924B08}"/>
              </a:ext>
            </a:extLst>
          </p:cNvPr>
          <p:cNvSpPr/>
          <p:nvPr/>
        </p:nvSpPr>
        <p:spPr>
          <a:xfrm>
            <a:off x="5997715" y="3887787"/>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2" name="TextBox 31">
            <a:extLst>
              <a:ext uri="{FF2B5EF4-FFF2-40B4-BE49-F238E27FC236}">
                <a16:creationId xmlns:a16="http://schemas.microsoft.com/office/drawing/2014/main" id="{509FE3D8-0E1D-847E-7978-C68A58042954}"/>
              </a:ext>
            </a:extLst>
          </p:cNvPr>
          <p:cNvSpPr txBox="1"/>
          <p:nvPr/>
        </p:nvSpPr>
        <p:spPr>
          <a:xfrm>
            <a:off x="4006978" y="5945590"/>
            <a:ext cx="1952786" cy="369332"/>
          </a:xfrm>
          <a:prstGeom prst="rect">
            <a:avLst/>
          </a:prstGeom>
          <a:noFill/>
        </p:spPr>
        <p:txBody>
          <a:bodyPr wrap="square" rtlCol="0">
            <a:spAutoFit/>
          </a:bodyPr>
          <a:lstStyle/>
          <a:p>
            <a:r>
              <a:rPr lang="en-FR" dirty="0"/>
              <a:t>2023</a:t>
            </a:r>
          </a:p>
        </p:txBody>
      </p:sp>
      <p:sp>
        <p:nvSpPr>
          <p:cNvPr id="33" name="TextBox 32">
            <a:extLst>
              <a:ext uri="{FF2B5EF4-FFF2-40B4-BE49-F238E27FC236}">
                <a16:creationId xmlns:a16="http://schemas.microsoft.com/office/drawing/2014/main" id="{DEB5DA58-BAA2-6AB2-1321-D9F3414A6127}"/>
              </a:ext>
            </a:extLst>
          </p:cNvPr>
          <p:cNvSpPr txBox="1"/>
          <p:nvPr/>
        </p:nvSpPr>
        <p:spPr>
          <a:xfrm>
            <a:off x="4891314" y="5944740"/>
            <a:ext cx="1952786" cy="369332"/>
          </a:xfrm>
          <a:prstGeom prst="rect">
            <a:avLst/>
          </a:prstGeom>
          <a:noFill/>
        </p:spPr>
        <p:txBody>
          <a:bodyPr wrap="square" rtlCol="0">
            <a:spAutoFit/>
          </a:bodyPr>
          <a:lstStyle/>
          <a:p>
            <a:r>
              <a:rPr lang="en-FR" dirty="0"/>
              <a:t>2024</a:t>
            </a:r>
          </a:p>
        </p:txBody>
      </p:sp>
      <p:sp>
        <p:nvSpPr>
          <p:cNvPr id="34" name="TextBox 33">
            <a:extLst>
              <a:ext uri="{FF2B5EF4-FFF2-40B4-BE49-F238E27FC236}">
                <a16:creationId xmlns:a16="http://schemas.microsoft.com/office/drawing/2014/main" id="{178102A6-923A-7976-B4FE-ED2960A8E4A5}"/>
              </a:ext>
            </a:extLst>
          </p:cNvPr>
          <p:cNvSpPr txBox="1"/>
          <p:nvPr/>
        </p:nvSpPr>
        <p:spPr>
          <a:xfrm>
            <a:off x="5775650" y="5944601"/>
            <a:ext cx="1952786" cy="369332"/>
          </a:xfrm>
          <a:prstGeom prst="rect">
            <a:avLst/>
          </a:prstGeom>
          <a:noFill/>
        </p:spPr>
        <p:txBody>
          <a:bodyPr wrap="square" rtlCol="0">
            <a:spAutoFit/>
          </a:bodyPr>
          <a:lstStyle/>
          <a:p>
            <a:r>
              <a:rPr lang="en-FR" dirty="0"/>
              <a:t>2025</a:t>
            </a:r>
          </a:p>
        </p:txBody>
      </p:sp>
      <p:sp>
        <p:nvSpPr>
          <p:cNvPr id="35" name="TextBox 34">
            <a:extLst>
              <a:ext uri="{FF2B5EF4-FFF2-40B4-BE49-F238E27FC236}">
                <a16:creationId xmlns:a16="http://schemas.microsoft.com/office/drawing/2014/main" id="{933B2C21-D19E-CF08-3D4C-BFA0BCF01588}"/>
              </a:ext>
            </a:extLst>
          </p:cNvPr>
          <p:cNvSpPr txBox="1"/>
          <p:nvPr/>
        </p:nvSpPr>
        <p:spPr>
          <a:xfrm>
            <a:off x="3962621" y="2932145"/>
            <a:ext cx="1952786" cy="369332"/>
          </a:xfrm>
          <a:prstGeom prst="rect">
            <a:avLst/>
          </a:prstGeom>
          <a:noFill/>
        </p:spPr>
        <p:txBody>
          <a:bodyPr wrap="square" rtlCol="0">
            <a:spAutoFit/>
          </a:bodyPr>
          <a:lstStyle/>
          <a:p>
            <a:r>
              <a:rPr lang="en-FR" dirty="0"/>
              <a:t>27.0%</a:t>
            </a:r>
          </a:p>
        </p:txBody>
      </p:sp>
      <p:sp>
        <p:nvSpPr>
          <p:cNvPr id="36" name="TextBox 35">
            <a:extLst>
              <a:ext uri="{FF2B5EF4-FFF2-40B4-BE49-F238E27FC236}">
                <a16:creationId xmlns:a16="http://schemas.microsoft.com/office/drawing/2014/main" id="{855D3C3B-2822-84A7-67AC-0A2C85A4CF64}"/>
              </a:ext>
            </a:extLst>
          </p:cNvPr>
          <p:cNvSpPr txBox="1"/>
          <p:nvPr/>
        </p:nvSpPr>
        <p:spPr>
          <a:xfrm>
            <a:off x="4891314" y="3248797"/>
            <a:ext cx="1952786" cy="369332"/>
          </a:xfrm>
          <a:prstGeom prst="rect">
            <a:avLst/>
          </a:prstGeom>
          <a:noFill/>
        </p:spPr>
        <p:txBody>
          <a:bodyPr wrap="square" rtlCol="0">
            <a:spAutoFit/>
          </a:bodyPr>
          <a:lstStyle/>
          <a:p>
            <a:r>
              <a:rPr lang="en-FR" dirty="0"/>
              <a:t>29.7%</a:t>
            </a:r>
          </a:p>
        </p:txBody>
      </p:sp>
      <p:sp>
        <p:nvSpPr>
          <p:cNvPr id="37" name="TextBox 36">
            <a:extLst>
              <a:ext uri="{FF2B5EF4-FFF2-40B4-BE49-F238E27FC236}">
                <a16:creationId xmlns:a16="http://schemas.microsoft.com/office/drawing/2014/main" id="{6D7B87FD-0A49-4055-02A7-E586F4AA635C}"/>
              </a:ext>
            </a:extLst>
          </p:cNvPr>
          <p:cNvSpPr txBox="1"/>
          <p:nvPr/>
        </p:nvSpPr>
        <p:spPr>
          <a:xfrm>
            <a:off x="5895180" y="3560698"/>
            <a:ext cx="1952786" cy="369332"/>
          </a:xfrm>
          <a:prstGeom prst="rect">
            <a:avLst/>
          </a:prstGeom>
          <a:noFill/>
        </p:spPr>
        <p:txBody>
          <a:bodyPr wrap="square" rtlCol="0">
            <a:spAutoFit/>
          </a:bodyPr>
          <a:lstStyle/>
          <a:p>
            <a:r>
              <a:rPr lang="en-FR" dirty="0"/>
              <a:t>32.4%</a:t>
            </a:r>
          </a:p>
        </p:txBody>
      </p:sp>
      <p:cxnSp>
        <p:nvCxnSpPr>
          <p:cNvPr id="49" name="Straight Arrow Connector 48">
            <a:extLst>
              <a:ext uri="{FF2B5EF4-FFF2-40B4-BE49-F238E27FC236}">
                <a16:creationId xmlns:a16="http://schemas.microsoft.com/office/drawing/2014/main" id="{2FB0C746-0B49-3A2F-2ACB-846F13FDACE8}"/>
              </a:ext>
            </a:extLst>
          </p:cNvPr>
          <p:cNvCxnSpPr>
            <a:cxnSpLocks/>
          </p:cNvCxnSpPr>
          <p:nvPr/>
        </p:nvCxnSpPr>
        <p:spPr>
          <a:xfrm>
            <a:off x="7081505" y="5956753"/>
            <a:ext cx="4833212" cy="0"/>
          </a:xfrm>
          <a:prstGeom prst="straightConnector1">
            <a:avLst/>
          </a:prstGeom>
          <a:ln w="254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1" name="Straight Arrow Connector 50">
            <a:extLst>
              <a:ext uri="{FF2B5EF4-FFF2-40B4-BE49-F238E27FC236}">
                <a16:creationId xmlns:a16="http://schemas.microsoft.com/office/drawing/2014/main" id="{83F266D4-6614-A7D1-EF87-69F786750D7A}"/>
              </a:ext>
            </a:extLst>
          </p:cNvPr>
          <p:cNvCxnSpPr>
            <a:cxnSpLocks/>
          </p:cNvCxnSpPr>
          <p:nvPr/>
        </p:nvCxnSpPr>
        <p:spPr>
          <a:xfrm flipV="1">
            <a:off x="7081505" y="2143811"/>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2" name="Rectangle 51">
            <a:extLst>
              <a:ext uri="{FF2B5EF4-FFF2-40B4-BE49-F238E27FC236}">
                <a16:creationId xmlns:a16="http://schemas.microsoft.com/office/drawing/2014/main" id="{CCCF6C25-12F5-AFB5-8F05-55171CB50EA6}"/>
              </a:ext>
            </a:extLst>
          </p:cNvPr>
          <p:cNvSpPr/>
          <p:nvPr/>
        </p:nvSpPr>
        <p:spPr>
          <a:xfrm>
            <a:off x="9127098" y="3261602"/>
            <a:ext cx="939635" cy="269515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3" name="Rectangle 52">
            <a:extLst>
              <a:ext uri="{FF2B5EF4-FFF2-40B4-BE49-F238E27FC236}">
                <a16:creationId xmlns:a16="http://schemas.microsoft.com/office/drawing/2014/main" id="{261170FD-0449-B43B-F1AC-3E0D3AA74395}"/>
              </a:ext>
            </a:extLst>
          </p:cNvPr>
          <p:cNvSpPr/>
          <p:nvPr/>
        </p:nvSpPr>
        <p:spPr>
          <a:xfrm>
            <a:off x="7783382" y="5084958"/>
            <a:ext cx="939634" cy="86838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4" name="Rectangle 53">
            <a:extLst>
              <a:ext uri="{FF2B5EF4-FFF2-40B4-BE49-F238E27FC236}">
                <a16:creationId xmlns:a16="http://schemas.microsoft.com/office/drawing/2014/main" id="{11F92FE4-9875-770C-E867-17A0B8579B43}"/>
              </a:ext>
            </a:extLst>
          </p:cNvPr>
          <p:cNvSpPr/>
          <p:nvPr/>
        </p:nvSpPr>
        <p:spPr>
          <a:xfrm>
            <a:off x="10462342" y="4616618"/>
            <a:ext cx="939635" cy="133405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5" name="Rectangle 54">
            <a:extLst>
              <a:ext uri="{FF2B5EF4-FFF2-40B4-BE49-F238E27FC236}">
                <a16:creationId xmlns:a16="http://schemas.microsoft.com/office/drawing/2014/main" id="{201E8CD9-6491-01B3-79CE-6099710A4EF9}"/>
              </a:ext>
            </a:extLst>
          </p:cNvPr>
          <p:cNvSpPr/>
          <p:nvPr/>
        </p:nvSpPr>
        <p:spPr>
          <a:xfrm>
            <a:off x="10462341" y="3275118"/>
            <a:ext cx="939635" cy="1334059"/>
          </a:xfrm>
          <a:prstGeom prst="rect">
            <a:avLst/>
          </a:prstGeom>
          <a:solidFill>
            <a:schemeClr val="bg1"/>
          </a:solid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0" name="Rectangle 9">
            <a:extLst>
              <a:ext uri="{FF2B5EF4-FFF2-40B4-BE49-F238E27FC236}">
                <a16:creationId xmlns:a16="http://schemas.microsoft.com/office/drawing/2014/main" id="{09592F8E-132B-9697-B24A-E8B4E2E1055F}"/>
              </a:ext>
            </a:extLst>
          </p:cNvPr>
          <p:cNvSpPr/>
          <p:nvPr/>
        </p:nvSpPr>
        <p:spPr>
          <a:xfrm>
            <a:off x="3929768" y="3378970"/>
            <a:ext cx="232852" cy="65598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2" name="Rectangle 11">
            <a:extLst>
              <a:ext uri="{FF2B5EF4-FFF2-40B4-BE49-F238E27FC236}">
                <a16:creationId xmlns:a16="http://schemas.microsoft.com/office/drawing/2014/main" id="{34088ECE-660E-4A1B-94F2-C5A97C345763}"/>
              </a:ext>
            </a:extLst>
          </p:cNvPr>
          <p:cNvSpPr/>
          <p:nvPr/>
        </p:nvSpPr>
        <p:spPr>
          <a:xfrm>
            <a:off x="4749787" y="3684237"/>
            <a:ext cx="254534" cy="901352"/>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4" name="Rectangle 13">
            <a:extLst>
              <a:ext uri="{FF2B5EF4-FFF2-40B4-BE49-F238E27FC236}">
                <a16:creationId xmlns:a16="http://schemas.microsoft.com/office/drawing/2014/main" id="{608B5D44-E235-6200-B203-F1D3F3FDE157}"/>
              </a:ext>
            </a:extLst>
          </p:cNvPr>
          <p:cNvSpPr/>
          <p:nvPr/>
        </p:nvSpPr>
        <p:spPr>
          <a:xfrm>
            <a:off x="3930585" y="4035803"/>
            <a:ext cx="233749" cy="18848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5" name="Rectangle 14">
            <a:extLst>
              <a:ext uri="{FF2B5EF4-FFF2-40B4-BE49-F238E27FC236}">
                <a16:creationId xmlns:a16="http://schemas.microsoft.com/office/drawing/2014/main" id="{09362684-2A83-141F-545C-9BDCF39A78F9}"/>
              </a:ext>
            </a:extLst>
          </p:cNvPr>
          <p:cNvSpPr/>
          <p:nvPr/>
        </p:nvSpPr>
        <p:spPr>
          <a:xfrm>
            <a:off x="4759904" y="4591711"/>
            <a:ext cx="244573" cy="132659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7" name="TextBox 16">
            <a:extLst>
              <a:ext uri="{FF2B5EF4-FFF2-40B4-BE49-F238E27FC236}">
                <a16:creationId xmlns:a16="http://schemas.microsoft.com/office/drawing/2014/main" id="{2FB98619-F22E-10AE-54D1-6C7083A07649}"/>
              </a:ext>
            </a:extLst>
          </p:cNvPr>
          <p:cNvSpPr txBox="1"/>
          <p:nvPr/>
        </p:nvSpPr>
        <p:spPr>
          <a:xfrm>
            <a:off x="10231974" y="2899028"/>
            <a:ext cx="1952786" cy="369332"/>
          </a:xfrm>
          <a:prstGeom prst="rect">
            <a:avLst/>
          </a:prstGeom>
          <a:noFill/>
        </p:spPr>
        <p:txBody>
          <a:bodyPr wrap="square" rtlCol="0">
            <a:spAutoFit/>
          </a:bodyPr>
          <a:lstStyle/>
          <a:p>
            <a:r>
              <a:rPr lang="en-FR" dirty="0"/>
              <a:t>Real emission</a:t>
            </a:r>
          </a:p>
        </p:txBody>
      </p:sp>
      <p:sp>
        <p:nvSpPr>
          <p:cNvPr id="18" name="TextBox 17">
            <a:extLst>
              <a:ext uri="{FF2B5EF4-FFF2-40B4-BE49-F238E27FC236}">
                <a16:creationId xmlns:a16="http://schemas.microsoft.com/office/drawing/2014/main" id="{0945555E-53D2-324D-0C8E-49514D10B8FA}"/>
              </a:ext>
            </a:extLst>
          </p:cNvPr>
          <p:cNvSpPr txBox="1"/>
          <p:nvPr/>
        </p:nvSpPr>
        <p:spPr>
          <a:xfrm>
            <a:off x="8979372" y="2892269"/>
            <a:ext cx="1952786" cy="369332"/>
          </a:xfrm>
          <a:prstGeom prst="rect">
            <a:avLst/>
          </a:prstGeom>
          <a:noFill/>
        </p:spPr>
        <p:txBody>
          <a:bodyPr wrap="square" rtlCol="0">
            <a:spAutoFit/>
          </a:bodyPr>
          <a:lstStyle/>
          <a:p>
            <a:r>
              <a:rPr lang="en-FR" dirty="0"/>
              <a:t>NDC level</a:t>
            </a:r>
          </a:p>
        </p:txBody>
      </p:sp>
      <p:sp>
        <p:nvSpPr>
          <p:cNvPr id="22" name="TextBox 21">
            <a:extLst>
              <a:ext uri="{FF2B5EF4-FFF2-40B4-BE49-F238E27FC236}">
                <a16:creationId xmlns:a16="http://schemas.microsoft.com/office/drawing/2014/main" id="{E8BC7F10-81B4-C7FB-C7E2-9FC378A45893}"/>
              </a:ext>
            </a:extLst>
          </p:cNvPr>
          <p:cNvSpPr txBox="1"/>
          <p:nvPr/>
        </p:nvSpPr>
        <p:spPr>
          <a:xfrm>
            <a:off x="7850861" y="4678291"/>
            <a:ext cx="1952786" cy="369332"/>
          </a:xfrm>
          <a:prstGeom prst="rect">
            <a:avLst/>
          </a:prstGeom>
          <a:noFill/>
        </p:spPr>
        <p:txBody>
          <a:bodyPr wrap="square" rtlCol="0">
            <a:spAutoFit/>
          </a:bodyPr>
          <a:lstStyle/>
          <a:p>
            <a:r>
              <a:rPr lang="en-FR" dirty="0"/>
              <a:t>Target</a:t>
            </a:r>
          </a:p>
        </p:txBody>
      </p:sp>
      <p:sp>
        <p:nvSpPr>
          <p:cNvPr id="23" name="TextBox 22">
            <a:extLst>
              <a:ext uri="{FF2B5EF4-FFF2-40B4-BE49-F238E27FC236}">
                <a16:creationId xmlns:a16="http://schemas.microsoft.com/office/drawing/2014/main" id="{13605EDF-D778-4C93-1F70-2AA1994410AE}"/>
              </a:ext>
            </a:extLst>
          </p:cNvPr>
          <p:cNvSpPr txBox="1"/>
          <p:nvPr/>
        </p:nvSpPr>
        <p:spPr>
          <a:xfrm>
            <a:off x="33936" y="1738393"/>
            <a:ext cx="1952786" cy="369332"/>
          </a:xfrm>
          <a:prstGeom prst="rect">
            <a:avLst/>
          </a:prstGeom>
          <a:noFill/>
        </p:spPr>
        <p:txBody>
          <a:bodyPr wrap="square" rtlCol="0">
            <a:spAutoFit/>
          </a:bodyPr>
          <a:lstStyle/>
          <a:p>
            <a:r>
              <a:rPr lang="en-FR" dirty="0"/>
              <a:t>Emission</a:t>
            </a:r>
          </a:p>
        </p:txBody>
      </p:sp>
      <p:sp>
        <p:nvSpPr>
          <p:cNvPr id="24" name="TextBox 23">
            <a:extLst>
              <a:ext uri="{FF2B5EF4-FFF2-40B4-BE49-F238E27FC236}">
                <a16:creationId xmlns:a16="http://schemas.microsoft.com/office/drawing/2014/main" id="{CBD697EC-9592-73DB-944E-67362C9289E1}"/>
              </a:ext>
            </a:extLst>
          </p:cNvPr>
          <p:cNvSpPr txBox="1"/>
          <p:nvPr/>
        </p:nvSpPr>
        <p:spPr>
          <a:xfrm>
            <a:off x="6538150" y="1762466"/>
            <a:ext cx="1952786" cy="369332"/>
          </a:xfrm>
          <a:prstGeom prst="rect">
            <a:avLst/>
          </a:prstGeom>
          <a:noFill/>
        </p:spPr>
        <p:txBody>
          <a:bodyPr wrap="square" rtlCol="0">
            <a:spAutoFit/>
          </a:bodyPr>
          <a:lstStyle/>
          <a:p>
            <a:r>
              <a:rPr lang="en-FR" dirty="0"/>
              <a:t>Emission</a:t>
            </a:r>
          </a:p>
        </p:txBody>
      </p:sp>
      <p:sp>
        <p:nvSpPr>
          <p:cNvPr id="25" name="TextBox 24">
            <a:extLst>
              <a:ext uri="{FF2B5EF4-FFF2-40B4-BE49-F238E27FC236}">
                <a16:creationId xmlns:a16="http://schemas.microsoft.com/office/drawing/2014/main" id="{941242E4-2152-EF2C-F989-271388540C13}"/>
              </a:ext>
            </a:extLst>
          </p:cNvPr>
          <p:cNvSpPr txBox="1"/>
          <p:nvPr/>
        </p:nvSpPr>
        <p:spPr>
          <a:xfrm>
            <a:off x="8253199" y="1412720"/>
            <a:ext cx="2822204" cy="369332"/>
          </a:xfrm>
          <a:prstGeom prst="rect">
            <a:avLst/>
          </a:prstGeom>
          <a:noFill/>
        </p:spPr>
        <p:txBody>
          <a:bodyPr wrap="square" rtlCol="0">
            <a:spAutoFit/>
          </a:bodyPr>
          <a:lstStyle/>
          <a:p>
            <a:r>
              <a:rPr lang="en-FR" b="1" dirty="0"/>
              <a:t>Phase 1 Total emission</a:t>
            </a:r>
          </a:p>
        </p:txBody>
      </p:sp>
      <p:sp>
        <p:nvSpPr>
          <p:cNvPr id="26" name="TextBox 25">
            <a:extLst>
              <a:ext uri="{FF2B5EF4-FFF2-40B4-BE49-F238E27FC236}">
                <a16:creationId xmlns:a16="http://schemas.microsoft.com/office/drawing/2014/main" id="{7B36AB33-B53D-79D5-1B4C-07AB1A26C59D}"/>
              </a:ext>
            </a:extLst>
          </p:cNvPr>
          <p:cNvSpPr txBox="1"/>
          <p:nvPr/>
        </p:nvSpPr>
        <p:spPr>
          <a:xfrm>
            <a:off x="2264581" y="1416434"/>
            <a:ext cx="2822204" cy="369332"/>
          </a:xfrm>
          <a:prstGeom prst="rect">
            <a:avLst/>
          </a:prstGeom>
          <a:noFill/>
        </p:spPr>
        <p:txBody>
          <a:bodyPr wrap="square" rtlCol="0">
            <a:spAutoFit/>
          </a:bodyPr>
          <a:lstStyle/>
          <a:p>
            <a:r>
              <a:rPr lang="en-FR" b="1" dirty="0"/>
              <a:t>Emission per year</a:t>
            </a:r>
          </a:p>
        </p:txBody>
      </p:sp>
      <p:sp>
        <p:nvSpPr>
          <p:cNvPr id="27" name="Rectangle 26">
            <a:extLst>
              <a:ext uri="{FF2B5EF4-FFF2-40B4-BE49-F238E27FC236}">
                <a16:creationId xmlns:a16="http://schemas.microsoft.com/office/drawing/2014/main" id="{8BCB6979-E9BB-35C4-8DDF-8E54153EE148}"/>
              </a:ext>
            </a:extLst>
          </p:cNvPr>
          <p:cNvSpPr/>
          <p:nvPr/>
        </p:nvSpPr>
        <p:spPr>
          <a:xfrm>
            <a:off x="5701889" y="3642062"/>
            <a:ext cx="203441" cy="2289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2" name="TextBox 1">
            <a:extLst>
              <a:ext uri="{FF2B5EF4-FFF2-40B4-BE49-F238E27FC236}">
                <a16:creationId xmlns:a16="http://schemas.microsoft.com/office/drawing/2014/main" id="{2735B03D-F1E5-D14F-36F9-3900CEB8EFB0}"/>
              </a:ext>
            </a:extLst>
          </p:cNvPr>
          <p:cNvSpPr txBox="1"/>
          <p:nvPr/>
        </p:nvSpPr>
        <p:spPr>
          <a:xfrm>
            <a:off x="10462341" y="3580400"/>
            <a:ext cx="939635" cy="646331"/>
          </a:xfrm>
          <a:prstGeom prst="rect">
            <a:avLst/>
          </a:prstGeom>
          <a:noFill/>
        </p:spPr>
        <p:txBody>
          <a:bodyPr wrap="square" rtlCol="0">
            <a:spAutoFit/>
          </a:bodyPr>
          <a:lstStyle/>
          <a:p>
            <a:pPr algn="ctr"/>
            <a:r>
              <a:rPr lang="en-FR" dirty="0"/>
              <a:t>Obtain</a:t>
            </a:r>
          </a:p>
          <a:p>
            <a:pPr algn="ctr"/>
            <a:r>
              <a:rPr lang="en-FR" dirty="0"/>
              <a:t>Credit</a:t>
            </a:r>
          </a:p>
        </p:txBody>
      </p:sp>
    </p:spTree>
    <p:extLst>
      <p:ext uri="{BB962C8B-B14F-4D97-AF65-F5344CB8AC3E}">
        <p14:creationId xmlns:p14="http://schemas.microsoft.com/office/powerpoint/2010/main" val="159267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44148C11-023D-B391-92E5-0EF630A4E4BB}"/>
              </a:ext>
            </a:extLst>
          </p:cNvPr>
          <p:cNvSpPr/>
          <p:nvPr/>
        </p:nvSpPr>
        <p:spPr>
          <a:xfrm>
            <a:off x="5913928" y="4059312"/>
            <a:ext cx="396743" cy="188486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4" name="Rectangle 43">
            <a:extLst>
              <a:ext uri="{FF2B5EF4-FFF2-40B4-BE49-F238E27FC236}">
                <a16:creationId xmlns:a16="http://schemas.microsoft.com/office/drawing/2014/main" id="{66FF8C8F-DF83-88E3-27EF-F46B009E6CFE}"/>
              </a:ext>
            </a:extLst>
          </p:cNvPr>
          <p:cNvSpPr/>
          <p:nvPr/>
        </p:nvSpPr>
        <p:spPr>
          <a:xfrm>
            <a:off x="5017265" y="3749818"/>
            <a:ext cx="396743" cy="219755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3" name="Rectangle 42">
            <a:extLst>
              <a:ext uri="{FF2B5EF4-FFF2-40B4-BE49-F238E27FC236}">
                <a16:creationId xmlns:a16="http://schemas.microsoft.com/office/drawing/2014/main" id="{7830E1D6-5BC5-BF17-E285-CB819C74044A}"/>
              </a:ext>
            </a:extLst>
          </p:cNvPr>
          <p:cNvSpPr/>
          <p:nvPr/>
        </p:nvSpPr>
        <p:spPr>
          <a:xfrm>
            <a:off x="4146874" y="3420399"/>
            <a:ext cx="396742" cy="2524341"/>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 name="Slide Number Placeholder 3">
            <a:extLst>
              <a:ext uri="{FF2B5EF4-FFF2-40B4-BE49-F238E27FC236}">
                <a16:creationId xmlns:a16="http://schemas.microsoft.com/office/drawing/2014/main" id="{061CD4DE-2ACA-2973-E343-702F506C670F}"/>
              </a:ext>
            </a:extLst>
          </p:cNvPr>
          <p:cNvSpPr>
            <a:spLocks noGrp="1"/>
          </p:cNvSpPr>
          <p:nvPr>
            <p:ph type="sldNum" sz="quarter" idx="12"/>
          </p:nvPr>
        </p:nvSpPr>
        <p:spPr/>
        <p:txBody>
          <a:bodyPr/>
          <a:lstStyle/>
          <a:p>
            <a:fld id="{7EBCDE59-7E23-4306-ABDC-F012B45DF18A}" type="slidenum">
              <a:rPr lang="en-US" altLang="en-US" smtClean="0"/>
              <a:pPr/>
              <a:t>12</a:t>
            </a:fld>
            <a:endParaRPr lang="en-US" altLang="en-US"/>
          </a:p>
        </p:txBody>
      </p:sp>
      <p:sp>
        <p:nvSpPr>
          <p:cNvPr id="5" name="Title 1">
            <a:extLst>
              <a:ext uri="{FF2B5EF4-FFF2-40B4-BE49-F238E27FC236}">
                <a16:creationId xmlns:a16="http://schemas.microsoft.com/office/drawing/2014/main" id="{BB8BE8C0-E78C-A387-0CF0-6D058C984628}"/>
              </a:ext>
            </a:extLst>
          </p:cNvPr>
          <p:cNvSpPr txBox="1">
            <a:spLocks/>
          </p:cNvSpPr>
          <p:nvPr/>
        </p:nvSpPr>
        <p:spPr bwMode="auto">
          <a:xfrm>
            <a:off x="266308" y="321482"/>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kern="1200">
                <a:solidFill>
                  <a:schemeClr val="tx2"/>
                </a:solidFill>
                <a:latin typeface="Garamond" panose="02020404030301010803" pitchFamily="18" charset="0"/>
                <a:ea typeface="ＭＳ Ｐゴシック" charset="0"/>
                <a:cs typeface="Garamond" panose="02020404030301010803" pitchFamily="18" charset="0"/>
              </a:defRPr>
            </a:lvl1pPr>
            <a:lvl2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r>
              <a:rPr lang="en-US" sz="2800" dirty="0"/>
              <a:t>Target achievement and emission allowance trading</a:t>
            </a:r>
            <a:endParaRPr lang="en-SG" sz="2800" dirty="0"/>
          </a:p>
        </p:txBody>
      </p:sp>
      <p:cxnSp>
        <p:nvCxnSpPr>
          <p:cNvPr id="7" name="Straight Arrow Connector 6">
            <a:extLst>
              <a:ext uri="{FF2B5EF4-FFF2-40B4-BE49-F238E27FC236}">
                <a16:creationId xmlns:a16="http://schemas.microsoft.com/office/drawing/2014/main" id="{BEEF7FE5-8392-386C-163A-403D22773326}"/>
              </a:ext>
            </a:extLst>
          </p:cNvPr>
          <p:cNvCxnSpPr>
            <a:cxnSpLocks/>
          </p:cNvCxnSpPr>
          <p:nvPr/>
        </p:nvCxnSpPr>
        <p:spPr>
          <a:xfrm flipV="1">
            <a:off x="576744" y="2131798"/>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Straight Arrow Connector 10">
            <a:extLst>
              <a:ext uri="{FF2B5EF4-FFF2-40B4-BE49-F238E27FC236}">
                <a16:creationId xmlns:a16="http://schemas.microsoft.com/office/drawing/2014/main" id="{8FED9EF5-9560-D2FF-9B3B-F57435945272}"/>
              </a:ext>
            </a:extLst>
          </p:cNvPr>
          <p:cNvCxnSpPr>
            <a:cxnSpLocks/>
          </p:cNvCxnSpPr>
          <p:nvPr/>
        </p:nvCxnSpPr>
        <p:spPr>
          <a:xfrm>
            <a:off x="576744" y="5944740"/>
            <a:ext cx="6084897" cy="0"/>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Rectangle 18">
            <a:extLst>
              <a:ext uri="{FF2B5EF4-FFF2-40B4-BE49-F238E27FC236}">
                <a16:creationId xmlns:a16="http://schemas.microsoft.com/office/drawing/2014/main" id="{22010152-DF2A-A034-396A-08FC169A72F4}"/>
              </a:ext>
            </a:extLst>
          </p:cNvPr>
          <p:cNvSpPr/>
          <p:nvPr/>
        </p:nvSpPr>
        <p:spPr>
          <a:xfrm>
            <a:off x="1159852" y="2390197"/>
            <a:ext cx="398534" cy="353047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a:p>
        </p:txBody>
      </p:sp>
      <p:sp>
        <p:nvSpPr>
          <p:cNvPr id="20" name="TextBox 19">
            <a:extLst>
              <a:ext uri="{FF2B5EF4-FFF2-40B4-BE49-F238E27FC236}">
                <a16:creationId xmlns:a16="http://schemas.microsoft.com/office/drawing/2014/main" id="{EBF70056-74B3-F549-B229-1E0042754890}"/>
              </a:ext>
            </a:extLst>
          </p:cNvPr>
          <p:cNvSpPr txBox="1"/>
          <p:nvPr/>
        </p:nvSpPr>
        <p:spPr>
          <a:xfrm>
            <a:off x="1035814" y="5920667"/>
            <a:ext cx="1952786" cy="369332"/>
          </a:xfrm>
          <a:prstGeom prst="rect">
            <a:avLst/>
          </a:prstGeom>
          <a:noFill/>
        </p:spPr>
        <p:txBody>
          <a:bodyPr wrap="square" rtlCol="0">
            <a:spAutoFit/>
          </a:bodyPr>
          <a:lstStyle/>
          <a:p>
            <a:r>
              <a:rPr lang="en-FR" dirty="0"/>
              <a:t>2013</a:t>
            </a:r>
          </a:p>
        </p:txBody>
      </p:sp>
      <p:cxnSp>
        <p:nvCxnSpPr>
          <p:cNvPr id="21" name="Straight Arrow Connector 20">
            <a:extLst>
              <a:ext uri="{FF2B5EF4-FFF2-40B4-BE49-F238E27FC236}">
                <a16:creationId xmlns:a16="http://schemas.microsoft.com/office/drawing/2014/main" id="{8449DE6A-4478-BE0E-41E6-BEE3C59E826B}"/>
              </a:ext>
            </a:extLst>
          </p:cNvPr>
          <p:cNvCxnSpPr>
            <a:cxnSpLocks/>
          </p:cNvCxnSpPr>
          <p:nvPr/>
        </p:nvCxnSpPr>
        <p:spPr>
          <a:xfrm>
            <a:off x="1289057" y="2390196"/>
            <a:ext cx="5372584" cy="1884864"/>
          </a:xfrm>
          <a:prstGeom prst="straightConnector1">
            <a:avLst/>
          </a:prstGeom>
          <a:ln w="3175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8" name="Oval 27">
            <a:extLst>
              <a:ext uri="{FF2B5EF4-FFF2-40B4-BE49-F238E27FC236}">
                <a16:creationId xmlns:a16="http://schemas.microsoft.com/office/drawing/2014/main" id="{8760A5C7-C2FA-C1CC-F1F9-52F51514A43B}"/>
              </a:ext>
            </a:extLst>
          </p:cNvPr>
          <p:cNvSpPr/>
          <p:nvPr/>
        </p:nvSpPr>
        <p:spPr>
          <a:xfrm>
            <a:off x="4229186" y="3261601"/>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29" name="Oval 28">
            <a:extLst>
              <a:ext uri="{FF2B5EF4-FFF2-40B4-BE49-F238E27FC236}">
                <a16:creationId xmlns:a16="http://schemas.microsoft.com/office/drawing/2014/main" id="{6675289D-9A8D-3FAA-6011-E492AD233F01}"/>
              </a:ext>
            </a:extLst>
          </p:cNvPr>
          <p:cNvSpPr/>
          <p:nvPr/>
        </p:nvSpPr>
        <p:spPr>
          <a:xfrm>
            <a:off x="5086785" y="3580400"/>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0" name="Oval 29">
            <a:extLst>
              <a:ext uri="{FF2B5EF4-FFF2-40B4-BE49-F238E27FC236}">
                <a16:creationId xmlns:a16="http://schemas.microsoft.com/office/drawing/2014/main" id="{260BD4CD-B262-DE14-C2CF-EC9D03924B08}"/>
              </a:ext>
            </a:extLst>
          </p:cNvPr>
          <p:cNvSpPr/>
          <p:nvPr/>
        </p:nvSpPr>
        <p:spPr>
          <a:xfrm>
            <a:off x="5997715" y="3887787"/>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2" name="TextBox 31">
            <a:extLst>
              <a:ext uri="{FF2B5EF4-FFF2-40B4-BE49-F238E27FC236}">
                <a16:creationId xmlns:a16="http://schemas.microsoft.com/office/drawing/2014/main" id="{509FE3D8-0E1D-847E-7978-C68A58042954}"/>
              </a:ext>
            </a:extLst>
          </p:cNvPr>
          <p:cNvSpPr txBox="1"/>
          <p:nvPr/>
        </p:nvSpPr>
        <p:spPr>
          <a:xfrm>
            <a:off x="4006978" y="5945590"/>
            <a:ext cx="1952786" cy="369332"/>
          </a:xfrm>
          <a:prstGeom prst="rect">
            <a:avLst/>
          </a:prstGeom>
          <a:noFill/>
        </p:spPr>
        <p:txBody>
          <a:bodyPr wrap="square" rtlCol="0">
            <a:spAutoFit/>
          </a:bodyPr>
          <a:lstStyle/>
          <a:p>
            <a:r>
              <a:rPr lang="en-FR" dirty="0"/>
              <a:t>2023</a:t>
            </a:r>
          </a:p>
        </p:txBody>
      </p:sp>
      <p:sp>
        <p:nvSpPr>
          <p:cNvPr id="33" name="TextBox 32">
            <a:extLst>
              <a:ext uri="{FF2B5EF4-FFF2-40B4-BE49-F238E27FC236}">
                <a16:creationId xmlns:a16="http://schemas.microsoft.com/office/drawing/2014/main" id="{DEB5DA58-BAA2-6AB2-1321-D9F3414A6127}"/>
              </a:ext>
            </a:extLst>
          </p:cNvPr>
          <p:cNvSpPr txBox="1"/>
          <p:nvPr/>
        </p:nvSpPr>
        <p:spPr>
          <a:xfrm>
            <a:off x="4891314" y="5944740"/>
            <a:ext cx="1952786" cy="369332"/>
          </a:xfrm>
          <a:prstGeom prst="rect">
            <a:avLst/>
          </a:prstGeom>
          <a:noFill/>
        </p:spPr>
        <p:txBody>
          <a:bodyPr wrap="square" rtlCol="0">
            <a:spAutoFit/>
          </a:bodyPr>
          <a:lstStyle/>
          <a:p>
            <a:r>
              <a:rPr lang="en-FR" dirty="0"/>
              <a:t>2024</a:t>
            </a:r>
          </a:p>
        </p:txBody>
      </p:sp>
      <p:sp>
        <p:nvSpPr>
          <p:cNvPr id="34" name="TextBox 33">
            <a:extLst>
              <a:ext uri="{FF2B5EF4-FFF2-40B4-BE49-F238E27FC236}">
                <a16:creationId xmlns:a16="http://schemas.microsoft.com/office/drawing/2014/main" id="{178102A6-923A-7976-B4FE-ED2960A8E4A5}"/>
              </a:ext>
            </a:extLst>
          </p:cNvPr>
          <p:cNvSpPr txBox="1"/>
          <p:nvPr/>
        </p:nvSpPr>
        <p:spPr>
          <a:xfrm>
            <a:off x="5775650" y="5944601"/>
            <a:ext cx="1952786" cy="369332"/>
          </a:xfrm>
          <a:prstGeom prst="rect">
            <a:avLst/>
          </a:prstGeom>
          <a:noFill/>
        </p:spPr>
        <p:txBody>
          <a:bodyPr wrap="square" rtlCol="0">
            <a:spAutoFit/>
          </a:bodyPr>
          <a:lstStyle/>
          <a:p>
            <a:r>
              <a:rPr lang="en-FR" dirty="0"/>
              <a:t>2025</a:t>
            </a:r>
          </a:p>
        </p:txBody>
      </p:sp>
      <p:sp>
        <p:nvSpPr>
          <p:cNvPr id="35" name="TextBox 34">
            <a:extLst>
              <a:ext uri="{FF2B5EF4-FFF2-40B4-BE49-F238E27FC236}">
                <a16:creationId xmlns:a16="http://schemas.microsoft.com/office/drawing/2014/main" id="{933B2C21-D19E-CF08-3D4C-BFA0BCF01588}"/>
              </a:ext>
            </a:extLst>
          </p:cNvPr>
          <p:cNvSpPr txBox="1"/>
          <p:nvPr/>
        </p:nvSpPr>
        <p:spPr>
          <a:xfrm>
            <a:off x="4044929" y="2885341"/>
            <a:ext cx="1952786" cy="369332"/>
          </a:xfrm>
          <a:prstGeom prst="rect">
            <a:avLst/>
          </a:prstGeom>
          <a:noFill/>
        </p:spPr>
        <p:txBody>
          <a:bodyPr wrap="square" rtlCol="0">
            <a:spAutoFit/>
          </a:bodyPr>
          <a:lstStyle/>
          <a:p>
            <a:r>
              <a:rPr lang="en-FR" dirty="0"/>
              <a:t>27.0%</a:t>
            </a:r>
          </a:p>
        </p:txBody>
      </p:sp>
      <p:sp>
        <p:nvSpPr>
          <p:cNvPr id="36" name="TextBox 35">
            <a:extLst>
              <a:ext uri="{FF2B5EF4-FFF2-40B4-BE49-F238E27FC236}">
                <a16:creationId xmlns:a16="http://schemas.microsoft.com/office/drawing/2014/main" id="{855D3C3B-2822-84A7-67AC-0A2C85A4CF64}"/>
              </a:ext>
            </a:extLst>
          </p:cNvPr>
          <p:cNvSpPr txBox="1"/>
          <p:nvPr/>
        </p:nvSpPr>
        <p:spPr>
          <a:xfrm>
            <a:off x="4991342" y="3266029"/>
            <a:ext cx="1952786" cy="369332"/>
          </a:xfrm>
          <a:prstGeom prst="rect">
            <a:avLst/>
          </a:prstGeom>
          <a:noFill/>
        </p:spPr>
        <p:txBody>
          <a:bodyPr wrap="square" rtlCol="0">
            <a:spAutoFit/>
          </a:bodyPr>
          <a:lstStyle/>
          <a:p>
            <a:r>
              <a:rPr lang="en-FR" dirty="0"/>
              <a:t>29.7%</a:t>
            </a:r>
          </a:p>
        </p:txBody>
      </p:sp>
      <p:sp>
        <p:nvSpPr>
          <p:cNvPr id="37" name="TextBox 36">
            <a:extLst>
              <a:ext uri="{FF2B5EF4-FFF2-40B4-BE49-F238E27FC236}">
                <a16:creationId xmlns:a16="http://schemas.microsoft.com/office/drawing/2014/main" id="{6D7B87FD-0A49-4055-02A7-E586F4AA635C}"/>
              </a:ext>
            </a:extLst>
          </p:cNvPr>
          <p:cNvSpPr txBox="1"/>
          <p:nvPr/>
        </p:nvSpPr>
        <p:spPr>
          <a:xfrm>
            <a:off x="5876154" y="3547093"/>
            <a:ext cx="1952786" cy="369332"/>
          </a:xfrm>
          <a:prstGeom prst="rect">
            <a:avLst/>
          </a:prstGeom>
          <a:noFill/>
        </p:spPr>
        <p:txBody>
          <a:bodyPr wrap="square" rtlCol="0">
            <a:spAutoFit/>
          </a:bodyPr>
          <a:lstStyle/>
          <a:p>
            <a:r>
              <a:rPr lang="en-FR" dirty="0"/>
              <a:t>32.4%</a:t>
            </a:r>
          </a:p>
        </p:txBody>
      </p:sp>
      <p:cxnSp>
        <p:nvCxnSpPr>
          <p:cNvPr id="49" name="Straight Arrow Connector 48">
            <a:extLst>
              <a:ext uri="{FF2B5EF4-FFF2-40B4-BE49-F238E27FC236}">
                <a16:creationId xmlns:a16="http://schemas.microsoft.com/office/drawing/2014/main" id="{2FB0C746-0B49-3A2F-2ACB-846F13FDACE8}"/>
              </a:ext>
            </a:extLst>
          </p:cNvPr>
          <p:cNvCxnSpPr>
            <a:cxnSpLocks/>
          </p:cNvCxnSpPr>
          <p:nvPr/>
        </p:nvCxnSpPr>
        <p:spPr>
          <a:xfrm>
            <a:off x="7081505" y="5956753"/>
            <a:ext cx="4833212" cy="0"/>
          </a:xfrm>
          <a:prstGeom prst="straightConnector1">
            <a:avLst/>
          </a:prstGeom>
          <a:ln w="254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1" name="Straight Arrow Connector 50">
            <a:extLst>
              <a:ext uri="{FF2B5EF4-FFF2-40B4-BE49-F238E27FC236}">
                <a16:creationId xmlns:a16="http://schemas.microsoft.com/office/drawing/2014/main" id="{83F266D4-6614-A7D1-EF87-69F786750D7A}"/>
              </a:ext>
            </a:extLst>
          </p:cNvPr>
          <p:cNvCxnSpPr>
            <a:cxnSpLocks/>
          </p:cNvCxnSpPr>
          <p:nvPr/>
        </p:nvCxnSpPr>
        <p:spPr>
          <a:xfrm flipV="1">
            <a:off x="7081505" y="2143811"/>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2" name="Rectangle 51">
            <a:extLst>
              <a:ext uri="{FF2B5EF4-FFF2-40B4-BE49-F238E27FC236}">
                <a16:creationId xmlns:a16="http://schemas.microsoft.com/office/drawing/2014/main" id="{CCCF6C25-12F5-AFB5-8F05-55171CB50EA6}"/>
              </a:ext>
            </a:extLst>
          </p:cNvPr>
          <p:cNvSpPr/>
          <p:nvPr/>
        </p:nvSpPr>
        <p:spPr>
          <a:xfrm>
            <a:off x="9127098" y="3261602"/>
            <a:ext cx="939635" cy="269515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3" name="Rectangle 52">
            <a:extLst>
              <a:ext uri="{FF2B5EF4-FFF2-40B4-BE49-F238E27FC236}">
                <a16:creationId xmlns:a16="http://schemas.microsoft.com/office/drawing/2014/main" id="{261170FD-0449-B43B-F1AC-3E0D3AA74395}"/>
              </a:ext>
            </a:extLst>
          </p:cNvPr>
          <p:cNvSpPr/>
          <p:nvPr/>
        </p:nvSpPr>
        <p:spPr>
          <a:xfrm>
            <a:off x="7783382" y="4137652"/>
            <a:ext cx="939634" cy="181568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4" name="Rectangle 53">
            <a:extLst>
              <a:ext uri="{FF2B5EF4-FFF2-40B4-BE49-F238E27FC236}">
                <a16:creationId xmlns:a16="http://schemas.microsoft.com/office/drawing/2014/main" id="{11F92FE4-9875-770C-E867-17A0B8579B43}"/>
              </a:ext>
            </a:extLst>
          </p:cNvPr>
          <p:cNvSpPr/>
          <p:nvPr/>
        </p:nvSpPr>
        <p:spPr>
          <a:xfrm>
            <a:off x="10462342" y="2609389"/>
            <a:ext cx="939635" cy="334128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2" name="Rectangle 1">
            <a:extLst>
              <a:ext uri="{FF2B5EF4-FFF2-40B4-BE49-F238E27FC236}">
                <a16:creationId xmlns:a16="http://schemas.microsoft.com/office/drawing/2014/main" id="{C0C914AB-5A1A-C774-8673-66774EFFD5A2}"/>
              </a:ext>
            </a:extLst>
          </p:cNvPr>
          <p:cNvSpPr/>
          <p:nvPr/>
        </p:nvSpPr>
        <p:spPr>
          <a:xfrm>
            <a:off x="10462342" y="2625619"/>
            <a:ext cx="939635" cy="675857"/>
          </a:xfrm>
          <a:prstGeom prst="rect">
            <a:avLst/>
          </a:prstGeom>
          <a:solidFill>
            <a:schemeClr val="accent1">
              <a:alpha val="41215"/>
            </a:schemeClr>
          </a:solidFill>
          <a:ln w="3492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9" name="Rectangle 8">
            <a:extLst>
              <a:ext uri="{FF2B5EF4-FFF2-40B4-BE49-F238E27FC236}">
                <a16:creationId xmlns:a16="http://schemas.microsoft.com/office/drawing/2014/main" id="{FA5C180C-10D9-3D50-1E4F-161D0ABCE1F2}"/>
              </a:ext>
            </a:extLst>
          </p:cNvPr>
          <p:cNvSpPr/>
          <p:nvPr/>
        </p:nvSpPr>
        <p:spPr>
          <a:xfrm>
            <a:off x="3912889" y="2698977"/>
            <a:ext cx="242597" cy="32452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0" name="Rectangle 9">
            <a:extLst>
              <a:ext uri="{FF2B5EF4-FFF2-40B4-BE49-F238E27FC236}">
                <a16:creationId xmlns:a16="http://schemas.microsoft.com/office/drawing/2014/main" id="{C0AF6081-4F8F-980D-D61D-338CC783355E}"/>
              </a:ext>
            </a:extLst>
          </p:cNvPr>
          <p:cNvSpPr/>
          <p:nvPr/>
        </p:nvSpPr>
        <p:spPr>
          <a:xfrm>
            <a:off x="4781020" y="3108181"/>
            <a:ext cx="253171" cy="28243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2" name="Rectangle 11">
            <a:extLst>
              <a:ext uri="{FF2B5EF4-FFF2-40B4-BE49-F238E27FC236}">
                <a16:creationId xmlns:a16="http://schemas.microsoft.com/office/drawing/2014/main" id="{BBF53EEC-0A42-C228-5D3E-FDCA1F5AB8A3}"/>
              </a:ext>
            </a:extLst>
          </p:cNvPr>
          <p:cNvSpPr/>
          <p:nvPr/>
        </p:nvSpPr>
        <p:spPr>
          <a:xfrm>
            <a:off x="5742397" y="3057823"/>
            <a:ext cx="217337" cy="287474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3" name="TextBox 12">
            <a:extLst>
              <a:ext uri="{FF2B5EF4-FFF2-40B4-BE49-F238E27FC236}">
                <a16:creationId xmlns:a16="http://schemas.microsoft.com/office/drawing/2014/main" id="{9CD1783D-E697-A39D-D87B-BC446719A0D7}"/>
              </a:ext>
            </a:extLst>
          </p:cNvPr>
          <p:cNvSpPr txBox="1"/>
          <p:nvPr/>
        </p:nvSpPr>
        <p:spPr>
          <a:xfrm>
            <a:off x="10084695" y="2233982"/>
            <a:ext cx="1952786" cy="369332"/>
          </a:xfrm>
          <a:prstGeom prst="rect">
            <a:avLst/>
          </a:prstGeom>
          <a:noFill/>
        </p:spPr>
        <p:txBody>
          <a:bodyPr wrap="square" rtlCol="0">
            <a:spAutoFit/>
          </a:bodyPr>
          <a:lstStyle/>
          <a:p>
            <a:r>
              <a:rPr lang="en-FR" dirty="0"/>
              <a:t>Real emission</a:t>
            </a:r>
          </a:p>
        </p:txBody>
      </p:sp>
      <p:sp>
        <p:nvSpPr>
          <p:cNvPr id="14" name="TextBox 13">
            <a:extLst>
              <a:ext uri="{FF2B5EF4-FFF2-40B4-BE49-F238E27FC236}">
                <a16:creationId xmlns:a16="http://schemas.microsoft.com/office/drawing/2014/main" id="{604F0F5C-A772-19ED-D7E1-A49D5254DBE4}"/>
              </a:ext>
            </a:extLst>
          </p:cNvPr>
          <p:cNvSpPr txBox="1"/>
          <p:nvPr/>
        </p:nvSpPr>
        <p:spPr>
          <a:xfrm>
            <a:off x="8979372" y="2892269"/>
            <a:ext cx="1952786" cy="369332"/>
          </a:xfrm>
          <a:prstGeom prst="rect">
            <a:avLst/>
          </a:prstGeom>
          <a:noFill/>
        </p:spPr>
        <p:txBody>
          <a:bodyPr wrap="square" rtlCol="0">
            <a:spAutoFit/>
          </a:bodyPr>
          <a:lstStyle/>
          <a:p>
            <a:r>
              <a:rPr lang="en-FR" dirty="0"/>
              <a:t>NDC level</a:t>
            </a:r>
          </a:p>
        </p:txBody>
      </p:sp>
      <p:sp>
        <p:nvSpPr>
          <p:cNvPr id="15" name="TextBox 14">
            <a:extLst>
              <a:ext uri="{FF2B5EF4-FFF2-40B4-BE49-F238E27FC236}">
                <a16:creationId xmlns:a16="http://schemas.microsoft.com/office/drawing/2014/main" id="{E6D817E3-441D-6A33-3CDE-155C05CED653}"/>
              </a:ext>
            </a:extLst>
          </p:cNvPr>
          <p:cNvSpPr txBox="1"/>
          <p:nvPr/>
        </p:nvSpPr>
        <p:spPr>
          <a:xfrm>
            <a:off x="7819915" y="3779907"/>
            <a:ext cx="1952786" cy="369332"/>
          </a:xfrm>
          <a:prstGeom prst="rect">
            <a:avLst/>
          </a:prstGeom>
          <a:noFill/>
        </p:spPr>
        <p:txBody>
          <a:bodyPr wrap="square" rtlCol="0">
            <a:spAutoFit/>
          </a:bodyPr>
          <a:lstStyle/>
          <a:p>
            <a:r>
              <a:rPr lang="en-FR" dirty="0"/>
              <a:t>Target</a:t>
            </a:r>
          </a:p>
        </p:txBody>
      </p:sp>
      <p:sp>
        <p:nvSpPr>
          <p:cNvPr id="16" name="TextBox 15">
            <a:extLst>
              <a:ext uri="{FF2B5EF4-FFF2-40B4-BE49-F238E27FC236}">
                <a16:creationId xmlns:a16="http://schemas.microsoft.com/office/drawing/2014/main" id="{3D6E8435-5727-5B7A-4018-C356DCB60DA9}"/>
              </a:ext>
            </a:extLst>
          </p:cNvPr>
          <p:cNvSpPr txBox="1"/>
          <p:nvPr/>
        </p:nvSpPr>
        <p:spPr>
          <a:xfrm>
            <a:off x="33936" y="1738393"/>
            <a:ext cx="1952786" cy="369332"/>
          </a:xfrm>
          <a:prstGeom prst="rect">
            <a:avLst/>
          </a:prstGeom>
          <a:noFill/>
        </p:spPr>
        <p:txBody>
          <a:bodyPr wrap="square" rtlCol="0">
            <a:spAutoFit/>
          </a:bodyPr>
          <a:lstStyle/>
          <a:p>
            <a:r>
              <a:rPr lang="en-FR" dirty="0"/>
              <a:t>Emission</a:t>
            </a:r>
          </a:p>
        </p:txBody>
      </p:sp>
      <p:sp>
        <p:nvSpPr>
          <p:cNvPr id="17" name="TextBox 16">
            <a:extLst>
              <a:ext uri="{FF2B5EF4-FFF2-40B4-BE49-F238E27FC236}">
                <a16:creationId xmlns:a16="http://schemas.microsoft.com/office/drawing/2014/main" id="{D26102A5-0452-7153-54B4-81B452AB2E51}"/>
              </a:ext>
            </a:extLst>
          </p:cNvPr>
          <p:cNvSpPr txBox="1"/>
          <p:nvPr/>
        </p:nvSpPr>
        <p:spPr>
          <a:xfrm>
            <a:off x="6538150" y="1762466"/>
            <a:ext cx="1952786" cy="369332"/>
          </a:xfrm>
          <a:prstGeom prst="rect">
            <a:avLst/>
          </a:prstGeom>
          <a:noFill/>
        </p:spPr>
        <p:txBody>
          <a:bodyPr wrap="square" rtlCol="0">
            <a:spAutoFit/>
          </a:bodyPr>
          <a:lstStyle/>
          <a:p>
            <a:r>
              <a:rPr lang="en-FR" dirty="0"/>
              <a:t>Emission</a:t>
            </a:r>
          </a:p>
        </p:txBody>
      </p:sp>
      <p:sp>
        <p:nvSpPr>
          <p:cNvPr id="18" name="TextBox 17">
            <a:extLst>
              <a:ext uri="{FF2B5EF4-FFF2-40B4-BE49-F238E27FC236}">
                <a16:creationId xmlns:a16="http://schemas.microsoft.com/office/drawing/2014/main" id="{343DD08D-4E7E-318D-8F3B-99ECEFC9E8C8}"/>
              </a:ext>
            </a:extLst>
          </p:cNvPr>
          <p:cNvSpPr txBox="1"/>
          <p:nvPr/>
        </p:nvSpPr>
        <p:spPr>
          <a:xfrm>
            <a:off x="8253199" y="1412720"/>
            <a:ext cx="2822204" cy="369332"/>
          </a:xfrm>
          <a:prstGeom prst="rect">
            <a:avLst/>
          </a:prstGeom>
          <a:noFill/>
        </p:spPr>
        <p:txBody>
          <a:bodyPr wrap="square" rtlCol="0">
            <a:spAutoFit/>
          </a:bodyPr>
          <a:lstStyle/>
          <a:p>
            <a:r>
              <a:rPr lang="en-FR" b="1" dirty="0"/>
              <a:t>Phase 1 Total emission</a:t>
            </a:r>
          </a:p>
        </p:txBody>
      </p:sp>
      <p:sp>
        <p:nvSpPr>
          <p:cNvPr id="22" name="TextBox 21">
            <a:extLst>
              <a:ext uri="{FF2B5EF4-FFF2-40B4-BE49-F238E27FC236}">
                <a16:creationId xmlns:a16="http://schemas.microsoft.com/office/drawing/2014/main" id="{5A5C07A1-F183-3D23-31C8-03F3DD9D526A}"/>
              </a:ext>
            </a:extLst>
          </p:cNvPr>
          <p:cNvSpPr txBox="1"/>
          <p:nvPr/>
        </p:nvSpPr>
        <p:spPr>
          <a:xfrm>
            <a:off x="2264581" y="1416434"/>
            <a:ext cx="2822204" cy="369332"/>
          </a:xfrm>
          <a:prstGeom prst="rect">
            <a:avLst/>
          </a:prstGeom>
          <a:noFill/>
        </p:spPr>
        <p:txBody>
          <a:bodyPr wrap="square" rtlCol="0">
            <a:spAutoFit/>
          </a:bodyPr>
          <a:lstStyle/>
          <a:p>
            <a:r>
              <a:rPr lang="en-FR" b="1" dirty="0"/>
              <a:t>Emission per year</a:t>
            </a:r>
          </a:p>
        </p:txBody>
      </p:sp>
      <p:sp>
        <p:nvSpPr>
          <p:cNvPr id="23" name="TextBox 22">
            <a:extLst>
              <a:ext uri="{FF2B5EF4-FFF2-40B4-BE49-F238E27FC236}">
                <a16:creationId xmlns:a16="http://schemas.microsoft.com/office/drawing/2014/main" id="{C5E16EA3-AF60-FC80-8A8A-508260F668CF}"/>
              </a:ext>
            </a:extLst>
          </p:cNvPr>
          <p:cNvSpPr txBox="1"/>
          <p:nvPr/>
        </p:nvSpPr>
        <p:spPr>
          <a:xfrm>
            <a:off x="10270212" y="2778881"/>
            <a:ext cx="1292411" cy="369332"/>
          </a:xfrm>
          <a:prstGeom prst="rect">
            <a:avLst/>
          </a:prstGeom>
          <a:noFill/>
        </p:spPr>
        <p:txBody>
          <a:bodyPr wrap="square" rtlCol="0">
            <a:spAutoFit/>
          </a:bodyPr>
          <a:lstStyle/>
          <a:p>
            <a:pPr algn="ctr"/>
            <a:r>
              <a:rPr lang="en-FR" dirty="0"/>
              <a:t>Purchase</a:t>
            </a:r>
          </a:p>
        </p:txBody>
      </p:sp>
    </p:spTree>
    <p:extLst>
      <p:ext uri="{BB962C8B-B14F-4D97-AF65-F5344CB8AC3E}">
        <p14:creationId xmlns:p14="http://schemas.microsoft.com/office/powerpoint/2010/main" val="3299442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44148C11-023D-B391-92E5-0EF630A4E4BB}"/>
              </a:ext>
            </a:extLst>
          </p:cNvPr>
          <p:cNvSpPr/>
          <p:nvPr/>
        </p:nvSpPr>
        <p:spPr>
          <a:xfrm>
            <a:off x="5915038" y="4047701"/>
            <a:ext cx="396743" cy="188486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4" name="Rectangle 43">
            <a:extLst>
              <a:ext uri="{FF2B5EF4-FFF2-40B4-BE49-F238E27FC236}">
                <a16:creationId xmlns:a16="http://schemas.microsoft.com/office/drawing/2014/main" id="{66FF8C8F-DF83-88E3-27EF-F46B009E6CFE}"/>
              </a:ext>
            </a:extLst>
          </p:cNvPr>
          <p:cNvSpPr/>
          <p:nvPr/>
        </p:nvSpPr>
        <p:spPr>
          <a:xfrm>
            <a:off x="5005372" y="3735146"/>
            <a:ext cx="396743" cy="219755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3" name="Rectangle 42">
            <a:extLst>
              <a:ext uri="{FF2B5EF4-FFF2-40B4-BE49-F238E27FC236}">
                <a16:creationId xmlns:a16="http://schemas.microsoft.com/office/drawing/2014/main" id="{7830E1D6-5BC5-BF17-E285-CB819C74044A}"/>
              </a:ext>
            </a:extLst>
          </p:cNvPr>
          <p:cNvSpPr/>
          <p:nvPr/>
        </p:nvSpPr>
        <p:spPr>
          <a:xfrm>
            <a:off x="4146874" y="3420399"/>
            <a:ext cx="396742" cy="2524341"/>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 name="Slide Number Placeholder 3">
            <a:extLst>
              <a:ext uri="{FF2B5EF4-FFF2-40B4-BE49-F238E27FC236}">
                <a16:creationId xmlns:a16="http://schemas.microsoft.com/office/drawing/2014/main" id="{061CD4DE-2ACA-2973-E343-702F506C670F}"/>
              </a:ext>
            </a:extLst>
          </p:cNvPr>
          <p:cNvSpPr>
            <a:spLocks noGrp="1"/>
          </p:cNvSpPr>
          <p:nvPr>
            <p:ph type="sldNum" sz="quarter" idx="12"/>
          </p:nvPr>
        </p:nvSpPr>
        <p:spPr/>
        <p:txBody>
          <a:bodyPr/>
          <a:lstStyle/>
          <a:p>
            <a:fld id="{7EBCDE59-7E23-4306-ABDC-F012B45DF18A}" type="slidenum">
              <a:rPr lang="en-US" altLang="en-US" smtClean="0"/>
              <a:pPr/>
              <a:t>13</a:t>
            </a:fld>
            <a:endParaRPr lang="en-US" altLang="en-US"/>
          </a:p>
        </p:txBody>
      </p:sp>
      <p:sp>
        <p:nvSpPr>
          <p:cNvPr id="5" name="Title 1">
            <a:extLst>
              <a:ext uri="{FF2B5EF4-FFF2-40B4-BE49-F238E27FC236}">
                <a16:creationId xmlns:a16="http://schemas.microsoft.com/office/drawing/2014/main" id="{BB8BE8C0-E78C-A387-0CF0-6D058C984628}"/>
              </a:ext>
            </a:extLst>
          </p:cNvPr>
          <p:cNvSpPr txBox="1">
            <a:spLocks/>
          </p:cNvSpPr>
          <p:nvPr/>
        </p:nvSpPr>
        <p:spPr bwMode="auto">
          <a:xfrm>
            <a:off x="266308" y="321482"/>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kern="1200">
                <a:solidFill>
                  <a:schemeClr val="tx2"/>
                </a:solidFill>
                <a:latin typeface="Garamond" panose="02020404030301010803" pitchFamily="18" charset="0"/>
                <a:ea typeface="ＭＳ Ｐゴシック" charset="0"/>
                <a:cs typeface="Garamond" panose="02020404030301010803" pitchFamily="18" charset="0"/>
              </a:defRPr>
            </a:lvl1pPr>
            <a:lvl2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r>
              <a:rPr lang="en-US" sz="2800" dirty="0"/>
              <a:t>Target achievement and emission allowance trading</a:t>
            </a:r>
            <a:endParaRPr lang="en-SG" sz="2800" dirty="0"/>
          </a:p>
        </p:txBody>
      </p:sp>
      <p:cxnSp>
        <p:nvCxnSpPr>
          <p:cNvPr id="7" name="Straight Arrow Connector 6">
            <a:extLst>
              <a:ext uri="{FF2B5EF4-FFF2-40B4-BE49-F238E27FC236}">
                <a16:creationId xmlns:a16="http://schemas.microsoft.com/office/drawing/2014/main" id="{BEEF7FE5-8392-386C-163A-403D22773326}"/>
              </a:ext>
            </a:extLst>
          </p:cNvPr>
          <p:cNvCxnSpPr>
            <a:cxnSpLocks/>
          </p:cNvCxnSpPr>
          <p:nvPr/>
        </p:nvCxnSpPr>
        <p:spPr>
          <a:xfrm flipV="1">
            <a:off x="576744" y="2131798"/>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Straight Arrow Connector 10">
            <a:extLst>
              <a:ext uri="{FF2B5EF4-FFF2-40B4-BE49-F238E27FC236}">
                <a16:creationId xmlns:a16="http://schemas.microsoft.com/office/drawing/2014/main" id="{8FED9EF5-9560-D2FF-9B3B-F57435945272}"/>
              </a:ext>
            </a:extLst>
          </p:cNvPr>
          <p:cNvCxnSpPr>
            <a:cxnSpLocks/>
          </p:cNvCxnSpPr>
          <p:nvPr/>
        </p:nvCxnSpPr>
        <p:spPr>
          <a:xfrm>
            <a:off x="576744" y="5944740"/>
            <a:ext cx="6084897" cy="0"/>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Rectangle 18">
            <a:extLst>
              <a:ext uri="{FF2B5EF4-FFF2-40B4-BE49-F238E27FC236}">
                <a16:creationId xmlns:a16="http://schemas.microsoft.com/office/drawing/2014/main" id="{22010152-DF2A-A034-396A-08FC169A72F4}"/>
              </a:ext>
            </a:extLst>
          </p:cNvPr>
          <p:cNvSpPr/>
          <p:nvPr/>
        </p:nvSpPr>
        <p:spPr>
          <a:xfrm>
            <a:off x="1159852" y="2390197"/>
            <a:ext cx="398534" cy="353047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a:p>
        </p:txBody>
      </p:sp>
      <p:sp>
        <p:nvSpPr>
          <p:cNvPr id="20" name="TextBox 19">
            <a:extLst>
              <a:ext uri="{FF2B5EF4-FFF2-40B4-BE49-F238E27FC236}">
                <a16:creationId xmlns:a16="http://schemas.microsoft.com/office/drawing/2014/main" id="{EBF70056-74B3-F549-B229-1E0042754890}"/>
              </a:ext>
            </a:extLst>
          </p:cNvPr>
          <p:cNvSpPr txBox="1"/>
          <p:nvPr/>
        </p:nvSpPr>
        <p:spPr>
          <a:xfrm>
            <a:off x="1035814" y="5920667"/>
            <a:ext cx="1952786" cy="369332"/>
          </a:xfrm>
          <a:prstGeom prst="rect">
            <a:avLst/>
          </a:prstGeom>
          <a:noFill/>
        </p:spPr>
        <p:txBody>
          <a:bodyPr wrap="square" rtlCol="0">
            <a:spAutoFit/>
          </a:bodyPr>
          <a:lstStyle/>
          <a:p>
            <a:r>
              <a:rPr lang="en-FR" dirty="0"/>
              <a:t>2013</a:t>
            </a:r>
          </a:p>
        </p:txBody>
      </p:sp>
      <p:cxnSp>
        <p:nvCxnSpPr>
          <p:cNvPr id="21" name="Straight Arrow Connector 20">
            <a:extLst>
              <a:ext uri="{FF2B5EF4-FFF2-40B4-BE49-F238E27FC236}">
                <a16:creationId xmlns:a16="http://schemas.microsoft.com/office/drawing/2014/main" id="{8449DE6A-4478-BE0E-41E6-BEE3C59E826B}"/>
              </a:ext>
            </a:extLst>
          </p:cNvPr>
          <p:cNvCxnSpPr>
            <a:cxnSpLocks/>
          </p:cNvCxnSpPr>
          <p:nvPr/>
        </p:nvCxnSpPr>
        <p:spPr>
          <a:xfrm>
            <a:off x="1289057" y="2390196"/>
            <a:ext cx="5372584" cy="1884864"/>
          </a:xfrm>
          <a:prstGeom prst="straightConnector1">
            <a:avLst/>
          </a:prstGeom>
          <a:ln w="3175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8" name="Oval 27">
            <a:extLst>
              <a:ext uri="{FF2B5EF4-FFF2-40B4-BE49-F238E27FC236}">
                <a16:creationId xmlns:a16="http://schemas.microsoft.com/office/drawing/2014/main" id="{8760A5C7-C2FA-C1CC-F1F9-52F51514A43B}"/>
              </a:ext>
            </a:extLst>
          </p:cNvPr>
          <p:cNvSpPr/>
          <p:nvPr/>
        </p:nvSpPr>
        <p:spPr>
          <a:xfrm>
            <a:off x="4229186" y="3261601"/>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29" name="Oval 28">
            <a:extLst>
              <a:ext uri="{FF2B5EF4-FFF2-40B4-BE49-F238E27FC236}">
                <a16:creationId xmlns:a16="http://schemas.microsoft.com/office/drawing/2014/main" id="{6675289D-9A8D-3FAA-6011-E492AD233F01}"/>
              </a:ext>
            </a:extLst>
          </p:cNvPr>
          <p:cNvSpPr/>
          <p:nvPr/>
        </p:nvSpPr>
        <p:spPr>
          <a:xfrm>
            <a:off x="5086785" y="3580400"/>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0" name="Oval 29">
            <a:extLst>
              <a:ext uri="{FF2B5EF4-FFF2-40B4-BE49-F238E27FC236}">
                <a16:creationId xmlns:a16="http://schemas.microsoft.com/office/drawing/2014/main" id="{260BD4CD-B262-DE14-C2CF-EC9D03924B08}"/>
              </a:ext>
            </a:extLst>
          </p:cNvPr>
          <p:cNvSpPr/>
          <p:nvPr/>
        </p:nvSpPr>
        <p:spPr>
          <a:xfrm>
            <a:off x="5997715" y="3887787"/>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2" name="TextBox 31">
            <a:extLst>
              <a:ext uri="{FF2B5EF4-FFF2-40B4-BE49-F238E27FC236}">
                <a16:creationId xmlns:a16="http://schemas.microsoft.com/office/drawing/2014/main" id="{509FE3D8-0E1D-847E-7978-C68A58042954}"/>
              </a:ext>
            </a:extLst>
          </p:cNvPr>
          <p:cNvSpPr txBox="1"/>
          <p:nvPr/>
        </p:nvSpPr>
        <p:spPr>
          <a:xfrm>
            <a:off x="4006978" y="5945590"/>
            <a:ext cx="1952786" cy="369332"/>
          </a:xfrm>
          <a:prstGeom prst="rect">
            <a:avLst/>
          </a:prstGeom>
          <a:noFill/>
        </p:spPr>
        <p:txBody>
          <a:bodyPr wrap="square" rtlCol="0">
            <a:spAutoFit/>
          </a:bodyPr>
          <a:lstStyle/>
          <a:p>
            <a:r>
              <a:rPr lang="en-FR" dirty="0"/>
              <a:t>2023</a:t>
            </a:r>
          </a:p>
        </p:txBody>
      </p:sp>
      <p:sp>
        <p:nvSpPr>
          <p:cNvPr id="33" name="TextBox 32">
            <a:extLst>
              <a:ext uri="{FF2B5EF4-FFF2-40B4-BE49-F238E27FC236}">
                <a16:creationId xmlns:a16="http://schemas.microsoft.com/office/drawing/2014/main" id="{DEB5DA58-BAA2-6AB2-1321-D9F3414A6127}"/>
              </a:ext>
            </a:extLst>
          </p:cNvPr>
          <p:cNvSpPr txBox="1"/>
          <p:nvPr/>
        </p:nvSpPr>
        <p:spPr>
          <a:xfrm>
            <a:off x="4891314" y="5944740"/>
            <a:ext cx="1952786" cy="369332"/>
          </a:xfrm>
          <a:prstGeom prst="rect">
            <a:avLst/>
          </a:prstGeom>
          <a:noFill/>
        </p:spPr>
        <p:txBody>
          <a:bodyPr wrap="square" rtlCol="0">
            <a:spAutoFit/>
          </a:bodyPr>
          <a:lstStyle/>
          <a:p>
            <a:r>
              <a:rPr lang="en-FR" dirty="0"/>
              <a:t>2024</a:t>
            </a:r>
          </a:p>
        </p:txBody>
      </p:sp>
      <p:sp>
        <p:nvSpPr>
          <p:cNvPr id="34" name="TextBox 33">
            <a:extLst>
              <a:ext uri="{FF2B5EF4-FFF2-40B4-BE49-F238E27FC236}">
                <a16:creationId xmlns:a16="http://schemas.microsoft.com/office/drawing/2014/main" id="{178102A6-923A-7976-B4FE-ED2960A8E4A5}"/>
              </a:ext>
            </a:extLst>
          </p:cNvPr>
          <p:cNvSpPr txBox="1"/>
          <p:nvPr/>
        </p:nvSpPr>
        <p:spPr>
          <a:xfrm>
            <a:off x="5775650" y="5944601"/>
            <a:ext cx="1952786" cy="369332"/>
          </a:xfrm>
          <a:prstGeom prst="rect">
            <a:avLst/>
          </a:prstGeom>
          <a:noFill/>
        </p:spPr>
        <p:txBody>
          <a:bodyPr wrap="square" rtlCol="0">
            <a:spAutoFit/>
          </a:bodyPr>
          <a:lstStyle/>
          <a:p>
            <a:r>
              <a:rPr lang="en-FR" dirty="0"/>
              <a:t>2025</a:t>
            </a:r>
          </a:p>
        </p:txBody>
      </p:sp>
      <p:sp>
        <p:nvSpPr>
          <p:cNvPr id="35" name="TextBox 34">
            <a:extLst>
              <a:ext uri="{FF2B5EF4-FFF2-40B4-BE49-F238E27FC236}">
                <a16:creationId xmlns:a16="http://schemas.microsoft.com/office/drawing/2014/main" id="{933B2C21-D19E-CF08-3D4C-BFA0BCF01588}"/>
              </a:ext>
            </a:extLst>
          </p:cNvPr>
          <p:cNvSpPr txBox="1"/>
          <p:nvPr/>
        </p:nvSpPr>
        <p:spPr>
          <a:xfrm>
            <a:off x="4057146" y="2965412"/>
            <a:ext cx="1952786" cy="369332"/>
          </a:xfrm>
          <a:prstGeom prst="rect">
            <a:avLst/>
          </a:prstGeom>
          <a:noFill/>
        </p:spPr>
        <p:txBody>
          <a:bodyPr wrap="square" rtlCol="0">
            <a:spAutoFit/>
          </a:bodyPr>
          <a:lstStyle/>
          <a:p>
            <a:r>
              <a:rPr lang="en-FR" dirty="0"/>
              <a:t>27.0%</a:t>
            </a:r>
          </a:p>
        </p:txBody>
      </p:sp>
      <p:sp>
        <p:nvSpPr>
          <p:cNvPr id="36" name="TextBox 35">
            <a:extLst>
              <a:ext uri="{FF2B5EF4-FFF2-40B4-BE49-F238E27FC236}">
                <a16:creationId xmlns:a16="http://schemas.microsoft.com/office/drawing/2014/main" id="{855D3C3B-2822-84A7-67AC-0A2C85A4CF64}"/>
              </a:ext>
            </a:extLst>
          </p:cNvPr>
          <p:cNvSpPr txBox="1"/>
          <p:nvPr/>
        </p:nvSpPr>
        <p:spPr>
          <a:xfrm>
            <a:off x="4939861" y="3264643"/>
            <a:ext cx="1952786" cy="369332"/>
          </a:xfrm>
          <a:prstGeom prst="rect">
            <a:avLst/>
          </a:prstGeom>
          <a:noFill/>
        </p:spPr>
        <p:txBody>
          <a:bodyPr wrap="square" rtlCol="0">
            <a:spAutoFit/>
          </a:bodyPr>
          <a:lstStyle/>
          <a:p>
            <a:r>
              <a:rPr lang="en-FR" dirty="0"/>
              <a:t>29.7%</a:t>
            </a:r>
          </a:p>
        </p:txBody>
      </p:sp>
      <p:sp>
        <p:nvSpPr>
          <p:cNvPr id="37" name="TextBox 36">
            <a:extLst>
              <a:ext uri="{FF2B5EF4-FFF2-40B4-BE49-F238E27FC236}">
                <a16:creationId xmlns:a16="http://schemas.microsoft.com/office/drawing/2014/main" id="{6D7B87FD-0A49-4055-02A7-E586F4AA635C}"/>
              </a:ext>
            </a:extLst>
          </p:cNvPr>
          <p:cNvSpPr txBox="1"/>
          <p:nvPr/>
        </p:nvSpPr>
        <p:spPr>
          <a:xfrm>
            <a:off x="5957508" y="3546733"/>
            <a:ext cx="1952786" cy="369332"/>
          </a:xfrm>
          <a:prstGeom prst="rect">
            <a:avLst/>
          </a:prstGeom>
          <a:noFill/>
        </p:spPr>
        <p:txBody>
          <a:bodyPr wrap="square" rtlCol="0">
            <a:spAutoFit/>
          </a:bodyPr>
          <a:lstStyle/>
          <a:p>
            <a:r>
              <a:rPr lang="en-FR" dirty="0"/>
              <a:t>32.4%</a:t>
            </a:r>
          </a:p>
        </p:txBody>
      </p:sp>
      <p:cxnSp>
        <p:nvCxnSpPr>
          <p:cNvPr id="49" name="Straight Arrow Connector 48">
            <a:extLst>
              <a:ext uri="{FF2B5EF4-FFF2-40B4-BE49-F238E27FC236}">
                <a16:creationId xmlns:a16="http://schemas.microsoft.com/office/drawing/2014/main" id="{2FB0C746-0B49-3A2F-2ACB-846F13FDACE8}"/>
              </a:ext>
            </a:extLst>
          </p:cNvPr>
          <p:cNvCxnSpPr>
            <a:cxnSpLocks/>
          </p:cNvCxnSpPr>
          <p:nvPr/>
        </p:nvCxnSpPr>
        <p:spPr>
          <a:xfrm>
            <a:off x="7081505" y="5956753"/>
            <a:ext cx="4833212" cy="0"/>
          </a:xfrm>
          <a:prstGeom prst="straightConnector1">
            <a:avLst/>
          </a:prstGeom>
          <a:ln w="254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1" name="Straight Arrow Connector 50">
            <a:extLst>
              <a:ext uri="{FF2B5EF4-FFF2-40B4-BE49-F238E27FC236}">
                <a16:creationId xmlns:a16="http://schemas.microsoft.com/office/drawing/2014/main" id="{83F266D4-6614-A7D1-EF87-69F786750D7A}"/>
              </a:ext>
            </a:extLst>
          </p:cNvPr>
          <p:cNvCxnSpPr>
            <a:cxnSpLocks/>
          </p:cNvCxnSpPr>
          <p:nvPr/>
        </p:nvCxnSpPr>
        <p:spPr>
          <a:xfrm flipV="1">
            <a:off x="7081505" y="2143811"/>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2" name="Rectangle 51">
            <a:extLst>
              <a:ext uri="{FF2B5EF4-FFF2-40B4-BE49-F238E27FC236}">
                <a16:creationId xmlns:a16="http://schemas.microsoft.com/office/drawing/2014/main" id="{CCCF6C25-12F5-AFB5-8F05-55171CB50EA6}"/>
              </a:ext>
            </a:extLst>
          </p:cNvPr>
          <p:cNvSpPr/>
          <p:nvPr/>
        </p:nvSpPr>
        <p:spPr>
          <a:xfrm>
            <a:off x="9127098" y="3261602"/>
            <a:ext cx="939635" cy="269515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3" name="Rectangle 52">
            <a:extLst>
              <a:ext uri="{FF2B5EF4-FFF2-40B4-BE49-F238E27FC236}">
                <a16:creationId xmlns:a16="http://schemas.microsoft.com/office/drawing/2014/main" id="{261170FD-0449-B43B-F1AC-3E0D3AA74395}"/>
              </a:ext>
            </a:extLst>
          </p:cNvPr>
          <p:cNvSpPr/>
          <p:nvPr/>
        </p:nvSpPr>
        <p:spPr>
          <a:xfrm>
            <a:off x="7783382" y="2743202"/>
            <a:ext cx="939634" cy="32101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4" name="Rectangle 53">
            <a:extLst>
              <a:ext uri="{FF2B5EF4-FFF2-40B4-BE49-F238E27FC236}">
                <a16:creationId xmlns:a16="http://schemas.microsoft.com/office/drawing/2014/main" id="{11F92FE4-9875-770C-E867-17A0B8579B43}"/>
              </a:ext>
            </a:extLst>
          </p:cNvPr>
          <p:cNvSpPr/>
          <p:nvPr/>
        </p:nvSpPr>
        <p:spPr>
          <a:xfrm>
            <a:off x="10462342" y="2409974"/>
            <a:ext cx="939635" cy="354070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2" name="Rectangle 1">
            <a:extLst>
              <a:ext uri="{FF2B5EF4-FFF2-40B4-BE49-F238E27FC236}">
                <a16:creationId xmlns:a16="http://schemas.microsoft.com/office/drawing/2014/main" id="{7F307469-AECB-EEBD-FF4D-8D1CA859B82E}"/>
              </a:ext>
            </a:extLst>
          </p:cNvPr>
          <p:cNvSpPr/>
          <p:nvPr/>
        </p:nvSpPr>
        <p:spPr>
          <a:xfrm>
            <a:off x="10470815" y="2406566"/>
            <a:ext cx="939635" cy="336634"/>
          </a:xfrm>
          <a:prstGeom prst="rect">
            <a:avLst/>
          </a:prstGeom>
          <a:solidFill>
            <a:schemeClr val="accent1">
              <a:alpha val="34000"/>
            </a:schemeClr>
          </a:solid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9" name="Rectangle 8">
            <a:extLst>
              <a:ext uri="{FF2B5EF4-FFF2-40B4-BE49-F238E27FC236}">
                <a16:creationId xmlns:a16="http://schemas.microsoft.com/office/drawing/2014/main" id="{28C86DA3-091F-DA46-DF61-5394E7341465}"/>
              </a:ext>
            </a:extLst>
          </p:cNvPr>
          <p:cNvSpPr/>
          <p:nvPr/>
        </p:nvSpPr>
        <p:spPr>
          <a:xfrm>
            <a:off x="3925234" y="2558448"/>
            <a:ext cx="221132" cy="338544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0" name="Rectangle 9">
            <a:extLst>
              <a:ext uri="{FF2B5EF4-FFF2-40B4-BE49-F238E27FC236}">
                <a16:creationId xmlns:a16="http://schemas.microsoft.com/office/drawing/2014/main" id="{ABFD9F35-6153-51CA-0840-62AE66F0CF3F}"/>
              </a:ext>
            </a:extLst>
          </p:cNvPr>
          <p:cNvSpPr/>
          <p:nvPr/>
        </p:nvSpPr>
        <p:spPr>
          <a:xfrm>
            <a:off x="5709406" y="2565236"/>
            <a:ext cx="221123" cy="338544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2" name="Rectangle 11">
            <a:extLst>
              <a:ext uri="{FF2B5EF4-FFF2-40B4-BE49-F238E27FC236}">
                <a16:creationId xmlns:a16="http://schemas.microsoft.com/office/drawing/2014/main" id="{A83DF993-51ED-6364-E85F-F14ADD8A72E0}"/>
              </a:ext>
            </a:extLst>
          </p:cNvPr>
          <p:cNvSpPr/>
          <p:nvPr/>
        </p:nvSpPr>
        <p:spPr>
          <a:xfrm>
            <a:off x="4794826" y="2809504"/>
            <a:ext cx="221123" cy="3141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4" name="TextBox 13">
            <a:extLst>
              <a:ext uri="{FF2B5EF4-FFF2-40B4-BE49-F238E27FC236}">
                <a16:creationId xmlns:a16="http://schemas.microsoft.com/office/drawing/2014/main" id="{0F0F4311-A169-A1D7-3DB7-FAE416DF3635}"/>
              </a:ext>
            </a:extLst>
          </p:cNvPr>
          <p:cNvSpPr txBox="1"/>
          <p:nvPr/>
        </p:nvSpPr>
        <p:spPr>
          <a:xfrm>
            <a:off x="10231974" y="2020864"/>
            <a:ext cx="1952786" cy="369332"/>
          </a:xfrm>
          <a:prstGeom prst="rect">
            <a:avLst/>
          </a:prstGeom>
          <a:noFill/>
        </p:spPr>
        <p:txBody>
          <a:bodyPr wrap="square" rtlCol="0">
            <a:spAutoFit/>
          </a:bodyPr>
          <a:lstStyle/>
          <a:p>
            <a:r>
              <a:rPr lang="en-FR" dirty="0"/>
              <a:t>Real emission</a:t>
            </a:r>
          </a:p>
        </p:txBody>
      </p:sp>
      <p:sp>
        <p:nvSpPr>
          <p:cNvPr id="15" name="TextBox 14">
            <a:extLst>
              <a:ext uri="{FF2B5EF4-FFF2-40B4-BE49-F238E27FC236}">
                <a16:creationId xmlns:a16="http://schemas.microsoft.com/office/drawing/2014/main" id="{BA24E685-7CC0-9C3E-EAEA-E9F0DD53FFD8}"/>
              </a:ext>
            </a:extLst>
          </p:cNvPr>
          <p:cNvSpPr txBox="1"/>
          <p:nvPr/>
        </p:nvSpPr>
        <p:spPr>
          <a:xfrm>
            <a:off x="8979372" y="2892269"/>
            <a:ext cx="1952786" cy="369332"/>
          </a:xfrm>
          <a:prstGeom prst="rect">
            <a:avLst/>
          </a:prstGeom>
          <a:noFill/>
        </p:spPr>
        <p:txBody>
          <a:bodyPr wrap="square" rtlCol="0">
            <a:spAutoFit/>
          </a:bodyPr>
          <a:lstStyle/>
          <a:p>
            <a:r>
              <a:rPr lang="en-FR" dirty="0"/>
              <a:t>NDC level</a:t>
            </a:r>
          </a:p>
        </p:txBody>
      </p:sp>
      <p:sp>
        <p:nvSpPr>
          <p:cNvPr id="16" name="TextBox 15">
            <a:extLst>
              <a:ext uri="{FF2B5EF4-FFF2-40B4-BE49-F238E27FC236}">
                <a16:creationId xmlns:a16="http://schemas.microsoft.com/office/drawing/2014/main" id="{F3890978-CCEF-0911-1A8D-9440F23D8C85}"/>
              </a:ext>
            </a:extLst>
          </p:cNvPr>
          <p:cNvSpPr txBox="1"/>
          <p:nvPr/>
        </p:nvSpPr>
        <p:spPr>
          <a:xfrm>
            <a:off x="7829668" y="2375475"/>
            <a:ext cx="1952786" cy="369332"/>
          </a:xfrm>
          <a:prstGeom prst="rect">
            <a:avLst/>
          </a:prstGeom>
          <a:noFill/>
        </p:spPr>
        <p:txBody>
          <a:bodyPr wrap="square" rtlCol="0">
            <a:spAutoFit/>
          </a:bodyPr>
          <a:lstStyle/>
          <a:p>
            <a:r>
              <a:rPr lang="en-FR" dirty="0"/>
              <a:t>Target</a:t>
            </a:r>
          </a:p>
        </p:txBody>
      </p:sp>
      <p:sp>
        <p:nvSpPr>
          <p:cNvPr id="17" name="TextBox 16">
            <a:extLst>
              <a:ext uri="{FF2B5EF4-FFF2-40B4-BE49-F238E27FC236}">
                <a16:creationId xmlns:a16="http://schemas.microsoft.com/office/drawing/2014/main" id="{B86704AE-09CD-4086-1CC9-056472CF60E0}"/>
              </a:ext>
            </a:extLst>
          </p:cNvPr>
          <p:cNvSpPr txBox="1"/>
          <p:nvPr/>
        </p:nvSpPr>
        <p:spPr>
          <a:xfrm>
            <a:off x="33936" y="1738393"/>
            <a:ext cx="1952786" cy="369332"/>
          </a:xfrm>
          <a:prstGeom prst="rect">
            <a:avLst/>
          </a:prstGeom>
          <a:noFill/>
        </p:spPr>
        <p:txBody>
          <a:bodyPr wrap="square" rtlCol="0">
            <a:spAutoFit/>
          </a:bodyPr>
          <a:lstStyle/>
          <a:p>
            <a:r>
              <a:rPr lang="en-FR" dirty="0"/>
              <a:t>Emission</a:t>
            </a:r>
          </a:p>
        </p:txBody>
      </p:sp>
      <p:sp>
        <p:nvSpPr>
          <p:cNvPr id="18" name="TextBox 17">
            <a:extLst>
              <a:ext uri="{FF2B5EF4-FFF2-40B4-BE49-F238E27FC236}">
                <a16:creationId xmlns:a16="http://schemas.microsoft.com/office/drawing/2014/main" id="{93610025-3DA8-1382-B2F5-F5AF2347E402}"/>
              </a:ext>
            </a:extLst>
          </p:cNvPr>
          <p:cNvSpPr txBox="1"/>
          <p:nvPr/>
        </p:nvSpPr>
        <p:spPr>
          <a:xfrm>
            <a:off x="6538150" y="1762466"/>
            <a:ext cx="1952786" cy="369332"/>
          </a:xfrm>
          <a:prstGeom prst="rect">
            <a:avLst/>
          </a:prstGeom>
          <a:noFill/>
        </p:spPr>
        <p:txBody>
          <a:bodyPr wrap="square" rtlCol="0">
            <a:spAutoFit/>
          </a:bodyPr>
          <a:lstStyle/>
          <a:p>
            <a:r>
              <a:rPr lang="en-FR" dirty="0"/>
              <a:t>Emission</a:t>
            </a:r>
          </a:p>
        </p:txBody>
      </p:sp>
      <p:sp>
        <p:nvSpPr>
          <p:cNvPr id="22" name="TextBox 21">
            <a:extLst>
              <a:ext uri="{FF2B5EF4-FFF2-40B4-BE49-F238E27FC236}">
                <a16:creationId xmlns:a16="http://schemas.microsoft.com/office/drawing/2014/main" id="{B744CB73-7221-F170-9488-3B8D6AE9E7CF}"/>
              </a:ext>
            </a:extLst>
          </p:cNvPr>
          <p:cNvSpPr txBox="1"/>
          <p:nvPr/>
        </p:nvSpPr>
        <p:spPr>
          <a:xfrm>
            <a:off x="8253199" y="1412720"/>
            <a:ext cx="2822204" cy="369332"/>
          </a:xfrm>
          <a:prstGeom prst="rect">
            <a:avLst/>
          </a:prstGeom>
          <a:noFill/>
        </p:spPr>
        <p:txBody>
          <a:bodyPr wrap="square" rtlCol="0">
            <a:spAutoFit/>
          </a:bodyPr>
          <a:lstStyle/>
          <a:p>
            <a:r>
              <a:rPr lang="en-FR" b="1" dirty="0"/>
              <a:t>Phase 1 Total emission</a:t>
            </a:r>
          </a:p>
        </p:txBody>
      </p:sp>
      <p:sp>
        <p:nvSpPr>
          <p:cNvPr id="23" name="TextBox 22">
            <a:extLst>
              <a:ext uri="{FF2B5EF4-FFF2-40B4-BE49-F238E27FC236}">
                <a16:creationId xmlns:a16="http://schemas.microsoft.com/office/drawing/2014/main" id="{1A2EF18D-7EAA-3C2F-5E39-AF91DB16E208}"/>
              </a:ext>
            </a:extLst>
          </p:cNvPr>
          <p:cNvSpPr txBox="1"/>
          <p:nvPr/>
        </p:nvSpPr>
        <p:spPr>
          <a:xfrm>
            <a:off x="2264581" y="1416434"/>
            <a:ext cx="2822204" cy="369332"/>
          </a:xfrm>
          <a:prstGeom prst="rect">
            <a:avLst/>
          </a:prstGeom>
          <a:noFill/>
        </p:spPr>
        <p:txBody>
          <a:bodyPr wrap="square" rtlCol="0">
            <a:spAutoFit/>
          </a:bodyPr>
          <a:lstStyle/>
          <a:p>
            <a:r>
              <a:rPr lang="en-FR" b="1" dirty="0"/>
              <a:t>Emission per year</a:t>
            </a:r>
          </a:p>
        </p:txBody>
      </p:sp>
      <p:sp>
        <p:nvSpPr>
          <p:cNvPr id="24" name="TextBox 23">
            <a:extLst>
              <a:ext uri="{FF2B5EF4-FFF2-40B4-BE49-F238E27FC236}">
                <a16:creationId xmlns:a16="http://schemas.microsoft.com/office/drawing/2014/main" id="{6F06DDED-8432-B57E-27DD-551DB9163F48}"/>
              </a:ext>
            </a:extLst>
          </p:cNvPr>
          <p:cNvSpPr txBox="1"/>
          <p:nvPr/>
        </p:nvSpPr>
        <p:spPr>
          <a:xfrm>
            <a:off x="10294426" y="2380570"/>
            <a:ext cx="1292411" cy="369332"/>
          </a:xfrm>
          <a:prstGeom prst="rect">
            <a:avLst/>
          </a:prstGeom>
          <a:noFill/>
        </p:spPr>
        <p:txBody>
          <a:bodyPr wrap="square" rtlCol="0">
            <a:spAutoFit/>
          </a:bodyPr>
          <a:lstStyle/>
          <a:p>
            <a:pPr algn="ctr"/>
            <a:r>
              <a:rPr lang="en-FR" dirty="0"/>
              <a:t>Purchase</a:t>
            </a:r>
          </a:p>
        </p:txBody>
      </p:sp>
    </p:spTree>
    <p:extLst>
      <p:ext uri="{BB962C8B-B14F-4D97-AF65-F5344CB8AC3E}">
        <p14:creationId xmlns:p14="http://schemas.microsoft.com/office/powerpoint/2010/main" val="4025792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C9F892-3F99-F011-37C8-D633F1C953EE}"/>
              </a:ext>
            </a:extLst>
          </p:cNvPr>
          <p:cNvCxnSpPr/>
          <p:nvPr/>
        </p:nvCxnSpPr>
        <p:spPr>
          <a:xfrm>
            <a:off x="2306320" y="6014720"/>
            <a:ext cx="75692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9F845708-E4C7-0419-A770-1211206094AD}"/>
              </a:ext>
            </a:extLst>
          </p:cNvPr>
          <p:cNvCxnSpPr>
            <a:cxnSpLocks/>
          </p:cNvCxnSpPr>
          <p:nvPr/>
        </p:nvCxnSpPr>
        <p:spPr>
          <a:xfrm flipV="1">
            <a:off x="2306320" y="485775"/>
            <a:ext cx="0" cy="5528945"/>
          </a:xfrm>
          <a:prstGeom prst="line">
            <a:avLst/>
          </a:prstGeom>
        </p:spPr>
        <p:style>
          <a:lnRef idx="2">
            <a:schemeClr val="dk1"/>
          </a:lnRef>
          <a:fillRef idx="0">
            <a:schemeClr val="dk1"/>
          </a:fillRef>
          <a:effectRef idx="1">
            <a:schemeClr val="dk1"/>
          </a:effectRef>
          <a:fontRef idx="minor">
            <a:schemeClr val="tx1"/>
          </a:fontRef>
        </p:style>
      </p:cxnSp>
      <p:sp>
        <p:nvSpPr>
          <p:cNvPr id="8" name="Rectangle 7">
            <a:extLst>
              <a:ext uri="{FF2B5EF4-FFF2-40B4-BE49-F238E27FC236}">
                <a16:creationId xmlns:a16="http://schemas.microsoft.com/office/drawing/2014/main" id="{1FC3654F-634F-550E-C82F-D12C26A1C0E5}"/>
              </a:ext>
            </a:extLst>
          </p:cNvPr>
          <p:cNvSpPr/>
          <p:nvPr/>
        </p:nvSpPr>
        <p:spPr>
          <a:xfrm>
            <a:off x="3870960" y="3909800"/>
            <a:ext cx="589280" cy="21049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A2386CE-866D-8F41-DFC6-BC3B3FFD3149}"/>
              </a:ext>
            </a:extLst>
          </p:cNvPr>
          <p:cNvSpPr/>
          <p:nvPr/>
        </p:nvSpPr>
        <p:spPr>
          <a:xfrm>
            <a:off x="8290560" y="3899720"/>
            <a:ext cx="589280" cy="21149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5FCEA0E6-BBE4-A791-764F-5311C4435324}"/>
              </a:ext>
            </a:extLst>
          </p:cNvPr>
          <p:cNvSpPr txBox="1"/>
          <p:nvPr/>
        </p:nvSpPr>
        <p:spPr>
          <a:xfrm>
            <a:off x="7965443" y="6290822"/>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Company B</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E5F5809-13B7-7E06-109E-44E66E022DC6}"/>
              </a:ext>
            </a:extLst>
          </p:cNvPr>
          <p:cNvSpPr txBox="1"/>
          <p:nvPr/>
        </p:nvSpPr>
        <p:spPr>
          <a:xfrm>
            <a:off x="3606801" y="6290822"/>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Company A</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96049CA4-ECC2-946C-4932-BFF505705E85}"/>
              </a:ext>
            </a:extLst>
          </p:cNvPr>
          <p:cNvSpPr txBox="1"/>
          <p:nvPr/>
        </p:nvSpPr>
        <p:spPr>
          <a:xfrm>
            <a:off x="509072" y="783670"/>
            <a:ext cx="18186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Reduction rate</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B5000E67-6A6B-CCAB-CB9C-18DA6F6384A4}"/>
              </a:ext>
            </a:extLst>
          </p:cNvPr>
          <p:cNvSpPr txBox="1"/>
          <p:nvPr/>
        </p:nvSpPr>
        <p:spPr>
          <a:xfrm>
            <a:off x="1778000" y="5816263"/>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1DEB6F80-0AD1-7378-CC08-B3FDC3DD7CBE}"/>
              </a:ext>
            </a:extLst>
          </p:cNvPr>
          <p:cNvSpPr txBox="1"/>
          <p:nvPr/>
        </p:nvSpPr>
        <p:spPr>
          <a:xfrm>
            <a:off x="1544323" y="441067"/>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100%</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4" name="Straight Connector 23">
            <a:extLst>
              <a:ext uri="{FF2B5EF4-FFF2-40B4-BE49-F238E27FC236}">
                <a16:creationId xmlns:a16="http://schemas.microsoft.com/office/drawing/2014/main" id="{8DEA0AA3-2537-3800-22EA-4610F97BC9A1}"/>
              </a:ext>
            </a:extLst>
          </p:cNvPr>
          <p:cNvCxnSpPr>
            <a:cxnSpLocks/>
          </p:cNvCxnSpPr>
          <p:nvPr/>
        </p:nvCxnSpPr>
        <p:spPr>
          <a:xfrm>
            <a:off x="2327709" y="1219208"/>
            <a:ext cx="6563363" cy="20579"/>
          </a:xfrm>
          <a:prstGeom prst="line">
            <a:avLst/>
          </a:prstGeom>
          <a:ln w="28575">
            <a:solidFill>
              <a:srgbClr val="92D050"/>
            </a:solidFill>
            <a:prstDash val="sysDash"/>
          </a:ln>
        </p:spPr>
        <p:style>
          <a:lnRef idx="1">
            <a:schemeClr val="accent2"/>
          </a:lnRef>
          <a:fillRef idx="0">
            <a:schemeClr val="accent2"/>
          </a:fillRef>
          <a:effectRef idx="0">
            <a:schemeClr val="accent2"/>
          </a:effectRef>
          <a:fontRef idx="minor">
            <a:schemeClr val="tx1"/>
          </a:fontRef>
        </p:style>
      </p:cxnSp>
      <p:sp>
        <p:nvSpPr>
          <p:cNvPr id="27" name="TextBox 26">
            <a:extLst>
              <a:ext uri="{FF2B5EF4-FFF2-40B4-BE49-F238E27FC236}">
                <a16:creationId xmlns:a16="http://schemas.microsoft.com/office/drawing/2014/main" id="{DE639DB0-DA71-9D5A-F154-9DFF339DD957}"/>
              </a:ext>
            </a:extLst>
          </p:cNvPr>
          <p:cNvSpPr txBox="1"/>
          <p:nvPr/>
        </p:nvSpPr>
        <p:spPr>
          <a:xfrm>
            <a:off x="0" y="1100575"/>
            <a:ext cx="231647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AT</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5C46C013-02EF-FA79-62EA-E58290648562}"/>
              </a:ext>
            </a:extLst>
          </p:cNvPr>
          <p:cNvSpPr txBox="1"/>
          <p:nvPr/>
        </p:nvSpPr>
        <p:spPr>
          <a:xfrm>
            <a:off x="2272187" y="3725134"/>
            <a:ext cx="152399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43C63E0A-FF94-42F6-5AAD-9DAD03178582}"/>
              </a:ext>
            </a:extLst>
          </p:cNvPr>
          <p:cNvSpPr txBox="1"/>
          <p:nvPr/>
        </p:nvSpPr>
        <p:spPr>
          <a:xfrm>
            <a:off x="6612752" y="3725134"/>
            <a:ext cx="152399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B</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3CAB8316-B172-209F-2850-204DCA887145}"/>
              </a:ext>
            </a:extLst>
          </p:cNvPr>
          <p:cNvSpPr/>
          <p:nvPr/>
        </p:nvSpPr>
        <p:spPr>
          <a:xfrm>
            <a:off x="3876813" y="1239787"/>
            <a:ext cx="589279" cy="2659934"/>
          </a:xfrm>
          <a:prstGeom prst="rect">
            <a:avLst/>
          </a:prstGeom>
          <a:solidFill>
            <a:schemeClr val="accent5">
              <a:lumMod val="20000"/>
              <a:lumOff val="80000"/>
              <a:alpha val="52000"/>
            </a:schemeClr>
          </a:solidFill>
          <a:ln w="19050">
            <a:solidFill>
              <a:srgbClr val="0070C0"/>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5F2DEBF0-5F4F-F8A8-DCCE-AEC2DBA2023C}"/>
              </a:ext>
            </a:extLst>
          </p:cNvPr>
          <p:cNvSpPr/>
          <p:nvPr/>
        </p:nvSpPr>
        <p:spPr>
          <a:xfrm>
            <a:off x="8284708" y="1239788"/>
            <a:ext cx="589279" cy="2639354"/>
          </a:xfrm>
          <a:prstGeom prst="rect">
            <a:avLst/>
          </a:prstGeom>
          <a:solidFill>
            <a:schemeClr val="accent5">
              <a:lumMod val="20000"/>
              <a:lumOff val="80000"/>
              <a:alpha val="52000"/>
            </a:schemeClr>
          </a:solidFill>
          <a:ln w="19050">
            <a:solidFill>
              <a:srgbClr val="0070C0"/>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AD77990-85E6-A1AB-23E5-B90D647C48B5}"/>
              </a:ext>
            </a:extLst>
          </p:cNvPr>
          <p:cNvSpPr txBox="1"/>
          <p:nvPr/>
        </p:nvSpPr>
        <p:spPr>
          <a:xfrm>
            <a:off x="1158238" y="-36519"/>
            <a:ext cx="10591838" cy="461665"/>
          </a:xfrm>
          <a:prstGeom prst="rect">
            <a:avLst/>
          </a:prstGeom>
          <a:noFill/>
        </p:spPr>
        <p:txBody>
          <a:bodyPr wrap="square" rtlCol="0">
            <a:spAutoFit/>
          </a:bodyPr>
          <a:lstStyle/>
          <a:p>
            <a:r>
              <a:rPr lang="en-US" sz="2400" dirty="0">
                <a:solidFill>
                  <a:schemeClr val="bg1"/>
                </a:solidFill>
              </a:rPr>
              <a:t>Corporate behaviors for emission reductions and mandatory scheme control</a:t>
            </a:r>
            <a:endParaRPr lang="en-SG" sz="2400" dirty="0">
              <a:solidFill>
                <a:schemeClr val="bg1"/>
              </a:solidFill>
            </a:endParaRPr>
          </a:p>
        </p:txBody>
      </p:sp>
      <p:sp>
        <p:nvSpPr>
          <p:cNvPr id="4" name="Slide Number Placeholder 3">
            <a:extLst>
              <a:ext uri="{FF2B5EF4-FFF2-40B4-BE49-F238E27FC236}">
                <a16:creationId xmlns:a16="http://schemas.microsoft.com/office/drawing/2014/main" id="{07891A9F-DCDA-4AD7-8CA3-A7C023B78711}"/>
              </a:ext>
            </a:extLst>
          </p:cNvPr>
          <p:cNvSpPr>
            <a:spLocks noGrp="1"/>
          </p:cNvSpPr>
          <p:nvPr>
            <p:ph type="sldNum" sz="quarter" idx="12"/>
          </p:nvPr>
        </p:nvSpPr>
        <p:spPr/>
        <p:txBody>
          <a:bodyPr/>
          <a:lstStyle/>
          <a:p>
            <a:fld id="{E055A569-91F6-4291-B624-54547BB1D732}" type="slidenum">
              <a:rPr lang="en-US" altLang="en-US" smtClean="0"/>
              <a:pPr/>
              <a:t>14</a:t>
            </a:fld>
            <a:endParaRPr lang="en-US" altLang="en-US"/>
          </a:p>
        </p:txBody>
      </p:sp>
      <p:sp>
        <p:nvSpPr>
          <p:cNvPr id="7" name="TextBox 6">
            <a:extLst>
              <a:ext uri="{FF2B5EF4-FFF2-40B4-BE49-F238E27FC236}">
                <a16:creationId xmlns:a16="http://schemas.microsoft.com/office/drawing/2014/main" id="{4060478A-0D5C-190A-F1AD-796704508D8D}"/>
              </a:ext>
            </a:extLst>
          </p:cNvPr>
          <p:cNvSpPr txBox="1"/>
          <p:nvPr/>
        </p:nvSpPr>
        <p:spPr>
          <a:xfrm>
            <a:off x="9570575" y="968336"/>
            <a:ext cx="2451522" cy="147732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RT = Real Target</a:t>
            </a:r>
          </a:p>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AT = Achievable Target</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rPr>
              <a:t>MT = Mandatory Target</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19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C9F892-3F99-F011-37C8-D633F1C953EE}"/>
              </a:ext>
            </a:extLst>
          </p:cNvPr>
          <p:cNvCxnSpPr/>
          <p:nvPr/>
        </p:nvCxnSpPr>
        <p:spPr>
          <a:xfrm>
            <a:off x="2306320" y="6014720"/>
            <a:ext cx="75692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9F845708-E4C7-0419-A770-1211206094AD}"/>
              </a:ext>
            </a:extLst>
          </p:cNvPr>
          <p:cNvCxnSpPr>
            <a:cxnSpLocks/>
          </p:cNvCxnSpPr>
          <p:nvPr/>
        </p:nvCxnSpPr>
        <p:spPr>
          <a:xfrm flipV="1">
            <a:off x="2306320" y="485775"/>
            <a:ext cx="0" cy="5528945"/>
          </a:xfrm>
          <a:prstGeom prst="line">
            <a:avLst/>
          </a:prstGeom>
        </p:spPr>
        <p:style>
          <a:lnRef idx="2">
            <a:schemeClr val="dk1"/>
          </a:lnRef>
          <a:fillRef idx="0">
            <a:schemeClr val="dk1"/>
          </a:fillRef>
          <a:effectRef idx="1">
            <a:schemeClr val="dk1"/>
          </a:effectRef>
          <a:fontRef idx="minor">
            <a:schemeClr val="tx1"/>
          </a:fontRef>
        </p:style>
      </p:cxnSp>
      <p:sp>
        <p:nvSpPr>
          <p:cNvPr id="8" name="Rectangle 7">
            <a:extLst>
              <a:ext uri="{FF2B5EF4-FFF2-40B4-BE49-F238E27FC236}">
                <a16:creationId xmlns:a16="http://schemas.microsoft.com/office/drawing/2014/main" id="{1FC3654F-634F-550E-C82F-D12C26A1C0E5}"/>
              </a:ext>
            </a:extLst>
          </p:cNvPr>
          <p:cNvSpPr/>
          <p:nvPr/>
        </p:nvSpPr>
        <p:spPr>
          <a:xfrm>
            <a:off x="3870960" y="3909800"/>
            <a:ext cx="589280" cy="21049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A2386CE-866D-8F41-DFC6-BC3B3FFD3149}"/>
              </a:ext>
            </a:extLst>
          </p:cNvPr>
          <p:cNvSpPr/>
          <p:nvPr/>
        </p:nvSpPr>
        <p:spPr>
          <a:xfrm>
            <a:off x="8290560" y="1239787"/>
            <a:ext cx="589280" cy="477493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5FCEA0E6-BBE4-A791-764F-5311C4435324}"/>
              </a:ext>
            </a:extLst>
          </p:cNvPr>
          <p:cNvSpPr txBox="1"/>
          <p:nvPr/>
        </p:nvSpPr>
        <p:spPr>
          <a:xfrm>
            <a:off x="7965443" y="6290822"/>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Company B</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E5F5809-13B7-7E06-109E-44E66E022DC6}"/>
              </a:ext>
            </a:extLst>
          </p:cNvPr>
          <p:cNvSpPr txBox="1"/>
          <p:nvPr/>
        </p:nvSpPr>
        <p:spPr>
          <a:xfrm>
            <a:off x="3606801" y="6290822"/>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Company A</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96049CA4-ECC2-946C-4932-BFF505705E85}"/>
              </a:ext>
            </a:extLst>
          </p:cNvPr>
          <p:cNvSpPr txBox="1"/>
          <p:nvPr/>
        </p:nvSpPr>
        <p:spPr>
          <a:xfrm>
            <a:off x="292101" y="672405"/>
            <a:ext cx="18186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Reduction rate</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B5000E67-6A6B-CCAB-CB9C-18DA6F6384A4}"/>
              </a:ext>
            </a:extLst>
          </p:cNvPr>
          <p:cNvSpPr txBox="1"/>
          <p:nvPr/>
        </p:nvSpPr>
        <p:spPr>
          <a:xfrm>
            <a:off x="1778000" y="5816263"/>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1DEB6F80-0AD1-7378-CC08-B3FDC3DD7CBE}"/>
              </a:ext>
            </a:extLst>
          </p:cNvPr>
          <p:cNvSpPr txBox="1"/>
          <p:nvPr/>
        </p:nvSpPr>
        <p:spPr>
          <a:xfrm>
            <a:off x="1544323" y="441067"/>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100%</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4" name="Straight Connector 23">
            <a:extLst>
              <a:ext uri="{FF2B5EF4-FFF2-40B4-BE49-F238E27FC236}">
                <a16:creationId xmlns:a16="http://schemas.microsoft.com/office/drawing/2014/main" id="{8DEA0AA3-2537-3800-22EA-4610F97BC9A1}"/>
              </a:ext>
            </a:extLst>
          </p:cNvPr>
          <p:cNvCxnSpPr>
            <a:cxnSpLocks/>
          </p:cNvCxnSpPr>
          <p:nvPr/>
        </p:nvCxnSpPr>
        <p:spPr>
          <a:xfrm>
            <a:off x="2327709" y="1219208"/>
            <a:ext cx="6563363" cy="20579"/>
          </a:xfrm>
          <a:prstGeom prst="line">
            <a:avLst/>
          </a:prstGeom>
          <a:ln w="28575">
            <a:solidFill>
              <a:srgbClr val="92D050"/>
            </a:solidFill>
            <a:prstDash val="sysDash"/>
          </a:ln>
        </p:spPr>
        <p:style>
          <a:lnRef idx="1">
            <a:schemeClr val="accent2"/>
          </a:lnRef>
          <a:fillRef idx="0">
            <a:schemeClr val="accent2"/>
          </a:fillRef>
          <a:effectRef idx="0">
            <a:schemeClr val="accent2"/>
          </a:effectRef>
          <a:fontRef idx="minor">
            <a:schemeClr val="tx1"/>
          </a:fontRef>
        </p:style>
      </p:cxnSp>
      <p:sp>
        <p:nvSpPr>
          <p:cNvPr id="27" name="TextBox 26">
            <a:extLst>
              <a:ext uri="{FF2B5EF4-FFF2-40B4-BE49-F238E27FC236}">
                <a16:creationId xmlns:a16="http://schemas.microsoft.com/office/drawing/2014/main" id="{DE639DB0-DA71-9D5A-F154-9DFF339DD957}"/>
              </a:ext>
            </a:extLst>
          </p:cNvPr>
          <p:cNvSpPr txBox="1"/>
          <p:nvPr/>
        </p:nvSpPr>
        <p:spPr>
          <a:xfrm>
            <a:off x="0" y="1100575"/>
            <a:ext cx="231647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AT</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5C46C013-02EF-FA79-62EA-E58290648562}"/>
              </a:ext>
            </a:extLst>
          </p:cNvPr>
          <p:cNvSpPr txBox="1"/>
          <p:nvPr/>
        </p:nvSpPr>
        <p:spPr>
          <a:xfrm>
            <a:off x="2190794" y="3725133"/>
            <a:ext cx="152399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43C63E0A-FF94-42F6-5AAD-9DAD03178582}"/>
              </a:ext>
            </a:extLst>
          </p:cNvPr>
          <p:cNvSpPr txBox="1"/>
          <p:nvPr/>
        </p:nvSpPr>
        <p:spPr>
          <a:xfrm>
            <a:off x="391163" y="1100575"/>
            <a:ext cx="152399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B =</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3CAB8316-B172-209F-2850-204DCA887145}"/>
              </a:ext>
            </a:extLst>
          </p:cNvPr>
          <p:cNvSpPr/>
          <p:nvPr/>
        </p:nvSpPr>
        <p:spPr>
          <a:xfrm>
            <a:off x="3876813" y="1197540"/>
            <a:ext cx="589279" cy="2712259"/>
          </a:xfrm>
          <a:prstGeom prst="rect">
            <a:avLst/>
          </a:prstGeom>
          <a:solidFill>
            <a:schemeClr val="accent5">
              <a:lumMod val="20000"/>
              <a:lumOff val="80000"/>
              <a:alpha val="52000"/>
            </a:schemeClr>
          </a:solidFill>
          <a:ln w="19050">
            <a:solidFill>
              <a:srgbClr val="0070C0"/>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4474101-7427-A94F-329C-5AC2ADB8815A}"/>
              </a:ext>
            </a:extLst>
          </p:cNvPr>
          <p:cNvSpPr txBox="1"/>
          <p:nvPr/>
        </p:nvSpPr>
        <p:spPr>
          <a:xfrm>
            <a:off x="1158238" y="-36519"/>
            <a:ext cx="10591838" cy="461665"/>
          </a:xfrm>
          <a:prstGeom prst="rect">
            <a:avLst/>
          </a:prstGeom>
          <a:noFill/>
        </p:spPr>
        <p:txBody>
          <a:bodyPr wrap="square" rtlCol="0">
            <a:spAutoFit/>
          </a:bodyPr>
          <a:lstStyle/>
          <a:p>
            <a:r>
              <a:rPr lang="en-US" sz="2400" dirty="0">
                <a:solidFill>
                  <a:schemeClr val="bg1"/>
                </a:solidFill>
              </a:rPr>
              <a:t>Corporate behaviors for emission reductions and mandatory scheme control</a:t>
            </a:r>
            <a:endParaRPr lang="en-SG" sz="2400" dirty="0">
              <a:solidFill>
                <a:schemeClr val="bg1"/>
              </a:solidFill>
            </a:endParaRPr>
          </a:p>
        </p:txBody>
      </p:sp>
      <p:sp>
        <p:nvSpPr>
          <p:cNvPr id="4" name="Slide Number Placeholder 3">
            <a:extLst>
              <a:ext uri="{FF2B5EF4-FFF2-40B4-BE49-F238E27FC236}">
                <a16:creationId xmlns:a16="http://schemas.microsoft.com/office/drawing/2014/main" id="{B981BC40-4AAF-7F7A-9DEC-51B52503A457}"/>
              </a:ext>
            </a:extLst>
          </p:cNvPr>
          <p:cNvSpPr>
            <a:spLocks noGrp="1"/>
          </p:cNvSpPr>
          <p:nvPr>
            <p:ph type="sldNum" sz="quarter" idx="12"/>
          </p:nvPr>
        </p:nvSpPr>
        <p:spPr/>
        <p:txBody>
          <a:bodyPr/>
          <a:lstStyle/>
          <a:p>
            <a:fld id="{E055A569-91F6-4291-B624-54547BB1D732}" type="slidenum">
              <a:rPr lang="en-US" altLang="en-US" smtClean="0"/>
              <a:pPr/>
              <a:t>15</a:t>
            </a:fld>
            <a:endParaRPr lang="en-US" altLang="en-US"/>
          </a:p>
        </p:txBody>
      </p:sp>
      <p:sp>
        <p:nvSpPr>
          <p:cNvPr id="2" name="TextBox 1">
            <a:extLst>
              <a:ext uri="{FF2B5EF4-FFF2-40B4-BE49-F238E27FC236}">
                <a16:creationId xmlns:a16="http://schemas.microsoft.com/office/drawing/2014/main" id="{42A055F3-59B3-08AD-A11A-896C19E7A43E}"/>
              </a:ext>
            </a:extLst>
          </p:cNvPr>
          <p:cNvSpPr txBox="1"/>
          <p:nvPr/>
        </p:nvSpPr>
        <p:spPr>
          <a:xfrm>
            <a:off x="9570575" y="968336"/>
            <a:ext cx="2451522" cy="147732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RT = Real Target</a:t>
            </a:r>
          </a:p>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AT = Achievable Target</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rPr>
              <a:t>MT = Mandatory Target</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158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C9F892-3F99-F011-37C8-D633F1C953EE}"/>
              </a:ext>
            </a:extLst>
          </p:cNvPr>
          <p:cNvCxnSpPr/>
          <p:nvPr/>
        </p:nvCxnSpPr>
        <p:spPr>
          <a:xfrm>
            <a:off x="2306320" y="6014720"/>
            <a:ext cx="75692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9F845708-E4C7-0419-A770-1211206094AD}"/>
              </a:ext>
            </a:extLst>
          </p:cNvPr>
          <p:cNvCxnSpPr>
            <a:cxnSpLocks/>
          </p:cNvCxnSpPr>
          <p:nvPr/>
        </p:nvCxnSpPr>
        <p:spPr>
          <a:xfrm flipV="1">
            <a:off x="2306320" y="485775"/>
            <a:ext cx="0" cy="5528945"/>
          </a:xfrm>
          <a:prstGeom prst="line">
            <a:avLst/>
          </a:prstGeom>
        </p:spPr>
        <p:style>
          <a:lnRef idx="2">
            <a:schemeClr val="dk1"/>
          </a:lnRef>
          <a:fillRef idx="0">
            <a:schemeClr val="dk1"/>
          </a:fillRef>
          <a:effectRef idx="1">
            <a:schemeClr val="dk1"/>
          </a:effectRef>
          <a:fontRef idx="minor">
            <a:schemeClr val="tx1"/>
          </a:fontRef>
        </p:style>
      </p:cxnSp>
      <p:sp>
        <p:nvSpPr>
          <p:cNvPr id="8" name="Rectangle 7">
            <a:extLst>
              <a:ext uri="{FF2B5EF4-FFF2-40B4-BE49-F238E27FC236}">
                <a16:creationId xmlns:a16="http://schemas.microsoft.com/office/drawing/2014/main" id="{1FC3654F-634F-550E-C82F-D12C26A1C0E5}"/>
              </a:ext>
            </a:extLst>
          </p:cNvPr>
          <p:cNvSpPr/>
          <p:nvPr/>
        </p:nvSpPr>
        <p:spPr>
          <a:xfrm>
            <a:off x="3870960" y="1219208"/>
            <a:ext cx="589280" cy="479551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A2386CE-866D-8F41-DFC6-BC3B3FFD3149}"/>
              </a:ext>
            </a:extLst>
          </p:cNvPr>
          <p:cNvSpPr/>
          <p:nvPr/>
        </p:nvSpPr>
        <p:spPr>
          <a:xfrm>
            <a:off x="8290560" y="1239787"/>
            <a:ext cx="589280" cy="477493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5FCEA0E6-BBE4-A791-764F-5311C4435324}"/>
              </a:ext>
            </a:extLst>
          </p:cNvPr>
          <p:cNvSpPr txBox="1"/>
          <p:nvPr/>
        </p:nvSpPr>
        <p:spPr>
          <a:xfrm>
            <a:off x="7965443" y="6290822"/>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Company B</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E5F5809-13B7-7E06-109E-44E66E022DC6}"/>
              </a:ext>
            </a:extLst>
          </p:cNvPr>
          <p:cNvSpPr txBox="1"/>
          <p:nvPr/>
        </p:nvSpPr>
        <p:spPr>
          <a:xfrm>
            <a:off x="3606801" y="6290822"/>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Company A</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96049CA4-ECC2-946C-4932-BFF505705E85}"/>
              </a:ext>
            </a:extLst>
          </p:cNvPr>
          <p:cNvSpPr txBox="1"/>
          <p:nvPr/>
        </p:nvSpPr>
        <p:spPr>
          <a:xfrm>
            <a:off x="223523" y="726907"/>
            <a:ext cx="18186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Reduction rate</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B5000E67-6A6B-CCAB-CB9C-18DA6F6384A4}"/>
              </a:ext>
            </a:extLst>
          </p:cNvPr>
          <p:cNvSpPr txBox="1"/>
          <p:nvPr/>
        </p:nvSpPr>
        <p:spPr>
          <a:xfrm>
            <a:off x="1778000" y="5816263"/>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1DEB6F80-0AD1-7378-CC08-B3FDC3DD7CBE}"/>
              </a:ext>
            </a:extLst>
          </p:cNvPr>
          <p:cNvSpPr txBox="1"/>
          <p:nvPr/>
        </p:nvSpPr>
        <p:spPr>
          <a:xfrm>
            <a:off x="1544323" y="441067"/>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100%</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4" name="Straight Connector 23">
            <a:extLst>
              <a:ext uri="{FF2B5EF4-FFF2-40B4-BE49-F238E27FC236}">
                <a16:creationId xmlns:a16="http://schemas.microsoft.com/office/drawing/2014/main" id="{8DEA0AA3-2537-3800-22EA-4610F97BC9A1}"/>
              </a:ext>
            </a:extLst>
          </p:cNvPr>
          <p:cNvCxnSpPr>
            <a:cxnSpLocks/>
          </p:cNvCxnSpPr>
          <p:nvPr/>
        </p:nvCxnSpPr>
        <p:spPr>
          <a:xfrm>
            <a:off x="2327709" y="1219208"/>
            <a:ext cx="6563363" cy="20579"/>
          </a:xfrm>
          <a:prstGeom prst="line">
            <a:avLst/>
          </a:prstGeom>
          <a:ln w="28575">
            <a:solidFill>
              <a:srgbClr val="92D050"/>
            </a:solidFill>
            <a:prstDash val="sysDash"/>
          </a:ln>
        </p:spPr>
        <p:style>
          <a:lnRef idx="1">
            <a:schemeClr val="accent2"/>
          </a:lnRef>
          <a:fillRef idx="0">
            <a:schemeClr val="accent2"/>
          </a:fillRef>
          <a:effectRef idx="0">
            <a:schemeClr val="accent2"/>
          </a:effectRef>
          <a:fontRef idx="minor">
            <a:schemeClr val="tx1"/>
          </a:fontRef>
        </p:style>
      </p:cxnSp>
      <p:sp>
        <p:nvSpPr>
          <p:cNvPr id="27" name="TextBox 26">
            <a:extLst>
              <a:ext uri="{FF2B5EF4-FFF2-40B4-BE49-F238E27FC236}">
                <a16:creationId xmlns:a16="http://schemas.microsoft.com/office/drawing/2014/main" id="{DE639DB0-DA71-9D5A-F154-9DFF339DD957}"/>
              </a:ext>
            </a:extLst>
          </p:cNvPr>
          <p:cNvSpPr txBox="1"/>
          <p:nvPr/>
        </p:nvSpPr>
        <p:spPr>
          <a:xfrm>
            <a:off x="0" y="1100575"/>
            <a:ext cx="231647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AT</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5C46C013-02EF-FA79-62EA-E58290648562}"/>
              </a:ext>
            </a:extLst>
          </p:cNvPr>
          <p:cNvSpPr txBox="1"/>
          <p:nvPr/>
        </p:nvSpPr>
        <p:spPr>
          <a:xfrm>
            <a:off x="-40637" y="1097684"/>
            <a:ext cx="152399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 =</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43C63E0A-FF94-42F6-5AAD-9DAD03178582}"/>
              </a:ext>
            </a:extLst>
          </p:cNvPr>
          <p:cNvSpPr txBox="1"/>
          <p:nvPr/>
        </p:nvSpPr>
        <p:spPr>
          <a:xfrm>
            <a:off x="497843" y="1097684"/>
            <a:ext cx="152399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B =</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9A6AD749-DBE1-E42A-EFDD-CF8AA01C052A}"/>
              </a:ext>
            </a:extLst>
          </p:cNvPr>
          <p:cNvSpPr txBox="1"/>
          <p:nvPr/>
        </p:nvSpPr>
        <p:spPr>
          <a:xfrm>
            <a:off x="1158238" y="-36519"/>
            <a:ext cx="10591838" cy="461665"/>
          </a:xfrm>
          <a:prstGeom prst="rect">
            <a:avLst/>
          </a:prstGeom>
          <a:noFill/>
        </p:spPr>
        <p:txBody>
          <a:bodyPr wrap="square" rtlCol="0">
            <a:spAutoFit/>
          </a:bodyPr>
          <a:lstStyle/>
          <a:p>
            <a:r>
              <a:rPr lang="en-US" sz="2400" dirty="0">
                <a:solidFill>
                  <a:schemeClr val="bg1"/>
                </a:solidFill>
              </a:rPr>
              <a:t>Corporate behaviors for emission reductions and mandatory scheme control</a:t>
            </a:r>
            <a:endParaRPr lang="en-SG" sz="2400" dirty="0">
              <a:solidFill>
                <a:schemeClr val="bg1"/>
              </a:solidFill>
            </a:endParaRPr>
          </a:p>
        </p:txBody>
      </p:sp>
      <p:sp>
        <p:nvSpPr>
          <p:cNvPr id="7" name="Slide Number Placeholder 6">
            <a:extLst>
              <a:ext uri="{FF2B5EF4-FFF2-40B4-BE49-F238E27FC236}">
                <a16:creationId xmlns:a16="http://schemas.microsoft.com/office/drawing/2014/main" id="{3F9FE71D-54D9-57F7-04AA-64B38BA40D3A}"/>
              </a:ext>
            </a:extLst>
          </p:cNvPr>
          <p:cNvSpPr>
            <a:spLocks noGrp="1"/>
          </p:cNvSpPr>
          <p:nvPr>
            <p:ph type="sldNum" sz="quarter" idx="12"/>
          </p:nvPr>
        </p:nvSpPr>
        <p:spPr/>
        <p:txBody>
          <a:bodyPr/>
          <a:lstStyle/>
          <a:p>
            <a:fld id="{E055A569-91F6-4291-B624-54547BB1D732}" type="slidenum">
              <a:rPr lang="en-US" altLang="en-US" smtClean="0"/>
              <a:pPr/>
              <a:t>16</a:t>
            </a:fld>
            <a:endParaRPr lang="en-US" altLang="en-US"/>
          </a:p>
        </p:txBody>
      </p:sp>
      <p:sp>
        <p:nvSpPr>
          <p:cNvPr id="2" name="TextBox 1">
            <a:extLst>
              <a:ext uri="{FF2B5EF4-FFF2-40B4-BE49-F238E27FC236}">
                <a16:creationId xmlns:a16="http://schemas.microsoft.com/office/drawing/2014/main" id="{F78E9B58-6805-0180-27B2-9690561ECAE8}"/>
              </a:ext>
            </a:extLst>
          </p:cNvPr>
          <p:cNvSpPr txBox="1"/>
          <p:nvPr/>
        </p:nvSpPr>
        <p:spPr>
          <a:xfrm>
            <a:off x="9570575" y="968336"/>
            <a:ext cx="2451522" cy="147732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RT = Real Target</a:t>
            </a:r>
          </a:p>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AT = Achievable Target</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rPr>
              <a:t>MT = Mandatory Target</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268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C9F892-3F99-F011-37C8-D633F1C953EE}"/>
              </a:ext>
            </a:extLst>
          </p:cNvPr>
          <p:cNvCxnSpPr/>
          <p:nvPr/>
        </p:nvCxnSpPr>
        <p:spPr>
          <a:xfrm>
            <a:off x="2306320" y="6014720"/>
            <a:ext cx="75692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9F845708-E4C7-0419-A770-1211206094AD}"/>
              </a:ext>
            </a:extLst>
          </p:cNvPr>
          <p:cNvCxnSpPr>
            <a:cxnSpLocks/>
          </p:cNvCxnSpPr>
          <p:nvPr/>
        </p:nvCxnSpPr>
        <p:spPr>
          <a:xfrm flipV="1">
            <a:off x="2306320" y="485775"/>
            <a:ext cx="0" cy="5528945"/>
          </a:xfrm>
          <a:prstGeom prst="line">
            <a:avLst/>
          </a:prstGeom>
        </p:spPr>
        <p:style>
          <a:lnRef idx="2">
            <a:schemeClr val="dk1"/>
          </a:lnRef>
          <a:fillRef idx="0">
            <a:schemeClr val="dk1"/>
          </a:fillRef>
          <a:effectRef idx="1">
            <a:schemeClr val="dk1"/>
          </a:effectRef>
          <a:fontRef idx="minor">
            <a:schemeClr val="tx1"/>
          </a:fontRef>
        </p:style>
      </p:cxnSp>
      <p:sp>
        <p:nvSpPr>
          <p:cNvPr id="8" name="Rectangle 7">
            <a:extLst>
              <a:ext uri="{FF2B5EF4-FFF2-40B4-BE49-F238E27FC236}">
                <a16:creationId xmlns:a16="http://schemas.microsoft.com/office/drawing/2014/main" id="{1FC3654F-634F-550E-C82F-D12C26A1C0E5}"/>
              </a:ext>
            </a:extLst>
          </p:cNvPr>
          <p:cNvSpPr/>
          <p:nvPr/>
        </p:nvSpPr>
        <p:spPr>
          <a:xfrm>
            <a:off x="3870960" y="3909800"/>
            <a:ext cx="589280" cy="21049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A2386CE-866D-8F41-DFC6-BC3B3FFD3149}"/>
              </a:ext>
            </a:extLst>
          </p:cNvPr>
          <p:cNvSpPr/>
          <p:nvPr/>
        </p:nvSpPr>
        <p:spPr>
          <a:xfrm>
            <a:off x="8290560" y="3899720"/>
            <a:ext cx="589280" cy="21149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5FCEA0E6-BBE4-A791-764F-5311C4435324}"/>
              </a:ext>
            </a:extLst>
          </p:cNvPr>
          <p:cNvSpPr txBox="1"/>
          <p:nvPr/>
        </p:nvSpPr>
        <p:spPr>
          <a:xfrm>
            <a:off x="7965443" y="6290822"/>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Company B</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E5F5809-13B7-7E06-109E-44E66E022DC6}"/>
              </a:ext>
            </a:extLst>
          </p:cNvPr>
          <p:cNvSpPr txBox="1"/>
          <p:nvPr/>
        </p:nvSpPr>
        <p:spPr>
          <a:xfrm>
            <a:off x="3606801" y="6290822"/>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Company A</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96049CA4-ECC2-946C-4932-BFF505705E85}"/>
              </a:ext>
            </a:extLst>
          </p:cNvPr>
          <p:cNvSpPr txBox="1"/>
          <p:nvPr/>
        </p:nvSpPr>
        <p:spPr>
          <a:xfrm>
            <a:off x="223523" y="797744"/>
            <a:ext cx="18186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Reduction rate</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B5000E67-6A6B-CCAB-CB9C-18DA6F6384A4}"/>
              </a:ext>
            </a:extLst>
          </p:cNvPr>
          <p:cNvSpPr txBox="1"/>
          <p:nvPr/>
        </p:nvSpPr>
        <p:spPr>
          <a:xfrm>
            <a:off x="1778000" y="5816263"/>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1DEB6F80-0AD1-7378-CC08-B3FDC3DD7CBE}"/>
              </a:ext>
            </a:extLst>
          </p:cNvPr>
          <p:cNvSpPr txBox="1"/>
          <p:nvPr/>
        </p:nvSpPr>
        <p:spPr>
          <a:xfrm>
            <a:off x="1544323" y="441067"/>
            <a:ext cx="15239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100%</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4" name="Straight Connector 23">
            <a:extLst>
              <a:ext uri="{FF2B5EF4-FFF2-40B4-BE49-F238E27FC236}">
                <a16:creationId xmlns:a16="http://schemas.microsoft.com/office/drawing/2014/main" id="{8DEA0AA3-2537-3800-22EA-4610F97BC9A1}"/>
              </a:ext>
            </a:extLst>
          </p:cNvPr>
          <p:cNvCxnSpPr>
            <a:cxnSpLocks/>
          </p:cNvCxnSpPr>
          <p:nvPr/>
        </p:nvCxnSpPr>
        <p:spPr>
          <a:xfrm>
            <a:off x="2327709" y="1219208"/>
            <a:ext cx="6563363" cy="20579"/>
          </a:xfrm>
          <a:prstGeom prst="line">
            <a:avLst/>
          </a:prstGeom>
          <a:ln w="28575">
            <a:solidFill>
              <a:srgbClr val="92D050"/>
            </a:solidFill>
            <a:prstDash val="sysDash"/>
          </a:ln>
        </p:spPr>
        <p:style>
          <a:lnRef idx="1">
            <a:schemeClr val="accent2"/>
          </a:lnRef>
          <a:fillRef idx="0">
            <a:schemeClr val="accent2"/>
          </a:fillRef>
          <a:effectRef idx="0">
            <a:schemeClr val="accent2"/>
          </a:effectRef>
          <a:fontRef idx="minor">
            <a:schemeClr val="tx1"/>
          </a:fontRef>
        </p:style>
      </p:cxnSp>
      <p:sp>
        <p:nvSpPr>
          <p:cNvPr id="27" name="TextBox 26">
            <a:extLst>
              <a:ext uri="{FF2B5EF4-FFF2-40B4-BE49-F238E27FC236}">
                <a16:creationId xmlns:a16="http://schemas.microsoft.com/office/drawing/2014/main" id="{DE639DB0-DA71-9D5A-F154-9DFF339DD957}"/>
              </a:ext>
            </a:extLst>
          </p:cNvPr>
          <p:cNvSpPr txBox="1"/>
          <p:nvPr/>
        </p:nvSpPr>
        <p:spPr>
          <a:xfrm>
            <a:off x="0" y="1100575"/>
            <a:ext cx="231647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AT</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5C46C013-02EF-FA79-62EA-E58290648562}"/>
              </a:ext>
            </a:extLst>
          </p:cNvPr>
          <p:cNvSpPr txBox="1"/>
          <p:nvPr/>
        </p:nvSpPr>
        <p:spPr>
          <a:xfrm>
            <a:off x="2272187" y="3725134"/>
            <a:ext cx="152399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43C63E0A-FF94-42F6-5AAD-9DAD03178582}"/>
              </a:ext>
            </a:extLst>
          </p:cNvPr>
          <p:cNvSpPr txBox="1"/>
          <p:nvPr/>
        </p:nvSpPr>
        <p:spPr>
          <a:xfrm>
            <a:off x="6612752" y="3715054"/>
            <a:ext cx="152399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B</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3CAB8316-B172-209F-2850-204DCA887145}"/>
              </a:ext>
            </a:extLst>
          </p:cNvPr>
          <p:cNvSpPr/>
          <p:nvPr/>
        </p:nvSpPr>
        <p:spPr>
          <a:xfrm>
            <a:off x="3876813" y="1197540"/>
            <a:ext cx="589279" cy="2702181"/>
          </a:xfrm>
          <a:prstGeom prst="rect">
            <a:avLst/>
          </a:prstGeom>
          <a:solidFill>
            <a:schemeClr val="accent5">
              <a:lumMod val="20000"/>
              <a:lumOff val="80000"/>
              <a:alpha val="52000"/>
            </a:schemeClr>
          </a:solidFill>
          <a:ln w="19050">
            <a:solidFill>
              <a:srgbClr val="0070C0"/>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5F2DEBF0-5F4F-F8A8-DCCE-AEC2DBA2023C}"/>
              </a:ext>
            </a:extLst>
          </p:cNvPr>
          <p:cNvSpPr/>
          <p:nvPr/>
        </p:nvSpPr>
        <p:spPr>
          <a:xfrm>
            <a:off x="8284708" y="1239788"/>
            <a:ext cx="589279" cy="2639354"/>
          </a:xfrm>
          <a:prstGeom prst="rect">
            <a:avLst/>
          </a:prstGeom>
          <a:solidFill>
            <a:schemeClr val="accent5">
              <a:lumMod val="20000"/>
              <a:lumOff val="80000"/>
              <a:alpha val="52000"/>
            </a:schemeClr>
          </a:solidFill>
          <a:ln w="19050">
            <a:solidFill>
              <a:srgbClr val="0070C0"/>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 name="Straight Connector 2">
            <a:extLst>
              <a:ext uri="{FF2B5EF4-FFF2-40B4-BE49-F238E27FC236}">
                <a16:creationId xmlns:a16="http://schemas.microsoft.com/office/drawing/2014/main" id="{0CDE1568-E82C-59B8-5E96-BA83A23AFFEB}"/>
              </a:ext>
            </a:extLst>
          </p:cNvPr>
          <p:cNvCxnSpPr/>
          <p:nvPr/>
        </p:nvCxnSpPr>
        <p:spPr>
          <a:xfrm>
            <a:off x="2327709" y="2632597"/>
            <a:ext cx="7569200"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4B358CBB-D3D8-399F-675D-B497E52B8531}"/>
              </a:ext>
            </a:extLst>
          </p:cNvPr>
          <p:cNvSpPr txBox="1"/>
          <p:nvPr/>
        </p:nvSpPr>
        <p:spPr>
          <a:xfrm>
            <a:off x="-21386" y="2455096"/>
            <a:ext cx="231647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MT</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60FB59FA-4A1B-B525-5CE4-EEC05B2685B4}"/>
              </a:ext>
            </a:extLst>
          </p:cNvPr>
          <p:cNvSpPr txBox="1"/>
          <p:nvPr/>
        </p:nvSpPr>
        <p:spPr>
          <a:xfrm>
            <a:off x="4749653" y="3079286"/>
            <a:ext cx="231647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Opportunity cost</a:t>
            </a: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Right Brace 17">
            <a:extLst>
              <a:ext uri="{FF2B5EF4-FFF2-40B4-BE49-F238E27FC236}">
                <a16:creationId xmlns:a16="http://schemas.microsoft.com/office/drawing/2014/main" id="{A729615D-2EBE-76BB-2369-6056571B3B13}"/>
              </a:ext>
            </a:extLst>
          </p:cNvPr>
          <p:cNvSpPr/>
          <p:nvPr/>
        </p:nvSpPr>
        <p:spPr>
          <a:xfrm>
            <a:off x="4460239" y="2639762"/>
            <a:ext cx="885045" cy="1259958"/>
          </a:xfrm>
          <a:prstGeom prst="rightBrace">
            <a:avLst>
              <a:gd name="adj1" fmla="val 8333"/>
              <a:gd name="adj2" fmla="val 52044"/>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FR"/>
          </a:p>
        </p:txBody>
      </p:sp>
      <p:sp>
        <p:nvSpPr>
          <p:cNvPr id="19" name="TextBox 18">
            <a:extLst>
              <a:ext uri="{FF2B5EF4-FFF2-40B4-BE49-F238E27FC236}">
                <a16:creationId xmlns:a16="http://schemas.microsoft.com/office/drawing/2014/main" id="{8544E25A-C2F5-8286-8933-CC70E1A1AF97}"/>
              </a:ext>
            </a:extLst>
          </p:cNvPr>
          <p:cNvSpPr txBox="1"/>
          <p:nvPr/>
        </p:nvSpPr>
        <p:spPr>
          <a:xfrm>
            <a:off x="1158238" y="-36519"/>
            <a:ext cx="10591838" cy="461665"/>
          </a:xfrm>
          <a:prstGeom prst="rect">
            <a:avLst/>
          </a:prstGeom>
          <a:noFill/>
        </p:spPr>
        <p:txBody>
          <a:bodyPr wrap="square" rtlCol="0">
            <a:spAutoFit/>
          </a:bodyPr>
          <a:lstStyle/>
          <a:p>
            <a:r>
              <a:rPr lang="en-US" sz="2400" dirty="0">
                <a:solidFill>
                  <a:schemeClr val="bg1"/>
                </a:solidFill>
              </a:rPr>
              <a:t>Corporate behaviors for emission reductions and mandatory scheme control</a:t>
            </a:r>
            <a:endParaRPr lang="en-SG" sz="2400" dirty="0">
              <a:solidFill>
                <a:schemeClr val="bg1"/>
              </a:solidFill>
            </a:endParaRPr>
          </a:p>
        </p:txBody>
      </p:sp>
      <p:sp>
        <p:nvSpPr>
          <p:cNvPr id="20" name="Slide Number Placeholder 19">
            <a:extLst>
              <a:ext uri="{FF2B5EF4-FFF2-40B4-BE49-F238E27FC236}">
                <a16:creationId xmlns:a16="http://schemas.microsoft.com/office/drawing/2014/main" id="{672D9E93-5B56-959D-EC6F-2031ADCE5575}"/>
              </a:ext>
            </a:extLst>
          </p:cNvPr>
          <p:cNvSpPr>
            <a:spLocks noGrp="1"/>
          </p:cNvSpPr>
          <p:nvPr>
            <p:ph type="sldNum" sz="quarter" idx="12"/>
          </p:nvPr>
        </p:nvSpPr>
        <p:spPr/>
        <p:txBody>
          <a:bodyPr/>
          <a:lstStyle/>
          <a:p>
            <a:fld id="{E055A569-91F6-4291-B624-54547BB1D732}" type="slidenum">
              <a:rPr lang="en-US" altLang="en-US" smtClean="0"/>
              <a:pPr/>
              <a:t>17</a:t>
            </a:fld>
            <a:endParaRPr lang="en-US" altLang="en-US"/>
          </a:p>
        </p:txBody>
      </p:sp>
      <p:sp>
        <p:nvSpPr>
          <p:cNvPr id="4" name="TextBox 3">
            <a:extLst>
              <a:ext uri="{FF2B5EF4-FFF2-40B4-BE49-F238E27FC236}">
                <a16:creationId xmlns:a16="http://schemas.microsoft.com/office/drawing/2014/main" id="{DCB61737-53C2-19E8-71FA-CE5CE8D965A7}"/>
              </a:ext>
            </a:extLst>
          </p:cNvPr>
          <p:cNvSpPr txBox="1"/>
          <p:nvPr/>
        </p:nvSpPr>
        <p:spPr>
          <a:xfrm>
            <a:off x="9570575" y="968336"/>
            <a:ext cx="2451522" cy="147732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RT = Real Target</a:t>
            </a:r>
          </a:p>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ea typeface="+mn-ea"/>
              </a:rPr>
              <a:t>AT = Achievable Target</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rPr>
              <a:t>MT = Mandatory Target</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8316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4DFA796-0977-03F3-866C-3526D9F4AF20}"/>
              </a:ext>
            </a:extLst>
          </p:cNvPr>
          <p:cNvPicPr>
            <a:picLocks noChangeAspect="1"/>
          </p:cNvPicPr>
          <p:nvPr/>
        </p:nvPicPr>
        <p:blipFill rotWithShape="1">
          <a:blip r:embed="rId2"/>
          <a:srcRect l="26075" r="25585" b="65512"/>
          <a:stretch/>
        </p:blipFill>
        <p:spPr>
          <a:xfrm>
            <a:off x="3114675" y="969598"/>
            <a:ext cx="4229100" cy="2030778"/>
          </a:xfrm>
          <a:prstGeom prst="rect">
            <a:avLst/>
          </a:prstGeom>
        </p:spPr>
      </p:pic>
      <p:pic>
        <p:nvPicPr>
          <p:cNvPr id="2" name="Picture 1">
            <a:extLst>
              <a:ext uri="{FF2B5EF4-FFF2-40B4-BE49-F238E27FC236}">
                <a16:creationId xmlns:a16="http://schemas.microsoft.com/office/drawing/2014/main" id="{60BDC5D1-0B99-8200-1108-1E441CBF4B5C}"/>
              </a:ext>
            </a:extLst>
          </p:cNvPr>
          <p:cNvPicPr>
            <a:picLocks noChangeAspect="1"/>
          </p:cNvPicPr>
          <p:nvPr/>
        </p:nvPicPr>
        <p:blipFill rotWithShape="1">
          <a:blip r:embed="rId2">
            <a:alphaModFix amt="20000"/>
          </a:blip>
          <a:srcRect l="1848" t="1975" r="73763" b="65754"/>
          <a:stretch/>
        </p:blipFill>
        <p:spPr>
          <a:xfrm>
            <a:off x="995325" y="1100138"/>
            <a:ext cx="2133638" cy="1900238"/>
          </a:xfrm>
          <a:prstGeom prst="rect">
            <a:avLst/>
          </a:prstGeom>
        </p:spPr>
      </p:pic>
      <p:pic>
        <p:nvPicPr>
          <p:cNvPr id="4" name="Picture 3">
            <a:extLst>
              <a:ext uri="{FF2B5EF4-FFF2-40B4-BE49-F238E27FC236}">
                <a16:creationId xmlns:a16="http://schemas.microsoft.com/office/drawing/2014/main" id="{4EB3C3D5-787C-D869-FCEA-6A8B8ABB13B7}"/>
              </a:ext>
            </a:extLst>
          </p:cNvPr>
          <p:cNvPicPr>
            <a:picLocks noChangeAspect="1"/>
          </p:cNvPicPr>
          <p:nvPr/>
        </p:nvPicPr>
        <p:blipFill rotWithShape="1">
          <a:blip r:embed="rId2"/>
          <a:srcRect t="34488" r="25585" b="34940"/>
          <a:stretch/>
        </p:blipFill>
        <p:spPr>
          <a:xfrm>
            <a:off x="833437" y="3000376"/>
            <a:ext cx="6510338" cy="1800224"/>
          </a:xfrm>
          <a:prstGeom prst="rect">
            <a:avLst/>
          </a:prstGeom>
        </p:spPr>
      </p:pic>
      <p:pic>
        <p:nvPicPr>
          <p:cNvPr id="5" name="Picture 4">
            <a:extLst>
              <a:ext uri="{FF2B5EF4-FFF2-40B4-BE49-F238E27FC236}">
                <a16:creationId xmlns:a16="http://schemas.microsoft.com/office/drawing/2014/main" id="{DEF98CA5-32DE-6960-BE76-EED143DC7BB5}"/>
              </a:ext>
            </a:extLst>
          </p:cNvPr>
          <p:cNvPicPr>
            <a:picLocks noChangeAspect="1"/>
          </p:cNvPicPr>
          <p:nvPr/>
        </p:nvPicPr>
        <p:blipFill rotWithShape="1">
          <a:blip r:embed="rId2"/>
          <a:srcRect t="65060" b="4368"/>
          <a:stretch/>
        </p:blipFill>
        <p:spPr>
          <a:xfrm>
            <a:off x="833437" y="4800600"/>
            <a:ext cx="8748676" cy="1800224"/>
          </a:xfrm>
          <a:prstGeom prst="rect">
            <a:avLst/>
          </a:prstGeom>
        </p:spPr>
      </p:pic>
      <p:sp>
        <p:nvSpPr>
          <p:cNvPr id="10" name="TextBox 9">
            <a:extLst>
              <a:ext uri="{FF2B5EF4-FFF2-40B4-BE49-F238E27FC236}">
                <a16:creationId xmlns:a16="http://schemas.microsoft.com/office/drawing/2014/main" id="{57DEFD1A-5B90-1533-AE51-B077933AFA4D}"/>
              </a:ext>
            </a:extLst>
          </p:cNvPr>
          <p:cNvSpPr txBox="1"/>
          <p:nvPr/>
        </p:nvSpPr>
        <p:spPr>
          <a:xfrm>
            <a:off x="9463126" y="1311593"/>
            <a:ext cx="2219250" cy="1477328"/>
          </a:xfrm>
          <a:prstGeom prst="rect">
            <a:avLst/>
          </a:prstGeom>
          <a:noFill/>
          <a:ln>
            <a:solidFill>
              <a:schemeClr val="tx1"/>
            </a:solidFill>
          </a:ln>
        </p:spPr>
        <p:txBody>
          <a:bodyPr wrap="square" rtlCol="0">
            <a:spAutoFit/>
          </a:bodyPr>
          <a:lstStyle/>
          <a:p>
            <a:r>
              <a:rPr lang="en-US" dirty="0"/>
              <a:t>2 firms under voluntary scheme</a:t>
            </a:r>
          </a:p>
          <a:p>
            <a:endParaRPr lang="en-US" dirty="0"/>
          </a:p>
          <a:p>
            <a:r>
              <a:rPr lang="en-US" dirty="0"/>
              <a:t>Pattern: 10</a:t>
            </a:r>
          </a:p>
          <a:p>
            <a:r>
              <a:rPr lang="en-SG" dirty="0"/>
              <a:t>Risk: 9</a:t>
            </a:r>
          </a:p>
        </p:txBody>
      </p:sp>
      <p:sp>
        <p:nvSpPr>
          <p:cNvPr id="3" name="TextBox 2">
            <a:extLst>
              <a:ext uri="{FF2B5EF4-FFF2-40B4-BE49-F238E27FC236}">
                <a16:creationId xmlns:a16="http://schemas.microsoft.com/office/drawing/2014/main" id="{16B524DD-B434-DE7F-8BEF-112383F84BCA}"/>
              </a:ext>
            </a:extLst>
          </p:cNvPr>
          <p:cNvSpPr txBox="1"/>
          <p:nvPr/>
        </p:nvSpPr>
        <p:spPr>
          <a:xfrm>
            <a:off x="1158238" y="-36519"/>
            <a:ext cx="10591838" cy="461665"/>
          </a:xfrm>
          <a:prstGeom prst="rect">
            <a:avLst/>
          </a:prstGeom>
          <a:noFill/>
        </p:spPr>
        <p:txBody>
          <a:bodyPr wrap="square" rtlCol="0">
            <a:spAutoFit/>
          </a:bodyPr>
          <a:lstStyle/>
          <a:p>
            <a:r>
              <a:rPr lang="en-US" sz="2400" dirty="0">
                <a:solidFill>
                  <a:schemeClr val="bg1"/>
                </a:solidFill>
              </a:rPr>
              <a:t>Corporate behaviors for emission reductions and mandatory scheme control</a:t>
            </a:r>
            <a:endParaRPr lang="en-SG" sz="2400" dirty="0">
              <a:solidFill>
                <a:schemeClr val="bg1"/>
              </a:solidFill>
            </a:endParaRPr>
          </a:p>
        </p:txBody>
      </p:sp>
      <p:sp>
        <p:nvSpPr>
          <p:cNvPr id="6" name="Slide Number Placeholder 5">
            <a:extLst>
              <a:ext uri="{FF2B5EF4-FFF2-40B4-BE49-F238E27FC236}">
                <a16:creationId xmlns:a16="http://schemas.microsoft.com/office/drawing/2014/main" id="{C925F5F4-F72E-0751-4B2A-1B6A83476E21}"/>
              </a:ext>
            </a:extLst>
          </p:cNvPr>
          <p:cNvSpPr>
            <a:spLocks noGrp="1"/>
          </p:cNvSpPr>
          <p:nvPr>
            <p:ph type="sldNum" sz="quarter" idx="12"/>
          </p:nvPr>
        </p:nvSpPr>
        <p:spPr/>
        <p:txBody>
          <a:bodyPr/>
          <a:lstStyle/>
          <a:p>
            <a:fld id="{E055A569-91F6-4291-B624-54547BB1D732}" type="slidenum">
              <a:rPr lang="en-US" altLang="en-US" smtClean="0"/>
              <a:pPr/>
              <a:t>18</a:t>
            </a:fld>
            <a:endParaRPr lang="en-US" altLang="en-US"/>
          </a:p>
        </p:txBody>
      </p:sp>
    </p:spTree>
    <p:extLst>
      <p:ext uri="{BB962C8B-B14F-4D97-AF65-F5344CB8AC3E}">
        <p14:creationId xmlns:p14="http://schemas.microsoft.com/office/powerpoint/2010/main" val="3938303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4DFA796-0977-03F3-866C-3526D9F4AF20}"/>
              </a:ext>
            </a:extLst>
          </p:cNvPr>
          <p:cNvPicPr>
            <a:picLocks noChangeAspect="1"/>
          </p:cNvPicPr>
          <p:nvPr/>
        </p:nvPicPr>
        <p:blipFill rotWithShape="1">
          <a:blip r:embed="rId2"/>
          <a:srcRect l="26075" r="25585" b="65512"/>
          <a:stretch/>
        </p:blipFill>
        <p:spPr>
          <a:xfrm>
            <a:off x="3114675" y="969598"/>
            <a:ext cx="4229100" cy="2030778"/>
          </a:xfrm>
          <a:prstGeom prst="rect">
            <a:avLst/>
          </a:prstGeom>
        </p:spPr>
      </p:pic>
      <p:pic>
        <p:nvPicPr>
          <p:cNvPr id="2" name="Picture 1">
            <a:extLst>
              <a:ext uri="{FF2B5EF4-FFF2-40B4-BE49-F238E27FC236}">
                <a16:creationId xmlns:a16="http://schemas.microsoft.com/office/drawing/2014/main" id="{60BDC5D1-0B99-8200-1108-1E441CBF4B5C}"/>
              </a:ext>
            </a:extLst>
          </p:cNvPr>
          <p:cNvPicPr>
            <a:picLocks noChangeAspect="1"/>
          </p:cNvPicPr>
          <p:nvPr/>
        </p:nvPicPr>
        <p:blipFill rotWithShape="1">
          <a:blip r:embed="rId2">
            <a:alphaModFix amt="20000"/>
          </a:blip>
          <a:srcRect l="1848" t="1975" r="73763" b="65754"/>
          <a:stretch/>
        </p:blipFill>
        <p:spPr>
          <a:xfrm>
            <a:off x="995325" y="1100138"/>
            <a:ext cx="2133638" cy="1900238"/>
          </a:xfrm>
          <a:prstGeom prst="rect">
            <a:avLst/>
          </a:prstGeom>
        </p:spPr>
      </p:pic>
      <p:pic>
        <p:nvPicPr>
          <p:cNvPr id="4" name="Picture 3">
            <a:extLst>
              <a:ext uri="{FF2B5EF4-FFF2-40B4-BE49-F238E27FC236}">
                <a16:creationId xmlns:a16="http://schemas.microsoft.com/office/drawing/2014/main" id="{4EB3C3D5-787C-D869-FCEA-6A8B8ABB13B7}"/>
              </a:ext>
            </a:extLst>
          </p:cNvPr>
          <p:cNvPicPr>
            <a:picLocks noChangeAspect="1"/>
          </p:cNvPicPr>
          <p:nvPr/>
        </p:nvPicPr>
        <p:blipFill rotWithShape="1">
          <a:blip r:embed="rId2"/>
          <a:srcRect t="34488" r="25585" b="34940"/>
          <a:stretch/>
        </p:blipFill>
        <p:spPr>
          <a:xfrm>
            <a:off x="833437" y="3000376"/>
            <a:ext cx="6510338" cy="1800224"/>
          </a:xfrm>
          <a:prstGeom prst="rect">
            <a:avLst/>
          </a:prstGeom>
        </p:spPr>
      </p:pic>
      <p:pic>
        <p:nvPicPr>
          <p:cNvPr id="5" name="Picture 4">
            <a:extLst>
              <a:ext uri="{FF2B5EF4-FFF2-40B4-BE49-F238E27FC236}">
                <a16:creationId xmlns:a16="http://schemas.microsoft.com/office/drawing/2014/main" id="{DEF98CA5-32DE-6960-BE76-EED143DC7BB5}"/>
              </a:ext>
            </a:extLst>
          </p:cNvPr>
          <p:cNvPicPr>
            <a:picLocks noChangeAspect="1"/>
          </p:cNvPicPr>
          <p:nvPr/>
        </p:nvPicPr>
        <p:blipFill rotWithShape="1">
          <a:blip r:embed="rId2">
            <a:alphaModFix amt="20000"/>
          </a:blip>
          <a:srcRect t="65060" b="4368"/>
          <a:stretch/>
        </p:blipFill>
        <p:spPr>
          <a:xfrm>
            <a:off x="833437" y="4800600"/>
            <a:ext cx="8748676" cy="1800224"/>
          </a:xfrm>
          <a:prstGeom prst="rect">
            <a:avLst/>
          </a:prstGeom>
        </p:spPr>
      </p:pic>
      <p:sp>
        <p:nvSpPr>
          <p:cNvPr id="3" name="TextBox 2">
            <a:extLst>
              <a:ext uri="{FF2B5EF4-FFF2-40B4-BE49-F238E27FC236}">
                <a16:creationId xmlns:a16="http://schemas.microsoft.com/office/drawing/2014/main" id="{8A781431-1C2E-28A3-9B66-74983098ECF2}"/>
              </a:ext>
            </a:extLst>
          </p:cNvPr>
          <p:cNvSpPr txBox="1"/>
          <p:nvPr/>
        </p:nvSpPr>
        <p:spPr>
          <a:xfrm>
            <a:off x="9463126" y="1311593"/>
            <a:ext cx="2219250" cy="1477328"/>
          </a:xfrm>
          <a:prstGeom prst="rect">
            <a:avLst/>
          </a:prstGeom>
          <a:noFill/>
          <a:ln>
            <a:solidFill>
              <a:schemeClr val="tx1"/>
            </a:solidFill>
          </a:ln>
        </p:spPr>
        <p:txBody>
          <a:bodyPr wrap="square" rtlCol="0">
            <a:spAutoFit/>
          </a:bodyPr>
          <a:lstStyle/>
          <a:p>
            <a:r>
              <a:rPr lang="en-US" dirty="0"/>
              <a:t>2 firms under mandatory scheme</a:t>
            </a:r>
          </a:p>
          <a:p>
            <a:endParaRPr lang="en-US" dirty="0"/>
          </a:p>
          <a:p>
            <a:r>
              <a:rPr lang="en-US" dirty="0"/>
              <a:t>Pattern: 10</a:t>
            </a:r>
          </a:p>
          <a:p>
            <a:r>
              <a:rPr lang="en-SG" dirty="0"/>
              <a:t>Risk: 5</a:t>
            </a:r>
          </a:p>
        </p:txBody>
      </p:sp>
      <p:sp>
        <p:nvSpPr>
          <p:cNvPr id="6" name="TextBox 5">
            <a:extLst>
              <a:ext uri="{FF2B5EF4-FFF2-40B4-BE49-F238E27FC236}">
                <a16:creationId xmlns:a16="http://schemas.microsoft.com/office/drawing/2014/main" id="{B9557963-32AC-1567-CFF4-0586F5875ABB}"/>
              </a:ext>
            </a:extLst>
          </p:cNvPr>
          <p:cNvSpPr txBox="1"/>
          <p:nvPr/>
        </p:nvSpPr>
        <p:spPr>
          <a:xfrm>
            <a:off x="1158238" y="-36519"/>
            <a:ext cx="10591838" cy="461665"/>
          </a:xfrm>
          <a:prstGeom prst="rect">
            <a:avLst/>
          </a:prstGeom>
          <a:noFill/>
        </p:spPr>
        <p:txBody>
          <a:bodyPr wrap="square" rtlCol="0">
            <a:spAutoFit/>
          </a:bodyPr>
          <a:lstStyle/>
          <a:p>
            <a:r>
              <a:rPr lang="en-US" sz="2400" dirty="0">
                <a:solidFill>
                  <a:schemeClr val="bg1"/>
                </a:solidFill>
              </a:rPr>
              <a:t>Corporate behaviors for emission reductions and mandatory scheme control</a:t>
            </a:r>
            <a:endParaRPr lang="en-SG" sz="2400" dirty="0">
              <a:solidFill>
                <a:schemeClr val="bg1"/>
              </a:solidFill>
            </a:endParaRPr>
          </a:p>
        </p:txBody>
      </p:sp>
      <p:sp>
        <p:nvSpPr>
          <p:cNvPr id="9" name="Slide Number Placeholder 8">
            <a:extLst>
              <a:ext uri="{FF2B5EF4-FFF2-40B4-BE49-F238E27FC236}">
                <a16:creationId xmlns:a16="http://schemas.microsoft.com/office/drawing/2014/main" id="{6FC894F6-2381-7531-2092-9F72AE8D760B}"/>
              </a:ext>
            </a:extLst>
          </p:cNvPr>
          <p:cNvSpPr>
            <a:spLocks noGrp="1"/>
          </p:cNvSpPr>
          <p:nvPr>
            <p:ph type="sldNum" sz="quarter" idx="12"/>
          </p:nvPr>
        </p:nvSpPr>
        <p:spPr/>
        <p:txBody>
          <a:bodyPr/>
          <a:lstStyle/>
          <a:p>
            <a:fld id="{E055A569-91F6-4291-B624-54547BB1D732}" type="slidenum">
              <a:rPr lang="en-US" altLang="en-US" smtClean="0"/>
              <a:pPr/>
              <a:t>19</a:t>
            </a:fld>
            <a:endParaRPr lang="en-US" altLang="en-US"/>
          </a:p>
        </p:txBody>
      </p:sp>
    </p:spTree>
    <p:extLst>
      <p:ext uri="{BB962C8B-B14F-4D97-AF65-F5344CB8AC3E}">
        <p14:creationId xmlns:p14="http://schemas.microsoft.com/office/powerpoint/2010/main" val="413627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6DF909-4B77-420F-E195-74F7E4EABD5D}"/>
              </a:ext>
            </a:extLst>
          </p:cNvPr>
          <p:cNvSpPr>
            <a:spLocks noGrp="1"/>
          </p:cNvSpPr>
          <p:nvPr>
            <p:ph type="title"/>
          </p:nvPr>
        </p:nvSpPr>
        <p:spPr>
          <a:xfrm>
            <a:off x="609600" y="609600"/>
            <a:ext cx="11582400" cy="1066800"/>
          </a:xfrm>
        </p:spPr>
        <p:txBody>
          <a:bodyPr/>
          <a:lstStyle/>
          <a:p>
            <a:r>
              <a:rPr lang="en-FR" sz="3200" dirty="0"/>
              <a:t>Position of the ETS in Japan’s strategy toward carbon neutral</a:t>
            </a:r>
          </a:p>
        </p:txBody>
      </p:sp>
      <p:sp>
        <p:nvSpPr>
          <p:cNvPr id="5" name="Content Placeholder 4">
            <a:extLst>
              <a:ext uri="{FF2B5EF4-FFF2-40B4-BE49-F238E27FC236}">
                <a16:creationId xmlns:a16="http://schemas.microsoft.com/office/drawing/2014/main" id="{5A190764-0C73-2D3A-B02C-B5521C85324C}"/>
              </a:ext>
            </a:extLst>
          </p:cNvPr>
          <p:cNvSpPr>
            <a:spLocks noGrp="1"/>
          </p:cNvSpPr>
          <p:nvPr>
            <p:ph idx="1"/>
          </p:nvPr>
        </p:nvSpPr>
        <p:spPr>
          <a:xfrm>
            <a:off x="462643" y="1104368"/>
            <a:ext cx="11985169" cy="4243614"/>
          </a:xfrm>
        </p:spPr>
        <p:txBody>
          <a:bodyPr>
            <a:normAutofit/>
          </a:bodyPr>
          <a:lstStyle/>
          <a:p>
            <a:pPr marL="109537" indent="0">
              <a:buNone/>
            </a:pPr>
            <a:endParaRPr lang="en-GB" dirty="0"/>
          </a:p>
          <a:p>
            <a:r>
              <a:rPr lang="en-FR" dirty="0"/>
              <a:t>October 2020 – Carbon neutral by 2050</a:t>
            </a:r>
          </a:p>
          <a:p>
            <a:r>
              <a:rPr lang="en-GB" dirty="0"/>
              <a:t>October 2021 – NDC target of 46 % cut in GHGs in FY2030 from FY2013</a:t>
            </a:r>
          </a:p>
          <a:p>
            <a:r>
              <a:rPr lang="en-FR" dirty="0"/>
              <a:t>April 2023 – ETS</a:t>
            </a:r>
            <a:r>
              <a:rPr lang="en-US" dirty="0"/>
              <a:t> launched under the </a:t>
            </a:r>
            <a:r>
              <a:rPr lang="en-GB" sz="2800" dirty="0">
                <a:solidFill>
                  <a:schemeClr val="tx1"/>
                </a:solidFill>
              </a:rPr>
              <a:t>Basic Policy for the Realization of GX</a:t>
            </a:r>
          </a:p>
          <a:p>
            <a:endParaRPr lang="en-FR" dirty="0"/>
          </a:p>
        </p:txBody>
      </p:sp>
      <p:sp>
        <p:nvSpPr>
          <p:cNvPr id="7" name="Slide Number Placeholder 6">
            <a:extLst>
              <a:ext uri="{FF2B5EF4-FFF2-40B4-BE49-F238E27FC236}">
                <a16:creationId xmlns:a16="http://schemas.microsoft.com/office/drawing/2014/main" id="{1FBC62AC-0954-4E01-8D38-59D273C6F13F}"/>
              </a:ext>
            </a:extLst>
          </p:cNvPr>
          <p:cNvSpPr>
            <a:spLocks noGrp="1"/>
          </p:cNvSpPr>
          <p:nvPr>
            <p:ph type="sldNum" sz="quarter" idx="12"/>
          </p:nvPr>
        </p:nvSpPr>
        <p:spPr/>
        <p:txBody>
          <a:bodyPr/>
          <a:lstStyle/>
          <a:p>
            <a:fld id="{E2222A35-B407-467E-96B9-C8DEAB6FCBB9}" type="slidenum">
              <a:rPr lang="en-US" altLang="en-US" smtClean="0"/>
              <a:pPr/>
              <a:t>2</a:t>
            </a:fld>
            <a:endParaRPr lang="en-US" altLang="en-US"/>
          </a:p>
        </p:txBody>
      </p:sp>
      <p:pic>
        <p:nvPicPr>
          <p:cNvPr id="3" name="Picture 2">
            <a:extLst>
              <a:ext uri="{FF2B5EF4-FFF2-40B4-BE49-F238E27FC236}">
                <a16:creationId xmlns:a16="http://schemas.microsoft.com/office/drawing/2014/main" id="{E9627212-8040-62B7-472F-65CBFCE5C5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8817" y="3533952"/>
            <a:ext cx="8049697" cy="29557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CE122D8-E917-7410-B77C-2570CB78A46B}"/>
              </a:ext>
            </a:extLst>
          </p:cNvPr>
          <p:cNvSpPr txBox="1"/>
          <p:nvPr/>
        </p:nvSpPr>
        <p:spPr>
          <a:xfrm>
            <a:off x="2906347" y="6489700"/>
            <a:ext cx="3548881" cy="276999"/>
          </a:xfrm>
          <a:prstGeom prst="rect">
            <a:avLst/>
          </a:prstGeom>
          <a:solidFill>
            <a:schemeClr val="bg1"/>
          </a:solidFill>
        </p:spPr>
        <p:txBody>
          <a:bodyPr wrap="square" rtlCol="0">
            <a:spAutoFit/>
          </a:bodyPr>
          <a:lstStyle/>
          <a:p>
            <a:r>
              <a:rPr lang="en-FR" sz="1200" dirty="0"/>
              <a:t>Source: </a:t>
            </a:r>
            <a:r>
              <a:rPr lang="en-GB" sz="1200" dirty="0"/>
              <a:t>Ministry of Economy, Trade and Industry</a:t>
            </a:r>
            <a:endParaRPr lang="en-FR" sz="1200" dirty="0"/>
          </a:p>
        </p:txBody>
      </p:sp>
      <p:sp>
        <p:nvSpPr>
          <p:cNvPr id="8" name="TextBox 7">
            <a:extLst>
              <a:ext uri="{FF2B5EF4-FFF2-40B4-BE49-F238E27FC236}">
                <a16:creationId xmlns:a16="http://schemas.microsoft.com/office/drawing/2014/main" id="{546672DD-3BD1-EB2D-ADA4-566F7F2308C1}"/>
              </a:ext>
            </a:extLst>
          </p:cNvPr>
          <p:cNvSpPr txBox="1"/>
          <p:nvPr/>
        </p:nvSpPr>
        <p:spPr>
          <a:xfrm>
            <a:off x="3854582" y="3324048"/>
            <a:ext cx="3090504" cy="307777"/>
          </a:xfrm>
          <a:prstGeom prst="rect">
            <a:avLst/>
          </a:prstGeom>
          <a:noFill/>
        </p:spPr>
        <p:txBody>
          <a:bodyPr wrap="square" rtlCol="0">
            <a:spAutoFit/>
          </a:bodyPr>
          <a:lstStyle/>
          <a:p>
            <a:r>
              <a:rPr lang="en-FR" sz="1400" b="1" dirty="0">
                <a:solidFill>
                  <a:srgbClr val="0070C0"/>
                </a:solidFill>
              </a:rPr>
              <a:t>20 trillon yen (USD 150 billion)</a:t>
            </a:r>
          </a:p>
        </p:txBody>
      </p:sp>
    </p:spTree>
    <p:extLst>
      <p:ext uri="{BB962C8B-B14F-4D97-AF65-F5344CB8AC3E}">
        <p14:creationId xmlns:p14="http://schemas.microsoft.com/office/powerpoint/2010/main" val="774465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AA65D88-9797-4A6A-8B4E-09F77479E2B1}"/>
              </a:ext>
            </a:extLst>
          </p:cNvPr>
          <p:cNvPicPr>
            <a:picLocks noChangeAspect="1"/>
          </p:cNvPicPr>
          <p:nvPr/>
        </p:nvPicPr>
        <p:blipFill rotWithShape="1">
          <a:blip r:embed="rId2">
            <a:alphaModFix amt="20000"/>
          </a:blip>
          <a:srcRect t="2811" r="79285" b="74344"/>
          <a:stretch/>
        </p:blipFill>
        <p:spPr>
          <a:xfrm>
            <a:off x="995326" y="1042987"/>
            <a:ext cx="1619288" cy="1357313"/>
          </a:xfrm>
          <a:prstGeom prst="rect">
            <a:avLst/>
          </a:prstGeom>
        </p:spPr>
      </p:pic>
      <p:pic>
        <p:nvPicPr>
          <p:cNvPr id="4" name="Picture 3">
            <a:extLst>
              <a:ext uri="{FF2B5EF4-FFF2-40B4-BE49-F238E27FC236}">
                <a16:creationId xmlns:a16="http://schemas.microsoft.com/office/drawing/2014/main" id="{2CFE6FE4-7611-3504-0B8C-F929A66753B5}"/>
              </a:ext>
            </a:extLst>
          </p:cNvPr>
          <p:cNvPicPr>
            <a:picLocks noChangeAspect="1"/>
          </p:cNvPicPr>
          <p:nvPr/>
        </p:nvPicPr>
        <p:blipFill rotWithShape="1">
          <a:blip r:embed="rId2"/>
          <a:srcRect l="21548" t="2442" r="1322" b="50665"/>
          <a:stretch/>
        </p:blipFill>
        <p:spPr>
          <a:xfrm>
            <a:off x="2698871" y="1007269"/>
            <a:ext cx="6029325" cy="2786062"/>
          </a:xfrm>
          <a:prstGeom prst="rect">
            <a:avLst/>
          </a:prstGeom>
        </p:spPr>
      </p:pic>
      <p:pic>
        <p:nvPicPr>
          <p:cNvPr id="5" name="Picture 4">
            <a:extLst>
              <a:ext uri="{FF2B5EF4-FFF2-40B4-BE49-F238E27FC236}">
                <a16:creationId xmlns:a16="http://schemas.microsoft.com/office/drawing/2014/main" id="{6A663A5E-96DB-D033-5531-5A3F05DE4901}"/>
              </a:ext>
            </a:extLst>
          </p:cNvPr>
          <p:cNvPicPr>
            <a:picLocks noChangeAspect="1"/>
          </p:cNvPicPr>
          <p:nvPr/>
        </p:nvPicPr>
        <p:blipFill rotWithShape="1">
          <a:blip r:embed="rId2"/>
          <a:srcRect l="2053" t="26693" r="79304" b="49741"/>
          <a:stretch/>
        </p:blipFill>
        <p:spPr>
          <a:xfrm>
            <a:off x="1157288" y="2446511"/>
            <a:ext cx="1457325" cy="1400176"/>
          </a:xfrm>
          <a:prstGeom prst="rect">
            <a:avLst/>
          </a:prstGeom>
        </p:spPr>
      </p:pic>
      <p:pic>
        <p:nvPicPr>
          <p:cNvPr id="6" name="Picture 5">
            <a:extLst>
              <a:ext uri="{FF2B5EF4-FFF2-40B4-BE49-F238E27FC236}">
                <a16:creationId xmlns:a16="http://schemas.microsoft.com/office/drawing/2014/main" id="{C831E0F6-DCEE-9130-E782-89E89FDCF298}"/>
              </a:ext>
            </a:extLst>
          </p:cNvPr>
          <p:cNvPicPr>
            <a:picLocks noChangeAspect="1"/>
          </p:cNvPicPr>
          <p:nvPr/>
        </p:nvPicPr>
        <p:blipFill rotWithShape="1">
          <a:blip r:embed="rId2"/>
          <a:srcRect t="50184"/>
          <a:stretch/>
        </p:blipFill>
        <p:spPr>
          <a:xfrm>
            <a:off x="995325" y="3857625"/>
            <a:ext cx="7817129" cy="2959746"/>
          </a:xfrm>
          <a:prstGeom prst="rect">
            <a:avLst/>
          </a:prstGeom>
        </p:spPr>
      </p:pic>
      <p:sp>
        <p:nvSpPr>
          <p:cNvPr id="9" name="TextBox 8">
            <a:extLst>
              <a:ext uri="{FF2B5EF4-FFF2-40B4-BE49-F238E27FC236}">
                <a16:creationId xmlns:a16="http://schemas.microsoft.com/office/drawing/2014/main" id="{8A736FA0-DAD0-8CA9-9DD2-916C13F1C704}"/>
              </a:ext>
            </a:extLst>
          </p:cNvPr>
          <p:cNvSpPr txBox="1"/>
          <p:nvPr/>
        </p:nvSpPr>
        <p:spPr>
          <a:xfrm>
            <a:off x="9463126" y="1311593"/>
            <a:ext cx="2219250" cy="1477328"/>
          </a:xfrm>
          <a:prstGeom prst="rect">
            <a:avLst/>
          </a:prstGeom>
          <a:noFill/>
          <a:ln>
            <a:solidFill>
              <a:schemeClr val="tx1"/>
            </a:solidFill>
          </a:ln>
        </p:spPr>
        <p:txBody>
          <a:bodyPr wrap="square" rtlCol="0">
            <a:spAutoFit/>
          </a:bodyPr>
          <a:lstStyle/>
          <a:p>
            <a:r>
              <a:rPr lang="en-US" dirty="0"/>
              <a:t>3 firms under voluntary scheme</a:t>
            </a:r>
          </a:p>
          <a:p>
            <a:endParaRPr lang="en-US" dirty="0"/>
          </a:p>
          <a:p>
            <a:r>
              <a:rPr lang="en-US" dirty="0"/>
              <a:t>Pattern: 20</a:t>
            </a:r>
          </a:p>
          <a:p>
            <a:r>
              <a:rPr lang="en-SG" dirty="0"/>
              <a:t>Risk: 19</a:t>
            </a:r>
          </a:p>
        </p:txBody>
      </p:sp>
      <p:sp>
        <p:nvSpPr>
          <p:cNvPr id="2" name="TextBox 1">
            <a:extLst>
              <a:ext uri="{FF2B5EF4-FFF2-40B4-BE49-F238E27FC236}">
                <a16:creationId xmlns:a16="http://schemas.microsoft.com/office/drawing/2014/main" id="{3D3ACBF0-650C-8402-7425-036E89BEA1B9}"/>
              </a:ext>
            </a:extLst>
          </p:cNvPr>
          <p:cNvSpPr txBox="1"/>
          <p:nvPr/>
        </p:nvSpPr>
        <p:spPr>
          <a:xfrm>
            <a:off x="1158238" y="-36519"/>
            <a:ext cx="10591838" cy="461665"/>
          </a:xfrm>
          <a:prstGeom prst="rect">
            <a:avLst/>
          </a:prstGeom>
          <a:noFill/>
        </p:spPr>
        <p:txBody>
          <a:bodyPr wrap="square" rtlCol="0">
            <a:spAutoFit/>
          </a:bodyPr>
          <a:lstStyle/>
          <a:p>
            <a:r>
              <a:rPr lang="en-US" sz="2400" dirty="0">
                <a:solidFill>
                  <a:schemeClr val="bg1"/>
                </a:solidFill>
              </a:rPr>
              <a:t>Corporate behaviors for emission reductions and mandatory scheme control</a:t>
            </a:r>
            <a:endParaRPr lang="en-SG" sz="2400" dirty="0">
              <a:solidFill>
                <a:schemeClr val="bg1"/>
              </a:solidFill>
            </a:endParaRPr>
          </a:p>
        </p:txBody>
      </p:sp>
      <p:sp>
        <p:nvSpPr>
          <p:cNvPr id="7" name="Slide Number Placeholder 6">
            <a:extLst>
              <a:ext uri="{FF2B5EF4-FFF2-40B4-BE49-F238E27FC236}">
                <a16:creationId xmlns:a16="http://schemas.microsoft.com/office/drawing/2014/main" id="{BBE4B57C-E12C-74F0-A3DD-B6836B7E3A35}"/>
              </a:ext>
            </a:extLst>
          </p:cNvPr>
          <p:cNvSpPr>
            <a:spLocks noGrp="1"/>
          </p:cNvSpPr>
          <p:nvPr>
            <p:ph type="sldNum" sz="quarter" idx="12"/>
          </p:nvPr>
        </p:nvSpPr>
        <p:spPr/>
        <p:txBody>
          <a:bodyPr/>
          <a:lstStyle/>
          <a:p>
            <a:fld id="{E055A569-91F6-4291-B624-54547BB1D732}" type="slidenum">
              <a:rPr lang="en-US" altLang="en-US" smtClean="0"/>
              <a:pPr/>
              <a:t>20</a:t>
            </a:fld>
            <a:endParaRPr lang="en-US" altLang="en-US"/>
          </a:p>
        </p:txBody>
      </p:sp>
    </p:spTree>
    <p:extLst>
      <p:ext uri="{BB962C8B-B14F-4D97-AF65-F5344CB8AC3E}">
        <p14:creationId xmlns:p14="http://schemas.microsoft.com/office/powerpoint/2010/main" val="2718940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AA65D88-9797-4A6A-8B4E-09F77479E2B1}"/>
              </a:ext>
            </a:extLst>
          </p:cNvPr>
          <p:cNvPicPr>
            <a:picLocks noChangeAspect="1"/>
          </p:cNvPicPr>
          <p:nvPr/>
        </p:nvPicPr>
        <p:blipFill rotWithShape="1">
          <a:blip r:embed="rId2">
            <a:alphaModFix amt="20000"/>
          </a:blip>
          <a:srcRect t="2811" r="79285" b="74344"/>
          <a:stretch/>
        </p:blipFill>
        <p:spPr>
          <a:xfrm>
            <a:off x="995326" y="1042987"/>
            <a:ext cx="1619288" cy="1357313"/>
          </a:xfrm>
          <a:prstGeom prst="rect">
            <a:avLst/>
          </a:prstGeom>
        </p:spPr>
      </p:pic>
      <p:pic>
        <p:nvPicPr>
          <p:cNvPr id="4" name="Picture 3">
            <a:extLst>
              <a:ext uri="{FF2B5EF4-FFF2-40B4-BE49-F238E27FC236}">
                <a16:creationId xmlns:a16="http://schemas.microsoft.com/office/drawing/2014/main" id="{2CFE6FE4-7611-3504-0B8C-F929A66753B5}"/>
              </a:ext>
            </a:extLst>
          </p:cNvPr>
          <p:cNvPicPr>
            <a:picLocks noChangeAspect="1"/>
          </p:cNvPicPr>
          <p:nvPr/>
        </p:nvPicPr>
        <p:blipFill rotWithShape="1">
          <a:blip r:embed="rId2"/>
          <a:srcRect l="21548" t="2442" r="1322" b="50665"/>
          <a:stretch/>
        </p:blipFill>
        <p:spPr>
          <a:xfrm>
            <a:off x="2698871" y="1007269"/>
            <a:ext cx="6029325" cy="2786062"/>
          </a:xfrm>
          <a:prstGeom prst="rect">
            <a:avLst/>
          </a:prstGeom>
        </p:spPr>
      </p:pic>
      <p:pic>
        <p:nvPicPr>
          <p:cNvPr id="5" name="Picture 4">
            <a:extLst>
              <a:ext uri="{FF2B5EF4-FFF2-40B4-BE49-F238E27FC236}">
                <a16:creationId xmlns:a16="http://schemas.microsoft.com/office/drawing/2014/main" id="{6A663A5E-96DB-D033-5531-5A3F05DE4901}"/>
              </a:ext>
            </a:extLst>
          </p:cNvPr>
          <p:cNvPicPr>
            <a:picLocks noChangeAspect="1"/>
          </p:cNvPicPr>
          <p:nvPr/>
        </p:nvPicPr>
        <p:blipFill rotWithShape="1">
          <a:blip r:embed="rId2"/>
          <a:srcRect l="2053" t="26693" r="79304" b="49741"/>
          <a:stretch/>
        </p:blipFill>
        <p:spPr>
          <a:xfrm>
            <a:off x="1157288" y="2446511"/>
            <a:ext cx="1457325" cy="1400176"/>
          </a:xfrm>
          <a:prstGeom prst="rect">
            <a:avLst/>
          </a:prstGeom>
        </p:spPr>
      </p:pic>
      <p:pic>
        <p:nvPicPr>
          <p:cNvPr id="6" name="Picture 5">
            <a:extLst>
              <a:ext uri="{FF2B5EF4-FFF2-40B4-BE49-F238E27FC236}">
                <a16:creationId xmlns:a16="http://schemas.microsoft.com/office/drawing/2014/main" id="{C831E0F6-DCEE-9130-E782-89E89FDCF298}"/>
              </a:ext>
            </a:extLst>
          </p:cNvPr>
          <p:cNvPicPr>
            <a:picLocks noChangeAspect="1"/>
          </p:cNvPicPr>
          <p:nvPr/>
        </p:nvPicPr>
        <p:blipFill rotWithShape="1">
          <a:blip r:embed="rId2">
            <a:alphaModFix amt="20000"/>
          </a:blip>
          <a:srcRect t="50184"/>
          <a:stretch/>
        </p:blipFill>
        <p:spPr>
          <a:xfrm>
            <a:off x="995325" y="3857625"/>
            <a:ext cx="7817129" cy="2959746"/>
          </a:xfrm>
          <a:prstGeom prst="rect">
            <a:avLst/>
          </a:prstGeom>
        </p:spPr>
      </p:pic>
      <p:sp>
        <p:nvSpPr>
          <p:cNvPr id="2" name="TextBox 1">
            <a:extLst>
              <a:ext uri="{FF2B5EF4-FFF2-40B4-BE49-F238E27FC236}">
                <a16:creationId xmlns:a16="http://schemas.microsoft.com/office/drawing/2014/main" id="{2CBE0DA8-D165-C146-6BB1-5E4A4AAF486E}"/>
              </a:ext>
            </a:extLst>
          </p:cNvPr>
          <p:cNvSpPr txBox="1"/>
          <p:nvPr/>
        </p:nvSpPr>
        <p:spPr>
          <a:xfrm>
            <a:off x="9463126" y="1311593"/>
            <a:ext cx="2219250" cy="1477328"/>
          </a:xfrm>
          <a:prstGeom prst="rect">
            <a:avLst/>
          </a:prstGeom>
          <a:noFill/>
          <a:ln>
            <a:solidFill>
              <a:schemeClr val="tx1"/>
            </a:solidFill>
          </a:ln>
        </p:spPr>
        <p:txBody>
          <a:bodyPr wrap="square" rtlCol="0">
            <a:spAutoFit/>
          </a:bodyPr>
          <a:lstStyle/>
          <a:p>
            <a:r>
              <a:rPr lang="en-US" dirty="0"/>
              <a:t>3 firms under mandatory scheme</a:t>
            </a:r>
          </a:p>
          <a:p>
            <a:endParaRPr lang="en-US" dirty="0"/>
          </a:p>
          <a:p>
            <a:r>
              <a:rPr lang="en-US" dirty="0"/>
              <a:t>Pattern: 20</a:t>
            </a:r>
          </a:p>
          <a:p>
            <a:r>
              <a:rPr lang="en-SG" dirty="0"/>
              <a:t>Risk: 9</a:t>
            </a:r>
          </a:p>
        </p:txBody>
      </p:sp>
      <p:sp>
        <p:nvSpPr>
          <p:cNvPr id="7" name="TextBox 6">
            <a:extLst>
              <a:ext uri="{FF2B5EF4-FFF2-40B4-BE49-F238E27FC236}">
                <a16:creationId xmlns:a16="http://schemas.microsoft.com/office/drawing/2014/main" id="{9BCF21A8-C05C-AD64-BBAF-A5B6DAFF4F27}"/>
              </a:ext>
            </a:extLst>
          </p:cNvPr>
          <p:cNvSpPr txBox="1"/>
          <p:nvPr/>
        </p:nvSpPr>
        <p:spPr>
          <a:xfrm>
            <a:off x="1158238" y="-36519"/>
            <a:ext cx="10591838" cy="461665"/>
          </a:xfrm>
          <a:prstGeom prst="rect">
            <a:avLst/>
          </a:prstGeom>
          <a:noFill/>
        </p:spPr>
        <p:txBody>
          <a:bodyPr wrap="square" rtlCol="0">
            <a:spAutoFit/>
          </a:bodyPr>
          <a:lstStyle/>
          <a:p>
            <a:r>
              <a:rPr lang="en-US" sz="2400" dirty="0">
                <a:solidFill>
                  <a:schemeClr val="bg1"/>
                </a:solidFill>
              </a:rPr>
              <a:t>Corporate behaviors for emission reductions and mandatory scheme control</a:t>
            </a:r>
            <a:endParaRPr lang="en-SG" sz="2400" dirty="0">
              <a:solidFill>
                <a:schemeClr val="bg1"/>
              </a:solidFill>
            </a:endParaRPr>
          </a:p>
        </p:txBody>
      </p:sp>
      <p:sp>
        <p:nvSpPr>
          <p:cNvPr id="9" name="Slide Number Placeholder 8">
            <a:extLst>
              <a:ext uri="{FF2B5EF4-FFF2-40B4-BE49-F238E27FC236}">
                <a16:creationId xmlns:a16="http://schemas.microsoft.com/office/drawing/2014/main" id="{DC1603BF-1869-C7CD-4F5A-C27621AD8E79}"/>
              </a:ext>
            </a:extLst>
          </p:cNvPr>
          <p:cNvSpPr>
            <a:spLocks noGrp="1"/>
          </p:cNvSpPr>
          <p:nvPr>
            <p:ph type="sldNum" sz="quarter" idx="12"/>
          </p:nvPr>
        </p:nvSpPr>
        <p:spPr/>
        <p:txBody>
          <a:bodyPr/>
          <a:lstStyle/>
          <a:p>
            <a:fld id="{E055A569-91F6-4291-B624-54547BB1D732}" type="slidenum">
              <a:rPr lang="en-US" altLang="en-US" smtClean="0"/>
              <a:pPr/>
              <a:t>21</a:t>
            </a:fld>
            <a:endParaRPr lang="en-US" altLang="en-US"/>
          </a:p>
        </p:txBody>
      </p:sp>
    </p:spTree>
    <p:extLst>
      <p:ext uri="{BB962C8B-B14F-4D97-AF65-F5344CB8AC3E}">
        <p14:creationId xmlns:p14="http://schemas.microsoft.com/office/powerpoint/2010/main" val="2861137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D4215831-80B2-B594-DD4E-26047B3E2816}"/>
              </a:ext>
            </a:extLst>
          </p:cNvPr>
          <p:cNvGraphicFramePr>
            <a:graphicFrameLocks noGrp="1"/>
          </p:cNvGraphicFramePr>
          <p:nvPr/>
        </p:nvGraphicFramePr>
        <p:xfrm>
          <a:off x="995325" y="2150562"/>
          <a:ext cx="5344515" cy="4048124"/>
        </p:xfrm>
        <a:graphic>
          <a:graphicData uri="http://schemas.openxmlformats.org/drawingml/2006/table">
            <a:tbl>
              <a:tblPr firstCol="1">
                <a:tableStyleId>{7DF18680-E054-41AD-8BC1-D1AEF772440D}</a:tableStyleId>
              </a:tblPr>
              <a:tblGrid>
                <a:gridCol w="1364970">
                  <a:extLst>
                    <a:ext uri="{9D8B030D-6E8A-4147-A177-3AD203B41FA5}">
                      <a16:colId xmlns:a16="http://schemas.microsoft.com/office/drawing/2014/main" val="2125934331"/>
                    </a:ext>
                  </a:extLst>
                </a:gridCol>
                <a:gridCol w="622618">
                  <a:extLst>
                    <a:ext uri="{9D8B030D-6E8A-4147-A177-3AD203B41FA5}">
                      <a16:colId xmlns:a16="http://schemas.microsoft.com/office/drawing/2014/main" val="3625076732"/>
                    </a:ext>
                  </a:extLst>
                </a:gridCol>
                <a:gridCol w="622618">
                  <a:extLst>
                    <a:ext uri="{9D8B030D-6E8A-4147-A177-3AD203B41FA5}">
                      <a16:colId xmlns:a16="http://schemas.microsoft.com/office/drawing/2014/main" val="3926179081"/>
                    </a:ext>
                  </a:extLst>
                </a:gridCol>
                <a:gridCol w="622618">
                  <a:extLst>
                    <a:ext uri="{9D8B030D-6E8A-4147-A177-3AD203B41FA5}">
                      <a16:colId xmlns:a16="http://schemas.microsoft.com/office/drawing/2014/main" val="4224787568"/>
                    </a:ext>
                  </a:extLst>
                </a:gridCol>
                <a:gridCol w="622618">
                  <a:extLst>
                    <a:ext uri="{9D8B030D-6E8A-4147-A177-3AD203B41FA5}">
                      <a16:colId xmlns:a16="http://schemas.microsoft.com/office/drawing/2014/main" val="1449634214"/>
                    </a:ext>
                  </a:extLst>
                </a:gridCol>
                <a:gridCol w="622618">
                  <a:extLst>
                    <a:ext uri="{9D8B030D-6E8A-4147-A177-3AD203B41FA5}">
                      <a16:colId xmlns:a16="http://schemas.microsoft.com/office/drawing/2014/main" val="3851675629"/>
                    </a:ext>
                  </a:extLst>
                </a:gridCol>
                <a:gridCol w="866455">
                  <a:extLst>
                    <a:ext uri="{9D8B030D-6E8A-4147-A177-3AD203B41FA5}">
                      <a16:colId xmlns:a16="http://schemas.microsoft.com/office/drawing/2014/main" val="154957376"/>
                    </a:ext>
                  </a:extLst>
                </a:gridCol>
              </a:tblGrid>
              <a:tr h="1012031">
                <a:tc>
                  <a:txBody>
                    <a:bodyPr/>
                    <a:lstStyle/>
                    <a:p>
                      <a:pPr algn="ctr" fontAlgn="b"/>
                      <a:r>
                        <a:rPr lang="en-US" sz="1600" b="0" u="none" strike="noStrike" dirty="0">
                          <a:solidFill>
                            <a:srgbClr val="000000"/>
                          </a:solidFill>
                          <a:effectLst/>
                        </a:rPr>
                        <a:t>Number of participants</a:t>
                      </a:r>
                      <a:endParaRPr lang="en-SG" sz="1600" b="0" i="0" u="none" strike="noStrike" dirty="0">
                        <a:solidFill>
                          <a:srgbClr val="000000"/>
                        </a:solidFill>
                        <a:effectLst/>
                        <a:latin typeface="+mn-lt"/>
                      </a:endParaRPr>
                    </a:p>
                  </a:txBody>
                  <a:tcPr marL="6350" marR="6350" marT="6350" marB="0" anchor="ctr">
                    <a:solidFill>
                      <a:schemeClr val="accent2">
                        <a:lumMod val="20000"/>
                        <a:lumOff val="80000"/>
                      </a:schemeClr>
                    </a:solidFill>
                  </a:tcPr>
                </a:tc>
                <a:tc>
                  <a:txBody>
                    <a:bodyPr/>
                    <a:lstStyle/>
                    <a:p>
                      <a:pPr algn="ctr" fontAlgn="b"/>
                      <a:r>
                        <a:rPr lang="en-SG" sz="1400" u="none" strike="noStrike" dirty="0">
                          <a:effectLst/>
                        </a:rPr>
                        <a:t>1</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SG" sz="1400" u="none" strike="noStrike" dirty="0">
                          <a:effectLst/>
                        </a:rPr>
                        <a:t>2</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SG" sz="1400" u="none" strike="noStrike" dirty="0">
                          <a:effectLst/>
                        </a:rPr>
                        <a:t>3</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SG" sz="1400" u="none" strike="noStrike" dirty="0">
                          <a:effectLst/>
                        </a:rPr>
                        <a:t>4</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SG" sz="1400" u="none" strike="noStrike" dirty="0">
                          <a:effectLst/>
                        </a:rPr>
                        <a:t>5</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US" sz="1400" b="0" i="0" u="none" strike="noStrike" dirty="0">
                          <a:solidFill>
                            <a:srgbClr val="000000"/>
                          </a:solidFill>
                          <a:effectLst/>
                          <a:latin typeface="+mn-lt"/>
                        </a:rPr>
                        <a:t>n</a:t>
                      </a:r>
                      <a:endParaRPr lang="en-SG" sz="14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val="3681558594"/>
                  </a:ext>
                </a:extLst>
              </a:tr>
              <a:tr h="1012031">
                <a:tc>
                  <a:txBody>
                    <a:bodyPr/>
                    <a:lstStyle/>
                    <a:p>
                      <a:pPr algn="ctr" fontAlgn="b"/>
                      <a:r>
                        <a:rPr lang="en-US" sz="1600" b="0" u="none" strike="noStrike" dirty="0">
                          <a:solidFill>
                            <a:srgbClr val="000000"/>
                          </a:solidFill>
                          <a:effectLst/>
                        </a:rPr>
                        <a:t>Pattern</a:t>
                      </a:r>
                      <a:endParaRPr lang="en-SG" sz="1600" b="0" i="0" u="none" strike="noStrike" dirty="0">
                        <a:solidFill>
                          <a:srgbClr val="000000"/>
                        </a:solidFill>
                        <a:effectLst/>
                        <a:latin typeface="+mn-lt"/>
                      </a:endParaRPr>
                    </a:p>
                  </a:txBody>
                  <a:tcPr marL="6350" marR="6350" marT="6350" marB="0" anchor="ctr">
                    <a:solidFill>
                      <a:schemeClr val="accent2">
                        <a:lumMod val="20000"/>
                        <a:lumOff val="80000"/>
                      </a:schemeClr>
                    </a:solidFill>
                  </a:tcPr>
                </a:tc>
                <a:tc>
                  <a:txBody>
                    <a:bodyPr/>
                    <a:lstStyle/>
                    <a:p>
                      <a:pPr algn="ctr" fontAlgn="b"/>
                      <a:r>
                        <a:rPr lang="en-US" sz="1400" b="0" u="none" strike="noStrike" dirty="0">
                          <a:solidFill>
                            <a:srgbClr val="000000"/>
                          </a:solidFill>
                          <a:effectLst/>
                        </a:rPr>
                        <a:t>4</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US" sz="1400" b="0" u="none" strike="noStrike" dirty="0">
                          <a:solidFill>
                            <a:srgbClr val="000000"/>
                          </a:solidFill>
                          <a:effectLst/>
                        </a:rPr>
                        <a:t>10</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US" sz="1400" b="0" u="none" strike="noStrike" dirty="0">
                          <a:solidFill>
                            <a:srgbClr val="000000"/>
                          </a:solidFill>
                          <a:effectLst/>
                        </a:rPr>
                        <a:t>20</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US" sz="1400" b="0" u="none" strike="noStrike" dirty="0">
                          <a:solidFill>
                            <a:srgbClr val="000000"/>
                          </a:solidFill>
                          <a:effectLst/>
                        </a:rPr>
                        <a:t>34</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US" sz="1400" b="0" u="none" strike="noStrike" dirty="0">
                          <a:solidFill>
                            <a:srgbClr val="000000"/>
                          </a:solidFill>
                          <a:effectLst/>
                        </a:rPr>
                        <a:t>52</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US" sz="1400" b="0" i="0" u="none" strike="noStrike" dirty="0">
                          <a:solidFill>
                            <a:srgbClr val="000000"/>
                          </a:solidFill>
                          <a:effectLst/>
                          <a:latin typeface="+mn-lt"/>
                        </a:rPr>
                        <a:t>2(</a:t>
                      </a:r>
                      <a:r>
                        <a:rPr lang="en-SG" sz="1400" dirty="0"/>
                        <a:t>n</a:t>
                      </a:r>
                      <a:r>
                        <a:rPr lang="en-SG" sz="1400" baseline="30000" dirty="0"/>
                        <a:t>2</a:t>
                      </a:r>
                      <a:r>
                        <a:rPr lang="en-US" sz="1400" b="0" i="0" u="none" strike="noStrike" dirty="0">
                          <a:solidFill>
                            <a:srgbClr val="000000"/>
                          </a:solidFill>
                          <a:effectLst/>
                          <a:latin typeface="+mn-lt"/>
                        </a:rPr>
                        <a:t>+1)</a:t>
                      </a:r>
                      <a:endParaRPr lang="en-SG" sz="1400" baseline="30000" dirty="0"/>
                    </a:p>
                  </a:txBody>
                  <a:tcPr marL="6350" marR="6350" marT="6350" marB="0" anchor="ctr"/>
                </a:tc>
                <a:extLst>
                  <a:ext uri="{0D108BD9-81ED-4DB2-BD59-A6C34878D82A}">
                    <a16:rowId xmlns:a16="http://schemas.microsoft.com/office/drawing/2014/main" val="1711843695"/>
                  </a:ext>
                </a:extLst>
              </a:tr>
              <a:tr h="1012031">
                <a:tc>
                  <a:txBody>
                    <a:bodyPr/>
                    <a:lstStyle/>
                    <a:p>
                      <a:pPr algn="ctr" fontAlgn="b"/>
                      <a:r>
                        <a:rPr lang="en-US" sz="1600" b="0" u="none" strike="noStrike" dirty="0">
                          <a:solidFill>
                            <a:srgbClr val="000000"/>
                          </a:solidFill>
                          <a:effectLst/>
                        </a:rPr>
                        <a:t>Risk under voluntary target</a:t>
                      </a:r>
                      <a:endParaRPr lang="en-SG" sz="1600" b="0" i="0" u="none" strike="noStrike" dirty="0">
                        <a:solidFill>
                          <a:srgbClr val="000000"/>
                        </a:solidFill>
                        <a:effectLst/>
                        <a:latin typeface="+mn-lt"/>
                      </a:endParaRPr>
                    </a:p>
                  </a:txBody>
                  <a:tcPr marL="6350" marR="6350" marT="6350" marB="0" anchor="ctr">
                    <a:solidFill>
                      <a:schemeClr val="accent2">
                        <a:lumMod val="20000"/>
                        <a:lumOff val="80000"/>
                      </a:schemeClr>
                    </a:solidFill>
                  </a:tcPr>
                </a:tc>
                <a:tc>
                  <a:txBody>
                    <a:bodyPr/>
                    <a:lstStyle/>
                    <a:p>
                      <a:pPr algn="ctr" fontAlgn="b"/>
                      <a:r>
                        <a:rPr lang="en-SG" sz="1400" u="none" strike="noStrike" dirty="0">
                          <a:effectLst/>
                        </a:rPr>
                        <a:t>3</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SG" sz="1400" u="none" strike="noStrike">
                          <a:effectLst/>
                        </a:rPr>
                        <a:t>9</a:t>
                      </a:r>
                      <a:endParaRPr lang="en-SG" sz="1400" b="0" i="0" u="none" strike="noStrike">
                        <a:solidFill>
                          <a:srgbClr val="000000"/>
                        </a:solidFill>
                        <a:effectLst/>
                        <a:latin typeface="+mn-lt"/>
                      </a:endParaRPr>
                    </a:p>
                  </a:txBody>
                  <a:tcPr marL="6350" marR="6350" marT="6350" marB="0" anchor="ctr"/>
                </a:tc>
                <a:tc>
                  <a:txBody>
                    <a:bodyPr/>
                    <a:lstStyle/>
                    <a:p>
                      <a:pPr algn="ctr" fontAlgn="b"/>
                      <a:r>
                        <a:rPr lang="en-SG" sz="1400" u="none" strike="noStrike" dirty="0">
                          <a:effectLst/>
                        </a:rPr>
                        <a:t>19</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SG" sz="1400" u="none" strike="noStrike" dirty="0">
                          <a:effectLst/>
                        </a:rPr>
                        <a:t>33</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SG" sz="1400" u="none" strike="noStrike" dirty="0">
                          <a:effectLst/>
                        </a:rPr>
                        <a:t>51</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US" sz="1400" b="0" i="0" u="none" strike="noStrike" dirty="0">
                          <a:solidFill>
                            <a:srgbClr val="000000"/>
                          </a:solidFill>
                          <a:effectLst/>
                          <a:latin typeface="+mn-lt"/>
                        </a:rPr>
                        <a:t>…</a:t>
                      </a:r>
                      <a:endParaRPr lang="en-SG" sz="14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val="1051588496"/>
                  </a:ext>
                </a:extLst>
              </a:tr>
              <a:tr h="1012031">
                <a:tc>
                  <a:txBody>
                    <a:bodyPr/>
                    <a:lstStyle/>
                    <a:p>
                      <a:pPr algn="ctr" fontAlgn="b"/>
                      <a:r>
                        <a:rPr lang="en-US" sz="1600" b="0" u="none" strike="noStrike" dirty="0">
                          <a:solidFill>
                            <a:srgbClr val="000000"/>
                          </a:solidFill>
                          <a:effectLst/>
                        </a:rPr>
                        <a:t>Risk under mandatory target</a:t>
                      </a:r>
                      <a:endParaRPr lang="en-SG" sz="1600" b="0" i="0" u="none" strike="noStrike" dirty="0">
                        <a:solidFill>
                          <a:srgbClr val="000000"/>
                        </a:solidFill>
                        <a:effectLst/>
                        <a:latin typeface="+mn-lt"/>
                      </a:endParaRPr>
                    </a:p>
                  </a:txBody>
                  <a:tcPr marL="6350" marR="6350" marT="6350" marB="0" anchor="ctr">
                    <a:solidFill>
                      <a:schemeClr val="accent2">
                        <a:lumMod val="20000"/>
                        <a:lumOff val="80000"/>
                      </a:schemeClr>
                    </a:solidFill>
                  </a:tcPr>
                </a:tc>
                <a:tc>
                  <a:txBody>
                    <a:bodyPr/>
                    <a:lstStyle/>
                    <a:p>
                      <a:pPr algn="ctr" fontAlgn="b"/>
                      <a:r>
                        <a:rPr lang="en-SG" sz="1400" u="none" strike="noStrike" dirty="0">
                          <a:effectLst/>
                        </a:rPr>
                        <a:t>2</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SG" sz="1400" u="none" strike="noStrike" dirty="0">
                          <a:effectLst/>
                        </a:rPr>
                        <a:t>5</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SG" sz="1400" u="none" strike="noStrike" dirty="0">
                          <a:effectLst/>
                        </a:rPr>
                        <a:t>9</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SG" sz="1400" u="none" strike="noStrike" dirty="0">
                          <a:effectLst/>
                        </a:rPr>
                        <a:t>13</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SG" sz="1400" u="none" strike="noStrike" dirty="0">
                          <a:effectLst/>
                        </a:rPr>
                        <a:t>20</a:t>
                      </a:r>
                      <a:endParaRPr lang="en-SG" sz="1400" b="0" i="0" u="none" strike="noStrike" dirty="0">
                        <a:solidFill>
                          <a:srgbClr val="000000"/>
                        </a:solidFill>
                        <a:effectLst/>
                        <a:latin typeface="+mn-lt"/>
                      </a:endParaRPr>
                    </a:p>
                  </a:txBody>
                  <a:tcPr marL="6350" marR="6350" marT="6350" marB="0" anchor="ctr"/>
                </a:tc>
                <a:tc>
                  <a:txBody>
                    <a:bodyPr/>
                    <a:lstStyle/>
                    <a:p>
                      <a:pPr algn="ctr" fontAlgn="b"/>
                      <a:r>
                        <a:rPr lang="en-US" sz="1400" b="0" i="0" u="none" strike="noStrike" dirty="0">
                          <a:solidFill>
                            <a:srgbClr val="000000"/>
                          </a:solidFill>
                          <a:effectLst/>
                          <a:latin typeface="+mn-lt"/>
                        </a:rPr>
                        <a:t>…</a:t>
                      </a:r>
                      <a:endParaRPr lang="en-SG" sz="14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val="2841448981"/>
                  </a:ext>
                </a:extLst>
              </a:tr>
            </a:tbl>
          </a:graphicData>
        </a:graphic>
      </p:graphicFrame>
      <p:graphicFrame>
        <p:nvGraphicFramePr>
          <p:cNvPr id="11" name="Chart 10">
            <a:extLst>
              <a:ext uri="{FF2B5EF4-FFF2-40B4-BE49-F238E27FC236}">
                <a16:creationId xmlns:a16="http://schemas.microsoft.com/office/drawing/2014/main" id="{9E5B94E8-FC14-2C3D-1D8F-6EFC36E2E870}"/>
              </a:ext>
            </a:extLst>
          </p:cNvPr>
          <p:cNvGraphicFramePr>
            <a:graphicFrameLocks/>
          </p:cNvGraphicFramePr>
          <p:nvPr/>
        </p:nvGraphicFramePr>
        <p:xfrm>
          <a:off x="6453224" y="1981494"/>
          <a:ext cx="5376826" cy="4386261"/>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839BBD9E-784B-B2C3-6A5D-679852305002}"/>
              </a:ext>
            </a:extLst>
          </p:cNvPr>
          <p:cNvSpPr txBox="1"/>
          <p:nvPr/>
        </p:nvSpPr>
        <p:spPr>
          <a:xfrm>
            <a:off x="1158238" y="-36519"/>
            <a:ext cx="10591838" cy="461665"/>
          </a:xfrm>
          <a:prstGeom prst="rect">
            <a:avLst/>
          </a:prstGeom>
          <a:noFill/>
        </p:spPr>
        <p:txBody>
          <a:bodyPr wrap="square" rtlCol="0">
            <a:spAutoFit/>
          </a:bodyPr>
          <a:lstStyle/>
          <a:p>
            <a:r>
              <a:rPr lang="en-US" sz="2400" dirty="0">
                <a:solidFill>
                  <a:schemeClr val="bg1"/>
                </a:solidFill>
              </a:rPr>
              <a:t>Corporate behaviors for emission reductions and mandatory scheme control</a:t>
            </a:r>
            <a:endParaRPr lang="en-SG" sz="2400" dirty="0">
              <a:solidFill>
                <a:schemeClr val="bg1"/>
              </a:solidFill>
            </a:endParaRPr>
          </a:p>
        </p:txBody>
      </p:sp>
      <p:sp>
        <p:nvSpPr>
          <p:cNvPr id="3" name="TextBox 2">
            <a:extLst>
              <a:ext uri="{FF2B5EF4-FFF2-40B4-BE49-F238E27FC236}">
                <a16:creationId xmlns:a16="http://schemas.microsoft.com/office/drawing/2014/main" id="{6263059F-F448-11FF-6616-4DC1ED90C356}"/>
              </a:ext>
            </a:extLst>
          </p:cNvPr>
          <p:cNvSpPr txBox="1"/>
          <p:nvPr/>
        </p:nvSpPr>
        <p:spPr>
          <a:xfrm>
            <a:off x="956309" y="880154"/>
            <a:ext cx="9147811" cy="369332"/>
          </a:xfrm>
          <a:prstGeom prst="rect">
            <a:avLst/>
          </a:prstGeom>
          <a:noFill/>
          <a:ln>
            <a:solidFill>
              <a:schemeClr val="tx1"/>
            </a:solidFill>
          </a:ln>
        </p:spPr>
        <p:txBody>
          <a:bodyPr wrap="square" rtlCol="0">
            <a:spAutoFit/>
          </a:bodyPr>
          <a:lstStyle/>
          <a:p>
            <a:r>
              <a:rPr lang="en-US" dirty="0"/>
              <a:t>Risk disparity evolves between voluntary and mandatory target setting system </a:t>
            </a:r>
            <a:endParaRPr lang="en-SG" dirty="0"/>
          </a:p>
        </p:txBody>
      </p:sp>
      <p:sp>
        <p:nvSpPr>
          <p:cNvPr id="4" name="Slide Number Placeholder 3">
            <a:extLst>
              <a:ext uri="{FF2B5EF4-FFF2-40B4-BE49-F238E27FC236}">
                <a16:creationId xmlns:a16="http://schemas.microsoft.com/office/drawing/2014/main" id="{DAAFE0E9-D971-FE72-E0A2-865636E1DCB2}"/>
              </a:ext>
            </a:extLst>
          </p:cNvPr>
          <p:cNvSpPr>
            <a:spLocks noGrp="1"/>
          </p:cNvSpPr>
          <p:nvPr>
            <p:ph type="sldNum" sz="quarter" idx="12"/>
          </p:nvPr>
        </p:nvSpPr>
        <p:spPr/>
        <p:txBody>
          <a:bodyPr/>
          <a:lstStyle/>
          <a:p>
            <a:fld id="{E055A569-91F6-4291-B624-54547BB1D732}" type="slidenum">
              <a:rPr lang="en-US" altLang="en-US" smtClean="0"/>
              <a:pPr/>
              <a:t>22</a:t>
            </a:fld>
            <a:endParaRPr lang="en-US" altLang="en-US"/>
          </a:p>
        </p:txBody>
      </p:sp>
    </p:spTree>
    <p:extLst>
      <p:ext uri="{BB962C8B-B14F-4D97-AF65-F5344CB8AC3E}">
        <p14:creationId xmlns:p14="http://schemas.microsoft.com/office/powerpoint/2010/main" val="1110560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A3F9599-D600-4E5D-A756-766576928638}"/>
              </a:ext>
            </a:extLst>
          </p:cNvPr>
          <p:cNvSpPr>
            <a:spLocks noGrp="1"/>
          </p:cNvSpPr>
          <p:nvPr>
            <p:ph type="sldNum" sz="quarter" idx="12"/>
          </p:nvPr>
        </p:nvSpPr>
        <p:spPr/>
        <p:txBody>
          <a:bodyPr/>
          <a:lstStyle/>
          <a:p>
            <a:fld id="{417A190C-B1A6-4AC1-B418-DEE25BD93973}" type="slidenum">
              <a:rPr lang="en-US" altLang="en-US" smtClean="0"/>
              <a:pPr/>
              <a:t>23</a:t>
            </a:fld>
            <a:endParaRPr lang="en-US" altLang="en-US"/>
          </a:p>
        </p:txBody>
      </p:sp>
      <p:sp>
        <p:nvSpPr>
          <p:cNvPr id="8" name="Title 1">
            <a:extLst>
              <a:ext uri="{FF2B5EF4-FFF2-40B4-BE49-F238E27FC236}">
                <a16:creationId xmlns:a16="http://schemas.microsoft.com/office/drawing/2014/main" id="{8E2436DA-75D7-F4D1-284D-4D9EB2F1DB62}"/>
              </a:ext>
            </a:extLst>
          </p:cNvPr>
          <p:cNvSpPr txBox="1">
            <a:spLocks/>
          </p:cNvSpPr>
          <p:nvPr/>
        </p:nvSpPr>
        <p:spPr bwMode="auto">
          <a:xfrm>
            <a:off x="266308" y="321482"/>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kern="1200">
                <a:solidFill>
                  <a:schemeClr val="tx2"/>
                </a:solidFill>
                <a:latin typeface="Garamond" panose="02020404030301010803" pitchFamily="18" charset="0"/>
                <a:ea typeface="ＭＳ Ｐゴシック" charset="0"/>
                <a:cs typeface="Garamond" panose="02020404030301010803" pitchFamily="18" charset="0"/>
              </a:defRPr>
            </a:lvl1pPr>
            <a:lvl2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r>
              <a:rPr lang="en-US" sz="2800" dirty="0"/>
              <a:t>Summary</a:t>
            </a:r>
            <a:endParaRPr lang="en-SG" sz="2800" dirty="0"/>
          </a:p>
        </p:txBody>
      </p:sp>
      <p:sp>
        <p:nvSpPr>
          <p:cNvPr id="9" name="Content Placeholder 2">
            <a:extLst>
              <a:ext uri="{FF2B5EF4-FFF2-40B4-BE49-F238E27FC236}">
                <a16:creationId xmlns:a16="http://schemas.microsoft.com/office/drawing/2014/main" id="{D1E12375-03FE-DF3A-2E73-7613BE440F26}"/>
              </a:ext>
            </a:extLst>
          </p:cNvPr>
          <p:cNvSpPr>
            <a:spLocks noGrp="1"/>
          </p:cNvSpPr>
          <p:nvPr>
            <p:ph idx="1"/>
          </p:nvPr>
        </p:nvSpPr>
        <p:spPr>
          <a:xfrm>
            <a:off x="604113" y="1388282"/>
            <a:ext cx="10972800" cy="4456112"/>
          </a:xfrm>
        </p:spPr>
        <p:txBody>
          <a:bodyPr>
            <a:normAutofit/>
          </a:bodyPr>
          <a:lstStyle/>
          <a:p>
            <a:pPr marL="109537" indent="0">
              <a:buNone/>
            </a:pPr>
            <a:endParaRPr lang="en-SG" sz="2400" dirty="0"/>
          </a:p>
          <a:p>
            <a:r>
              <a:rPr lang="en-SG" sz="2400" dirty="0"/>
              <a:t>The current scheme focuses on removing the burden to join the ETS and to respond to their own targets, but the incentive that stimulates the voluntary contribution to reducing up to their achievable level is still limited.</a:t>
            </a:r>
          </a:p>
          <a:p>
            <a:endParaRPr lang="en-SG" sz="2400" dirty="0"/>
          </a:p>
          <a:p>
            <a:r>
              <a:rPr lang="en-SG" sz="2400" dirty="0"/>
              <a:t>The validation of self-pledged targets of emission reduction will be required in order to seek the most ambitious and achievable target to gain the highest utility.</a:t>
            </a:r>
          </a:p>
          <a:p>
            <a:endParaRPr lang="en-SG" sz="2400" dirty="0"/>
          </a:p>
          <a:p>
            <a:r>
              <a:rPr lang="en-SG" sz="2400" dirty="0"/>
              <a:t>If the scheme alleviates the criteria to get away from the allowance purchase obligation, the incentives for the companies to reduce as far as they can achieve could be weaken due to lack of buyers and return from their credits made.</a:t>
            </a:r>
          </a:p>
          <a:p>
            <a:endParaRPr lang="en-SG" sz="2400" dirty="0"/>
          </a:p>
          <a:p>
            <a:endParaRPr lang="en-SG" sz="2400" dirty="0"/>
          </a:p>
        </p:txBody>
      </p:sp>
    </p:spTree>
    <p:extLst>
      <p:ext uri="{BB962C8B-B14F-4D97-AF65-F5344CB8AC3E}">
        <p14:creationId xmlns:p14="http://schemas.microsoft.com/office/powerpoint/2010/main" val="288279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F8A652C-F948-40CF-8B6B-10D13E57E081}"/>
              </a:ext>
            </a:extLst>
          </p:cNvPr>
          <p:cNvSpPr>
            <a:spLocks noGrp="1"/>
          </p:cNvSpPr>
          <p:nvPr>
            <p:ph type="body" idx="1"/>
          </p:nvPr>
        </p:nvSpPr>
        <p:spPr>
          <a:xfrm>
            <a:off x="989588" y="2252868"/>
            <a:ext cx="4032986" cy="2743200"/>
          </a:xfrm>
        </p:spPr>
        <p:txBody>
          <a:bodyPr/>
          <a:lstStyle/>
          <a:p>
            <a:pPr algn="l"/>
            <a:r>
              <a:rPr lang="en-SG" sz="3200" b="1" dirty="0">
                <a:solidFill>
                  <a:srgbClr val="000000"/>
                </a:solidFill>
              </a:rPr>
              <a:t>Kaitoh</a:t>
            </a:r>
            <a:r>
              <a:rPr lang="en-SG" sz="3200" b="1" i="0" u="none" strike="noStrike" baseline="0" dirty="0">
                <a:solidFill>
                  <a:srgbClr val="000000"/>
                </a:solidFill>
              </a:rPr>
              <a:t> Hidano</a:t>
            </a:r>
          </a:p>
          <a:p>
            <a:pPr algn="l"/>
            <a:r>
              <a:rPr lang="en-SG" b="1" i="1" u="none" strike="noStrike" baseline="0" dirty="0">
                <a:solidFill>
                  <a:srgbClr val="000000"/>
                </a:solidFill>
              </a:rPr>
              <a:t>Energy Studies Institute</a:t>
            </a:r>
          </a:p>
          <a:p>
            <a:pPr algn="l"/>
            <a:r>
              <a:rPr lang="en-SG" b="0" i="0" u="none" strike="noStrike" baseline="0" dirty="0">
                <a:solidFill>
                  <a:srgbClr val="000000"/>
                </a:solidFill>
              </a:rPr>
              <a:t>29 Heng Mui Keng Terrace</a:t>
            </a:r>
          </a:p>
          <a:p>
            <a:pPr algn="l"/>
            <a:r>
              <a:rPr lang="en-SG" b="0" i="0" u="none" strike="noStrike" baseline="0" dirty="0">
                <a:solidFill>
                  <a:srgbClr val="000000"/>
                </a:solidFill>
              </a:rPr>
              <a:t>Singapore 119629</a:t>
            </a:r>
          </a:p>
          <a:p>
            <a:pPr algn="l"/>
            <a:r>
              <a:rPr lang="en-SG" dirty="0">
                <a:solidFill>
                  <a:srgbClr val="0000FF"/>
                </a:solidFill>
              </a:rPr>
              <a:t>kaitoh.h</a:t>
            </a:r>
            <a:r>
              <a:rPr lang="en-SG" b="0" i="0" u="none" strike="noStrike" baseline="0" dirty="0">
                <a:solidFill>
                  <a:srgbClr val="0000FF"/>
                </a:solidFill>
              </a:rPr>
              <a:t>@nus.edu.sg</a:t>
            </a:r>
            <a:endParaRPr lang="en-SG" dirty="0"/>
          </a:p>
        </p:txBody>
      </p:sp>
      <p:sp>
        <p:nvSpPr>
          <p:cNvPr id="4" name="Slide Number Placeholder 3">
            <a:extLst>
              <a:ext uri="{FF2B5EF4-FFF2-40B4-BE49-F238E27FC236}">
                <a16:creationId xmlns:a16="http://schemas.microsoft.com/office/drawing/2014/main" id="{94029DEA-3C41-4951-92D3-6CDC507520DD}"/>
              </a:ext>
            </a:extLst>
          </p:cNvPr>
          <p:cNvSpPr>
            <a:spLocks noGrp="1"/>
          </p:cNvSpPr>
          <p:nvPr>
            <p:ph type="sldNum" sz="quarter" idx="12"/>
          </p:nvPr>
        </p:nvSpPr>
        <p:spPr/>
        <p:txBody>
          <a:bodyPr/>
          <a:lstStyle/>
          <a:p>
            <a:fld id="{E055A569-91F6-4291-B624-54547BB1D732}" type="slidenum">
              <a:rPr lang="en-US" altLang="en-US" smtClean="0"/>
              <a:pPr/>
              <a:t>24</a:t>
            </a:fld>
            <a:endParaRPr lang="en-US" altLang="en-US"/>
          </a:p>
        </p:txBody>
      </p:sp>
      <p:pic>
        <p:nvPicPr>
          <p:cNvPr id="6" name="Picture 5">
            <a:extLst>
              <a:ext uri="{FF2B5EF4-FFF2-40B4-BE49-F238E27FC236}">
                <a16:creationId xmlns:a16="http://schemas.microsoft.com/office/drawing/2014/main" id="{6E3ED44A-C619-4292-BA8D-CF9B96879E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133600"/>
            <a:ext cx="5616310" cy="2252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a:extLst>
              <a:ext uri="{FF2B5EF4-FFF2-40B4-BE49-F238E27FC236}">
                <a16:creationId xmlns:a16="http://schemas.microsoft.com/office/drawing/2014/main" id="{A10ED13F-EC39-4F53-8365-452CCA70CE4C}"/>
              </a:ext>
            </a:extLst>
          </p:cNvPr>
          <p:cNvSpPr/>
          <p:nvPr/>
        </p:nvSpPr>
        <p:spPr>
          <a:xfrm>
            <a:off x="13252" y="6096000"/>
            <a:ext cx="1616765" cy="7487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 name="Rectangle 8">
            <a:extLst>
              <a:ext uri="{FF2B5EF4-FFF2-40B4-BE49-F238E27FC236}">
                <a16:creationId xmlns:a16="http://schemas.microsoft.com/office/drawing/2014/main" id="{B9670018-ECC3-4671-9F40-9209A362DDF7}"/>
              </a:ext>
            </a:extLst>
          </p:cNvPr>
          <p:cNvSpPr/>
          <p:nvPr/>
        </p:nvSpPr>
        <p:spPr>
          <a:xfrm>
            <a:off x="10561983" y="6107664"/>
            <a:ext cx="1616765" cy="7487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25308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2F494-A988-FEA7-3616-30ABCA83AD54}"/>
              </a:ext>
            </a:extLst>
          </p:cNvPr>
          <p:cNvSpPr>
            <a:spLocks noGrp="1"/>
          </p:cNvSpPr>
          <p:nvPr>
            <p:ph type="title"/>
          </p:nvPr>
        </p:nvSpPr>
        <p:spPr>
          <a:xfrm>
            <a:off x="609600" y="609600"/>
            <a:ext cx="10972800" cy="366712"/>
          </a:xfrm>
        </p:spPr>
        <p:txBody>
          <a:bodyPr/>
          <a:lstStyle/>
          <a:p>
            <a:r>
              <a:rPr lang="en-FR" sz="2800" dirty="0"/>
              <a:t>ETS at the prefectural level</a:t>
            </a:r>
          </a:p>
        </p:txBody>
      </p:sp>
      <p:sp>
        <p:nvSpPr>
          <p:cNvPr id="4" name="Slide Number Placeholder 3">
            <a:extLst>
              <a:ext uri="{FF2B5EF4-FFF2-40B4-BE49-F238E27FC236}">
                <a16:creationId xmlns:a16="http://schemas.microsoft.com/office/drawing/2014/main" id="{052A36EE-07BD-81F5-F2C3-CA35C04C7E13}"/>
              </a:ext>
            </a:extLst>
          </p:cNvPr>
          <p:cNvSpPr>
            <a:spLocks noGrp="1"/>
          </p:cNvSpPr>
          <p:nvPr>
            <p:ph type="sldNum" sz="quarter" idx="12"/>
          </p:nvPr>
        </p:nvSpPr>
        <p:spPr/>
        <p:txBody>
          <a:bodyPr/>
          <a:lstStyle/>
          <a:p>
            <a:fld id="{7EBCDE59-7E23-4306-ABDC-F012B45DF18A}" type="slidenum">
              <a:rPr lang="en-US" altLang="en-US" smtClean="0"/>
              <a:pPr/>
              <a:t>3</a:t>
            </a:fld>
            <a:endParaRPr lang="en-US" altLang="en-US"/>
          </a:p>
        </p:txBody>
      </p:sp>
      <p:sp>
        <p:nvSpPr>
          <p:cNvPr id="9" name="Content Placeholder 4">
            <a:extLst>
              <a:ext uri="{FF2B5EF4-FFF2-40B4-BE49-F238E27FC236}">
                <a16:creationId xmlns:a16="http://schemas.microsoft.com/office/drawing/2014/main" id="{9199B079-3E5E-5EB5-60E5-F8C7AC3D42CC}"/>
              </a:ext>
            </a:extLst>
          </p:cNvPr>
          <p:cNvSpPr>
            <a:spLocks noGrp="1"/>
          </p:cNvSpPr>
          <p:nvPr>
            <p:ph idx="1"/>
          </p:nvPr>
        </p:nvSpPr>
        <p:spPr>
          <a:xfrm>
            <a:off x="200887" y="1503882"/>
            <a:ext cx="11713829" cy="4456112"/>
          </a:xfrm>
        </p:spPr>
        <p:txBody>
          <a:bodyPr>
            <a:normAutofit/>
          </a:bodyPr>
          <a:lstStyle/>
          <a:p>
            <a:pPr marL="109537" indent="0" algn="just">
              <a:buNone/>
            </a:pPr>
            <a:r>
              <a:rPr lang="en-GB" sz="2000" dirty="0"/>
              <a:t>In 1998, following the adoption of the Kyoto Protocol, the </a:t>
            </a:r>
            <a:r>
              <a:rPr lang="en-GB" sz="2000" b="1" dirty="0"/>
              <a:t>Law Concerning the Promotion of</a:t>
            </a:r>
            <a:r>
              <a:rPr lang="ja-JP" altLang="en-US" sz="2000" b="1" dirty="0"/>
              <a:t>　</a:t>
            </a:r>
            <a:r>
              <a:rPr lang="en-GB" sz="2000" b="1" dirty="0"/>
              <a:t>the Measures to Cope with Global Warming </a:t>
            </a:r>
            <a:r>
              <a:rPr lang="en-GB" sz="2000" dirty="0"/>
              <a:t>was enacted, requiring all local authorities to formulate plans for measures to control greenhouse gas emissions for their </a:t>
            </a:r>
            <a:r>
              <a:rPr lang="en-US" altLang="ja-JP" sz="2000" dirty="0"/>
              <a:t>facilities</a:t>
            </a:r>
            <a:r>
              <a:rPr lang="en-GB" sz="2000" dirty="0"/>
              <a:t> to achieve the reduction targets.</a:t>
            </a:r>
          </a:p>
          <a:p>
            <a:pPr marL="109537" indent="0" algn="just">
              <a:buNone/>
            </a:pPr>
            <a:endParaRPr lang="en-GB" sz="2000" dirty="0"/>
          </a:p>
          <a:p>
            <a:pPr marL="109537" indent="0" algn="just">
              <a:buNone/>
            </a:pPr>
            <a:r>
              <a:rPr lang="en-GB" sz="2000" dirty="0"/>
              <a:t>Saitama Prefecture has adopted the </a:t>
            </a:r>
            <a:r>
              <a:rPr lang="en-GB" sz="2000" b="1" dirty="0"/>
              <a:t>Global warming countermeasure plan </a:t>
            </a:r>
            <a:r>
              <a:rPr lang="en-GB" sz="2000" dirty="0"/>
              <a:t>in</a:t>
            </a:r>
            <a:r>
              <a:rPr lang="en-GB" sz="2000" b="1" dirty="0"/>
              <a:t> </a:t>
            </a:r>
            <a:r>
              <a:rPr lang="en-GB" sz="2000" dirty="0"/>
              <a:t>2010 and the </a:t>
            </a:r>
            <a:r>
              <a:rPr lang="en-GB" sz="2000" b="1" dirty="0"/>
              <a:t>ETS</a:t>
            </a:r>
            <a:r>
              <a:rPr lang="en-GB" sz="2000" dirty="0"/>
              <a:t> in 2011.</a:t>
            </a:r>
          </a:p>
          <a:p>
            <a:pPr marL="109537" indent="0" algn="just">
              <a:buNone/>
            </a:pPr>
            <a:endParaRPr lang="en-GB" sz="2000" dirty="0"/>
          </a:p>
          <a:p>
            <a:pPr marL="109537" indent="0" algn="just">
              <a:buNone/>
            </a:pPr>
            <a:r>
              <a:rPr lang="en-US" sz="2000" dirty="0"/>
              <a:t> </a:t>
            </a:r>
            <a:endParaRPr lang="en-FR" sz="2000" dirty="0"/>
          </a:p>
        </p:txBody>
      </p:sp>
      <p:sp>
        <p:nvSpPr>
          <p:cNvPr id="5" name="Oval 4">
            <a:extLst>
              <a:ext uri="{FF2B5EF4-FFF2-40B4-BE49-F238E27FC236}">
                <a16:creationId xmlns:a16="http://schemas.microsoft.com/office/drawing/2014/main" id="{1DBA67B7-E114-0E24-787B-5C1404DECCF4}"/>
              </a:ext>
            </a:extLst>
          </p:cNvPr>
          <p:cNvSpPr/>
          <p:nvPr/>
        </p:nvSpPr>
        <p:spPr>
          <a:xfrm>
            <a:off x="2126511" y="4456888"/>
            <a:ext cx="3572540" cy="2366999"/>
          </a:xfrm>
          <a:prstGeom prst="ellipse">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FR" dirty="0"/>
          </a:p>
        </p:txBody>
      </p:sp>
      <p:sp>
        <p:nvSpPr>
          <p:cNvPr id="6" name="Oval 5">
            <a:extLst>
              <a:ext uri="{FF2B5EF4-FFF2-40B4-BE49-F238E27FC236}">
                <a16:creationId xmlns:a16="http://schemas.microsoft.com/office/drawing/2014/main" id="{D5E03A5D-BE70-8849-009E-20A327DCDBF6}"/>
              </a:ext>
            </a:extLst>
          </p:cNvPr>
          <p:cNvSpPr/>
          <p:nvPr/>
        </p:nvSpPr>
        <p:spPr>
          <a:xfrm>
            <a:off x="2780413" y="5203490"/>
            <a:ext cx="2264736" cy="1619471"/>
          </a:xfrm>
          <a:prstGeom prst="ellipse">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FR" dirty="0"/>
          </a:p>
        </p:txBody>
      </p:sp>
      <p:sp>
        <p:nvSpPr>
          <p:cNvPr id="7" name="TextBox 6">
            <a:extLst>
              <a:ext uri="{FF2B5EF4-FFF2-40B4-BE49-F238E27FC236}">
                <a16:creationId xmlns:a16="http://schemas.microsoft.com/office/drawing/2014/main" id="{76AA0599-E728-94DC-4C02-DEA2B865D740}"/>
              </a:ext>
            </a:extLst>
          </p:cNvPr>
          <p:cNvSpPr txBox="1"/>
          <p:nvPr/>
        </p:nvSpPr>
        <p:spPr>
          <a:xfrm>
            <a:off x="1754372" y="4255615"/>
            <a:ext cx="4316818" cy="369332"/>
          </a:xfrm>
          <a:prstGeom prst="rect">
            <a:avLst/>
          </a:prstGeom>
          <a:solidFill>
            <a:schemeClr val="bg1"/>
          </a:solidFill>
          <a:ln>
            <a:solidFill>
              <a:schemeClr val="accent5"/>
            </a:solidFill>
          </a:ln>
        </p:spPr>
        <p:txBody>
          <a:bodyPr wrap="square" rtlCol="0">
            <a:spAutoFit/>
          </a:bodyPr>
          <a:lstStyle/>
          <a:p>
            <a:pPr algn="ctr"/>
            <a:r>
              <a:rPr lang="en-GB" dirty="0"/>
              <a:t>Global warming countermeasure plan</a:t>
            </a:r>
            <a:endParaRPr lang="en-FR" dirty="0"/>
          </a:p>
        </p:txBody>
      </p:sp>
      <p:sp>
        <p:nvSpPr>
          <p:cNvPr id="8" name="TextBox 7">
            <a:extLst>
              <a:ext uri="{FF2B5EF4-FFF2-40B4-BE49-F238E27FC236}">
                <a16:creationId xmlns:a16="http://schemas.microsoft.com/office/drawing/2014/main" id="{5E1B6A88-FE0D-9F31-CE8A-8FAD9AA3B822}"/>
              </a:ext>
            </a:extLst>
          </p:cNvPr>
          <p:cNvSpPr txBox="1"/>
          <p:nvPr/>
        </p:nvSpPr>
        <p:spPr>
          <a:xfrm>
            <a:off x="3322674" y="4984786"/>
            <a:ext cx="1180214" cy="369332"/>
          </a:xfrm>
          <a:prstGeom prst="rect">
            <a:avLst/>
          </a:prstGeom>
          <a:solidFill>
            <a:schemeClr val="bg1"/>
          </a:solidFill>
          <a:ln>
            <a:solidFill>
              <a:schemeClr val="accent5"/>
            </a:solidFill>
          </a:ln>
        </p:spPr>
        <p:txBody>
          <a:bodyPr wrap="square" rtlCol="0">
            <a:spAutoFit/>
          </a:bodyPr>
          <a:lstStyle/>
          <a:p>
            <a:pPr algn="ctr"/>
            <a:r>
              <a:rPr lang="en-GB" dirty="0"/>
              <a:t>ETS</a:t>
            </a:r>
            <a:endParaRPr lang="en-FR" dirty="0"/>
          </a:p>
        </p:txBody>
      </p:sp>
      <p:cxnSp>
        <p:nvCxnSpPr>
          <p:cNvPr id="12" name="Straight Connector 11">
            <a:extLst>
              <a:ext uri="{FF2B5EF4-FFF2-40B4-BE49-F238E27FC236}">
                <a16:creationId xmlns:a16="http://schemas.microsoft.com/office/drawing/2014/main" id="{7F98786C-EBF0-6DB6-DE5A-0CB0780CCAE5}"/>
              </a:ext>
            </a:extLst>
          </p:cNvPr>
          <p:cNvCxnSpPr>
            <a:cxnSpLocks/>
            <a:stCxn id="7" idx="3"/>
          </p:cNvCxnSpPr>
          <p:nvPr/>
        </p:nvCxnSpPr>
        <p:spPr>
          <a:xfrm>
            <a:off x="6071190" y="4440281"/>
            <a:ext cx="860552" cy="16607"/>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F6DCDB8-7FDD-7E1B-FEBB-4E5639B2523E}"/>
              </a:ext>
            </a:extLst>
          </p:cNvPr>
          <p:cNvSpPr txBox="1"/>
          <p:nvPr/>
        </p:nvSpPr>
        <p:spPr>
          <a:xfrm>
            <a:off x="6851065" y="4255615"/>
            <a:ext cx="5063651" cy="369332"/>
          </a:xfrm>
          <a:prstGeom prst="rect">
            <a:avLst/>
          </a:prstGeom>
          <a:noFill/>
          <a:ln>
            <a:noFill/>
          </a:ln>
        </p:spPr>
        <p:txBody>
          <a:bodyPr wrap="square" rtlCol="0">
            <a:spAutoFit/>
          </a:bodyPr>
          <a:lstStyle/>
          <a:p>
            <a:pPr algn="ctr"/>
            <a:r>
              <a:rPr lang="en-GB" dirty="0"/>
              <a:t>Company with energy use above 1,500 kL/yr</a:t>
            </a:r>
            <a:endParaRPr lang="en-FR" dirty="0"/>
          </a:p>
        </p:txBody>
      </p:sp>
      <p:cxnSp>
        <p:nvCxnSpPr>
          <p:cNvPr id="15" name="Straight Connector 14">
            <a:extLst>
              <a:ext uri="{FF2B5EF4-FFF2-40B4-BE49-F238E27FC236}">
                <a16:creationId xmlns:a16="http://schemas.microsoft.com/office/drawing/2014/main" id="{158172D3-3EA6-3C74-5385-51CEC5DCE48E}"/>
              </a:ext>
            </a:extLst>
          </p:cNvPr>
          <p:cNvCxnSpPr>
            <a:cxnSpLocks/>
          </p:cNvCxnSpPr>
          <p:nvPr/>
        </p:nvCxnSpPr>
        <p:spPr>
          <a:xfrm>
            <a:off x="4502888" y="5036215"/>
            <a:ext cx="1998578" cy="0"/>
          </a:xfrm>
          <a:prstGeom prst="line">
            <a:avLst/>
          </a:prstGeom>
          <a:ln>
            <a:solidFill>
              <a:srgbClr val="0070C0"/>
            </a:solidFill>
            <a:prstDash val="lgDashDotDot"/>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74DB9F31-2852-126C-0B67-FE11964E3C81}"/>
              </a:ext>
            </a:extLst>
          </p:cNvPr>
          <p:cNvSpPr txBox="1"/>
          <p:nvPr/>
        </p:nvSpPr>
        <p:spPr>
          <a:xfrm>
            <a:off x="6478926" y="4880325"/>
            <a:ext cx="4655915" cy="646331"/>
          </a:xfrm>
          <a:prstGeom prst="rect">
            <a:avLst/>
          </a:prstGeom>
          <a:noFill/>
          <a:ln>
            <a:noFill/>
          </a:ln>
        </p:spPr>
        <p:txBody>
          <a:bodyPr wrap="square" rtlCol="0">
            <a:spAutoFit/>
          </a:bodyPr>
          <a:lstStyle/>
          <a:p>
            <a:r>
              <a:rPr lang="en-GB" dirty="0"/>
              <a:t>Facility with energy use above 1,500 kL/yr for three consecutive years. </a:t>
            </a:r>
            <a:endParaRPr lang="en-FR" dirty="0"/>
          </a:p>
        </p:txBody>
      </p:sp>
    </p:spTree>
    <p:extLst>
      <p:ext uri="{BB962C8B-B14F-4D97-AF65-F5344CB8AC3E}">
        <p14:creationId xmlns:p14="http://schemas.microsoft.com/office/powerpoint/2010/main" val="944494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2A36EE-07BD-81F5-F2C3-CA35C04C7E13}"/>
              </a:ext>
            </a:extLst>
          </p:cNvPr>
          <p:cNvSpPr>
            <a:spLocks noGrp="1"/>
          </p:cNvSpPr>
          <p:nvPr>
            <p:ph type="sldNum" sz="quarter" idx="12"/>
          </p:nvPr>
        </p:nvSpPr>
        <p:spPr/>
        <p:txBody>
          <a:bodyPr/>
          <a:lstStyle/>
          <a:p>
            <a:fld id="{7EBCDE59-7E23-4306-ABDC-F012B45DF18A}" type="slidenum">
              <a:rPr lang="en-US" altLang="en-US" smtClean="0"/>
              <a:pPr/>
              <a:t>4</a:t>
            </a:fld>
            <a:endParaRPr lang="en-US" altLang="en-US"/>
          </a:p>
        </p:txBody>
      </p:sp>
      <p:graphicFrame>
        <p:nvGraphicFramePr>
          <p:cNvPr id="10" name="Table 9">
            <a:extLst>
              <a:ext uri="{FF2B5EF4-FFF2-40B4-BE49-F238E27FC236}">
                <a16:creationId xmlns:a16="http://schemas.microsoft.com/office/drawing/2014/main" id="{2FF88AE5-3F9B-59A0-45B7-E276FEA9521F}"/>
              </a:ext>
            </a:extLst>
          </p:cNvPr>
          <p:cNvGraphicFramePr>
            <a:graphicFrameLocks noGrp="1"/>
          </p:cNvGraphicFramePr>
          <p:nvPr>
            <p:extLst>
              <p:ext uri="{D42A27DB-BD31-4B8C-83A1-F6EECF244321}">
                <p14:modId xmlns:p14="http://schemas.microsoft.com/office/powerpoint/2010/main" val="2960765329"/>
              </p:ext>
            </p:extLst>
          </p:nvPr>
        </p:nvGraphicFramePr>
        <p:xfrm>
          <a:off x="609599" y="1646183"/>
          <a:ext cx="5674290" cy="1697722"/>
        </p:xfrm>
        <a:graphic>
          <a:graphicData uri="http://schemas.openxmlformats.org/drawingml/2006/table">
            <a:tbl>
              <a:tblPr firstRow="1" firstCol="1" lastRow="1" lastCol="1" bandRow="1" bandCol="1">
                <a:tableStyleId>{5940675A-B579-460E-94D1-54222C63F5DA}</a:tableStyleId>
              </a:tblPr>
              <a:tblGrid>
                <a:gridCol w="2258860">
                  <a:extLst>
                    <a:ext uri="{9D8B030D-6E8A-4147-A177-3AD203B41FA5}">
                      <a16:colId xmlns:a16="http://schemas.microsoft.com/office/drawing/2014/main" val="519047781"/>
                    </a:ext>
                  </a:extLst>
                </a:gridCol>
                <a:gridCol w="1064713">
                  <a:extLst>
                    <a:ext uri="{9D8B030D-6E8A-4147-A177-3AD203B41FA5}">
                      <a16:colId xmlns:a16="http://schemas.microsoft.com/office/drawing/2014/main" val="1916994609"/>
                    </a:ext>
                  </a:extLst>
                </a:gridCol>
                <a:gridCol w="1139868">
                  <a:extLst>
                    <a:ext uri="{9D8B030D-6E8A-4147-A177-3AD203B41FA5}">
                      <a16:colId xmlns:a16="http://schemas.microsoft.com/office/drawing/2014/main" val="1454537719"/>
                    </a:ext>
                  </a:extLst>
                </a:gridCol>
                <a:gridCol w="1210849">
                  <a:extLst>
                    <a:ext uri="{9D8B030D-6E8A-4147-A177-3AD203B41FA5}">
                      <a16:colId xmlns:a16="http://schemas.microsoft.com/office/drawing/2014/main" val="1925796554"/>
                    </a:ext>
                  </a:extLst>
                </a:gridCol>
              </a:tblGrid>
              <a:tr h="332423">
                <a:tc gridSpan="4">
                  <a:txBody>
                    <a:bodyPr/>
                    <a:lstStyle/>
                    <a:p>
                      <a:pPr marL="66675" marR="0" lvl="0" indent="0" algn="ctr" defTabSz="914400" rtl="0" eaLnBrk="1" fontAlgn="auto" latinLnBrk="0" hangingPunct="1">
                        <a:lnSpc>
                          <a:spcPts val="1365"/>
                        </a:lnSpc>
                        <a:spcBef>
                          <a:spcPts val="0"/>
                        </a:spcBef>
                        <a:spcAft>
                          <a:spcPts val="0"/>
                        </a:spcAft>
                        <a:buClrTx/>
                        <a:buSzTx/>
                        <a:buFontTx/>
                        <a:buNone/>
                        <a:tabLst/>
                        <a:defRPr/>
                      </a:pPr>
                      <a:r>
                        <a:rPr lang="en-US" sz="1400" dirty="0">
                          <a:effectLst/>
                        </a:rPr>
                        <a:t>Target</a:t>
                      </a:r>
                      <a:r>
                        <a:rPr lang="en-US" sz="1400" spc="-15" dirty="0">
                          <a:effectLst/>
                        </a:rPr>
                        <a:t> </a:t>
                      </a:r>
                      <a:r>
                        <a:rPr lang="en-US" sz="1400" dirty="0">
                          <a:effectLst/>
                        </a:rPr>
                        <a:t>reduction</a:t>
                      </a:r>
                      <a:r>
                        <a:rPr lang="en-US" sz="1400" spc="-10" dirty="0">
                          <a:effectLst/>
                        </a:rPr>
                        <a:t> </a:t>
                      </a:r>
                      <a:r>
                        <a:rPr lang="en-US" sz="1400" dirty="0">
                          <a:effectLst/>
                        </a:rPr>
                        <a:t>rate</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pPr marL="742950" algn="ctr">
                        <a:lnSpc>
                          <a:spcPts val="1265"/>
                        </a:lnSpc>
                      </a:pP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n-FR"/>
                    </a:p>
                  </a:txBody>
                  <a:tcPr/>
                </a:tc>
                <a:tc hMerge="1">
                  <a:txBody>
                    <a:bodyPr/>
                    <a:lstStyle/>
                    <a:p>
                      <a:endParaRPr lang="en-FR"/>
                    </a:p>
                  </a:txBody>
                  <a:tcPr/>
                </a:tc>
                <a:extLst>
                  <a:ext uri="{0D108BD9-81ED-4DB2-BD59-A6C34878D82A}">
                    <a16:rowId xmlns:a16="http://schemas.microsoft.com/office/drawing/2014/main" val="3615045368"/>
                  </a:ext>
                </a:extLst>
              </a:tr>
              <a:tr h="457554">
                <a:tc>
                  <a:txBody>
                    <a:bodyPr/>
                    <a:lstStyle/>
                    <a:p>
                      <a:pPr marL="66675" algn="just">
                        <a:lnSpc>
                          <a:spcPts val="1365"/>
                        </a:lnSpc>
                      </a:pPr>
                      <a:r>
                        <a:rPr lang="en-US" sz="1400" b="0" dirty="0">
                          <a:effectLst/>
                          <a:latin typeface="+mn-lt"/>
                        </a:rPr>
                        <a:t>Category of facilities</a:t>
                      </a:r>
                      <a:endParaRPr lang="en-FR" sz="1400" b="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marL="66040" algn="ctr">
                        <a:lnSpc>
                          <a:spcPts val="1365"/>
                        </a:lnSpc>
                        <a:tabLst>
                          <a:tab pos="843915" algn="r"/>
                        </a:tabLst>
                      </a:pPr>
                      <a:r>
                        <a:rPr lang="en-US" sz="1400" b="0" dirty="0">
                          <a:effectLst/>
                          <a:latin typeface="+mn-lt"/>
                        </a:rPr>
                        <a:t>Phase	1</a:t>
                      </a:r>
                      <a:endParaRPr lang="en-FR" sz="1400" b="0" dirty="0">
                        <a:effectLst/>
                        <a:latin typeface="+mn-lt"/>
                      </a:endParaRPr>
                    </a:p>
                    <a:p>
                      <a:pPr marL="66040" algn="ctr">
                        <a:lnSpc>
                          <a:spcPts val="1285"/>
                        </a:lnSpc>
                        <a:spcBef>
                          <a:spcPts val="10"/>
                        </a:spcBef>
                        <a:spcAft>
                          <a:spcPts val="0"/>
                        </a:spcAft>
                      </a:pPr>
                      <a:r>
                        <a:rPr lang="en-US" sz="1400" b="0" dirty="0">
                          <a:effectLst/>
                          <a:latin typeface="+mn-lt"/>
                        </a:rPr>
                        <a:t>(2011-2014)</a:t>
                      </a:r>
                      <a:endParaRPr lang="en-FR" sz="1400" b="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marL="66040" algn="ctr">
                        <a:lnSpc>
                          <a:spcPts val="1365"/>
                        </a:lnSpc>
                        <a:tabLst>
                          <a:tab pos="894080" algn="r"/>
                        </a:tabLst>
                      </a:pPr>
                      <a:r>
                        <a:rPr lang="en-US" sz="1400" b="0" dirty="0">
                          <a:effectLst/>
                          <a:latin typeface="+mn-lt"/>
                        </a:rPr>
                        <a:t>Phase	2</a:t>
                      </a:r>
                      <a:endParaRPr lang="en-FR" sz="1400" b="0" dirty="0">
                        <a:effectLst/>
                        <a:latin typeface="+mn-lt"/>
                      </a:endParaRPr>
                    </a:p>
                    <a:p>
                      <a:pPr marL="66040" algn="ctr">
                        <a:lnSpc>
                          <a:spcPts val="1285"/>
                        </a:lnSpc>
                        <a:spcBef>
                          <a:spcPts val="10"/>
                        </a:spcBef>
                        <a:spcAft>
                          <a:spcPts val="0"/>
                        </a:spcAft>
                      </a:pPr>
                      <a:r>
                        <a:rPr lang="en-US" sz="1400" b="0" dirty="0">
                          <a:effectLst/>
                          <a:latin typeface="+mn-lt"/>
                        </a:rPr>
                        <a:t>(2015-2019)</a:t>
                      </a:r>
                      <a:endParaRPr lang="en-FR" sz="1400" b="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marL="65405" algn="ctr">
                        <a:lnSpc>
                          <a:spcPts val="1365"/>
                        </a:lnSpc>
                        <a:tabLst>
                          <a:tab pos="892810" algn="r"/>
                        </a:tabLst>
                      </a:pPr>
                      <a:r>
                        <a:rPr lang="en-US" sz="1400" b="0" dirty="0">
                          <a:effectLst/>
                          <a:latin typeface="+mn-lt"/>
                        </a:rPr>
                        <a:t>Phase	3</a:t>
                      </a:r>
                      <a:endParaRPr lang="en-FR" sz="1400" b="0" dirty="0">
                        <a:effectLst/>
                        <a:latin typeface="+mn-lt"/>
                      </a:endParaRPr>
                    </a:p>
                    <a:p>
                      <a:pPr marL="65405" algn="ctr">
                        <a:lnSpc>
                          <a:spcPts val="1285"/>
                        </a:lnSpc>
                        <a:spcBef>
                          <a:spcPts val="10"/>
                        </a:spcBef>
                        <a:spcAft>
                          <a:spcPts val="0"/>
                        </a:spcAft>
                      </a:pPr>
                      <a:r>
                        <a:rPr lang="en-US" sz="1400" b="0" dirty="0">
                          <a:effectLst/>
                          <a:latin typeface="+mn-lt"/>
                        </a:rPr>
                        <a:t>(2020-2024)</a:t>
                      </a:r>
                      <a:endParaRPr lang="en-FR" sz="1400" b="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6786483"/>
                  </a:ext>
                </a:extLst>
              </a:tr>
              <a:tr h="450701">
                <a:tc>
                  <a:txBody>
                    <a:bodyPr/>
                    <a:lstStyle/>
                    <a:p>
                      <a:pPr marL="66675" marR="88900" algn="just">
                        <a:lnSpc>
                          <a:spcPts val="1370"/>
                        </a:lnSpc>
                        <a:tabLst>
                          <a:tab pos="915670" algn="l"/>
                          <a:tab pos="1997710" algn="l"/>
                        </a:tabLst>
                      </a:pPr>
                      <a:r>
                        <a:rPr lang="en-FR" sz="1400" b="0" dirty="0">
                          <a:effectLst/>
                          <a:latin typeface="+mn-lt"/>
                        </a:rPr>
                        <a:t>Commercial </a:t>
                      </a:r>
                      <a:r>
                        <a:rPr lang="en-US" sz="1400" b="0" dirty="0">
                          <a:effectLst/>
                          <a:latin typeface="+mn-lt"/>
                        </a:rPr>
                        <a:t>buildings, etc.</a:t>
                      </a:r>
                      <a:endParaRPr lang="en-FR" sz="1400" b="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marL="66675" algn="ctr">
                        <a:lnSpc>
                          <a:spcPts val="1365"/>
                        </a:lnSpc>
                        <a:spcBef>
                          <a:spcPts val="50"/>
                        </a:spcBef>
                        <a:spcAft>
                          <a:spcPts val="0"/>
                        </a:spcAft>
                      </a:pPr>
                      <a:r>
                        <a:rPr lang="en-US" sz="1400" b="0" dirty="0">
                          <a:effectLst/>
                          <a:latin typeface="+mn-lt"/>
                        </a:rPr>
                        <a:t>8%</a:t>
                      </a:r>
                      <a:endParaRPr lang="en-FR" sz="1400" b="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marL="66675" algn="ctr">
                        <a:lnSpc>
                          <a:spcPts val="1365"/>
                        </a:lnSpc>
                        <a:spcBef>
                          <a:spcPts val="50"/>
                        </a:spcBef>
                        <a:spcAft>
                          <a:spcPts val="0"/>
                        </a:spcAft>
                      </a:pPr>
                      <a:r>
                        <a:rPr lang="en-US" sz="1400" b="0" dirty="0">
                          <a:effectLst/>
                          <a:latin typeface="+mn-lt"/>
                        </a:rPr>
                        <a:t>15%</a:t>
                      </a:r>
                      <a:endParaRPr lang="en-FR" sz="1400" b="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marL="66675" algn="ctr">
                        <a:lnSpc>
                          <a:spcPts val="1365"/>
                        </a:lnSpc>
                        <a:spcBef>
                          <a:spcPts val="50"/>
                        </a:spcBef>
                        <a:spcAft>
                          <a:spcPts val="0"/>
                        </a:spcAft>
                      </a:pPr>
                      <a:r>
                        <a:rPr lang="en-US" sz="1400" b="0" dirty="0">
                          <a:effectLst/>
                          <a:latin typeface="+mn-lt"/>
                        </a:rPr>
                        <a:t>22%</a:t>
                      </a:r>
                      <a:endParaRPr lang="en-FR" sz="1400" b="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360296166"/>
                  </a:ext>
                </a:extLst>
              </a:tr>
              <a:tr h="457044">
                <a:tc>
                  <a:txBody>
                    <a:bodyPr/>
                    <a:lstStyle/>
                    <a:p>
                      <a:pPr marL="66675" algn="just">
                        <a:lnSpc>
                          <a:spcPts val="1365"/>
                        </a:lnSpc>
                      </a:pPr>
                      <a:r>
                        <a:rPr lang="en-US" sz="1400" b="0" dirty="0">
                          <a:effectLst/>
                          <a:latin typeface="+mn-lt"/>
                        </a:rPr>
                        <a:t>Factories, etc.</a:t>
                      </a:r>
                      <a:endParaRPr lang="en-FR" sz="1400" b="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r>
                        <a:rPr lang="en-FR" sz="1400" dirty="0">
                          <a:latin typeface="+mn-lt"/>
                        </a:rPr>
                        <a:t>6%</a:t>
                      </a:r>
                    </a:p>
                  </a:txBody>
                  <a:tcPr anchor="ctr"/>
                </a:tc>
                <a:tc>
                  <a:txBody>
                    <a:bodyPr/>
                    <a:lstStyle/>
                    <a:p>
                      <a:pPr algn="ctr"/>
                      <a:r>
                        <a:rPr lang="en-FR" sz="1400" dirty="0">
                          <a:latin typeface="+mn-lt"/>
                        </a:rPr>
                        <a:t>13%</a:t>
                      </a:r>
                    </a:p>
                  </a:txBody>
                  <a:tcPr anchor="ctr"/>
                </a:tc>
                <a:tc>
                  <a:txBody>
                    <a:bodyPr/>
                    <a:lstStyle/>
                    <a:p>
                      <a:pPr algn="ctr"/>
                      <a:r>
                        <a:rPr lang="en-FR" sz="1400" dirty="0">
                          <a:latin typeface="+mn-lt"/>
                        </a:rPr>
                        <a:t>20%</a:t>
                      </a:r>
                    </a:p>
                  </a:txBody>
                  <a:tcPr anchor="ctr"/>
                </a:tc>
                <a:extLst>
                  <a:ext uri="{0D108BD9-81ED-4DB2-BD59-A6C34878D82A}">
                    <a16:rowId xmlns:a16="http://schemas.microsoft.com/office/drawing/2014/main" val="1339465523"/>
                  </a:ext>
                </a:extLst>
              </a:tr>
            </a:tbl>
          </a:graphicData>
        </a:graphic>
      </p:graphicFrame>
      <p:graphicFrame>
        <p:nvGraphicFramePr>
          <p:cNvPr id="11" name="Table 10">
            <a:extLst>
              <a:ext uri="{FF2B5EF4-FFF2-40B4-BE49-F238E27FC236}">
                <a16:creationId xmlns:a16="http://schemas.microsoft.com/office/drawing/2014/main" id="{9F6175C7-AB30-3E58-3919-E803CBC8967D}"/>
              </a:ext>
            </a:extLst>
          </p:cNvPr>
          <p:cNvGraphicFramePr>
            <a:graphicFrameLocks noGrp="1"/>
          </p:cNvGraphicFramePr>
          <p:nvPr>
            <p:extLst>
              <p:ext uri="{D42A27DB-BD31-4B8C-83A1-F6EECF244321}">
                <p14:modId xmlns:p14="http://schemas.microsoft.com/office/powerpoint/2010/main" val="1615589850"/>
              </p:ext>
            </p:extLst>
          </p:nvPr>
        </p:nvGraphicFramePr>
        <p:xfrm>
          <a:off x="609599" y="4009381"/>
          <a:ext cx="10713931" cy="2094251"/>
        </p:xfrm>
        <a:graphic>
          <a:graphicData uri="http://schemas.openxmlformats.org/drawingml/2006/table">
            <a:tbl>
              <a:tblPr firstRow="1" firstCol="1" lastRow="1" lastCol="1" bandRow="1" bandCol="1">
                <a:tableStyleId>{5940675A-B579-460E-94D1-54222C63F5DA}</a:tableStyleId>
              </a:tblPr>
              <a:tblGrid>
                <a:gridCol w="1394565">
                  <a:extLst>
                    <a:ext uri="{9D8B030D-6E8A-4147-A177-3AD203B41FA5}">
                      <a16:colId xmlns:a16="http://schemas.microsoft.com/office/drawing/2014/main" val="1609090483"/>
                    </a:ext>
                  </a:extLst>
                </a:gridCol>
                <a:gridCol w="1014609">
                  <a:extLst>
                    <a:ext uri="{9D8B030D-6E8A-4147-A177-3AD203B41FA5}">
                      <a16:colId xmlns:a16="http://schemas.microsoft.com/office/drawing/2014/main" val="3210435828"/>
                    </a:ext>
                  </a:extLst>
                </a:gridCol>
                <a:gridCol w="1327281">
                  <a:extLst>
                    <a:ext uri="{9D8B030D-6E8A-4147-A177-3AD203B41FA5}">
                      <a16:colId xmlns:a16="http://schemas.microsoft.com/office/drawing/2014/main" val="3311091614"/>
                    </a:ext>
                  </a:extLst>
                </a:gridCol>
                <a:gridCol w="1018022">
                  <a:extLst>
                    <a:ext uri="{9D8B030D-6E8A-4147-A177-3AD203B41FA5}">
                      <a16:colId xmlns:a16="http://schemas.microsoft.com/office/drawing/2014/main" val="1653402159"/>
                    </a:ext>
                  </a:extLst>
                </a:gridCol>
                <a:gridCol w="1196533">
                  <a:extLst>
                    <a:ext uri="{9D8B030D-6E8A-4147-A177-3AD203B41FA5}">
                      <a16:colId xmlns:a16="http://schemas.microsoft.com/office/drawing/2014/main" val="2129889796"/>
                    </a:ext>
                  </a:extLst>
                </a:gridCol>
                <a:gridCol w="1230580">
                  <a:extLst>
                    <a:ext uri="{9D8B030D-6E8A-4147-A177-3AD203B41FA5}">
                      <a16:colId xmlns:a16="http://schemas.microsoft.com/office/drawing/2014/main" val="2135832070"/>
                    </a:ext>
                  </a:extLst>
                </a:gridCol>
                <a:gridCol w="1252603">
                  <a:extLst>
                    <a:ext uri="{9D8B030D-6E8A-4147-A177-3AD203B41FA5}">
                      <a16:colId xmlns:a16="http://schemas.microsoft.com/office/drawing/2014/main" val="1795877080"/>
                    </a:ext>
                  </a:extLst>
                </a:gridCol>
                <a:gridCol w="1315064">
                  <a:extLst>
                    <a:ext uri="{9D8B030D-6E8A-4147-A177-3AD203B41FA5}">
                      <a16:colId xmlns:a16="http://schemas.microsoft.com/office/drawing/2014/main" val="1582428517"/>
                    </a:ext>
                  </a:extLst>
                </a:gridCol>
                <a:gridCol w="964674">
                  <a:extLst>
                    <a:ext uri="{9D8B030D-6E8A-4147-A177-3AD203B41FA5}">
                      <a16:colId xmlns:a16="http://schemas.microsoft.com/office/drawing/2014/main" val="3250426303"/>
                    </a:ext>
                  </a:extLst>
                </a:gridCol>
              </a:tblGrid>
              <a:tr h="829763">
                <a:tc>
                  <a:txBody>
                    <a:bodyPr/>
                    <a:lstStyle/>
                    <a:p>
                      <a:pPr marL="66675" algn="l">
                        <a:lnSpc>
                          <a:spcPts val="1365"/>
                        </a:lnSpc>
                      </a:pPr>
                      <a:r>
                        <a:rPr lang="en-US" sz="1600" dirty="0">
                          <a:effectLst/>
                        </a:rPr>
                        <a:t>Category</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algn="l">
                        <a:lnSpc>
                          <a:spcPts val="1370"/>
                        </a:lnSpc>
                      </a:pPr>
                      <a:r>
                        <a:rPr lang="en-US" sz="1600" dirty="0">
                          <a:effectLst/>
                        </a:rPr>
                        <a:t>Number</a:t>
                      </a:r>
                      <a:r>
                        <a:rPr lang="en-US" sz="1600" spc="200" dirty="0">
                          <a:effectLst/>
                        </a:rPr>
                        <a:t> </a:t>
                      </a:r>
                      <a:r>
                        <a:rPr lang="en-US" sz="1600" dirty="0">
                          <a:effectLst/>
                        </a:rPr>
                        <a:t>of </a:t>
                      </a:r>
                      <a:r>
                        <a:rPr lang="en-US" sz="1600" spc="-285" dirty="0">
                          <a:effectLst/>
                        </a:rPr>
                        <a:t> </a:t>
                      </a:r>
                      <a:r>
                        <a:rPr lang="en-US" sz="1600" dirty="0">
                          <a:effectLst/>
                        </a:rPr>
                        <a:t>facilities</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marR="142240" algn="l">
                        <a:lnSpc>
                          <a:spcPts val="1370"/>
                        </a:lnSpc>
                      </a:pPr>
                      <a:r>
                        <a:rPr lang="en-US" sz="1600">
                          <a:effectLst/>
                        </a:rPr>
                        <a:t>Targeted</a:t>
                      </a:r>
                      <a:r>
                        <a:rPr lang="en-US" sz="1600" spc="5">
                          <a:effectLst/>
                        </a:rPr>
                        <a:t> </a:t>
                      </a:r>
                      <a:r>
                        <a:rPr lang="en-US" sz="1600">
                          <a:effectLst/>
                        </a:rPr>
                        <a:t>emissions</a:t>
                      </a:r>
                      <a:endParaRPr lang="en-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040" algn="l">
                        <a:lnSpc>
                          <a:spcPts val="1365"/>
                        </a:lnSpc>
                      </a:pPr>
                      <a:r>
                        <a:rPr lang="en-US" sz="1600">
                          <a:effectLst/>
                        </a:rPr>
                        <a:t>Emissions</a:t>
                      </a:r>
                      <a:endParaRPr lang="en-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040" marR="230505" algn="l">
                        <a:lnSpc>
                          <a:spcPts val="1370"/>
                        </a:lnSpc>
                        <a:spcAft>
                          <a:spcPts val="0"/>
                        </a:spcAft>
                      </a:pPr>
                      <a:r>
                        <a:rPr lang="en-US" sz="1600" dirty="0">
                          <a:effectLst/>
                        </a:rPr>
                        <a:t>Reduced</a:t>
                      </a:r>
                      <a:r>
                        <a:rPr lang="en-US" sz="1600" spc="5" dirty="0">
                          <a:effectLst/>
                        </a:rPr>
                        <a:t> e</a:t>
                      </a:r>
                      <a:r>
                        <a:rPr lang="en-US" sz="1600" dirty="0">
                          <a:effectLst/>
                        </a:rPr>
                        <a:t>missions</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5405" marR="231140" algn="l">
                        <a:lnSpc>
                          <a:spcPts val="1370"/>
                        </a:lnSpc>
                        <a:spcAft>
                          <a:spcPts val="0"/>
                        </a:spcAft>
                      </a:pPr>
                      <a:r>
                        <a:rPr lang="en-US" sz="1600" dirty="0">
                          <a:effectLst/>
                        </a:rPr>
                        <a:t>Reduction rate</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algn="l">
                        <a:lnSpc>
                          <a:spcPts val="1365"/>
                        </a:lnSpc>
                      </a:pPr>
                      <a:r>
                        <a:rPr lang="en-US" sz="1600" dirty="0">
                          <a:effectLst/>
                        </a:rPr>
                        <a:t>Achieved</a:t>
                      </a:r>
                      <a:endParaRPr lang="en-FR" sz="1400" dirty="0">
                        <a:effectLst/>
                      </a:endParaRPr>
                    </a:p>
                    <a:p>
                      <a:pPr marL="66675" algn="l">
                        <a:lnSpc>
                          <a:spcPts val="1365"/>
                        </a:lnSpc>
                        <a:spcBef>
                          <a:spcPts val="10"/>
                        </a:spcBef>
                      </a:pPr>
                      <a:r>
                        <a:rPr lang="en-US" sz="1600" dirty="0">
                          <a:effectLst/>
                        </a:rPr>
                        <a:t>without</a:t>
                      </a:r>
                      <a:r>
                        <a:rPr lang="en-US" sz="1600" spc="-10" dirty="0">
                          <a:effectLst/>
                        </a:rPr>
                        <a:t> </a:t>
                      </a:r>
                      <a:r>
                        <a:rPr lang="en-US" sz="1600" dirty="0">
                          <a:effectLst/>
                        </a:rPr>
                        <a:t>trading</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4135" algn="l">
                        <a:lnSpc>
                          <a:spcPts val="1365"/>
                        </a:lnSpc>
                      </a:pPr>
                      <a:r>
                        <a:rPr lang="en-US" sz="1600" dirty="0">
                          <a:effectLst/>
                        </a:rPr>
                        <a:t>Achieved</a:t>
                      </a:r>
                      <a:endParaRPr lang="en-FR" sz="1400" dirty="0">
                        <a:effectLst/>
                      </a:endParaRPr>
                    </a:p>
                    <a:p>
                      <a:pPr marL="64135" algn="l">
                        <a:lnSpc>
                          <a:spcPts val="1365"/>
                        </a:lnSpc>
                        <a:spcBef>
                          <a:spcPts val="10"/>
                        </a:spcBef>
                        <a:spcAft>
                          <a:spcPts val="0"/>
                        </a:spcAft>
                      </a:pPr>
                      <a:r>
                        <a:rPr lang="en-US" sz="1600" dirty="0">
                          <a:effectLst/>
                        </a:rPr>
                        <a:t>with</a:t>
                      </a:r>
                      <a:r>
                        <a:rPr lang="en-US" sz="1600" spc="-5" dirty="0">
                          <a:effectLst/>
                        </a:rPr>
                        <a:t> </a:t>
                      </a:r>
                      <a:r>
                        <a:rPr lang="en-US" sz="1600" dirty="0">
                          <a:effectLst/>
                        </a:rPr>
                        <a:t>trading</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7310" algn="l">
                        <a:lnSpc>
                          <a:spcPts val="1365"/>
                        </a:lnSpc>
                      </a:pPr>
                      <a:r>
                        <a:rPr lang="en-US" sz="1600" dirty="0">
                          <a:effectLst/>
                        </a:rPr>
                        <a:t>Total</a:t>
                      </a:r>
                    </a:p>
                    <a:p>
                      <a:pPr marL="67310" algn="l">
                        <a:lnSpc>
                          <a:spcPts val="1365"/>
                        </a:lnSpc>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Achieved</a:t>
                      </a:r>
                    </a:p>
                  </a:txBody>
                  <a:tcPr marL="0" marR="0" marT="0" marB="0" anchor="ctr"/>
                </a:tc>
                <a:extLst>
                  <a:ext uri="{0D108BD9-81ED-4DB2-BD59-A6C34878D82A}">
                    <a16:rowId xmlns:a16="http://schemas.microsoft.com/office/drawing/2014/main" val="2219326437"/>
                  </a:ext>
                </a:extLst>
              </a:tr>
              <a:tr h="307502">
                <a:tc>
                  <a:txBody>
                    <a:bodyPr/>
                    <a:lstStyle/>
                    <a:p>
                      <a:pPr marL="66675" marR="81280" algn="l">
                        <a:lnSpc>
                          <a:spcPts val="1370"/>
                        </a:lnSpc>
                      </a:pPr>
                      <a:r>
                        <a:rPr lang="en-US" sz="1600" spc="-10" dirty="0">
                          <a:effectLst/>
                        </a:rPr>
                        <a:t>Factories, etc.</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algn="l">
                        <a:lnSpc>
                          <a:spcPts val="1265"/>
                        </a:lnSpc>
                      </a:pPr>
                      <a:r>
                        <a:rPr lang="en-US" sz="1600">
                          <a:effectLst/>
                        </a:rPr>
                        <a:t>428</a:t>
                      </a:r>
                      <a:endParaRPr lang="en-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algn="l">
                        <a:lnSpc>
                          <a:spcPts val="1265"/>
                        </a:lnSpc>
                      </a:pPr>
                      <a:r>
                        <a:rPr lang="en-US" sz="1600">
                          <a:effectLst/>
                        </a:rPr>
                        <a:t>30.41 Mt</a:t>
                      </a:r>
                      <a:endParaRPr lang="en-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040" algn="l">
                        <a:lnSpc>
                          <a:spcPts val="1265"/>
                        </a:lnSpc>
                      </a:pPr>
                      <a:r>
                        <a:rPr lang="en-US" sz="1600">
                          <a:effectLst/>
                        </a:rPr>
                        <a:t>23.73 Mt</a:t>
                      </a:r>
                      <a:endParaRPr lang="en-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040" algn="l">
                        <a:lnSpc>
                          <a:spcPts val="1265"/>
                        </a:lnSpc>
                      </a:pPr>
                      <a:r>
                        <a:rPr lang="en-US" sz="1600" dirty="0">
                          <a:effectLst/>
                        </a:rPr>
                        <a:t>6.68 Mt</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5405" algn="l">
                        <a:lnSpc>
                          <a:spcPts val="1265"/>
                        </a:lnSpc>
                      </a:pPr>
                      <a:r>
                        <a:rPr lang="en-US" sz="1600" dirty="0">
                          <a:effectLst/>
                        </a:rPr>
                        <a:t>22%</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algn="l">
                        <a:lnSpc>
                          <a:spcPts val="1365"/>
                        </a:lnSpc>
                      </a:pPr>
                      <a:r>
                        <a:rPr lang="en-US" sz="1600" dirty="0">
                          <a:effectLst/>
                        </a:rPr>
                        <a:t>371</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4135" algn="l">
                        <a:lnSpc>
                          <a:spcPts val="1365"/>
                        </a:lnSpc>
                      </a:pPr>
                      <a:r>
                        <a:rPr lang="en-US" sz="1600" dirty="0">
                          <a:effectLst/>
                        </a:rPr>
                        <a:t>50</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7310" algn="l">
                        <a:lnSpc>
                          <a:spcPts val="1365"/>
                        </a:lnSpc>
                      </a:pPr>
                      <a:r>
                        <a:rPr lang="en-US" sz="1600" dirty="0">
                          <a:effectLst/>
                        </a:rPr>
                        <a:t>421</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58978619"/>
                  </a:ext>
                </a:extLst>
              </a:tr>
              <a:tr h="623209">
                <a:tc>
                  <a:txBody>
                    <a:bodyPr/>
                    <a:lstStyle/>
                    <a:p>
                      <a:pPr marL="66675" algn="l">
                        <a:lnSpc>
                          <a:spcPts val="1365"/>
                        </a:lnSpc>
                      </a:pPr>
                      <a:r>
                        <a:rPr lang="en-US" sz="1600" dirty="0">
                          <a:effectLst/>
                        </a:rPr>
                        <a:t>Commercial buildings, etc.</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algn="l">
                        <a:lnSpc>
                          <a:spcPts val="1290"/>
                        </a:lnSpc>
                      </a:pPr>
                      <a:r>
                        <a:rPr lang="en-US" sz="1600" dirty="0">
                          <a:effectLst/>
                        </a:rPr>
                        <a:t>180</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algn="l">
                        <a:lnSpc>
                          <a:spcPts val="1290"/>
                        </a:lnSpc>
                      </a:pPr>
                      <a:r>
                        <a:rPr lang="en-US" sz="1600">
                          <a:effectLst/>
                        </a:rPr>
                        <a:t>5.14 Mt</a:t>
                      </a:r>
                      <a:endParaRPr lang="en-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040" algn="l">
                        <a:lnSpc>
                          <a:spcPts val="1290"/>
                        </a:lnSpc>
                      </a:pPr>
                      <a:r>
                        <a:rPr lang="en-US" sz="1600">
                          <a:effectLst/>
                        </a:rPr>
                        <a:t>4.02 Mt</a:t>
                      </a:r>
                      <a:endParaRPr lang="en-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040" algn="l">
                        <a:lnSpc>
                          <a:spcPts val="1290"/>
                        </a:lnSpc>
                      </a:pPr>
                      <a:r>
                        <a:rPr lang="en-US" sz="1600" dirty="0">
                          <a:effectLst/>
                        </a:rPr>
                        <a:t>1.12 Mt</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5405" algn="l">
                        <a:lnSpc>
                          <a:spcPts val="1290"/>
                        </a:lnSpc>
                      </a:pPr>
                      <a:r>
                        <a:rPr lang="en-US" sz="1600" dirty="0">
                          <a:effectLst/>
                        </a:rPr>
                        <a:t>22%</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algn="l">
                        <a:lnSpc>
                          <a:spcPts val="1365"/>
                        </a:lnSpc>
                      </a:pPr>
                      <a:r>
                        <a:rPr lang="en-US" sz="1600" dirty="0">
                          <a:effectLst/>
                        </a:rPr>
                        <a:t>162</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4135" algn="l">
                        <a:lnSpc>
                          <a:spcPts val="1365"/>
                        </a:lnSpc>
                      </a:pPr>
                      <a:r>
                        <a:rPr lang="en-US" sz="1600" dirty="0">
                          <a:effectLst/>
                        </a:rPr>
                        <a:t>16</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7310" algn="l">
                        <a:lnSpc>
                          <a:spcPts val="1365"/>
                        </a:lnSpc>
                      </a:pPr>
                      <a:r>
                        <a:rPr lang="en-US" sz="1600" dirty="0">
                          <a:effectLst/>
                        </a:rPr>
                        <a:t>178</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735021247"/>
                  </a:ext>
                </a:extLst>
              </a:tr>
              <a:tr h="333777">
                <a:tc>
                  <a:txBody>
                    <a:bodyPr/>
                    <a:lstStyle/>
                    <a:p>
                      <a:pPr marL="66675" algn="l">
                        <a:lnSpc>
                          <a:spcPts val="1365"/>
                        </a:lnSpc>
                      </a:pPr>
                      <a:r>
                        <a:rPr lang="en-US" sz="1600" dirty="0">
                          <a:effectLst/>
                        </a:rPr>
                        <a:t>Total</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algn="l">
                        <a:lnSpc>
                          <a:spcPts val="1290"/>
                        </a:lnSpc>
                      </a:pPr>
                      <a:r>
                        <a:rPr lang="en-US" sz="1600" dirty="0">
                          <a:effectLst/>
                        </a:rPr>
                        <a:t>608</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algn="l">
                        <a:lnSpc>
                          <a:spcPts val="1290"/>
                        </a:lnSpc>
                      </a:pPr>
                      <a:r>
                        <a:rPr lang="en-US" sz="1600">
                          <a:effectLst/>
                        </a:rPr>
                        <a:t>35.55 Mt</a:t>
                      </a:r>
                      <a:endParaRPr lang="en-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040" algn="l">
                        <a:lnSpc>
                          <a:spcPts val="1290"/>
                        </a:lnSpc>
                      </a:pPr>
                      <a:r>
                        <a:rPr lang="en-US" sz="1600">
                          <a:effectLst/>
                        </a:rPr>
                        <a:t>27.75 Mt</a:t>
                      </a:r>
                      <a:endParaRPr lang="en-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040" algn="l">
                        <a:lnSpc>
                          <a:spcPts val="1290"/>
                        </a:lnSpc>
                      </a:pPr>
                      <a:r>
                        <a:rPr lang="en-US" sz="1600" dirty="0">
                          <a:effectLst/>
                        </a:rPr>
                        <a:t>7.8 Mt</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5405" algn="l">
                        <a:lnSpc>
                          <a:spcPts val="1290"/>
                        </a:lnSpc>
                      </a:pPr>
                      <a:r>
                        <a:rPr lang="en-US" sz="1600" dirty="0">
                          <a:effectLst/>
                        </a:rPr>
                        <a:t>22%</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6675" algn="l">
                        <a:lnSpc>
                          <a:spcPts val="1365"/>
                        </a:lnSpc>
                      </a:pPr>
                      <a:r>
                        <a:rPr lang="en-US" sz="1600" dirty="0">
                          <a:effectLst/>
                        </a:rPr>
                        <a:t>533</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4135" algn="l">
                        <a:lnSpc>
                          <a:spcPts val="1365"/>
                        </a:lnSpc>
                      </a:pPr>
                      <a:r>
                        <a:rPr lang="en-US" sz="1600" dirty="0">
                          <a:effectLst/>
                        </a:rPr>
                        <a:t>66</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7310" algn="l">
                        <a:lnSpc>
                          <a:spcPts val="1365"/>
                        </a:lnSpc>
                      </a:pPr>
                      <a:r>
                        <a:rPr lang="en-US" sz="1600" dirty="0">
                          <a:effectLst/>
                        </a:rPr>
                        <a:t>599</a:t>
                      </a:r>
                      <a:endParaRPr lang="en-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19595742"/>
                  </a:ext>
                </a:extLst>
              </a:tr>
            </a:tbl>
          </a:graphicData>
        </a:graphic>
      </p:graphicFrame>
      <p:sp>
        <p:nvSpPr>
          <p:cNvPr id="17" name="Rectangle 16">
            <a:extLst>
              <a:ext uri="{FF2B5EF4-FFF2-40B4-BE49-F238E27FC236}">
                <a16:creationId xmlns:a16="http://schemas.microsoft.com/office/drawing/2014/main" id="{9791434A-02ED-20C5-6614-47E2C0CF1AE7}"/>
              </a:ext>
            </a:extLst>
          </p:cNvPr>
          <p:cNvSpPr/>
          <p:nvPr/>
        </p:nvSpPr>
        <p:spPr>
          <a:xfrm>
            <a:off x="6789106" y="1515649"/>
            <a:ext cx="313151" cy="18282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a:p>
        </p:txBody>
      </p:sp>
      <p:sp>
        <p:nvSpPr>
          <p:cNvPr id="18" name="Rectangle 17">
            <a:extLst>
              <a:ext uri="{FF2B5EF4-FFF2-40B4-BE49-F238E27FC236}">
                <a16:creationId xmlns:a16="http://schemas.microsoft.com/office/drawing/2014/main" id="{7FCBC093-8CBA-65B0-368B-AB82E5DBD446}"/>
              </a:ext>
            </a:extLst>
          </p:cNvPr>
          <p:cNvSpPr/>
          <p:nvPr/>
        </p:nvSpPr>
        <p:spPr>
          <a:xfrm>
            <a:off x="8219160" y="1515649"/>
            <a:ext cx="313151" cy="18282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9" name="TextBox 18">
            <a:extLst>
              <a:ext uri="{FF2B5EF4-FFF2-40B4-BE49-F238E27FC236}">
                <a16:creationId xmlns:a16="http://schemas.microsoft.com/office/drawing/2014/main" id="{CB9E720B-B494-AA1A-1EDD-66FFE69CCF6F}"/>
              </a:ext>
            </a:extLst>
          </p:cNvPr>
          <p:cNvSpPr txBox="1"/>
          <p:nvPr/>
        </p:nvSpPr>
        <p:spPr>
          <a:xfrm>
            <a:off x="6584509" y="3323280"/>
            <a:ext cx="1530261" cy="338554"/>
          </a:xfrm>
          <a:prstGeom prst="rect">
            <a:avLst/>
          </a:prstGeom>
          <a:noFill/>
        </p:spPr>
        <p:txBody>
          <a:bodyPr wrap="square" rtlCol="0">
            <a:spAutoFit/>
          </a:bodyPr>
          <a:lstStyle/>
          <a:p>
            <a:r>
              <a:rPr lang="en-FR" sz="1600" dirty="0"/>
              <a:t>Base  Target</a:t>
            </a:r>
          </a:p>
        </p:txBody>
      </p:sp>
      <p:sp>
        <p:nvSpPr>
          <p:cNvPr id="20" name="TextBox 19">
            <a:extLst>
              <a:ext uri="{FF2B5EF4-FFF2-40B4-BE49-F238E27FC236}">
                <a16:creationId xmlns:a16="http://schemas.microsoft.com/office/drawing/2014/main" id="{FCB5C3E3-5B4B-B1C8-09A1-5148281146C8}"/>
              </a:ext>
            </a:extLst>
          </p:cNvPr>
          <p:cNvSpPr txBox="1"/>
          <p:nvPr/>
        </p:nvSpPr>
        <p:spPr>
          <a:xfrm>
            <a:off x="8011952" y="3354057"/>
            <a:ext cx="2272432" cy="307777"/>
          </a:xfrm>
          <a:prstGeom prst="rect">
            <a:avLst/>
          </a:prstGeom>
          <a:noFill/>
        </p:spPr>
        <p:txBody>
          <a:bodyPr wrap="square" rtlCol="0">
            <a:spAutoFit/>
          </a:bodyPr>
          <a:lstStyle/>
          <a:p>
            <a:r>
              <a:rPr lang="en-FR" sz="1400" dirty="0"/>
              <a:t>  2011  2012  2013  2014</a:t>
            </a:r>
          </a:p>
        </p:txBody>
      </p:sp>
      <p:sp>
        <p:nvSpPr>
          <p:cNvPr id="21" name="Rectangle 20">
            <a:extLst>
              <a:ext uri="{FF2B5EF4-FFF2-40B4-BE49-F238E27FC236}">
                <a16:creationId xmlns:a16="http://schemas.microsoft.com/office/drawing/2014/main" id="{4AAE5C4E-118D-1F68-D6A6-E89676FFF8E0}"/>
              </a:ext>
            </a:extLst>
          </p:cNvPr>
          <p:cNvSpPr/>
          <p:nvPr/>
        </p:nvSpPr>
        <p:spPr>
          <a:xfrm>
            <a:off x="8682621" y="1631636"/>
            <a:ext cx="313151" cy="171226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a:p>
        </p:txBody>
      </p:sp>
      <p:sp>
        <p:nvSpPr>
          <p:cNvPr id="22" name="Rectangle 21">
            <a:extLst>
              <a:ext uri="{FF2B5EF4-FFF2-40B4-BE49-F238E27FC236}">
                <a16:creationId xmlns:a16="http://schemas.microsoft.com/office/drawing/2014/main" id="{026E77DB-D3E1-AF61-3850-26B55C087745}"/>
              </a:ext>
            </a:extLst>
          </p:cNvPr>
          <p:cNvSpPr/>
          <p:nvPr/>
        </p:nvSpPr>
        <p:spPr>
          <a:xfrm>
            <a:off x="9148168" y="1777103"/>
            <a:ext cx="313151" cy="156680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a:p>
        </p:txBody>
      </p:sp>
      <p:sp>
        <p:nvSpPr>
          <p:cNvPr id="24" name="Rectangle 23">
            <a:extLst>
              <a:ext uri="{FF2B5EF4-FFF2-40B4-BE49-F238E27FC236}">
                <a16:creationId xmlns:a16="http://schemas.microsoft.com/office/drawing/2014/main" id="{335D2B10-54FF-E761-8055-B0D10FF27AE5}"/>
              </a:ext>
            </a:extLst>
          </p:cNvPr>
          <p:cNvSpPr/>
          <p:nvPr/>
        </p:nvSpPr>
        <p:spPr>
          <a:xfrm>
            <a:off x="9598062" y="2114525"/>
            <a:ext cx="313151" cy="12395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a:p>
        </p:txBody>
      </p:sp>
      <p:sp>
        <p:nvSpPr>
          <p:cNvPr id="25" name="TextBox 24">
            <a:extLst>
              <a:ext uri="{FF2B5EF4-FFF2-40B4-BE49-F238E27FC236}">
                <a16:creationId xmlns:a16="http://schemas.microsoft.com/office/drawing/2014/main" id="{F4917B7B-0166-2715-24B8-81759AD3265A}"/>
              </a:ext>
            </a:extLst>
          </p:cNvPr>
          <p:cNvSpPr txBox="1"/>
          <p:nvPr/>
        </p:nvSpPr>
        <p:spPr>
          <a:xfrm>
            <a:off x="6789105" y="876648"/>
            <a:ext cx="5125611" cy="584775"/>
          </a:xfrm>
          <a:prstGeom prst="rect">
            <a:avLst/>
          </a:prstGeom>
          <a:noFill/>
        </p:spPr>
        <p:txBody>
          <a:bodyPr wrap="square" rtlCol="0">
            <a:spAutoFit/>
          </a:bodyPr>
          <a:lstStyle/>
          <a:p>
            <a:r>
              <a:rPr lang="en-FR" sz="1600" i="1" dirty="0"/>
              <a:t>Base year </a:t>
            </a:r>
            <a:r>
              <a:rPr lang="en-FR" sz="1600" dirty="0"/>
              <a:t>x </a:t>
            </a:r>
            <a:r>
              <a:rPr lang="en-FR" sz="1600" i="1" dirty="0"/>
              <a:t>1- (Target reduction rate) </a:t>
            </a:r>
            <a:r>
              <a:rPr lang="en-FR" sz="1600" dirty="0"/>
              <a:t>x </a:t>
            </a:r>
            <a:r>
              <a:rPr lang="en-FR" sz="1600" i="1" dirty="0"/>
              <a:t>Number of years</a:t>
            </a:r>
            <a:r>
              <a:rPr lang="en-FR" sz="1600" dirty="0"/>
              <a:t> &gt; </a:t>
            </a:r>
            <a:r>
              <a:rPr lang="en-FR" sz="1600" i="1" dirty="0"/>
              <a:t>Total real emissions</a:t>
            </a:r>
          </a:p>
        </p:txBody>
      </p:sp>
      <p:sp>
        <p:nvSpPr>
          <p:cNvPr id="27" name="Rectangle 26">
            <a:extLst>
              <a:ext uri="{FF2B5EF4-FFF2-40B4-BE49-F238E27FC236}">
                <a16:creationId xmlns:a16="http://schemas.microsoft.com/office/drawing/2014/main" id="{C068E0AF-36A9-33FA-E7BA-D51C736196DE}"/>
              </a:ext>
            </a:extLst>
          </p:cNvPr>
          <p:cNvSpPr/>
          <p:nvPr/>
        </p:nvSpPr>
        <p:spPr>
          <a:xfrm>
            <a:off x="7357994" y="1728471"/>
            <a:ext cx="313151" cy="161543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a:p>
        </p:txBody>
      </p:sp>
      <p:sp>
        <p:nvSpPr>
          <p:cNvPr id="28" name="TextBox 27">
            <a:extLst>
              <a:ext uri="{FF2B5EF4-FFF2-40B4-BE49-F238E27FC236}">
                <a16:creationId xmlns:a16="http://schemas.microsoft.com/office/drawing/2014/main" id="{89E825F7-A4FA-8842-4714-81EE15CCCFCA}"/>
              </a:ext>
            </a:extLst>
          </p:cNvPr>
          <p:cNvSpPr txBox="1"/>
          <p:nvPr/>
        </p:nvSpPr>
        <p:spPr>
          <a:xfrm>
            <a:off x="609599" y="3606705"/>
            <a:ext cx="4684734" cy="369332"/>
          </a:xfrm>
          <a:prstGeom prst="rect">
            <a:avLst/>
          </a:prstGeom>
          <a:noFill/>
        </p:spPr>
        <p:txBody>
          <a:bodyPr wrap="square" rtlCol="0">
            <a:spAutoFit/>
          </a:bodyPr>
          <a:lstStyle/>
          <a:p>
            <a:r>
              <a:rPr lang="en-FR" dirty="0"/>
              <a:t>Result of Phase 1 (2011-2014)</a:t>
            </a:r>
          </a:p>
        </p:txBody>
      </p:sp>
      <p:sp>
        <p:nvSpPr>
          <p:cNvPr id="3" name="TextBox 2">
            <a:extLst>
              <a:ext uri="{FF2B5EF4-FFF2-40B4-BE49-F238E27FC236}">
                <a16:creationId xmlns:a16="http://schemas.microsoft.com/office/drawing/2014/main" id="{BFFA1951-77C7-30D6-9721-AEAAF1AF48DE}"/>
              </a:ext>
            </a:extLst>
          </p:cNvPr>
          <p:cNvSpPr txBox="1"/>
          <p:nvPr/>
        </p:nvSpPr>
        <p:spPr>
          <a:xfrm>
            <a:off x="1498652" y="6174180"/>
            <a:ext cx="3548881" cy="276999"/>
          </a:xfrm>
          <a:prstGeom prst="rect">
            <a:avLst/>
          </a:prstGeom>
          <a:solidFill>
            <a:schemeClr val="bg1"/>
          </a:solidFill>
        </p:spPr>
        <p:txBody>
          <a:bodyPr wrap="square" rtlCol="0">
            <a:spAutoFit/>
          </a:bodyPr>
          <a:lstStyle/>
          <a:p>
            <a:r>
              <a:rPr lang="en-FR" sz="1200" dirty="0"/>
              <a:t>Source: </a:t>
            </a:r>
            <a:r>
              <a:rPr lang="en-GB" sz="1200" dirty="0"/>
              <a:t>Saitama Prefecture</a:t>
            </a:r>
            <a:endParaRPr lang="en-FR" sz="1200" dirty="0"/>
          </a:p>
        </p:txBody>
      </p:sp>
      <p:sp>
        <p:nvSpPr>
          <p:cNvPr id="6" name="Title 1">
            <a:extLst>
              <a:ext uri="{FF2B5EF4-FFF2-40B4-BE49-F238E27FC236}">
                <a16:creationId xmlns:a16="http://schemas.microsoft.com/office/drawing/2014/main" id="{E334DA15-D1AA-2190-BA40-9B2129FD8753}"/>
              </a:ext>
            </a:extLst>
          </p:cNvPr>
          <p:cNvSpPr txBox="1">
            <a:spLocks/>
          </p:cNvSpPr>
          <p:nvPr/>
        </p:nvSpPr>
        <p:spPr bwMode="auto">
          <a:xfrm>
            <a:off x="609600" y="609600"/>
            <a:ext cx="10972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kern="1200">
                <a:solidFill>
                  <a:schemeClr val="tx2"/>
                </a:solidFill>
                <a:latin typeface="Garamond" panose="02020404030301010803" pitchFamily="18" charset="0"/>
                <a:ea typeface="ＭＳ Ｐゴシック" charset="0"/>
                <a:cs typeface="Garamond" panose="02020404030301010803" pitchFamily="18" charset="0"/>
              </a:defRPr>
            </a:lvl1pPr>
            <a:lvl2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r>
              <a:rPr lang="en-FR" sz="2800"/>
              <a:t>ETS at the prefectural level</a:t>
            </a:r>
            <a:endParaRPr lang="en-FR" sz="2800" dirty="0"/>
          </a:p>
        </p:txBody>
      </p:sp>
    </p:spTree>
    <p:extLst>
      <p:ext uri="{BB962C8B-B14F-4D97-AF65-F5344CB8AC3E}">
        <p14:creationId xmlns:p14="http://schemas.microsoft.com/office/powerpoint/2010/main" val="3934235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FBC62AC-0954-4E01-8D38-59D273C6F13F}"/>
              </a:ext>
            </a:extLst>
          </p:cNvPr>
          <p:cNvSpPr>
            <a:spLocks noGrp="1"/>
          </p:cNvSpPr>
          <p:nvPr>
            <p:ph type="sldNum" sz="quarter" idx="11"/>
          </p:nvPr>
        </p:nvSpPr>
        <p:spPr/>
        <p:txBody>
          <a:bodyPr/>
          <a:lstStyle/>
          <a:p>
            <a:fld id="{E2222A35-B407-467E-96B9-C8DEAB6FCBB9}" type="slidenum">
              <a:rPr lang="en-US" altLang="en-US" smtClean="0"/>
              <a:pPr/>
              <a:t>5</a:t>
            </a:fld>
            <a:endParaRPr lang="en-US" altLang="en-US"/>
          </a:p>
        </p:txBody>
      </p:sp>
      <p:graphicFrame>
        <p:nvGraphicFramePr>
          <p:cNvPr id="4" name="Table 3">
            <a:extLst>
              <a:ext uri="{FF2B5EF4-FFF2-40B4-BE49-F238E27FC236}">
                <a16:creationId xmlns:a16="http://schemas.microsoft.com/office/drawing/2014/main" id="{EC3814C7-E775-BD65-F14B-4642925AFD5F}"/>
              </a:ext>
            </a:extLst>
          </p:cNvPr>
          <p:cNvGraphicFramePr>
            <a:graphicFrameLocks noGrp="1"/>
          </p:cNvGraphicFramePr>
          <p:nvPr>
            <p:extLst>
              <p:ext uri="{D42A27DB-BD31-4B8C-83A1-F6EECF244321}">
                <p14:modId xmlns:p14="http://schemas.microsoft.com/office/powerpoint/2010/main" val="573031053"/>
              </p:ext>
            </p:extLst>
          </p:nvPr>
        </p:nvGraphicFramePr>
        <p:xfrm>
          <a:off x="849323" y="1804860"/>
          <a:ext cx="5743982" cy="3621175"/>
        </p:xfrm>
        <a:graphic>
          <a:graphicData uri="http://schemas.openxmlformats.org/drawingml/2006/table">
            <a:tbl>
              <a:tblPr>
                <a:tableStyleId>{5C22544A-7EE6-4342-B048-85BDC9FD1C3A}</a:tableStyleId>
              </a:tblPr>
              <a:tblGrid>
                <a:gridCol w="3021651">
                  <a:extLst>
                    <a:ext uri="{9D8B030D-6E8A-4147-A177-3AD203B41FA5}">
                      <a16:colId xmlns:a16="http://schemas.microsoft.com/office/drawing/2014/main" val="2540059766"/>
                    </a:ext>
                  </a:extLst>
                </a:gridCol>
                <a:gridCol w="2722331">
                  <a:extLst>
                    <a:ext uri="{9D8B030D-6E8A-4147-A177-3AD203B41FA5}">
                      <a16:colId xmlns:a16="http://schemas.microsoft.com/office/drawing/2014/main" val="267767461"/>
                    </a:ext>
                  </a:extLst>
                </a:gridCol>
              </a:tblGrid>
              <a:tr h="438561">
                <a:tc gridSpan="2">
                  <a:txBody>
                    <a:bodyPr/>
                    <a:lstStyle/>
                    <a:p>
                      <a:pPr algn="l" fontAlgn="b"/>
                      <a:r>
                        <a:rPr lang="en-GB" sz="1200" b="0" u="none" strike="noStrike" dirty="0">
                          <a:effectLst/>
                          <a:latin typeface="+mn-lt"/>
                        </a:rPr>
                        <a:t>Dependent variable: </a:t>
                      </a:r>
                      <a:r>
                        <a:rPr lang="en-GB" sz="1200" b="1" u="none" strike="noStrike" dirty="0">
                          <a:effectLst/>
                          <a:latin typeface="+mn-lt"/>
                        </a:rPr>
                        <a:t>Reduced CO2 emissions compared to base year</a:t>
                      </a:r>
                      <a:endParaRPr lang="en-GB" sz="1200" b="1" i="0" u="none" strike="noStrike" dirty="0">
                        <a:solidFill>
                          <a:srgbClr val="000000"/>
                        </a:solidFill>
                        <a:effectLst/>
                        <a:latin typeface="+mn-lt"/>
                      </a:endParaRPr>
                    </a:p>
                  </a:txBody>
                  <a:tcPr marL="9525" marR="9525" marT="9525" marB="0" anchor="b"/>
                </a:tc>
                <a:tc hMerge="1">
                  <a:txBody>
                    <a:bodyPr/>
                    <a:lstStyle/>
                    <a:p>
                      <a:endParaRPr lang="en-FR"/>
                    </a:p>
                  </a:txBody>
                  <a:tcPr/>
                </a:tc>
                <a:extLst>
                  <a:ext uri="{0D108BD9-81ED-4DB2-BD59-A6C34878D82A}">
                    <a16:rowId xmlns:a16="http://schemas.microsoft.com/office/drawing/2014/main" val="1447723469"/>
                  </a:ext>
                </a:extLst>
              </a:tr>
              <a:tr h="242300">
                <a:tc>
                  <a:txBody>
                    <a:bodyPr/>
                    <a:lstStyle/>
                    <a:p>
                      <a:pPr algn="l" fontAlgn="b"/>
                      <a:endParaRPr lang="en-FR" sz="1200" b="0" i="0" u="none" strike="noStrike">
                        <a:solidFill>
                          <a:srgbClr val="000000"/>
                        </a:solidFill>
                        <a:effectLst/>
                        <a:latin typeface="+mn-lt"/>
                      </a:endParaRPr>
                    </a:p>
                  </a:txBody>
                  <a:tcPr marL="9525" marR="9525" marT="9525" marB="0" anchor="b"/>
                </a:tc>
                <a:tc>
                  <a:txBody>
                    <a:bodyPr/>
                    <a:lstStyle/>
                    <a:p>
                      <a:pPr algn="l" fontAlgn="b"/>
                      <a:endParaRPr lang="en-FR"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087104011"/>
                  </a:ext>
                </a:extLst>
              </a:tr>
              <a:tr h="242300">
                <a:tc>
                  <a:txBody>
                    <a:bodyPr/>
                    <a:lstStyle/>
                    <a:p>
                      <a:pPr algn="l" fontAlgn="b"/>
                      <a:endParaRPr lang="en-FR" sz="1200" b="0" i="0" u="none" strike="noStrike">
                        <a:solidFill>
                          <a:srgbClr val="000000"/>
                        </a:solidFill>
                        <a:effectLst/>
                        <a:latin typeface="+mn-lt"/>
                      </a:endParaRPr>
                    </a:p>
                  </a:txBody>
                  <a:tcPr marL="9525" marR="9525" marT="9525" marB="0" anchor="b"/>
                </a:tc>
                <a:tc>
                  <a:txBody>
                    <a:bodyPr/>
                    <a:lstStyle/>
                    <a:p>
                      <a:pPr algn="l" fontAlgn="b"/>
                      <a:r>
                        <a:rPr lang="en-GB" sz="1200" u="none" strike="noStrike">
                          <a:effectLst/>
                          <a:latin typeface="+mn-lt"/>
                        </a:rPr>
                        <a:t>Facility level</a:t>
                      </a:r>
                      <a:endParaRPr lang="en-GB"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261642109"/>
                  </a:ext>
                </a:extLst>
              </a:tr>
              <a:tr h="516904">
                <a:tc>
                  <a:txBody>
                    <a:bodyPr/>
                    <a:lstStyle/>
                    <a:p>
                      <a:pPr algn="l" fontAlgn="t"/>
                      <a:r>
                        <a:rPr lang="en-GB" sz="1200" b="1" u="none" strike="noStrike" dirty="0">
                          <a:effectLst/>
                          <a:latin typeface="+mn-lt"/>
                        </a:rPr>
                        <a:t>Base_year</a:t>
                      </a:r>
                    </a:p>
                    <a:p>
                      <a:pPr algn="l" fontAlgn="t"/>
                      <a:r>
                        <a:rPr lang="en-GB" sz="1200" b="0" u="none" strike="noStrike" dirty="0">
                          <a:effectLst/>
                          <a:latin typeface="+mn-lt"/>
                        </a:rPr>
                        <a:t>Real emission in 2010  </a:t>
                      </a:r>
                      <a:endParaRPr lang="en-GB" sz="1200" b="0" i="0" u="none" strike="noStrike" dirty="0">
                        <a:solidFill>
                          <a:srgbClr val="000000"/>
                        </a:solidFill>
                        <a:effectLst/>
                        <a:latin typeface="+mn-lt"/>
                      </a:endParaRPr>
                    </a:p>
                  </a:txBody>
                  <a:tcPr marL="9525" marR="9525" marT="9525" marB="0"/>
                </a:tc>
                <a:tc>
                  <a:txBody>
                    <a:bodyPr/>
                    <a:lstStyle/>
                    <a:p>
                      <a:pPr algn="l" fontAlgn="t"/>
                      <a:r>
                        <a:rPr lang="en-FR" sz="1200" u="none" strike="noStrike" dirty="0">
                          <a:effectLst/>
                          <a:latin typeface="+mn-lt"/>
                        </a:rPr>
                        <a:t> - 0.1123***</a:t>
                      </a:r>
                      <a:br>
                        <a:rPr lang="en-FR" sz="1200" u="none" strike="noStrike" dirty="0">
                          <a:effectLst/>
                          <a:latin typeface="+mn-lt"/>
                        </a:rPr>
                      </a:br>
                      <a:r>
                        <a:rPr lang="en-FR" sz="1200" u="none" strike="noStrike" dirty="0">
                          <a:effectLst/>
                          <a:latin typeface="+mn-lt"/>
                        </a:rPr>
                        <a:t>(- 37.074)</a:t>
                      </a:r>
                      <a:endParaRPr lang="en-FR" sz="12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1347197859"/>
                  </a:ext>
                </a:extLst>
              </a:tr>
              <a:tr h="516904">
                <a:tc>
                  <a:txBody>
                    <a:bodyPr/>
                    <a:lstStyle/>
                    <a:p>
                      <a:pPr algn="l" fontAlgn="t"/>
                      <a:r>
                        <a:rPr lang="en-GB" sz="1200" b="1" u="none" strike="noStrike" dirty="0">
                          <a:effectLst/>
                          <a:latin typeface="+mn-lt"/>
                        </a:rPr>
                        <a:t>ETS </a:t>
                      </a:r>
                    </a:p>
                    <a:p>
                      <a:pPr algn="l" fontAlgn="t"/>
                      <a:r>
                        <a:rPr lang="en-GB" sz="1200" b="0" u="none" strike="noStrike" dirty="0">
                          <a:effectLst/>
                          <a:latin typeface="+mn-lt"/>
                        </a:rPr>
                        <a:t>Dummy  takes   1    if  targeted</a:t>
                      </a:r>
                    </a:p>
                  </a:txBody>
                  <a:tcPr marL="9525" marR="9525" marT="9525" marB="0"/>
                </a:tc>
                <a:tc>
                  <a:txBody>
                    <a:bodyPr/>
                    <a:lstStyle/>
                    <a:p>
                      <a:pPr algn="l" fontAlgn="t"/>
                      <a:r>
                        <a:rPr lang="en-FR" sz="1200" u="none" strike="noStrike">
                          <a:effectLst/>
                          <a:latin typeface="+mn-lt"/>
                        </a:rPr>
                        <a:t>1796***</a:t>
                      </a:r>
                      <a:br>
                        <a:rPr lang="en-FR" sz="1200" u="none" strike="noStrike">
                          <a:effectLst/>
                          <a:latin typeface="+mn-lt"/>
                        </a:rPr>
                      </a:br>
                      <a:r>
                        <a:rPr lang="en-FR" sz="1200" u="none" strike="noStrike">
                          <a:effectLst/>
                          <a:latin typeface="+mn-lt"/>
                        </a:rPr>
                        <a:t>(6.868)</a:t>
                      </a:r>
                      <a:endParaRPr lang="en-FR" sz="1200" b="0" i="0" u="none" strike="noStrike">
                        <a:solidFill>
                          <a:srgbClr val="000000"/>
                        </a:solidFill>
                        <a:effectLst/>
                        <a:latin typeface="+mn-lt"/>
                      </a:endParaRPr>
                    </a:p>
                  </a:txBody>
                  <a:tcPr marL="9525" marR="9525" marT="9525" marB="0"/>
                </a:tc>
                <a:extLst>
                  <a:ext uri="{0D108BD9-81ED-4DB2-BD59-A6C34878D82A}">
                    <a16:rowId xmlns:a16="http://schemas.microsoft.com/office/drawing/2014/main" val="1938337344"/>
                  </a:ext>
                </a:extLst>
              </a:tr>
              <a:tr h="581518">
                <a:tc>
                  <a:txBody>
                    <a:bodyPr/>
                    <a:lstStyle/>
                    <a:p>
                      <a:pPr algn="l" fontAlgn="t"/>
                      <a:r>
                        <a:rPr lang="en-GB" sz="1200" b="1" u="none" strike="noStrike" dirty="0">
                          <a:effectLst/>
                          <a:latin typeface="+mn-lt"/>
                        </a:rPr>
                        <a:t>Low_energy_comsumption</a:t>
                      </a:r>
                    </a:p>
                    <a:p>
                      <a:pPr marL="0" marR="0" indent="0" algn="l" defTabSz="914400" rtl="0" eaLnBrk="1" fontAlgn="t"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mn-lt"/>
                        </a:rPr>
                        <a:t>Dummy  takes   1    if  less than 1,500 kL of oil equivalent of energy per year</a:t>
                      </a:r>
                    </a:p>
                    <a:p>
                      <a:pPr marL="0" marR="0" indent="0" algn="l" defTabSz="914400" rtl="0" eaLnBrk="1" fontAlgn="t" latinLnBrk="0" hangingPunct="1">
                        <a:lnSpc>
                          <a:spcPct val="100000"/>
                        </a:lnSpc>
                        <a:spcBef>
                          <a:spcPts val="0"/>
                        </a:spcBef>
                        <a:spcAft>
                          <a:spcPts val="0"/>
                        </a:spcAft>
                        <a:buClrTx/>
                        <a:buSzTx/>
                        <a:buFontTx/>
                        <a:buNone/>
                        <a:tabLst/>
                        <a:defRPr/>
                      </a:pPr>
                      <a:endParaRPr lang="en-GB" sz="1200" b="0" i="0" u="none" strike="noStrike" dirty="0">
                        <a:solidFill>
                          <a:srgbClr val="000000"/>
                        </a:solidFill>
                        <a:effectLst/>
                        <a:latin typeface="+mn-lt"/>
                      </a:endParaRPr>
                    </a:p>
                  </a:txBody>
                  <a:tcPr marL="9525" marR="9525" marT="9525" marB="0"/>
                </a:tc>
                <a:tc>
                  <a:txBody>
                    <a:bodyPr/>
                    <a:lstStyle/>
                    <a:p>
                      <a:pPr algn="l" fontAlgn="t"/>
                      <a:r>
                        <a:rPr lang="en-FR" sz="1200" u="none" strike="noStrike" dirty="0">
                          <a:effectLst/>
                          <a:latin typeface="+mn-lt"/>
                        </a:rPr>
                        <a:t>868.9***</a:t>
                      </a:r>
                      <a:br>
                        <a:rPr lang="en-FR" sz="1200" u="none" strike="noStrike" dirty="0">
                          <a:effectLst/>
                          <a:latin typeface="+mn-lt"/>
                        </a:rPr>
                      </a:br>
                      <a:r>
                        <a:rPr lang="en-FR" sz="1200" u="none" strike="noStrike" dirty="0">
                          <a:effectLst/>
                          <a:latin typeface="+mn-lt"/>
                        </a:rPr>
                        <a:t>(3.318)</a:t>
                      </a:r>
                      <a:endParaRPr lang="en-FR" sz="12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1168397150"/>
                  </a:ext>
                </a:extLst>
              </a:tr>
              <a:tr h="242300">
                <a:tc>
                  <a:txBody>
                    <a:bodyPr/>
                    <a:lstStyle/>
                    <a:p>
                      <a:pPr algn="l" fontAlgn="t"/>
                      <a:r>
                        <a:rPr lang="en-GB" sz="1200" u="none" strike="noStrike" dirty="0">
                          <a:effectLst/>
                          <a:latin typeface="+mn-lt"/>
                        </a:rPr>
                        <a:t>Observation</a:t>
                      </a:r>
                      <a:endParaRPr lang="en-GB" sz="1200" b="0" i="0" u="none" strike="noStrike" dirty="0">
                        <a:solidFill>
                          <a:srgbClr val="000000"/>
                        </a:solidFill>
                        <a:effectLst/>
                        <a:latin typeface="+mn-lt"/>
                      </a:endParaRPr>
                    </a:p>
                  </a:txBody>
                  <a:tcPr marL="9525" marR="9525" marT="9525" marB="0" anchor="b"/>
                </a:tc>
                <a:tc>
                  <a:txBody>
                    <a:bodyPr/>
                    <a:lstStyle/>
                    <a:p>
                      <a:pPr algn="l" fontAlgn="t"/>
                      <a:r>
                        <a:rPr lang="en-FR" sz="1200" u="none" strike="noStrike" dirty="0">
                          <a:effectLst/>
                          <a:latin typeface="+mn-lt"/>
                        </a:rPr>
                        <a:t>4525</a:t>
                      </a:r>
                      <a:endParaRPr lang="en-FR"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38002229"/>
                  </a:ext>
                </a:extLst>
              </a:tr>
              <a:tr h="242300">
                <a:tc>
                  <a:txBody>
                    <a:bodyPr/>
                    <a:lstStyle/>
                    <a:p>
                      <a:pPr algn="l" fontAlgn="t"/>
                      <a:r>
                        <a:rPr lang="en-GB" sz="1200" u="none" strike="noStrike" dirty="0">
                          <a:effectLst/>
                          <a:latin typeface="+mn-lt"/>
                        </a:rPr>
                        <a:t>Adjusted R</a:t>
                      </a:r>
                      <a:endParaRPr lang="en-GB" sz="1200" b="0" i="0" u="none" strike="noStrike" dirty="0">
                        <a:solidFill>
                          <a:srgbClr val="000000"/>
                        </a:solidFill>
                        <a:effectLst/>
                        <a:latin typeface="+mn-lt"/>
                      </a:endParaRPr>
                    </a:p>
                  </a:txBody>
                  <a:tcPr marL="9525" marR="9525" marT="9525" marB="0" anchor="b"/>
                </a:tc>
                <a:tc>
                  <a:txBody>
                    <a:bodyPr/>
                    <a:lstStyle/>
                    <a:p>
                      <a:pPr algn="l" fontAlgn="t"/>
                      <a:r>
                        <a:rPr lang="en-FR" sz="1200" u="none" strike="noStrike" dirty="0">
                          <a:effectLst/>
                          <a:latin typeface="+mn-lt"/>
                        </a:rPr>
                        <a:t>0.2345</a:t>
                      </a:r>
                      <a:endParaRPr lang="en-FR"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144189085"/>
                  </a:ext>
                </a:extLst>
              </a:tr>
              <a:tr h="438561">
                <a:tc gridSpan="2">
                  <a:txBody>
                    <a:bodyPr/>
                    <a:lstStyle/>
                    <a:p>
                      <a:pPr algn="l" fontAlgn="t"/>
                      <a:r>
                        <a:rPr lang="en-GB" sz="1200" u="none" strike="noStrike" dirty="0">
                          <a:effectLst/>
                          <a:latin typeface="+mn-lt"/>
                        </a:rPr>
                        <a:t>Note: Coverage time is 2011-2014, t-value is in parentheses and p-value denotes </a:t>
                      </a:r>
                    </a:p>
                    <a:p>
                      <a:pPr algn="l" fontAlgn="t"/>
                      <a:r>
                        <a:rPr lang="en-GB" sz="1200" u="none" strike="noStrike" dirty="0">
                          <a:effectLst/>
                          <a:latin typeface="+mn-lt"/>
                        </a:rPr>
                        <a:t>*** 1%, ** 5%, * 10% </a:t>
                      </a:r>
                      <a:endParaRPr lang="en-GB" sz="1200" b="0" i="0" u="none" strike="noStrike" dirty="0">
                        <a:solidFill>
                          <a:srgbClr val="000000"/>
                        </a:solidFill>
                        <a:effectLst/>
                        <a:latin typeface="+mn-lt"/>
                      </a:endParaRPr>
                    </a:p>
                  </a:txBody>
                  <a:tcPr marL="9525" marR="9525" marT="9525" marB="0"/>
                </a:tc>
                <a:tc hMerge="1">
                  <a:txBody>
                    <a:bodyPr/>
                    <a:lstStyle/>
                    <a:p>
                      <a:endParaRPr lang="en-FR"/>
                    </a:p>
                  </a:txBody>
                  <a:tcPr/>
                </a:tc>
                <a:extLst>
                  <a:ext uri="{0D108BD9-81ED-4DB2-BD59-A6C34878D82A}">
                    <a16:rowId xmlns:a16="http://schemas.microsoft.com/office/drawing/2014/main" val="1150455860"/>
                  </a:ext>
                </a:extLst>
              </a:tr>
            </a:tbl>
          </a:graphicData>
        </a:graphic>
      </p:graphicFrame>
      <p:sp>
        <p:nvSpPr>
          <p:cNvPr id="8" name="TextBox 7">
            <a:extLst>
              <a:ext uri="{FF2B5EF4-FFF2-40B4-BE49-F238E27FC236}">
                <a16:creationId xmlns:a16="http://schemas.microsoft.com/office/drawing/2014/main" id="{6FBE6F32-B6D0-D7B0-666F-027310101FDF}"/>
              </a:ext>
            </a:extLst>
          </p:cNvPr>
          <p:cNvSpPr txBox="1"/>
          <p:nvPr/>
        </p:nvSpPr>
        <p:spPr>
          <a:xfrm>
            <a:off x="6858000" y="1804860"/>
            <a:ext cx="5056718" cy="4647426"/>
          </a:xfrm>
          <a:prstGeom prst="rect">
            <a:avLst/>
          </a:prstGeom>
          <a:noFill/>
        </p:spPr>
        <p:txBody>
          <a:bodyPr wrap="square" rtlCol="0">
            <a:spAutoFit/>
          </a:bodyPr>
          <a:lstStyle/>
          <a:p>
            <a:r>
              <a:rPr lang="en-GB" sz="1600" b="1" dirty="0"/>
              <a:t>Key findings:</a:t>
            </a:r>
          </a:p>
          <a:p>
            <a:endParaRPr lang="en-GB" sz="1400" dirty="0"/>
          </a:p>
          <a:p>
            <a:pPr marL="342900" indent="-342900">
              <a:buFont typeface="+mj-lt"/>
              <a:buAutoNum type="arabicPeriod"/>
            </a:pPr>
            <a:r>
              <a:rPr lang="en-GB" sz="1400" dirty="0"/>
              <a:t>The facilities that are covered by the ETS are more likely to reduce CO2 emissions than those that are not covered.</a:t>
            </a:r>
          </a:p>
          <a:p>
            <a:pPr marL="342900" indent="-342900">
              <a:buFont typeface="+mj-lt"/>
              <a:buAutoNum type="arabicPeriod"/>
            </a:pPr>
            <a:endParaRPr lang="en-GB" sz="1400" dirty="0"/>
          </a:p>
          <a:p>
            <a:pPr marL="342900" indent="-342900">
              <a:buFont typeface="+mj-lt"/>
              <a:buAutoNum type="arabicPeriod"/>
            </a:pPr>
            <a:endParaRPr lang="en-GB" sz="1400" dirty="0"/>
          </a:p>
          <a:p>
            <a:pPr marL="342900" indent="-342900">
              <a:buFont typeface="+mj-lt"/>
              <a:buAutoNum type="arabicPeriod"/>
            </a:pPr>
            <a:r>
              <a:rPr lang="en-GB" sz="1400" dirty="0"/>
              <a:t>The facilities with larger CO2 emissions in the base year (FY2010) tend to reduce their emissions less than those with smaller emissions. </a:t>
            </a:r>
          </a:p>
          <a:p>
            <a:pPr marL="342900" indent="-342900">
              <a:buFont typeface="+mj-lt"/>
              <a:buAutoNum type="arabicPeriod"/>
            </a:pPr>
            <a:endParaRPr lang="en-GB" sz="1400" dirty="0"/>
          </a:p>
          <a:p>
            <a:pPr marL="342900" indent="-342900">
              <a:buFont typeface="+mj-lt"/>
              <a:buAutoNum type="arabicPeriod"/>
            </a:pPr>
            <a:endParaRPr lang="en-GB" sz="1400" dirty="0"/>
          </a:p>
          <a:p>
            <a:pPr marL="342900" indent="-342900">
              <a:buFont typeface="+mj-lt"/>
              <a:buAutoNum type="arabicPeriod"/>
            </a:pPr>
            <a:r>
              <a:rPr lang="en-GB" sz="1400" dirty="0"/>
              <a:t>The facilities that use energy less than 1,500 kL per year are more likely to reduce CO2 emissions than those with energy use above 1,500 kL.</a:t>
            </a:r>
          </a:p>
          <a:p>
            <a:pPr marL="342900" indent="-342900">
              <a:buFont typeface="+mj-lt"/>
              <a:buAutoNum type="arabicPeriod"/>
            </a:pPr>
            <a:endParaRPr lang="en-GB" sz="1400" dirty="0"/>
          </a:p>
          <a:p>
            <a:endParaRPr lang="en-GB" sz="1400" dirty="0"/>
          </a:p>
          <a:p>
            <a:endParaRPr lang="en-FR" sz="1400" dirty="0"/>
          </a:p>
          <a:p>
            <a:endParaRPr lang="en-FR" sz="1400" dirty="0"/>
          </a:p>
          <a:p>
            <a:endParaRPr lang="en-FR" sz="1400" dirty="0"/>
          </a:p>
          <a:p>
            <a:endParaRPr lang="en-FR" sz="1400" dirty="0"/>
          </a:p>
        </p:txBody>
      </p:sp>
      <p:sp>
        <p:nvSpPr>
          <p:cNvPr id="2" name="Title 1">
            <a:extLst>
              <a:ext uri="{FF2B5EF4-FFF2-40B4-BE49-F238E27FC236}">
                <a16:creationId xmlns:a16="http://schemas.microsoft.com/office/drawing/2014/main" id="{C429C0A8-B0E4-39D5-354B-F8C867129B00}"/>
              </a:ext>
            </a:extLst>
          </p:cNvPr>
          <p:cNvSpPr>
            <a:spLocks noGrp="1"/>
          </p:cNvSpPr>
          <p:nvPr>
            <p:ph type="title"/>
          </p:nvPr>
        </p:nvSpPr>
        <p:spPr>
          <a:xfrm>
            <a:off x="762000" y="762000"/>
            <a:ext cx="10972800" cy="366712"/>
          </a:xfrm>
        </p:spPr>
        <p:txBody>
          <a:bodyPr/>
          <a:lstStyle/>
          <a:p>
            <a:r>
              <a:rPr lang="en-FR" sz="2800" b="1" dirty="0"/>
              <a:t>ETS at the prefectural level</a:t>
            </a:r>
          </a:p>
        </p:txBody>
      </p:sp>
    </p:spTree>
    <p:extLst>
      <p:ext uri="{BB962C8B-B14F-4D97-AF65-F5344CB8AC3E}">
        <p14:creationId xmlns:p14="http://schemas.microsoft.com/office/powerpoint/2010/main" val="2969240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FBC62AC-0954-4E01-8D38-59D273C6F13F}"/>
              </a:ext>
            </a:extLst>
          </p:cNvPr>
          <p:cNvSpPr>
            <a:spLocks noGrp="1"/>
          </p:cNvSpPr>
          <p:nvPr>
            <p:ph type="sldNum" sz="quarter" idx="11"/>
          </p:nvPr>
        </p:nvSpPr>
        <p:spPr/>
        <p:txBody>
          <a:bodyPr/>
          <a:lstStyle/>
          <a:p>
            <a:fld id="{E2222A35-B407-467E-96B9-C8DEAB6FCBB9}" type="slidenum">
              <a:rPr lang="en-US" altLang="en-US" smtClean="0"/>
              <a:pPr/>
              <a:t>6</a:t>
            </a:fld>
            <a:endParaRPr lang="en-US" altLang="en-US"/>
          </a:p>
        </p:txBody>
      </p:sp>
      <p:cxnSp>
        <p:nvCxnSpPr>
          <p:cNvPr id="10" name="Straight Connector 9">
            <a:extLst>
              <a:ext uri="{FF2B5EF4-FFF2-40B4-BE49-F238E27FC236}">
                <a16:creationId xmlns:a16="http://schemas.microsoft.com/office/drawing/2014/main" id="{3841FC58-B142-6D3E-2EC4-CED2E2709228}"/>
              </a:ext>
            </a:extLst>
          </p:cNvPr>
          <p:cNvCxnSpPr>
            <a:cxnSpLocks/>
          </p:cNvCxnSpPr>
          <p:nvPr/>
        </p:nvCxnSpPr>
        <p:spPr>
          <a:xfrm>
            <a:off x="2659880" y="4940135"/>
            <a:ext cx="343612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218E964-B83F-2BC6-D00F-13A5CF3019D0}"/>
              </a:ext>
            </a:extLst>
          </p:cNvPr>
          <p:cNvCxnSpPr>
            <a:cxnSpLocks/>
          </p:cNvCxnSpPr>
          <p:nvPr/>
        </p:nvCxnSpPr>
        <p:spPr>
          <a:xfrm>
            <a:off x="2664000" y="4874400"/>
            <a:ext cx="5565600" cy="0"/>
          </a:xfrm>
          <a:prstGeom prst="line">
            <a:avLst/>
          </a:prstGeom>
          <a:ln w="15875"/>
        </p:spPr>
        <p:style>
          <a:lnRef idx="1">
            <a:schemeClr val="accent5"/>
          </a:lnRef>
          <a:fillRef idx="0">
            <a:schemeClr val="accent5"/>
          </a:fillRef>
          <a:effectRef idx="0">
            <a:schemeClr val="accent5"/>
          </a:effectRef>
          <a:fontRef idx="minor">
            <a:schemeClr val="tx1"/>
          </a:fontRef>
        </p:style>
      </p:cxnSp>
      <p:cxnSp>
        <p:nvCxnSpPr>
          <p:cNvPr id="13" name="Straight Connector 12">
            <a:extLst>
              <a:ext uri="{FF2B5EF4-FFF2-40B4-BE49-F238E27FC236}">
                <a16:creationId xmlns:a16="http://schemas.microsoft.com/office/drawing/2014/main" id="{180A48D2-6B31-34D6-E1D3-6B122E31A241}"/>
              </a:ext>
            </a:extLst>
          </p:cNvPr>
          <p:cNvCxnSpPr>
            <a:cxnSpLocks/>
          </p:cNvCxnSpPr>
          <p:nvPr/>
        </p:nvCxnSpPr>
        <p:spPr>
          <a:xfrm>
            <a:off x="2659879" y="2262579"/>
            <a:ext cx="5569721" cy="0"/>
          </a:xfrm>
          <a:prstGeom prst="line">
            <a:avLst/>
          </a:prstGeom>
          <a:ln w="15875"/>
        </p:spPr>
        <p:style>
          <a:lnRef idx="1">
            <a:schemeClr val="accent5"/>
          </a:lnRef>
          <a:fillRef idx="0">
            <a:schemeClr val="accent5"/>
          </a:fillRef>
          <a:effectRef idx="0">
            <a:schemeClr val="accent5"/>
          </a:effectRef>
          <a:fontRef idx="minor">
            <a:schemeClr val="tx1"/>
          </a:fontRef>
        </p:style>
      </p:cxnSp>
      <p:cxnSp>
        <p:nvCxnSpPr>
          <p:cNvPr id="14" name="Straight Connector 13">
            <a:extLst>
              <a:ext uri="{FF2B5EF4-FFF2-40B4-BE49-F238E27FC236}">
                <a16:creationId xmlns:a16="http://schemas.microsoft.com/office/drawing/2014/main" id="{4290A3D1-280D-A945-22D9-552DE5110365}"/>
              </a:ext>
            </a:extLst>
          </p:cNvPr>
          <p:cNvCxnSpPr>
            <a:cxnSpLocks/>
          </p:cNvCxnSpPr>
          <p:nvPr/>
        </p:nvCxnSpPr>
        <p:spPr>
          <a:xfrm>
            <a:off x="2660400" y="2322000"/>
            <a:ext cx="343560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2B5F9CC-8475-F457-0176-5CC9D41778CB}"/>
              </a:ext>
            </a:extLst>
          </p:cNvPr>
          <p:cNvCxnSpPr>
            <a:cxnSpLocks/>
          </p:cNvCxnSpPr>
          <p:nvPr/>
        </p:nvCxnSpPr>
        <p:spPr>
          <a:xfrm>
            <a:off x="5950053" y="2322000"/>
            <a:ext cx="0" cy="2618135"/>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8" name="Straight Arrow Connector 17">
            <a:extLst>
              <a:ext uri="{FF2B5EF4-FFF2-40B4-BE49-F238E27FC236}">
                <a16:creationId xmlns:a16="http://schemas.microsoft.com/office/drawing/2014/main" id="{75413A60-F569-91BC-5D52-2A5C9552ADC6}"/>
              </a:ext>
            </a:extLst>
          </p:cNvPr>
          <p:cNvCxnSpPr>
            <a:cxnSpLocks/>
          </p:cNvCxnSpPr>
          <p:nvPr/>
        </p:nvCxnSpPr>
        <p:spPr>
          <a:xfrm>
            <a:off x="8116447" y="2262579"/>
            <a:ext cx="0" cy="2618135"/>
          </a:xfrm>
          <a:prstGeom prst="straightConnector1">
            <a:avLst/>
          </a:prstGeom>
          <a:ln w="9525" cap="flat" cmpd="sng" algn="ctr">
            <a:solidFill>
              <a:srgbClr val="7030A0"/>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pic>
        <p:nvPicPr>
          <p:cNvPr id="25" name="Picture 24">
            <a:extLst>
              <a:ext uri="{FF2B5EF4-FFF2-40B4-BE49-F238E27FC236}">
                <a16:creationId xmlns:a16="http://schemas.microsoft.com/office/drawing/2014/main" id="{87982DAB-D88F-028B-4B47-122182530BDD}"/>
              </a:ext>
            </a:extLst>
          </p:cNvPr>
          <p:cNvPicPr>
            <a:picLocks noChangeAspect="1"/>
          </p:cNvPicPr>
          <p:nvPr/>
        </p:nvPicPr>
        <p:blipFill>
          <a:blip r:embed="rId3"/>
          <a:stretch>
            <a:fillRect/>
          </a:stretch>
        </p:blipFill>
        <p:spPr>
          <a:xfrm>
            <a:off x="2080496" y="1438148"/>
            <a:ext cx="7175500" cy="4749800"/>
          </a:xfrm>
          <a:prstGeom prst="rect">
            <a:avLst/>
          </a:prstGeom>
        </p:spPr>
      </p:pic>
      <p:sp>
        <p:nvSpPr>
          <p:cNvPr id="26" name="TextBox 25">
            <a:extLst>
              <a:ext uri="{FF2B5EF4-FFF2-40B4-BE49-F238E27FC236}">
                <a16:creationId xmlns:a16="http://schemas.microsoft.com/office/drawing/2014/main" id="{4398BC21-EC53-FCFC-E2DB-0A23A4A37D82}"/>
              </a:ext>
            </a:extLst>
          </p:cNvPr>
          <p:cNvSpPr txBox="1"/>
          <p:nvPr/>
        </p:nvSpPr>
        <p:spPr>
          <a:xfrm>
            <a:off x="4722044" y="1939370"/>
            <a:ext cx="1892403" cy="276999"/>
          </a:xfrm>
          <a:prstGeom prst="rect">
            <a:avLst/>
          </a:prstGeom>
          <a:noFill/>
        </p:spPr>
        <p:txBody>
          <a:bodyPr wrap="square" rtlCol="0">
            <a:spAutoFit/>
          </a:bodyPr>
          <a:lstStyle/>
          <a:p>
            <a:r>
              <a:rPr lang="en-FR" sz="1200" dirty="0"/>
              <a:t>Non-ETS facility</a:t>
            </a:r>
          </a:p>
        </p:txBody>
      </p:sp>
      <p:sp>
        <p:nvSpPr>
          <p:cNvPr id="27" name="TextBox 26">
            <a:extLst>
              <a:ext uri="{FF2B5EF4-FFF2-40B4-BE49-F238E27FC236}">
                <a16:creationId xmlns:a16="http://schemas.microsoft.com/office/drawing/2014/main" id="{FEE234C9-1941-F757-251A-B6B9B5DD948A}"/>
              </a:ext>
            </a:extLst>
          </p:cNvPr>
          <p:cNvSpPr txBox="1"/>
          <p:nvPr/>
        </p:nvSpPr>
        <p:spPr>
          <a:xfrm>
            <a:off x="7017717" y="1940212"/>
            <a:ext cx="1553255" cy="276999"/>
          </a:xfrm>
          <a:prstGeom prst="rect">
            <a:avLst/>
          </a:prstGeom>
          <a:noFill/>
        </p:spPr>
        <p:txBody>
          <a:bodyPr wrap="square" rtlCol="0">
            <a:spAutoFit/>
          </a:bodyPr>
          <a:lstStyle/>
          <a:p>
            <a:r>
              <a:rPr lang="en-FR" sz="1200" dirty="0"/>
              <a:t>ETS facility</a:t>
            </a:r>
          </a:p>
        </p:txBody>
      </p:sp>
      <p:sp>
        <p:nvSpPr>
          <p:cNvPr id="28" name="TextBox 27">
            <a:extLst>
              <a:ext uri="{FF2B5EF4-FFF2-40B4-BE49-F238E27FC236}">
                <a16:creationId xmlns:a16="http://schemas.microsoft.com/office/drawing/2014/main" id="{EB248ABC-8EBF-CFE0-0103-D5836E39D091}"/>
              </a:ext>
            </a:extLst>
          </p:cNvPr>
          <p:cNvSpPr txBox="1"/>
          <p:nvPr/>
        </p:nvSpPr>
        <p:spPr>
          <a:xfrm>
            <a:off x="4605151" y="6108868"/>
            <a:ext cx="3511296" cy="276999"/>
          </a:xfrm>
          <a:prstGeom prst="rect">
            <a:avLst/>
          </a:prstGeom>
          <a:noFill/>
        </p:spPr>
        <p:txBody>
          <a:bodyPr wrap="square" rtlCol="0">
            <a:spAutoFit/>
          </a:bodyPr>
          <a:lstStyle/>
          <a:p>
            <a:r>
              <a:rPr lang="en-FR" sz="1200" dirty="0"/>
              <a:t>Reduction rate range in 2014</a:t>
            </a:r>
          </a:p>
        </p:txBody>
      </p:sp>
      <p:sp>
        <p:nvSpPr>
          <p:cNvPr id="30" name="TextBox 29">
            <a:extLst>
              <a:ext uri="{FF2B5EF4-FFF2-40B4-BE49-F238E27FC236}">
                <a16:creationId xmlns:a16="http://schemas.microsoft.com/office/drawing/2014/main" id="{40B6E8D7-A54B-E417-0464-9F3D7A1F2522}"/>
              </a:ext>
            </a:extLst>
          </p:cNvPr>
          <p:cNvSpPr txBox="1"/>
          <p:nvPr/>
        </p:nvSpPr>
        <p:spPr>
          <a:xfrm>
            <a:off x="1677226" y="1793530"/>
            <a:ext cx="369332" cy="2725488"/>
          </a:xfrm>
          <a:prstGeom prst="rect">
            <a:avLst/>
          </a:prstGeom>
          <a:noFill/>
        </p:spPr>
        <p:txBody>
          <a:bodyPr vert="vert270" wrap="square" rtlCol="0">
            <a:spAutoFit/>
          </a:bodyPr>
          <a:lstStyle/>
          <a:p>
            <a:r>
              <a:rPr lang="en-FR" sz="1200" dirty="0"/>
              <a:t>Proportion of facility</a:t>
            </a:r>
          </a:p>
        </p:txBody>
      </p:sp>
      <p:sp>
        <p:nvSpPr>
          <p:cNvPr id="2" name="TextBox 1">
            <a:extLst>
              <a:ext uri="{FF2B5EF4-FFF2-40B4-BE49-F238E27FC236}">
                <a16:creationId xmlns:a16="http://schemas.microsoft.com/office/drawing/2014/main" id="{FE38C05D-7E21-C72A-0571-0ABDDE3F2695}"/>
              </a:ext>
            </a:extLst>
          </p:cNvPr>
          <p:cNvSpPr txBox="1"/>
          <p:nvPr/>
        </p:nvSpPr>
        <p:spPr>
          <a:xfrm>
            <a:off x="8746827" y="976312"/>
            <a:ext cx="3217757" cy="2585323"/>
          </a:xfrm>
          <a:prstGeom prst="rect">
            <a:avLst/>
          </a:prstGeom>
          <a:noFill/>
          <a:ln>
            <a:solidFill>
              <a:schemeClr val="tx1"/>
            </a:solidFill>
          </a:ln>
        </p:spPr>
        <p:txBody>
          <a:bodyPr wrap="square" rtlCol="0">
            <a:spAutoFit/>
          </a:bodyPr>
          <a:lstStyle/>
          <a:p>
            <a:r>
              <a:rPr lang="en-FR" dirty="0"/>
              <a:t>Small facility --- energy use less than 1500 kL</a:t>
            </a:r>
          </a:p>
          <a:p>
            <a:endParaRPr lang="en-FR" dirty="0"/>
          </a:p>
          <a:p>
            <a:r>
              <a:rPr lang="en-FR" dirty="0"/>
              <a:t>Medium facility --- energy use above 1500 kL</a:t>
            </a:r>
          </a:p>
          <a:p>
            <a:endParaRPr lang="en-FR" dirty="0"/>
          </a:p>
          <a:p>
            <a:r>
              <a:rPr lang="en-FR" dirty="0"/>
              <a:t>Large facility --- energy use above 1500 kL for three consecutive years</a:t>
            </a:r>
          </a:p>
        </p:txBody>
      </p:sp>
      <p:sp>
        <p:nvSpPr>
          <p:cNvPr id="4" name="Title 1">
            <a:extLst>
              <a:ext uri="{FF2B5EF4-FFF2-40B4-BE49-F238E27FC236}">
                <a16:creationId xmlns:a16="http://schemas.microsoft.com/office/drawing/2014/main" id="{3620EA84-91FF-D48E-32C4-253413F70260}"/>
              </a:ext>
            </a:extLst>
          </p:cNvPr>
          <p:cNvSpPr>
            <a:spLocks noGrp="1"/>
          </p:cNvSpPr>
          <p:nvPr>
            <p:ph type="title"/>
          </p:nvPr>
        </p:nvSpPr>
        <p:spPr>
          <a:xfrm>
            <a:off x="609600" y="609600"/>
            <a:ext cx="10972800" cy="366712"/>
          </a:xfrm>
        </p:spPr>
        <p:txBody>
          <a:bodyPr/>
          <a:lstStyle/>
          <a:p>
            <a:r>
              <a:rPr lang="en-FR" sz="2800" b="1" dirty="0"/>
              <a:t>ETS at the prefectural level</a:t>
            </a:r>
          </a:p>
        </p:txBody>
      </p:sp>
    </p:spTree>
    <p:extLst>
      <p:ext uri="{BB962C8B-B14F-4D97-AF65-F5344CB8AC3E}">
        <p14:creationId xmlns:p14="http://schemas.microsoft.com/office/powerpoint/2010/main" val="136329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Diagram 17">
            <a:extLst>
              <a:ext uri="{FF2B5EF4-FFF2-40B4-BE49-F238E27FC236}">
                <a16:creationId xmlns:a16="http://schemas.microsoft.com/office/drawing/2014/main" id="{D808DE10-FB15-8195-2A07-4F9449CB28A9}"/>
              </a:ext>
            </a:extLst>
          </p:cNvPr>
          <p:cNvGraphicFramePr/>
          <p:nvPr>
            <p:extLst>
              <p:ext uri="{D42A27DB-BD31-4B8C-83A1-F6EECF244321}">
                <p14:modId xmlns:p14="http://schemas.microsoft.com/office/powerpoint/2010/main" val="2094238950"/>
              </p:ext>
            </p:extLst>
          </p:nvPr>
        </p:nvGraphicFramePr>
        <p:xfrm>
          <a:off x="-969962" y="3521965"/>
          <a:ext cx="12992102" cy="2106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Arrow: Pentagon 18">
            <a:extLst>
              <a:ext uri="{FF2B5EF4-FFF2-40B4-BE49-F238E27FC236}">
                <a16:creationId xmlns:a16="http://schemas.microsoft.com/office/drawing/2014/main" id="{0AD2C010-5991-9BFD-681E-50AD0CB0185A}"/>
              </a:ext>
            </a:extLst>
          </p:cNvPr>
          <p:cNvSpPr/>
          <p:nvPr/>
        </p:nvSpPr>
        <p:spPr>
          <a:xfrm>
            <a:off x="8351839" y="3582687"/>
            <a:ext cx="3529011" cy="1985326"/>
          </a:xfrm>
          <a:prstGeom prst="homePlat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SG" dirty="0">
                <a:solidFill>
                  <a:schemeClr val="tx1"/>
                </a:solidFill>
              </a:rPr>
              <a:t>Gradual introduction of allowance auctions for the power sector</a:t>
            </a:r>
          </a:p>
        </p:txBody>
      </p:sp>
      <p:sp>
        <p:nvSpPr>
          <p:cNvPr id="20" name="TextBox 19">
            <a:extLst>
              <a:ext uri="{FF2B5EF4-FFF2-40B4-BE49-F238E27FC236}">
                <a16:creationId xmlns:a16="http://schemas.microsoft.com/office/drawing/2014/main" id="{F167C8E9-DD45-EFBA-1B2D-EF2E67D74103}"/>
              </a:ext>
            </a:extLst>
          </p:cNvPr>
          <p:cNvSpPr txBox="1"/>
          <p:nvPr/>
        </p:nvSpPr>
        <p:spPr>
          <a:xfrm>
            <a:off x="384175" y="3659403"/>
            <a:ext cx="2328862" cy="369332"/>
          </a:xfrm>
          <a:prstGeom prst="rect">
            <a:avLst/>
          </a:prstGeom>
          <a:noFill/>
          <a:ln>
            <a:noFill/>
          </a:ln>
        </p:spPr>
        <p:txBody>
          <a:bodyPr wrap="square" rtlCol="0">
            <a:spAutoFit/>
          </a:bodyPr>
          <a:lstStyle/>
          <a:p>
            <a:r>
              <a:rPr lang="en-US" dirty="0"/>
              <a:t>Participation</a:t>
            </a:r>
            <a:endParaRPr lang="en-SG" dirty="0"/>
          </a:p>
        </p:txBody>
      </p:sp>
      <p:sp>
        <p:nvSpPr>
          <p:cNvPr id="21" name="TextBox 20">
            <a:extLst>
              <a:ext uri="{FF2B5EF4-FFF2-40B4-BE49-F238E27FC236}">
                <a16:creationId xmlns:a16="http://schemas.microsoft.com/office/drawing/2014/main" id="{B9010758-E510-C4B7-DE35-4546F88399F6}"/>
              </a:ext>
            </a:extLst>
          </p:cNvPr>
          <p:cNvSpPr txBox="1"/>
          <p:nvPr/>
        </p:nvSpPr>
        <p:spPr>
          <a:xfrm>
            <a:off x="379413" y="4424140"/>
            <a:ext cx="2328862" cy="369332"/>
          </a:xfrm>
          <a:prstGeom prst="rect">
            <a:avLst/>
          </a:prstGeom>
          <a:noFill/>
          <a:ln>
            <a:noFill/>
          </a:ln>
        </p:spPr>
        <p:txBody>
          <a:bodyPr wrap="square" rtlCol="0">
            <a:spAutoFit/>
          </a:bodyPr>
          <a:lstStyle/>
          <a:p>
            <a:r>
              <a:rPr lang="en-US" dirty="0"/>
              <a:t>Target setting</a:t>
            </a:r>
            <a:endParaRPr lang="en-SG" dirty="0"/>
          </a:p>
        </p:txBody>
      </p:sp>
      <p:sp>
        <p:nvSpPr>
          <p:cNvPr id="22" name="TextBox 21">
            <a:extLst>
              <a:ext uri="{FF2B5EF4-FFF2-40B4-BE49-F238E27FC236}">
                <a16:creationId xmlns:a16="http://schemas.microsoft.com/office/drawing/2014/main" id="{BB6ED273-07EA-B05F-14DF-910D3F78817B}"/>
              </a:ext>
            </a:extLst>
          </p:cNvPr>
          <p:cNvSpPr txBox="1"/>
          <p:nvPr/>
        </p:nvSpPr>
        <p:spPr>
          <a:xfrm>
            <a:off x="379413" y="5148176"/>
            <a:ext cx="2328862" cy="369332"/>
          </a:xfrm>
          <a:prstGeom prst="rect">
            <a:avLst/>
          </a:prstGeom>
          <a:noFill/>
          <a:ln>
            <a:noFill/>
          </a:ln>
        </p:spPr>
        <p:txBody>
          <a:bodyPr wrap="square" rtlCol="0">
            <a:spAutoFit/>
          </a:bodyPr>
          <a:lstStyle/>
          <a:p>
            <a:r>
              <a:rPr lang="en-US" dirty="0"/>
              <a:t>Target achievement</a:t>
            </a:r>
            <a:endParaRPr lang="en-SG" dirty="0"/>
          </a:p>
        </p:txBody>
      </p:sp>
      <p:cxnSp>
        <p:nvCxnSpPr>
          <p:cNvPr id="24" name="Straight Arrow Connector 23">
            <a:extLst>
              <a:ext uri="{FF2B5EF4-FFF2-40B4-BE49-F238E27FC236}">
                <a16:creationId xmlns:a16="http://schemas.microsoft.com/office/drawing/2014/main" id="{F15D930F-16EA-AFE2-732E-DA5D2504022D}"/>
              </a:ext>
            </a:extLst>
          </p:cNvPr>
          <p:cNvCxnSpPr/>
          <p:nvPr/>
        </p:nvCxnSpPr>
        <p:spPr>
          <a:xfrm>
            <a:off x="2371725" y="2871788"/>
            <a:ext cx="9215438" cy="0"/>
          </a:xfrm>
          <a:prstGeom prst="straightConnector1">
            <a:avLst/>
          </a:prstGeom>
          <a:ln w="22225">
            <a:headEnd type="none"/>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3EA8924-3497-468E-120A-F97D9C82EDFF}"/>
              </a:ext>
            </a:extLst>
          </p:cNvPr>
          <p:cNvSpPr txBox="1"/>
          <p:nvPr/>
        </p:nvSpPr>
        <p:spPr>
          <a:xfrm>
            <a:off x="2349532" y="2554523"/>
            <a:ext cx="2328862" cy="369332"/>
          </a:xfrm>
          <a:prstGeom prst="rect">
            <a:avLst/>
          </a:prstGeom>
          <a:noFill/>
          <a:ln>
            <a:noFill/>
          </a:ln>
        </p:spPr>
        <p:txBody>
          <a:bodyPr wrap="square" rtlCol="0">
            <a:spAutoFit/>
          </a:bodyPr>
          <a:lstStyle/>
          <a:p>
            <a:r>
              <a:rPr lang="en-US" dirty="0"/>
              <a:t>2023</a:t>
            </a:r>
            <a:endParaRPr lang="en-SG" dirty="0"/>
          </a:p>
        </p:txBody>
      </p:sp>
      <p:sp>
        <p:nvSpPr>
          <p:cNvPr id="26" name="TextBox 25">
            <a:extLst>
              <a:ext uri="{FF2B5EF4-FFF2-40B4-BE49-F238E27FC236}">
                <a16:creationId xmlns:a16="http://schemas.microsoft.com/office/drawing/2014/main" id="{2EBE485A-8088-C5C1-403A-5DA6279E8E1A}"/>
              </a:ext>
            </a:extLst>
          </p:cNvPr>
          <p:cNvSpPr txBox="1"/>
          <p:nvPr/>
        </p:nvSpPr>
        <p:spPr>
          <a:xfrm>
            <a:off x="3765777" y="2548062"/>
            <a:ext cx="2328862" cy="369332"/>
          </a:xfrm>
          <a:prstGeom prst="rect">
            <a:avLst/>
          </a:prstGeom>
          <a:noFill/>
          <a:ln>
            <a:noFill/>
          </a:ln>
        </p:spPr>
        <p:txBody>
          <a:bodyPr wrap="square" rtlCol="0">
            <a:spAutoFit/>
          </a:bodyPr>
          <a:lstStyle/>
          <a:p>
            <a:r>
              <a:rPr lang="en-US" dirty="0"/>
              <a:t>2026</a:t>
            </a:r>
            <a:endParaRPr lang="en-SG" dirty="0"/>
          </a:p>
        </p:txBody>
      </p:sp>
      <p:sp>
        <p:nvSpPr>
          <p:cNvPr id="27" name="TextBox 26">
            <a:extLst>
              <a:ext uri="{FF2B5EF4-FFF2-40B4-BE49-F238E27FC236}">
                <a16:creationId xmlns:a16="http://schemas.microsoft.com/office/drawing/2014/main" id="{94B6AF9D-E3B6-487A-32A9-4D0DF9CE6046}"/>
              </a:ext>
            </a:extLst>
          </p:cNvPr>
          <p:cNvSpPr txBox="1"/>
          <p:nvPr/>
        </p:nvSpPr>
        <p:spPr>
          <a:xfrm>
            <a:off x="8485722" y="2548062"/>
            <a:ext cx="2328862" cy="369332"/>
          </a:xfrm>
          <a:prstGeom prst="rect">
            <a:avLst/>
          </a:prstGeom>
          <a:noFill/>
          <a:ln>
            <a:noFill/>
          </a:ln>
        </p:spPr>
        <p:txBody>
          <a:bodyPr wrap="square" rtlCol="0">
            <a:spAutoFit/>
          </a:bodyPr>
          <a:lstStyle/>
          <a:p>
            <a:r>
              <a:rPr lang="en-US" dirty="0"/>
              <a:t>2033</a:t>
            </a:r>
            <a:endParaRPr lang="en-SG" dirty="0"/>
          </a:p>
        </p:txBody>
      </p:sp>
      <p:sp>
        <p:nvSpPr>
          <p:cNvPr id="28" name="TextBox 27">
            <a:extLst>
              <a:ext uri="{FF2B5EF4-FFF2-40B4-BE49-F238E27FC236}">
                <a16:creationId xmlns:a16="http://schemas.microsoft.com/office/drawing/2014/main" id="{5E421A2E-33C8-4667-9A36-173F2F186E61}"/>
              </a:ext>
            </a:extLst>
          </p:cNvPr>
          <p:cNvSpPr txBox="1"/>
          <p:nvPr/>
        </p:nvSpPr>
        <p:spPr>
          <a:xfrm>
            <a:off x="2479675" y="3023650"/>
            <a:ext cx="2328862" cy="369332"/>
          </a:xfrm>
          <a:prstGeom prst="rect">
            <a:avLst/>
          </a:prstGeom>
          <a:noFill/>
          <a:ln>
            <a:noFill/>
          </a:ln>
        </p:spPr>
        <p:txBody>
          <a:bodyPr wrap="square" rtlCol="0">
            <a:spAutoFit/>
          </a:bodyPr>
          <a:lstStyle/>
          <a:p>
            <a:r>
              <a:rPr lang="en-US" dirty="0"/>
              <a:t>Phase 1</a:t>
            </a:r>
            <a:endParaRPr lang="en-SG" dirty="0"/>
          </a:p>
        </p:txBody>
      </p:sp>
      <p:sp>
        <p:nvSpPr>
          <p:cNvPr id="29" name="TextBox 28">
            <a:extLst>
              <a:ext uri="{FF2B5EF4-FFF2-40B4-BE49-F238E27FC236}">
                <a16:creationId xmlns:a16="http://schemas.microsoft.com/office/drawing/2014/main" id="{FCA1E1D6-944C-C7E5-D2A0-D7F2946A40DF}"/>
              </a:ext>
            </a:extLst>
          </p:cNvPr>
          <p:cNvSpPr txBox="1"/>
          <p:nvPr/>
        </p:nvSpPr>
        <p:spPr>
          <a:xfrm>
            <a:off x="5526089" y="3021582"/>
            <a:ext cx="2328862" cy="369332"/>
          </a:xfrm>
          <a:prstGeom prst="rect">
            <a:avLst/>
          </a:prstGeom>
          <a:noFill/>
          <a:ln>
            <a:noFill/>
          </a:ln>
        </p:spPr>
        <p:txBody>
          <a:bodyPr wrap="square" rtlCol="0">
            <a:spAutoFit/>
          </a:bodyPr>
          <a:lstStyle/>
          <a:p>
            <a:r>
              <a:rPr lang="en-US" dirty="0"/>
              <a:t>Phase 2</a:t>
            </a:r>
            <a:endParaRPr lang="en-SG" dirty="0"/>
          </a:p>
        </p:txBody>
      </p:sp>
      <p:sp>
        <p:nvSpPr>
          <p:cNvPr id="30" name="TextBox 29">
            <a:extLst>
              <a:ext uri="{FF2B5EF4-FFF2-40B4-BE49-F238E27FC236}">
                <a16:creationId xmlns:a16="http://schemas.microsoft.com/office/drawing/2014/main" id="{27CF2612-3067-FED7-46F9-89C600D55F93}"/>
              </a:ext>
            </a:extLst>
          </p:cNvPr>
          <p:cNvSpPr txBox="1"/>
          <p:nvPr/>
        </p:nvSpPr>
        <p:spPr>
          <a:xfrm>
            <a:off x="9093202" y="3015056"/>
            <a:ext cx="2328862" cy="369332"/>
          </a:xfrm>
          <a:prstGeom prst="rect">
            <a:avLst/>
          </a:prstGeom>
          <a:noFill/>
          <a:ln>
            <a:noFill/>
          </a:ln>
        </p:spPr>
        <p:txBody>
          <a:bodyPr wrap="square" rtlCol="0">
            <a:spAutoFit/>
          </a:bodyPr>
          <a:lstStyle/>
          <a:p>
            <a:r>
              <a:rPr lang="en-US" dirty="0"/>
              <a:t>Phase 3</a:t>
            </a:r>
            <a:endParaRPr lang="en-SG" dirty="0"/>
          </a:p>
        </p:txBody>
      </p:sp>
      <p:cxnSp>
        <p:nvCxnSpPr>
          <p:cNvPr id="3" name="Straight Connector 2">
            <a:extLst>
              <a:ext uri="{FF2B5EF4-FFF2-40B4-BE49-F238E27FC236}">
                <a16:creationId xmlns:a16="http://schemas.microsoft.com/office/drawing/2014/main" id="{DF0CB7A7-AB1E-04AB-409B-47177D06DB19}"/>
              </a:ext>
            </a:extLst>
          </p:cNvPr>
          <p:cNvCxnSpPr>
            <a:cxnSpLocks/>
          </p:cNvCxnSpPr>
          <p:nvPr/>
        </p:nvCxnSpPr>
        <p:spPr>
          <a:xfrm>
            <a:off x="2349532" y="2643027"/>
            <a:ext cx="0" cy="228761"/>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762B7E83-A8E7-D5F2-B019-A8BEADF3E469}"/>
              </a:ext>
            </a:extLst>
          </p:cNvPr>
          <p:cNvCxnSpPr>
            <a:cxnSpLocks/>
          </p:cNvCxnSpPr>
          <p:nvPr/>
        </p:nvCxnSpPr>
        <p:spPr>
          <a:xfrm>
            <a:off x="3765777" y="2643027"/>
            <a:ext cx="0" cy="228761"/>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843550B6-6F61-975E-7896-D30106E356EE}"/>
              </a:ext>
            </a:extLst>
          </p:cNvPr>
          <p:cNvCxnSpPr>
            <a:cxnSpLocks/>
          </p:cNvCxnSpPr>
          <p:nvPr/>
        </p:nvCxnSpPr>
        <p:spPr>
          <a:xfrm>
            <a:off x="8502653" y="2643027"/>
            <a:ext cx="0" cy="228761"/>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2">
            <a:extLst>
              <a:ext uri="{FF2B5EF4-FFF2-40B4-BE49-F238E27FC236}">
                <a16:creationId xmlns:a16="http://schemas.microsoft.com/office/drawing/2014/main" id="{830C017C-8AF5-E764-1CD4-BC9211E6A54E}"/>
              </a:ext>
            </a:extLst>
          </p:cNvPr>
          <p:cNvSpPr>
            <a:spLocks noGrp="1"/>
          </p:cNvSpPr>
          <p:nvPr>
            <p:ph idx="1"/>
          </p:nvPr>
        </p:nvSpPr>
        <p:spPr>
          <a:xfrm>
            <a:off x="769936" y="1127738"/>
            <a:ext cx="11155756" cy="1471194"/>
          </a:xfrm>
        </p:spPr>
        <p:txBody>
          <a:bodyPr>
            <a:normAutofit/>
          </a:bodyPr>
          <a:lstStyle/>
          <a:p>
            <a:r>
              <a:rPr lang="en-SG" sz="1800" dirty="0"/>
              <a:t>By September 29, 2023: Participating companies submit goals</a:t>
            </a:r>
          </a:p>
          <a:p>
            <a:r>
              <a:rPr lang="en-SG" sz="1800" dirty="0"/>
              <a:t>By end of December 2023: Publication of the above targets on the dashboard</a:t>
            </a:r>
          </a:p>
          <a:p>
            <a:r>
              <a:rPr lang="en-SG" sz="1800" dirty="0"/>
              <a:t>By end of October 2024: Companies report on emission reductions achieved in FY2023</a:t>
            </a:r>
          </a:p>
          <a:p>
            <a:r>
              <a:rPr lang="en-SG" sz="1800" dirty="0"/>
              <a:t>From October 2024: Trading of excess emission reduction allowances begins</a:t>
            </a:r>
          </a:p>
          <a:p>
            <a:pPr marL="109537" indent="0">
              <a:buNone/>
            </a:pPr>
            <a:endParaRPr lang="en-SG" sz="1800" dirty="0"/>
          </a:p>
        </p:txBody>
      </p:sp>
      <p:sp>
        <p:nvSpPr>
          <p:cNvPr id="9" name="Title 1">
            <a:extLst>
              <a:ext uri="{FF2B5EF4-FFF2-40B4-BE49-F238E27FC236}">
                <a16:creationId xmlns:a16="http://schemas.microsoft.com/office/drawing/2014/main" id="{3BE38FDD-6B89-3F58-8C1C-FDBDC4440BF1}"/>
              </a:ext>
            </a:extLst>
          </p:cNvPr>
          <p:cNvSpPr>
            <a:spLocks noGrp="1"/>
          </p:cNvSpPr>
          <p:nvPr>
            <p:ph type="title"/>
          </p:nvPr>
        </p:nvSpPr>
        <p:spPr>
          <a:xfrm>
            <a:off x="266308" y="321482"/>
            <a:ext cx="10972800" cy="1066800"/>
          </a:xfrm>
        </p:spPr>
        <p:txBody>
          <a:bodyPr/>
          <a:lstStyle/>
          <a:p>
            <a:r>
              <a:rPr lang="en-US" sz="2800" b="1" dirty="0"/>
              <a:t>The Japanese government’s plan for the national ETS </a:t>
            </a:r>
            <a:endParaRPr lang="en-SG" sz="2800" dirty="0"/>
          </a:p>
        </p:txBody>
      </p:sp>
      <p:sp>
        <p:nvSpPr>
          <p:cNvPr id="10" name="Slide Number Placeholder 9">
            <a:extLst>
              <a:ext uri="{FF2B5EF4-FFF2-40B4-BE49-F238E27FC236}">
                <a16:creationId xmlns:a16="http://schemas.microsoft.com/office/drawing/2014/main" id="{E20AB39C-073B-1D62-0A84-A9D54E5A4673}"/>
              </a:ext>
            </a:extLst>
          </p:cNvPr>
          <p:cNvSpPr>
            <a:spLocks noGrp="1"/>
          </p:cNvSpPr>
          <p:nvPr>
            <p:ph type="sldNum" sz="quarter" idx="12"/>
          </p:nvPr>
        </p:nvSpPr>
        <p:spPr/>
        <p:txBody>
          <a:bodyPr/>
          <a:lstStyle/>
          <a:p>
            <a:fld id="{7EBCDE59-7E23-4306-ABDC-F012B45DF18A}" type="slidenum">
              <a:rPr lang="en-US" altLang="en-US" smtClean="0"/>
              <a:pPr/>
              <a:t>7</a:t>
            </a:fld>
            <a:endParaRPr lang="en-US" altLang="en-US"/>
          </a:p>
        </p:txBody>
      </p:sp>
    </p:spTree>
    <p:extLst>
      <p:ext uri="{BB962C8B-B14F-4D97-AF65-F5344CB8AC3E}">
        <p14:creationId xmlns:p14="http://schemas.microsoft.com/office/powerpoint/2010/main" val="1731960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44148C11-023D-B391-92E5-0EF630A4E4BB}"/>
              </a:ext>
            </a:extLst>
          </p:cNvPr>
          <p:cNvSpPr/>
          <p:nvPr/>
        </p:nvSpPr>
        <p:spPr>
          <a:xfrm>
            <a:off x="5915057" y="4058887"/>
            <a:ext cx="396743" cy="188486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4" name="Rectangle 43">
            <a:extLst>
              <a:ext uri="{FF2B5EF4-FFF2-40B4-BE49-F238E27FC236}">
                <a16:creationId xmlns:a16="http://schemas.microsoft.com/office/drawing/2014/main" id="{66FF8C8F-DF83-88E3-27EF-F46B009E6CFE}"/>
              </a:ext>
            </a:extLst>
          </p:cNvPr>
          <p:cNvSpPr/>
          <p:nvPr/>
        </p:nvSpPr>
        <p:spPr>
          <a:xfrm>
            <a:off x="5004744" y="3755783"/>
            <a:ext cx="396743" cy="219755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3" name="Rectangle 42">
            <a:extLst>
              <a:ext uri="{FF2B5EF4-FFF2-40B4-BE49-F238E27FC236}">
                <a16:creationId xmlns:a16="http://schemas.microsoft.com/office/drawing/2014/main" id="{7830E1D6-5BC5-BF17-E285-CB819C74044A}"/>
              </a:ext>
            </a:extLst>
          </p:cNvPr>
          <p:cNvSpPr/>
          <p:nvPr/>
        </p:nvSpPr>
        <p:spPr>
          <a:xfrm>
            <a:off x="4146874" y="3420399"/>
            <a:ext cx="396742" cy="2524341"/>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 name="Slide Number Placeholder 3">
            <a:extLst>
              <a:ext uri="{FF2B5EF4-FFF2-40B4-BE49-F238E27FC236}">
                <a16:creationId xmlns:a16="http://schemas.microsoft.com/office/drawing/2014/main" id="{061CD4DE-2ACA-2973-E343-702F506C670F}"/>
              </a:ext>
            </a:extLst>
          </p:cNvPr>
          <p:cNvSpPr>
            <a:spLocks noGrp="1"/>
          </p:cNvSpPr>
          <p:nvPr>
            <p:ph type="sldNum" sz="quarter" idx="12"/>
          </p:nvPr>
        </p:nvSpPr>
        <p:spPr/>
        <p:txBody>
          <a:bodyPr/>
          <a:lstStyle/>
          <a:p>
            <a:fld id="{7EBCDE59-7E23-4306-ABDC-F012B45DF18A}" type="slidenum">
              <a:rPr lang="en-US" altLang="en-US" smtClean="0"/>
              <a:pPr/>
              <a:t>8</a:t>
            </a:fld>
            <a:endParaRPr lang="en-US" altLang="en-US"/>
          </a:p>
        </p:txBody>
      </p:sp>
      <p:sp>
        <p:nvSpPr>
          <p:cNvPr id="5" name="Title 1">
            <a:extLst>
              <a:ext uri="{FF2B5EF4-FFF2-40B4-BE49-F238E27FC236}">
                <a16:creationId xmlns:a16="http://schemas.microsoft.com/office/drawing/2014/main" id="{BB8BE8C0-E78C-A387-0CF0-6D058C984628}"/>
              </a:ext>
            </a:extLst>
          </p:cNvPr>
          <p:cNvSpPr txBox="1">
            <a:spLocks/>
          </p:cNvSpPr>
          <p:nvPr/>
        </p:nvSpPr>
        <p:spPr bwMode="auto">
          <a:xfrm>
            <a:off x="266308" y="321482"/>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kern="1200">
                <a:solidFill>
                  <a:schemeClr val="tx2"/>
                </a:solidFill>
                <a:latin typeface="Garamond" panose="02020404030301010803" pitchFamily="18" charset="0"/>
                <a:ea typeface="ＭＳ Ｐゴシック" charset="0"/>
                <a:cs typeface="Garamond" panose="02020404030301010803" pitchFamily="18" charset="0"/>
              </a:defRPr>
            </a:lvl1pPr>
            <a:lvl2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r>
              <a:rPr lang="en-US" sz="2800" dirty="0"/>
              <a:t>Target achievement and emission allowance trading</a:t>
            </a:r>
            <a:endParaRPr lang="en-SG" sz="2800" dirty="0"/>
          </a:p>
        </p:txBody>
      </p:sp>
      <p:cxnSp>
        <p:nvCxnSpPr>
          <p:cNvPr id="7" name="Straight Arrow Connector 6">
            <a:extLst>
              <a:ext uri="{FF2B5EF4-FFF2-40B4-BE49-F238E27FC236}">
                <a16:creationId xmlns:a16="http://schemas.microsoft.com/office/drawing/2014/main" id="{BEEF7FE5-8392-386C-163A-403D22773326}"/>
              </a:ext>
            </a:extLst>
          </p:cNvPr>
          <p:cNvCxnSpPr>
            <a:cxnSpLocks/>
          </p:cNvCxnSpPr>
          <p:nvPr/>
        </p:nvCxnSpPr>
        <p:spPr>
          <a:xfrm flipV="1">
            <a:off x="576744" y="2131798"/>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Straight Arrow Connector 10">
            <a:extLst>
              <a:ext uri="{FF2B5EF4-FFF2-40B4-BE49-F238E27FC236}">
                <a16:creationId xmlns:a16="http://schemas.microsoft.com/office/drawing/2014/main" id="{8FED9EF5-9560-D2FF-9B3B-F57435945272}"/>
              </a:ext>
            </a:extLst>
          </p:cNvPr>
          <p:cNvCxnSpPr>
            <a:cxnSpLocks/>
          </p:cNvCxnSpPr>
          <p:nvPr/>
        </p:nvCxnSpPr>
        <p:spPr>
          <a:xfrm>
            <a:off x="576744" y="5944740"/>
            <a:ext cx="6084897" cy="0"/>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Rectangle 18">
            <a:extLst>
              <a:ext uri="{FF2B5EF4-FFF2-40B4-BE49-F238E27FC236}">
                <a16:creationId xmlns:a16="http://schemas.microsoft.com/office/drawing/2014/main" id="{22010152-DF2A-A034-396A-08FC169A72F4}"/>
              </a:ext>
            </a:extLst>
          </p:cNvPr>
          <p:cNvSpPr/>
          <p:nvPr/>
        </p:nvSpPr>
        <p:spPr>
          <a:xfrm>
            <a:off x="1159852" y="2390197"/>
            <a:ext cx="398534" cy="353047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a:p>
        </p:txBody>
      </p:sp>
      <p:sp>
        <p:nvSpPr>
          <p:cNvPr id="20" name="TextBox 19">
            <a:extLst>
              <a:ext uri="{FF2B5EF4-FFF2-40B4-BE49-F238E27FC236}">
                <a16:creationId xmlns:a16="http://schemas.microsoft.com/office/drawing/2014/main" id="{EBF70056-74B3-F549-B229-1E0042754890}"/>
              </a:ext>
            </a:extLst>
          </p:cNvPr>
          <p:cNvSpPr txBox="1"/>
          <p:nvPr/>
        </p:nvSpPr>
        <p:spPr>
          <a:xfrm>
            <a:off x="1035814" y="5920667"/>
            <a:ext cx="1952786" cy="369332"/>
          </a:xfrm>
          <a:prstGeom prst="rect">
            <a:avLst/>
          </a:prstGeom>
          <a:noFill/>
        </p:spPr>
        <p:txBody>
          <a:bodyPr wrap="square" rtlCol="0">
            <a:spAutoFit/>
          </a:bodyPr>
          <a:lstStyle/>
          <a:p>
            <a:r>
              <a:rPr lang="en-FR" dirty="0"/>
              <a:t>2013</a:t>
            </a:r>
          </a:p>
        </p:txBody>
      </p:sp>
      <p:cxnSp>
        <p:nvCxnSpPr>
          <p:cNvPr id="21" name="Straight Arrow Connector 20">
            <a:extLst>
              <a:ext uri="{FF2B5EF4-FFF2-40B4-BE49-F238E27FC236}">
                <a16:creationId xmlns:a16="http://schemas.microsoft.com/office/drawing/2014/main" id="{8449DE6A-4478-BE0E-41E6-BEE3C59E826B}"/>
              </a:ext>
            </a:extLst>
          </p:cNvPr>
          <p:cNvCxnSpPr>
            <a:cxnSpLocks/>
          </p:cNvCxnSpPr>
          <p:nvPr/>
        </p:nvCxnSpPr>
        <p:spPr>
          <a:xfrm>
            <a:off x="1289057" y="2390196"/>
            <a:ext cx="5372584" cy="1884864"/>
          </a:xfrm>
          <a:prstGeom prst="straightConnector1">
            <a:avLst/>
          </a:prstGeom>
          <a:ln w="3175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8" name="Oval 27">
            <a:extLst>
              <a:ext uri="{FF2B5EF4-FFF2-40B4-BE49-F238E27FC236}">
                <a16:creationId xmlns:a16="http://schemas.microsoft.com/office/drawing/2014/main" id="{8760A5C7-C2FA-C1CC-F1F9-52F51514A43B}"/>
              </a:ext>
            </a:extLst>
          </p:cNvPr>
          <p:cNvSpPr/>
          <p:nvPr/>
        </p:nvSpPr>
        <p:spPr>
          <a:xfrm>
            <a:off x="4229186" y="3261601"/>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29" name="Oval 28">
            <a:extLst>
              <a:ext uri="{FF2B5EF4-FFF2-40B4-BE49-F238E27FC236}">
                <a16:creationId xmlns:a16="http://schemas.microsoft.com/office/drawing/2014/main" id="{6675289D-9A8D-3FAA-6011-E492AD233F01}"/>
              </a:ext>
            </a:extLst>
          </p:cNvPr>
          <p:cNvSpPr/>
          <p:nvPr/>
        </p:nvSpPr>
        <p:spPr>
          <a:xfrm>
            <a:off x="5086785" y="3580400"/>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0" name="Oval 29">
            <a:extLst>
              <a:ext uri="{FF2B5EF4-FFF2-40B4-BE49-F238E27FC236}">
                <a16:creationId xmlns:a16="http://schemas.microsoft.com/office/drawing/2014/main" id="{260BD4CD-B262-DE14-C2CF-EC9D03924B08}"/>
              </a:ext>
            </a:extLst>
          </p:cNvPr>
          <p:cNvSpPr/>
          <p:nvPr/>
        </p:nvSpPr>
        <p:spPr>
          <a:xfrm>
            <a:off x="5997715" y="3887787"/>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2" name="TextBox 31">
            <a:extLst>
              <a:ext uri="{FF2B5EF4-FFF2-40B4-BE49-F238E27FC236}">
                <a16:creationId xmlns:a16="http://schemas.microsoft.com/office/drawing/2014/main" id="{509FE3D8-0E1D-847E-7978-C68A58042954}"/>
              </a:ext>
            </a:extLst>
          </p:cNvPr>
          <p:cNvSpPr txBox="1"/>
          <p:nvPr/>
        </p:nvSpPr>
        <p:spPr>
          <a:xfrm>
            <a:off x="4006978" y="5945590"/>
            <a:ext cx="1952786" cy="369332"/>
          </a:xfrm>
          <a:prstGeom prst="rect">
            <a:avLst/>
          </a:prstGeom>
          <a:noFill/>
        </p:spPr>
        <p:txBody>
          <a:bodyPr wrap="square" rtlCol="0">
            <a:spAutoFit/>
          </a:bodyPr>
          <a:lstStyle/>
          <a:p>
            <a:r>
              <a:rPr lang="en-FR" dirty="0"/>
              <a:t>2023</a:t>
            </a:r>
          </a:p>
        </p:txBody>
      </p:sp>
      <p:sp>
        <p:nvSpPr>
          <p:cNvPr id="33" name="TextBox 32">
            <a:extLst>
              <a:ext uri="{FF2B5EF4-FFF2-40B4-BE49-F238E27FC236}">
                <a16:creationId xmlns:a16="http://schemas.microsoft.com/office/drawing/2014/main" id="{DEB5DA58-BAA2-6AB2-1321-D9F3414A6127}"/>
              </a:ext>
            </a:extLst>
          </p:cNvPr>
          <p:cNvSpPr txBox="1"/>
          <p:nvPr/>
        </p:nvSpPr>
        <p:spPr>
          <a:xfrm>
            <a:off x="4891314" y="5944740"/>
            <a:ext cx="1952786" cy="369332"/>
          </a:xfrm>
          <a:prstGeom prst="rect">
            <a:avLst/>
          </a:prstGeom>
          <a:noFill/>
        </p:spPr>
        <p:txBody>
          <a:bodyPr wrap="square" rtlCol="0">
            <a:spAutoFit/>
          </a:bodyPr>
          <a:lstStyle/>
          <a:p>
            <a:r>
              <a:rPr lang="en-FR" dirty="0"/>
              <a:t>2024</a:t>
            </a:r>
          </a:p>
        </p:txBody>
      </p:sp>
      <p:sp>
        <p:nvSpPr>
          <p:cNvPr id="34" name="TextBox 33">
            <a:extLst>
              <a:ext uri="{FF2B5EF4-FFF2-40B4-BE49-F238E27FC236}">
                <a16:creationId xmlns:a16="http://schemas.microsoft.com/office/drawing/2014/main" id="{178102A6-923A-7976-B4FE-ED2960A8E4A5}"/>
              </a:ext>
            </a:extLst>
          </p:cNvPr>
          <p:cNvSpPr txBox="1"/>
          <p:nvPr/>
        </p:nvSpPr>
        <p:spPr>
          <a:xfrm>
            <a:off x="5775650" y="5944601"/>
            <a:ext cx="1952786" cy="369332"/>
          </a:xfrm>
          <a:prstGeom prst="rect">
            <a:avLst/>
          </a:prstGeom>
          <a:noFill/>
        </p:spPr>
        <p:txBody>
          <a:bodyPr wrap="square" rtlCol="0">
            <a:spAutoFit/>
          </a:bodyPr>
          <a:lstStyle/>
          <a:p>
            <a:r>
              <a:rPr lang="en-FR" dirty="0"/>
              <a:t>2025</a:t>
            </a:r>
          </a:p>
        </p:txBody>
      </p:sp>
      <p:sp>
        <p:nvSpPr>
          <p:cNvPr id="35" name="TextBox 34">
            <a:extLst>
              <a:ext uri="{FF2B5EF4-FFF2-40B4-BE49-F238E27FC236}">
                <a16:creationId xmlns:a16="http://schemas.microsoft.com/office/drawing/2014/main" id="{933B2C21-D19E-CF08-3D4C-BFA0BCF01588}"/>
              </a:ext>
            </a:extLst>
          </p:cNvPr>
          <p:cNvSpPr txBox="1"/>
          <p:nvPr/>
        </p:nvSpPr>
        <p:spPr>
          <a:xfrm>
            <a:off x="4105306" y="2932146"/>
            <a:ext cx="1952786" cy="369332"/>
          </a:xfrm>
          <a:prstGeom prst="rect">
            <a:avLst/>
          </a:prstGeom>
          <a:noFill/>
        </p:spPr>
        <p:txBody>
          <a:bodyPr wrap="square" rtlCol="0">
            <a:spAutoFit/>
          </a:bodyPr>
          <a:lstStyle/>
          <a:p>
            <a:r>
              <a:rPr lang="en-FR" dirty="0"/>
              <a:t>27.0%</a:t>
            </a:r>
          </a:p>
        </p:txBody>
      </p:sp>
      <p:sp>
        <p:nvSpPr>
          <p:cNvPr id="36" name="TextBox 35">
            <a:extLst>
              <a:ext uri="{FF2B5EF4-FFF2-40B4-BE49-F238E27FC236}">
                <a16:creationId xmlns:a16="http://schemas.microsoft.com/office/drawing/2014/main" id="{855D3C3B-2822-84A7-67AC-0A2C85A4CF64}"/>
              </a:ext>
            </a:extLst>
          </p:cNvPr>
          <p:cNvSpPr txBox="1"/>
          <p:nvPr/>
        </p:nvSpPr>
        <p:spPr>
          <a:xfrm>
            <a:off x="4860034" y="3262617"/>
            <a:ext cx="1952786" cy="369332"/>
          </a:xfrm>
          <a:prstGeom prst="rect">
            <a:avLst/>
          </a:prstGeom>
          <a:noFill/>
        </p:spPr>
        <p:txBody>
          <a:bodyPr wrap="square" rtlCol="0">
            <a:spAutoFit/>
          </a:bodyPr>
          <a:lstStyle/>
          <a:p>
            <a:r>
              <a:rPr lang="en-FR" dirty="0"/>
              <a:t>29.7%</a:t>
            </a:r>
          </a:p>
        </p:txBody>
      </p:sp>
      <p:sp>
        <p:nvSpPr>
          <p:cNvPr id="37" name="TextBox 36">
            <a:extLst>
              <a:ext uri="{FF2B5EF4-FFF2-40B4-BE49-F238E27FC236}">
                <a16:creationId xmlns:a16="http://schemas.microsoft.com/office/drawing/2014/main" id="{6D7B87FD-0A49-4055-02A7-E586F4AA635C}"/>
              </a:ext>
            </a:extLst>
          </p:cNvPr>
          <p:cNvSpPr txBox="1"/>
          <p:nvPr/>
        </p:nvSpPr>
        <p:spPr>
          <a:xfrm>
            <a:off x="5956029" y="3577262"/>
            <a:ext cx="1952786" cy="369332"/>
          </a:xfrm>
          <a:prstGeom prst="rect">
            <a:avLst/>
          </a:prstGeom>
          <a:noFill/>
        </p:spPr>
        <p:txBody>
          <a:bodyPr wrap="square" rtlCol="0">
            <a:spAutoFit/>
          </a:bodyPr>
          <a:lstStyle/>
          <a:p>
            <a:r>
              <a:rPr lang="en-FR" dirty="0"/>
              <a:t>32.4%</a:t>
            </a:r>
          </a:p>
        </p:txBody>
      </p:sp>
      <p:cxnSp>
        <p:nvCxnSpPr>
          <p:cNvPr id="49" name="Straight Arrow Connector 48">
            <a:extLst>
              <a:ext uri="{FF2B5EF4-FFF2-40B4-BE49-F238E27FC236}">
                <a16:creationId xmlns:a16="http://schemas.microsoft.com/office/drawing/2014/main" id="{2FB0C746-0B49-3A2F-2ACB-846F13FDACE8}"/>
              </a:ext>
            </a:extLst>
          </p:cNvPr>
          <p:cNvCxnSpPr>
            <a:cxnSpLocks/>
          </p:cNvCxnSpPr>
          <p:nvPr/>
        </p:nvCxnSpPr>
        <p:spPr>
          <a:xfrm>
            <a:off x="7081505" y="5956753"/>
            <a:ext cx="4833212" cy="0"/>
          </a:xfrm>
          <a:prstGeom prst="straightConnector1">
            <a:avLst/>
          </a:prstGeom>
          <a:ln w="254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1" name="Straight Arrow Connector 50">
            <a:extLst>
              <a:ext uri="{FF2B5EF4-FFF2-40B4-BE49-F238E27FC236}">
                <a16:creationId xmlns:a16="http://schemas.microsoft.com/office/drawing/2014/main" id="{83F266D4-6614-A7D1-EF87-69F786750D7A}"/>
              </a:ext>
            </a:extLst>
          </p:cNvPr>
          <p:cNvCxnSpPr>
            <a:cxnSpLocks/>
          </p:cNvCxnSpPr>
          <p:nvPr/>
        </p:nvCxnSpPr>
        <p:spPr>
          <a:xfrm flipV="1">
            <a:off x="7081505" y="2143811"/>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2" name="Rectangle 51">
            <a:extLst>
              <a:ext uri="{FF2B5EF4-FFF2-40B4-BE49-F238E27FC236}">
                <a16:creationId xmlns:a16="http://schemas.microsoft.com/office/drawing/2014/main" id="{CCCF6C25-12F5-AFB5-8F05-55171CB50EA6}"/>
              </a:ext>
            </a:extLst>
          </p:cNvPr>
          <p:cNvSpPr/>
          <p:nvPr/>
        </p:nvSpPr>
        <p:spPr>
          <a:xfrm>
            <a:off x="9127098" y="3261602"/>
            <a:ext cx="939635" cy="269515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3" name="Rectangle 52">
            <a:extLst>
              <a:ext uri="{FF2B5EF4-FFF2-40B4-BE49-F238E27FC236}">
                <a16:creationId xmlns:a16="http://schemas.microsoft.com/office/drawing/2014/main" id="{261170FD-0449-B43B-F1AC-3E0D3AA74395}"/>
              </a:ext>
            </a:extLst>
          </p:cNvPr>
          <p:cNvSpPr/>
          <p:nvPr/>
        </p:nvSpPr>
        <p:spPr>
          <a:xfrm>
            <a:off x="7783382" y="2390196"/>
            <a:ext cx="939634" cy="35631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4" name="Rectangle 53">
            <a:extLst>
              <a:ext uri="{FF2B5EF4-FFF2-40B4-BE49-F238E27FC236}">
                <a16:creationId xmlns:a16="http://schemas.microsoft.com/office/drawing/2014/main" id="{11F92FE4-9875-770C-E867-17A0B8579B43}"/>
              </a:ext>
            </a:extLst>
          </p:cNvPr>
          <p:cNvSpPr/>
          <p:nvPr/>
        </p:nvSpPr>
        <p:spPr>
          <a:xfrm>
            <a:off x="10462342" y="2932146"/>
            <a:ext cx="939635" cy="30185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8" name="Rectangle 7">
            <a:extLst>
              <a:ext uri="{FF2B5EF4-FFF2-40B4-BE49-F238E27FC236}">
                <a16:creationId xmlns:a16="http://schemas.microsoft.com/office/drawing/2014/main" id="{962F237B-677D-3458-0645-F17C284C3A19}"/>
              </a:ext>
            </a:extLst>
          </p:cNvPr>
          <p:cNvSpPr/>
          <p:nvPr/>
        </p:nvSpPr>
        <p:spPr>
          <a:xfrm>
            <a:off x="3904424" y="2705478"/>
            <a:ext cx="239737" cy="32452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9" name="Rectangle 8">
            <a:extLst>
              <a:ext uri="{FF2B5EF4-FFF2-40B4-BE49-F238E27FC236}">
                <a16:creationId xmlns:a16="http://schemas.microsoft.com/office/drawing/2014/main" id="{13352069-4AF2-9995-C930-FE0B065C6612}"/>
              </a:ext>
            </a:extLst>
          </p:cNvPr>
          <p:cNvSpPr/>
          <p:nvPr/>
        </p:nvSpPr>
        <p:spPr>
          <a:xfrm>
            <a:off x="4695015" y="4106912"/>
            <a:ext cx="302595" cy="184376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0" name="Rectangle 9">
            <a:extLst>
              <a:ext uri="{FF2B5EF4-FFF2-40B4-BE49-F238E27FC236}">
                <a16:creationId xmlns:a16="http://schemas.microsoft.com/office/drawing/2014/main" id="{B74B74ED-A190-CF5B-3162-80EA5B94D041}"/>
              </a:ext>
            </a:extLst>
          </p:cNvPr>
          <p:cNvSpPr/>
          <p:nvPr/>
        </p:nvSpPr>
        <p:spPr>
          <a:xfrm>
            <a:off x="5640729" y="3090535"/>
            <a:ext cx="302595" cy="286014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2" name="TextBox 11">
            <a:extLst>
              <a:ext uri="{FF2B5EF4-FFF2-40B4-BE49-F238E27FC236}">
                <a16:creationId xmlns:a16="http://schemas.microsoft.com/office/drawing/2014/main" id="{748C8C6C-FD3A-C213-6212-83F938CF751D}"/>
              </a:ext>
            </a:extLst>
          </p:cNvPr>
          <p:cNvSpPr txBox="1"/>
          <p:nvPr/>
        </p:nvSpPr>
        <p:spPr>
          <a:xfrm>
            <a:off x="10146474" y="2556739"/>
            <a:ext cx="1952786" cy="369332"/>
          </a:xfrm>
          <a:prstGeom prst="rect">
            <a:avLst/>
          </a:prstGeom>
          <a:noFill/>
        </p:spPr>
        <p:txBody>
          <a:bodyPr wrap="square" rtlCol="0">
            <a:spAutoFit/>
          </a:bodyPr>
          <a:lstStyle/>
          <a:p>
            <a:r>
              <a:rPr lang="en-FR" dirty="0"/>
              <a:t>Real emission</a:t>
            </a:r>
          </a:p>
        </p:txBody>
      </p:sp>
      <p:sp>
        <p:nvSpPr>
          <p:cNvPr id="13" name="TextBox 12">
            <a:extLst>
              <a:ext uri="{FF2B5EF4-FFF2-40B4-BE49-F238E27FC236}">
                <a16:creationId xmlns:a16="http://schemas.microsoft.com/office/drawing/2014/main" id="{C9C7EC96-07C9-8B18-4924-EC58456C0225}"/>
              </a:ext>
            </a:extLst>
          </p:cNvPr>
          <p:cNvSpPr txBox="1"/>
          <p:nvPr/>
        </p:nvSpPr>
        <p:spPr>
          <a:xfrm>
            <a:off x="8979372" y="2892269"/>
            <a:ext cx="1952786" cy="369332"/>
          </a:xfrm>
          <a:prstGeom prst="rect">
            <a:avLst/>
          </a:prstGeom>
          <a:noFill/>
        </p:spPr>
        <p:txBody>
          <a:bodyPr wrap="square" rtlCol="0">
            <a:spAutoFit/>
          </a:bodyPr>
          <a:lstStyle/>
          <a:p>
            <a:r>
              <a:rPr lang="en-FR" dirty="0"/>
              <a:t>NDC level</a:t>
            </a:r>
          </a:p>
        </p:txBody>
      </p:sp>
      <p:sp>
        <p:nvSpPr>
          <p:cNvPr id="14" name="TextBox 13">
            <a:extLst>
              <a:ext uri="{FF2B5EF4-FFF2-40B4-BE49-F238E27FC236}">
                <a16:creationId xmlns:a16="http://schemas.microsoft.com/office/drawing/2014/main" id="{769F5197-D319-D5CA-7647-65AC272E34B1}"/>
              </a:ext>
            </a:extLst>
          </p:cNvPr>
          <p:cNvSpPr txBox="1"/>
          <p:nvPr/>
        </p:nvSpPr>
        <p:spPr>
          <a:xfrm>
            <a:off x="7783382" y="2014788"/>
            <a:ext cx="1952786" cy="369332"/>
          </a:xfrm>
          <a:prstGeom prst="rect">
            <a:avLst/>
          </a:prstGeom>
          <a:noFill/>
        </p:spPr>
        <p:txBody>
          <a:bodyPr wrap="square" rtlCol="0">
            <a:spAutoFit/>
          </a:bodyPr>
          <a:lstStyle/>
          <a:p>
            <a:r>
              <a:rPr lang="en-FR" dirty="0"/>
              <a:t>Target</a:t>
            </a:r>
          </a:p>
        </p:txBody>
      </p:sp>
      <p:sp>
        <p:nvSpPr>
          <p:cNvPr id="15" name="Rectangle 14">
            <a:extLst>
              <a:ext uri="{FF2B5EF4-FFF2-40B4-BE49-F238E27FC236}">
                <a16:creationId xmlns:a16="http://schemas.microsoft.com/office/drawing/2014/main" id="{96B75F9E-76A6-356F-91DE-E1CE8D3B309B}"/>
              </a:ext>
            </a:extLst>
          </p:cNvPr>
          <p:cNvSpPr/>
          <p:nvPr/>
        </p:nvSpPr>
        <p:spPr>
          <a:xfrm>
            <a:off x="4695016" y="3707223"/>
            <a:ext cx="309728" cy="398840"/>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6" name="TextBox 15">
            <a:extLst>
              <a:ext uri="{FF2B5EF4-FFF2-40B4-BE49-F238E27FC236}">
                <a16:creationId xmlns:a16="http://schemas.microsoft.com/office/drawing/2014/main" id="{D2424EBD-2270-DD18-A134-14472C591A9B}"/>
              </a:ext>
            </a:extLst>
          </p:cNvPr>
          <p:cNvSpPr txBox="1"/>
          <p:nvPr/>
        </p:nvSpPr>
        <p:spPr>
          <a:xfrm>
            <a:off x="33936" y="1738393"/>
            <a:ext cx="1952786" cy="369332"/>
          </a:xfrm>
          <a:prstGeom prst="rect">
            <a:avLst/>
          </a:prstGeom>
          <a:noFill/>
        </p:spPr>
        <p:txBody>
          <a:bodyPr wrap="square" rtlCol="0">
            <a:spAutoFit/>
          </a:bodyPr>
          <a:lstStyle/>
          <a:p>
            <a:r>
              <a:rPr lang="en-FR" dirty="0"/>
              <a:t>Emission</a:t>
            </a:r>
          </a:p>
        </p:txBody>
      </p:sp>
      <p:sp>
        <p:nvSpPr>
          <p:cNvPr id="17" name="TextBox 16">
            <a:extLst>
              <a:ext uri="{FF2B5EF4-FFF2-40B4-BE49-F238E27FC236}">
                <a16:creationId xmlns:a16="http://schemas.microsoft.com/office/drawing/2014/main" id="{E5A24B3D-35E9-1E17-A93B-6E13E3771037}"/>
              </a:ext>
            </a:extLst>
          </p:cNvPr>
          <p:cNvSpPr txBox="1"/>
          <p:nvPr/>
        </p:nvSpPr>
        <p:spPr>
          <a:xfrm>
            <a:off x="6538150" y="1762466"/>
            <a:ext cx="1952786" cy="369332"/>
          </a:xfrm>
          <a:prstGeom prst="rect">
            <a:avLst/>
          </a:prstGeom>
          <a:noFill/>
        </p:spPr>
        <p:txBody>
          <a:bodyPr wrap="square" rtlCol="0">
            <a:spAutoFit/>
          </a:bodyPr>
          <a:lstStyle/>
          <a:p>
            <a:r>
              <a:rPr lang="en-FR" dirty="0"/>
              <a:t>Emission</a:t>
            </a:r>
          </a:p>
        </p:txBody>
      </p:sp>
      <p:sp>
        <p:nvSpPr>
          <p:cNvPr id="18" name="TextBox 17">
            <a:extLst>
              <a:ext uri="{FF2B5EF4-FFF2-40B4-BE49-F238E27FC236}">
                <a16:creationId xmlns:a16="http://schemas.microsoft.com/office/drawing/2014/main" id="{2F8CC3A4-A886-AB41-7E48-0AE9B397A8CD}"/>
              </a:ext>
            </a:extLst>
          </p:cNvPr>
          <p:cNvSpPr txBox="1"/>
          <p:nvPr/>
        </p:nvSpPr>
        <p:spPr>
          <a:xfrm>
            <a:off x="8253199" y="1412720"/>
            <a:ext cx="2822204" cy="369332"/>
          </a:xfrm>
          <a:prstGeom prst="rect">
            <a:avLst/>
          </a:prstGeom>
          <a:noFill/>
        </p:spPr>
        <p:txBody>
          <a:bodyPr wrap="square" rtlCol="0">
            <a:spAutoFit/>
          </a:bodyPr>
          <a:lstStyle/>
          <a:p>
            <a:r>
              <a:rPr lang="en-FR" b="1" dirty="0"/>
              <a:t>Phase 1 Total emission</a:t>
            </a:r>
          </a:p>
        </p:txBody>
      </p:sp>
      <p:sp>
        <p:nvSpPr>
          <p:cNvPr id="22" name="TextBox 21">
            <a:extLst>
              <a:ext uri="{FF2B5EF4-FFF2-40B4-BE49-F238E27FC236}">
                <a16:creationId xmlns:a16="http://schemas.microsoft.com/office/drawing/2014/main" id="{29FA5F86-C731-560F-C840-0CA1282F21A0}"/>
              </a:ext>
            </a:extLst>
          </p:cNvPr>
          <p:cNvSpPr txBox="1"/>
          <p:nvPr/>
        </p:nvSpPr>
        <p:spPr>
          <a:xfrm>
            <a:off x="2264581" y="1416434"/>
            <a:ext cx="2822204" cy="369332"/>
          </a:xfrm>
          <a:prstGeom prst="rect">
            <a:avLst/>
          </a:prstGeom>
          <a:noFill/>
        </p:spPr>
        <p:txBody>
          <a:bodyPr wrap="square" rtlCol="0">
            <a:spAutoFit/>
          </a:bodyPr>
          <a:lstStyle/>
          <a:p>
            <a:r>
              <a:rPr lang="en-FR" b="1" dirty="0"/>
              <a:t>Emission per year</a:t>
            </a:r>
          </a:p>
        </p:txBody>
      </p:sp>
    </p:spTree>
    <p:extLst>
      <p:ext uri="{BB962C8B-B14F-4D97-AF65-F5344CB8AC3E}">
        <p14:creationId xmlns:p14="http://schemas.microsoft.com/office/powerpoint/2010/main" val="2909763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44148C11-023D-B391-92E5-0EF630A4E4BB}"/>
              </a:ext>
            </a:extLst>
          </p:cNvPr>
          <p:cNvSpPr/>
          <p:nvPr/>
        </p:nvSpPr>
        <p:spPr>
          <a:xfrm>
            <a:off x="5915057" y="4058887"/>
            <a:ext cx="396743" cy="188486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4" name="Rectangle 43">
            <a:extLst>
              <a:ext uri="{FF2B5EF4-FFF2-40B4-BE49-F238E27FC236}">
                <a16:creationId xmlns:a16="http://schemas.microsoft.com/office/drawing/2014/main" id="{66FF8C8F-DF83-88E3-27EF-F46B009E6CFE}"/>
              </a:ext>
            </a:extLst>
          </p:cNvPr>
          <p:cNvSpPr/>
          <p:nvPr/>
        </p:nvSpPr>
        <p:spPr>
          <a:xfrm>
            <a:off x="5004744" y="3755783"/>
            <a:ext cx="396743" cy="219755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3" name="Rectangle 42">
            <a:extLst>
              <a:ext uri="{FF2B5EF4-FFF2-40B4-BE49-F238E27FC236}">
                <a16:creationId xmlns:a16="http://schemas.microsoft.com/office/drawing/2014/main" id="{7830E1D6-5BC5-BF17-E285-CB819C74044A}"/>
              </a:ext>
            </a:extLst>
          </p:cNvPr>
          <p:cNvSpPr/>
          <p:nvPr/>
        </p:nvSpPr>
        <p:spPr>
          <a:xfrm>
            <a:off x="4146874" y="3420399"/>
            <a:ext cx="396742" cy="2524341"/>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4" name="Slide Number Placeholder 3">
            <a:extLst>
              <a:ext uri="{FF2B5EF4-FFF2-40B4-BE49-F238E27FC236}">
                <a16:creationId xmlns:a16="http://schemas.microsoft.com/office/drawing/2014/main" id="{061CD4DE-2ACA-2973-E343-702F506C670F}"/>
              </a:ext>
            </a:extLst>
          </p:cNvPr>
          <p:cNvSpPr>
            <a:spLocks noGrp="1"/>
          </p:cNvSpPr>
          <p:nvPr>
            <p:ph type="sldNum" sz="quarter" idx="12"/>
          </p:nvPr>
        </p:nvSpPr>
        <p:spPr/>
        <p:txBody>
          <a:bodyPr/>
          <a:lstStyle/>
          <a:p>
            <a:fld id="{7EBCDE59-7E23-4306-ABDC-F012B45DF18A}" type="slidenum">
              <a:rPr lang="en-US" altLang="en-US" smtClean="0"/>
              <a:pPr/>
              <a:t>9</a:t>
            </a:fld>
            <a:endParaRPr lang="en-US" altLang="en-US"/>
          </a:p>
        </p:txBody>
      </p:sp>
      <p:sp>
        <p:nvSpPr>
          <p:cNvPr id="5" name="Title 1">
            <a:extLst>
              <a:ext uri="{FF2B5EF4-FFF2-40B4-BE49-F238E27FC236}">
                <a16:creationId xmlns:a16="http://schemas.microsoft.com/office/drawing/2014/main" id="{BB8BE8C0-E78C-A387-0CF0-6D058C984628}"/>
              </a:ext>
            </a:extLst>
          </p:cNvPr>
          <p:cNvSpPr txBox="1">
            <a:spLocks/>
          </p:cNvSpPr>
          <p:nvPr/>
        </p:nvSpPr>
        <p:spPr bwMode="auto">
          <a:xfrm>
            <a:off x="266308" y="321482"/>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kern="1200">
                <a:solidFill>
                  <a:schemeClr val="tx2"/>
                </a:solidFill>
                <a:latin typeface="Garamond" panose="02020404030301010803" pitchFamily="18" charset="0"/>
                <a:ea typeface="ＭＳ Ｐゴシック" charset="0"/>
                <a:cs typeface="Garamond" panose="02020404030301010803" pitchFamily="18" charset="0"/>
              </a:defRPr>
            </a:lvl1pPr>
            <a:lvl2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r>
              <a:rPr lang="en-US" sz="2800" dirty="0"/>
              <a:t>Target achievement and emission allowance trading</a:t>
            </a:r>
            <a:endParaRPr lang="en-SG" sz="2800" dirty="0"/>
          </a:p>
        </p:txBody>
      </p:sp>
      <p:cxnSp>
        <p:nvCxnSpPr>
          <p:cNvPr id="7" name="Straight Arrow Connector 6">
            <a:extLst>
              <a:ext uri="{FF2B5EF4-FFF2-40B4-BE49-F238E27FC236}">
                <a16:creationId xmlns:a16="http://schemas.microsoft.com/office/drawing/2014/main" id="{BEEF7FE5-8392-386C-163A-403D22773326}"/>
              </a:ext>
            </a:extLst>
          </p:cNvPr>
          <p:cNvCxnSpPr>
            <a:cxnSpLocks/>
          </p:cNvCxnSpPr>
          <p:nvPr/>
        </p:nvCxnSpPr>
        <p:spPr>
          <a:xfrm flipV="1">
            <a:off x="576744" y="2131798"/>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Straight Arrow Connector 10">
            <a:extLst>
              <a:ext uri="{FF2B5EF4-FFF2-40B4-BE49-F238E27FC236}">
                <a16:creationId xmlns:a16="http://schemas.microsoft.com/office/drawing/2014/main" id="{8FED9EF5-9560-D2FF-9B3B-F57435945272}"/>
              </a:ext>
            </a:extLst>
          </p:cNvPr>
          <p:cNvCxnSpPr>
            <a:cxnSpLocks/>
          </p:cNvCxnSpPr>
          <p:nvPr/>
        </p:nvCxnSpPr>
        <p:spPr>
          <a:xfrm>
            <a:off x="576744" y="5944740"/>
            <a:ext cx="6084897" cy="0"/>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Rectangle 18">
            <a:extLst>
              <a:ext uri="{FF2B5EF4-FFF2-40B4-BE49-F238E27FC236}">
                <a16:creationId xmlns:a16="http://schemas.microsoft.com/office/drawing/2014/main" id="{22010152-DF2A-A034-396A-08FC169A72F4}"/>
              </a:ext>
            </a:extLst>
          </p:cNvPr>
          <p:cNvSpPr/>
          <p:nvPr/>
        </p:nvSpPr>
        <p:spPr>
          <a:xfrm>
            <a:off x="1159852" y="2390197"/>
            <a:ext cx="398534" cy="353047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a:p>
        </p:txBody>
      </p:sp>
      <p:sp>
        <p:nvSpPr>
          <p:cNvPr id="20" name="TextBox 19">
            <a:extLst>
              <a:ext uri="{FF2B5EF4-FFF2-40B4-BE49-F238E27FC236}">
                <a16:creationId xmlns:a16="http://schemas.microsoft.com/office/drawing/2014/main" id="{EBF70056-74B3-F549-B229-1E0042754890}"/>
              </a:ext>
            </a:extLst>
          </p:cNvPr>
          <p:cNvSpPr txBox="1"/>
          <p:nvPr/>
        </p:nvSpPr>
        <p:spPr>
          <a:xfrm>
            <a:off x="1035814" y="5920667"/>
            <a:ext cx="1952786" cy="369332"/>
          </a:xfrm>
          <a:prstGeom prst="rect">
            <a:avLst/>
          </a:prstGeom>
          <a:noFill/>
        </p:spPr>
        <p:txBody>
          <a:bodyPr wrap="square" rtlCol="0">
            <a:spAutoFit/>
          </a:bodyPr>
          <a:lstStyle/>
          <a:p>
            <a:r>
              <a:rPr lang="en-FR" dirty="0"/>
              <a:t>2013</a:t>
            </a:r>
          </a:p>
        </p:txBody>
      </p:sp>
      <p:cxnSp>
        <p:nvCxnSpPr>
          <p:cNvPr id="21" name="Straight Arrow Connector 20">
            <a:extLst>
              <a:ext uri="{FF2B5EF4-FFF2-40B4-BE49-F238E27FC236}">
                <a16:creationId xmlns:a16="http://schemas.microsoft.com/office/drawing/2014/main" id="{8449DE6A-4478-BE0E-41E6-BEE3C59E826B}"/>
              </a:ext>
            </a:extLst>
          </p:cNvPr>
          <p:cNvCxnSpPr>
            <a:cxnSpLocks/>
          </p:cNvCxnSpPr>
          <p:nvPr/>
        </p:nvCxnSpPr>
        <p:spPr>
          <a:xfrm>
            <a:off x="1289057" y="2390196"/>
            <a:ext cx="5372584" cy="1884864"/>
          </a:xfrm>
          <a:prstGeom prst="straightConnector1">
            <a:avLst/>
          </a:prstGeom>
          <a:ln w="3175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8" name="Oval 27">
            <a:extLst>
              <a:ext uri="{FF2B5EF4-FFF2-40B4-BE49-F238E27FC236}">
                <a16:creationId xmlns:a16="http://schemas.microsoft.com/office/drawing/2014/main" id="{8760A5C7-C2FA-C1CC-F1F9-52F51514A43B}"/>
              </a:ext>
            </a:extLst>
          </p:cNvPr>
          <p:cNvSpPr/>
          <p:nvPr/>
        </p:nvSpPr>
        <p:spPr>
          <a:xfrm>
            <a:off x="4229186" y="3261601"/>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29" name="Oval 28">
            <a:extLst>
              <a:ext uri="{FF2B5EF4-FFF2-40B4-BE49-F238E27FC236}">
                <a16:creationId xmlns:a16="http://schemas.microsoft.com/office/drawing/2014/main" id="{6675289D-9A8D-3FAA-6011-E492AD233F01}"/>
              </a:ext>
            </a:extLst>
          </p:cNvPr>
          <p:cNvSpPr/>
          <p:nvPr/>
        </p:nvSpPr>
        <p:spPr>
          <a:xfrm>
            <a:off x="5086785" y="3580400"/>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0" name="Oval 29">
            <a:extLst>
              <a:ext uri="{FF2B5EF4-FFF2-40B4-BE49-F238E27FC236}">
                <a16:creationId xmlns:a16="http://schemas.microsoft.com/office/drawing/2014/main" id="{260BD4CD-B262-DE14-C2CF-EC9D03924B08}"/>
              </a:ext>
            </a:extLst>
          </p:cNvPr>
          <p:cNvSpPr/>
          <p:nvPr/>
        </p:nvSpPr>
        <p:spPr>
          <a:xfrm>
            <a:off x="5997715" y="3887787"/>
            <a:ext cx="233918" cy="2498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2" name="TextBox 31">
            <a:extLst>
              <a:ext uri="{FF2B5EF4-FFF2-40B4-BE49-F238E27FC236}">
                <a16:creationId xmlns:a16="http://schemas.microsoft.com/office/drawing/2014/main" id="{509FE3D8-0E1D-847E-7978-C68A58042954}"/>
              </a:ext>
            </a:extLst>
          </p:cNvPr>
          <p:cNvSpPr txBox="1"/>
          <p:nvPr/>
        </p:nvSpPr>
        <p:spPr>
          <a:xfrm>
            <a:off x="4006978" y="5945590"/>
            <a:ext cx="1952786" cy="369332"/>
          </a:xfrm>
          <a:prstGeom prst="rect">
            <a:avLst/>
          </a:prstGeom>
          <a:noFill/>
        </p:spPr>
        <p:txBody>
          <a:bodyPr wrap="square" rtlCol="0">
            <a:spAutoFit/>
          </a:bodyPr>
          <a:lstStyle/>
          <a:p>
            <a:r>
              <a:rPr lang="en-FR" dirty="0"/>
              <a:t>2023</a:t>
            </a:r>
          </a:p>
        </p:txBody>
      </p:sp>
      <p:sp>
        <p:nvSpPr>
          <p:cNvPr id="33" name="TextBox 32">
            <a:extLst>
              <a:ext uri="{FF2B5EF4-FFF2-40B4-BE49-F238E27FC236}">
                <a16:creationId xmlns:a16="http://schemas.microsoft.com/office/drawing/2014/main" id="{DEB5DA58-BAA2-6AB2-1321-D9F3414A6127}"/>
              </a:ext>
            </a:extLst>
          </p:cNvPr>
          <p:cNvSpPr txBox="1"/>
          <p:nvPr/>
        </p:nvSpPr>
        <p:spPr>
          <a:xfrm>
            <a:off x="4891314" y="5944740"/>
            <a:ext cx="1952786" cy="369332"/>
          </a:xfrm>
          <a:prstGeom prst="rect">
            <a:avLst/>
          </a:prstGeom>
          <a:noFill/>
        </p:spPr>
        <p:txBody>
          <a:bodyPr wrap="square" rtlCol="0">
            <a:spAutoFit/>
          </a:bodyPr>
          <a:lstStyle/>
          <a:p>
            <a:r>
              <a:rPr lang="en-FR" dirty="0"/>
              <a:t>2024</a:t>
            </a:r>
          </a:p>
        </p:txBody>
      </p:sp>
      <p:sp>
        <p:nvSpPr>
          <p:cNvPr id="34" name="TextBox 33">
            <a:extLst>
              <a:ext uri="{FF2B5EF4-FFF2-40B4-BE49-F238E27FC236}">
                <a16:creationId xmlns:a16="http://schemas.microsoft.com/office/drawing/2014/main" id="{178102A6-923A-7976-B4FE-ED2960A8E4A5}"/>
              </a:ext>
            </a:extLst>
          </p:cNvPr>
          <p:cNvSpPr txBox="1"/>
          <p:nvPr/>
        </p:nvSpPr>
        <p:spPr>
          <a:xfrm>
            <a:off x="5775650" y="5944601"/>
            <a:ext cx="1952786" cy="369332"/>
          </a:xfrm>
          <a:prstGeom prst="rect">
            <a:avLst/>
          </a:prstGeom>
          <a:noFill/>
        </p:spPr>
        <p:txBody>
          <a:bodyPr wrap="square" rtlCol="0">
            <a:spAutoFit/>
          </a:bodyPr>
          <a:lstStyle/>
          <a:p>
            <a:r>
              <a:rPr lang="en-FR" dirty="0"/>
              <a:t>2025</a:t>
            </a:r>
          </a:p>
        </p:txBody>
      </p:sp>
      <p:sp>
        <p:nvSpPr>
          <p:cNvPr id="35" name="TextBox 34">
            <a:extLst>
              <a:ext uri="{FF2B5EF4-FFF2-40B4-BE49-F238E27FC236}">
                <a16:creationId xmlns:a16="http://schemas.microsoft.com/office/drawing/2014/main" id="{933B2C21-D19E-CF08-3D4C-BFA0BCF01588}"/>
              </a:ext>
            </a:extLst>
          </p:cNvPr>
          <p:cNvSpPr txBox="1"/>
          <p:nvPr/>
        </p:nvSpPr>
        <p:spPr>
          <a:xfrm>
            <a:off x="4105306" y="2932146"/>
            <a:ext cx="1952786" cy="369332"/>
          </a:xfrm>
          <a:prstGeom prst="rect">
            <a:avLst/>
          </a:prstGeom>
          <a:noFill/>
        </p:spPr>
        <p:txBody>
          <a:bodyPr wrap="square" rtlCol="0">
            <a:spAutoFit/>
          </a:bodyPr>
          <a:lstStyle/>
          <a:p>
            <a:r>
              <a:rPr lang="en-FR" dirty="0"/>
              <a:t>27.0%</a:t>
            </a:r>
          </a:p>
        </p:txBody>
      </p:sp>
      <p:sp>
        <p:nvSpPr>
          <p:cNvPr id="36" name="TextBox 35">
            <a:extLst>
              <a:ext uri="{FF2B5EF4-FFF2-40B4-BE49-F238E27FC236}">
                <a16:creationId xmlns:a16="http://schemas.microsoft.com/office/drawing/2014/main" id="{855D3C3B-2822-84A7-67AC-0A2C85A4CF64}"/>
              </a:ext>
            </a:extLst>
          </p:cNvPr>
          <p:cNvSpPr txBox="1"/>
          <p:nvPr/>
        </p:nvSpPr>
        <p:spPr>
          <a:xfrm>
            <a:off x="4860034" y="3262617"/>
            <a:ext cx="1952786" cy="369332"/>
          </a:xfrm>
          <a:prstGeom prst="rect">
            <a:avLst/>
          </a:prstGeom>
          <a:noFill/>
        </p:spPr>
        <p:txBody>
          <a:bodyPr wrap="square" rtlCol="0">
            <a:spAutoFit/>
          </a:bodyPr>
          <a:lstStyle/>
          <a:p>
            <a:r>
              <a:rPr lang="en-FR" dirty="0"/>
              <a:t>29.7%</a:t>
            </a:r>
          </a:p>
        </p:txBody>
      </p:sp>
      <p:sp>
        <p:nvSpPr>
          <p:cNvPr id="37" name="TextBox 36">
            <a:extLst>
              <a:ext uri="{FF2B5EF4-FFF2-40B4-BE49-F238E27FC236}">
                <a16:creationId xmlns:a16="http://schemas.microsoft.com/office/drawing/2014/main" id="{6D7B87FD-0A49-4055-02A7-E586F4AA635C}"/>
              </a:ext>
            </a:extLst>
          </p:cNvPr>
          <p:cNvSpPr txBox="1"/>
          <p:nvPr/>
        </p:nvSpPr>
        <p:spPr>
          <a:xfrm>
            <a:off x="5956029" y="3577262"/>
            <a:ext cx="1952786" cy="369332"/>
          </a:xfrm>
          <a:prstGeom prst="rect">
            <a:avLst/>
          </a:prstGeom>
          <a:noFill/>
        </p:spPr>
        <p:txBody>
          <a:bodyPr wrap="square" rtlCol="0">
            <a:spAutoFit/>
          </a:bodyPr>
          <a:lstStyle/>
          <a:p>
            <a:r>
              <a:rPr lang="en-FR" dirty="0"/>
              <a:t>32.4%</a:t>
            </a:r>
          </a:p>
        </p:txBody>
      </p:sp>
      <p:cxnSp>
        <p:nvCxnSpPr>
          <p:cNvPr id="49" name="Straight Arrow Connector 48">
            <a:extLst>
              <a:ext uri="{FF2B5EF4-FFF2-40B4-BE49-F238E27FC236}">
                <a16:creationId xmlns:a16="http://schemas.microsoft.com/office/drawing/2014/main" id="{2FB0C746-0B49-3A2F-2ACB-846F13FDACE8}"/>
              </a:ext>
            </a:extLst>
          </p:cNvPr>
          <p:cNvCxnSpPr>
            <a:cxnSpLocks/>
          </p:cNvCxnSpPr>
          <p:nvPr/>
        </p:nvCxnSpPr>
        <p:spPr>
          <a:xfrm>
            <a:off x="7081505" y="5956753"/>
            <a:ext cx="4833212" cy="0"/>
          </a:xfrm>
          <a:prstGeom prst="straightConnector1">
            <a:avLst/>
          </a:prstGeom>
          <a:ln w="254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1" name="Straight Arrow Connector 50">
            <a:extLst>
              <a:ext uri="{FF2B5EF4-FFF2-40B4-BE49-F238E27FC236}">
                <a16:creationId xmlns:a16="http://schemas.microsoft.com/office/drawing/2014/main" id="{83F266D4-6614-A7D1-EF87-69F786750D7A}"/>
              </a:ext>
            </a:extLst>
          </p:cNvPr>
          <p:cNvCxnSpPr>
            <a:cxnSpLocks/>
          </p:cNvCxnSpPr>
          <p:nvPr/>
        </p:nvCxnSpPr>
        <p:spPr>
          <a:xfrm flipV="1">
            <a:off x="7081505" y="2143811"/>
            <a:ext cx="0" cy="3812942"/>
          </a:xfrm>
          <a:prstGeom prst="straightConnector1">
            <a:avLst/>
          </a:prstGeom>
          <a:ln w="254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2" name="Rectangle 51">
            <a:extLst>
              <a:ext uri="{FF2B5EF4-FFF2-40B4-BE49-F238E27FC236}">
                <a16:creationId xmlns:a16="http://schemas.microsoft.com/office/drawing/2014/main" id="{CCCF6C25-12F5-AFB5-8F05-55171CB50EA6}"/>
              </a:ext>
            </a:extLst>
          </p:cNvPr>
          <p:cNvSpPr/>
          <p:nvPr/>
        </p:nvSpPr>
        <p:spPr>
          <a:xfrm>
            <a:off x="9127098" y="3261602"/>
            <a:ext cx="939635" cy="269515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3" name="Rectangle 52">
            <a:extLst>
              <a:ext uri="{FF2B5EF4-FFF2-40B4-BE49-F238E27FC236}">
                <a16:creationId xmlns:a16="http://schemas.microsoft.com/office/drawing/2014/main" id="{261170FD-0449-B43B-F1AC-3E0D3AA74395}"/>
              </a:ext>
            </a:extLst>
          </p:cNvPr>
          <p:cNvSpPr/>
          <p:nvPr/>
        </p:nvSpPr>
        <p:spPr>
          <a:xfrm>
            <a:off x="7783382" y="2390196"/>
            <a:ext cx="939634" cy="35631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54" name="Rectangle 53">
            <a:extLst>
              <a:ext uri="{FF2B5EF4-FFF2-40B4-BE49-F238E27FC236}">
                <a16:creationId xmlns:a16="http://schemas.microsoft.com/office/drawing/2014/main" id="{11F92FE4-9875-770C-E867-17A0B8579B43}"/>
              </a:ext>
            </a:extLst>
          </p:cNvPr>
          <p:cNvSpPr/>
          <p:nvPr/>
        </p:nvSpPr>
        <p:spPr>
          <a:xfrm>
            <a:off x="10462342" y="4609176"/>
            <a:ext cx="939635" cy="13415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8" name="Rectangle 7">
            <a:extLst>
              <a:ext uri="{FF2B5EF4-FFF2-40B4-BE49-F238E27FC236}">
                <a16:creationId xmlns:a16="http://schemas.microsoft.com/office/drawing/2014/main" id="{962F237B-677D-3458-0645-F17C284C3A19}"/>
              </a:ext>
            </a:extLst>
          </p:cNvPr>
          <p:cNvSpPr/>
          <p:nvPr/>
        </p:nvSpPr>
        <p:spPr>
          <a:xfrm>
            <a:off x="3909231" y="2698551"/>
            <a:ext cx="239737" cy="32452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9" name="Rectangle 8">
            <a:extLst>
              <a:ext uri="{FF2B5EF4-FFF2-40B4-BE49-F238E27FC236}">
                <a16:creationId xmlns:a16="http://schemas.microsoft.com/office/drawing/2014/main" id="{13352069-4AF2-9995-C930-FE0B065C6612}"/>
              </a:ext>
            </a:extLst>
          </p:cNvPr>
          <p:cNvSpPr/>
          <p:nvPr/>
        </p:nvSpPr>
        <p:spPr>
          <a:xfrm>
            <a:off x="4695015" y="4106912"/>
            <a:ext cx="302595" cy="184376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0" name="Rectangle 9">
            <a:extLst>
              <a:ext uri="{FF2B5EF4-FFF2-40B4-BE49-F238E27FC236}">
                <a16:creationId xmlns:a16="http://schemas.microsoft.com/office/drawing/2014/main" id="{B74B74ED-A190-CF5B-3162-80EA5B94D041}"/>
              </a:ext>
            </a:extLst>
          </p:cNvPr>
          <p:cNvSpPr/>
          <p:nvPr/>
        </p:nvSpPr>
        <p:spPr>
          <a:xfrm>
            <a:off x="5640729" y="3090535"/>
            <a:ext cx="302595" cy="286014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2" name="TextBox 11">
            <a:extLst>
              <a:ext uri="{FF2B5EF4-FFF2-40B4-BE49-F238E27FC236}">
                <a16:creationId xmlns:a16="http://schemas.microsoft.com/office/drawing/2014/main" id="{748C8C6C-FD3A-C213-6212-83F938CF751D}"/>
              </a:ext>
            </a:extLst>
          </p:cNvPr>
          <p:cNvSpPr txBox="1"/>
          <p:nvPr/>
        </p:nvSpPr>
        <p:spPr>
          <a:xfrm>
            <a:off x="10212121" y="2899028"/>
            <a:ext cx="1952786" cy="369332"/>
          </a:xfrm>
          <a:prstGeom prst="rect">
            <a:avLst/>
          </a:prstGeom>
          <a:noFill/>
        </p:spPr>
        <p:txBody>
          <a:bodyPr wrap="square" rtlCol="0">
            <a:spAutoFit/>
          </a:bodyPr>
          <a:lstStyle/>
          <a:p>
            <a:r>
              <a:rPr lang="en-FR" dirty="0"/>
              <a:t>Real emission</a:t>
            </a:r>
          </a:p>
        </p:txBody>
      </p:sp>
      <p:sp>
        <p:nvSpPr>
          <p:cNvPr id="13" name="TextBox 12">
            <a:extLst>
              <a:ext uri="{FF2B5EF4-FFF2-40B4-BE49-F238E27FC236}">
                <a16:creationId xmlns:a16="http://schemas.microsoft.com/office/drawing/2014/main" id="{C9C7EC96-07C9-8B18-4924-EC58456C0225}"/>
              </a:ext>
            </a:extLst>
          </p:cNvPr>
          <p:cNvSpPr txBox="1"/>
          <p:nvPr/>
        </p:nvSpPr>
        <p:spPr>
          <a:xfrm>
            <a:off x="8979372" y="2892269"/>
            <a:ext cx="1952786" cy="369332"/>
          </a:xfrm>
          <a:prstGeom prst="rect">
            <a:avLst/>
          </a:prstGeom>
          <a:noFill/>
        </p:spPr>
        <p:txBody>
          <a:bodyPr wrap="square" rtlCol="0">
            <a:spAutoFit/>
          </a:bodyPr>
          <a:lstStyle/>
          <a:p>
            <a:r>
              <a:rPr lang="en-FR" dirty="0"/>
              <a:t>NDC level</a:t>
            </a:r>
          </a:p>
        </p:txBody>
      </p:sp>
      <p:sp>
        <p:nvSpPr>
          <p:cNvPr id="14" name="TextBox 13">
            <a:extLst>
              <a:ext uri="{FF2B5EF4-FFF2-40B4-BE49-F238E27FC236}">
                <a16:creationId xmlns:a16="http://schemas.microsoft.com/office/drawing/2014/main" id="{769F5197-D319-D5CA-7647-65AC272E34B1}"/>
              </a:ext>
            </a:extLst>
          </p:cNvPr>
          <p:cNvSpPr txBox="1"/>
          <p:nvPr/>
        </p:nvSpPr>
        <p:spPr>
          <a:xfrm>
            <a:off x="7783382" y="2014788"/>
            <a:ext cx="1952786" cy="369332"/>
          </a:xfrm>
          <a:prstGeom prst="rect">
            <a:avLst/>
          </a:prstGeom>
          <a:noFill/>
        </p:spPr>
        <p:txBody>
          <a:bodyPr wrap="square" rtlCol="0">
            <a:spAutoFit/>
          </a:bodyPr>
          <a:lstStyle/>
          <a:p>
            <a:r>
              <a:rPr lang="en-FR" dirty="0"/>
              <a:t>Target</a:t>
            </a:r>
          </a:p>
        </p:txBody>
      </p:sp>
      <p:sp>
        <p:nvSpPr>
          <p:cNvPr id="15" name="Rectangle 14">
            <a:extLst>
              <a:ext uri="{FF2B5EF4-FFF2-40B4-BE49-F238E27FC236}">
                <a16:creationId xmlns:a16="http://schemas.microsoft.com/office/drawing/2014/main" id="{96B75F9E-76A6-356F-91DE-E1CE8D3B309B}"/>
              </a:ext>
            </a:extLst>
          </p:cNvPr>
          <p:cNvSpPr/>
          <p:nvPr/>
        </p:nvSpPr>
        <p:spPr>
          <a:xfrm>
            <a:off x="4695016" y="3707223"/>
            <a:ext cx="309728" cy="398840"/>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16" name="TextBox 15">
            <a:extLst>
              <a:ext uri="{FF2B5EF4-FFF2-40B4-BE49-F238E27FC236}">
                <a16:creationId xmlns:a16="http://schemas.microsoft.com/office/drawing/2014/main" id="{D2424EBD-2270-DD18-A134-14472C591A9B}"/>
              </a:ext>
            </a:extLst>
          </p:cNvPr>
          <p:cNvSpPr txBox="1"/>
          <p:nvPr/>
        </p:nvSpPr>
        <p:spPr>
          <a:xfrm>
            <a:off x="33936" y="1738393"/>
            <a:ext cx="1952786" cy="369332"/>
          </a:xfrm>
          <a:prstGeom prst="rect">
            <a:avLst/>
          </a:prstGeom>
          <a:noFill/>
        </p:spPr>
        <p:txBody>
          <a:bodyPr wrap="square" rtlCol="0">
            <a:spAutoFit/>
          </a:bodyPr>
          <a:lstStyle/>
          <a:p>
            <a:r>
              <a:rPr lang="en-FR" dirty="0"/>
              <a:t>Emission</a:t>
            </a:r>
          </a:p>
        </p:txBody>
      </p:sp>
      <p:sp>
        <p:nvSpPr>
          <p:cNvPr id="17" name="TextBox 16">
            <a:extLst>
              <a:ext uri="{FF2B5EF4-FFF2-40B4-BE49-F238E27FC236}">
                <a16:creationId xmlns:a16="http://schemas.microsoft.com/office/drawing/2014/main" id="{E5A24B3D-35E9-1E17-A93B-6E13E3771037}"/>
              </a:ext>
            </a:extLst>
          </p:cNvPr>
          <p:cNvSpPr txBox="1"/>
          <p:nvPr/>
        </p:nvSpPr>
        <p:spPr>
          <a:xfrm>
            <a:off x="6538150" y="1762466"/>
            <a:ext cx="1952786" cy="369332"/>
          </a:xfrm>
          <a:prstGeom prst="rect">
            <a:avLst/>
          </a:prstGeom>
          <a:noFill/>
        </p:spPr>
        <p:txBody>
          <a:bodyPr wrap="square" rtlCol="0">
            <a:spAutoFit/>
          </a:bodyPr>
          <a:lstStyle/>
          <a:p>
            <a:r>
              <a:rPr lang="en-FR" dirty="0"/>
              <a:t>Emission</a:t>
            </a:r>
          </a:p>
        </p:txBody>
      </p:sp>
      <p:sp>
        <p:nvSpPr>
          <p:cNvPr id="18" name="TextBox 17">
            <a:extLst>
              <a:ext uri="{FF2B5EF4-FFF2-40B4-BE49-F238E27FC236}">
                <a16:creationId xmlns:a16="http://schemas.microsoft.com/office/drawing/2014/main" id="{2F8CC3A4-A886-AB41-7E48-0AE9B397A8CD}"/>
              </a:ext>
            </a:extLst>
          </p:cNvPr>
          <p:cNvSpPr txBox="1"/>
          <p:nvPr/>
        </p:nvSpPr>
        <p:spPr>
          <a:xfrm>
            <a:off x="8253199" y="1412720"/>
            <a:ext cx="2822204" cy="369332"/>
          </a:xfrm>
          <a:prstGeom prst="rect">
            <a:avLst/>
          </a:prstGeom>
          <a:noFill/>
        </p:spPr>
        <p:txBody>
          <a:bodyPr wrap="square" rtlCol="0">
            <a:spAutoFit/>
          </a:bodyPr>
          <a:lstStyle/>
          <a:p>
            <a:r>
              <a:rPr lang="en-FR" b="1" dirty="0"/>
              <a:t>Phase 1 Total emission</a:t>
            </a:r>
          </a:p>
        </p:txBody>
      </p:sp>
      <p:sp>
        <p:nvSpPr>
          <p:cNvPr id="22" name="TextBox 21">
            <a:extLst>
              <a:ext uri="{FF2B5EF4-FFF2-40B4-BE49-F238E27FC236}">
                <a16:creationId xmlns:a16="http://schemas.microsoft.com/office/drawing/2014/main" id="{29FA5F86-C731-560F-C840-0CA1282F21A0}"/>
              </a:ext>
            </a:extLst>
          </p:cNvPr>
          <p:cNvSpPr txBox="1"/>
          <p:nvPr/>
        </p:nvSpPr>
        <p:spPr>
          <a:xfrm>
            <a:off x="2264581" y="1416434"/>
            <a:ext cx="2822204" cy="369332"/>
          </a:xfrm>
          <a:prstGeom prst="rect">
            <a:avLst/>
          </a:prstGeom>
          <a:noFill/>
        </p:spPr>
        <p:txBody>
          <a:bodyPr wrap="square" rtlCol="0">
            <a:spAutoFit/>
          </a:bodyPr>
          <a:lstStyle/>
          <a:p>
            <a:r>
              <a:rPr lang="en-FR" b="1" dirty="0"/>
              <a:t>Emission per year</a:t>
            </a:r>
          </a:p>
        </p:txBody>
      </p:sp>
      <p:sp>
        <p:nvSpPr>
          <p:cNvPr id="2" name="Rectangle 1">
            <a:extLst>
              <a:ext uri="{FF2B5EF4-FFF2-40B4-BE49-F238E27FC236}">
                <a16:creationId xmlns:a16="http://schemas.microsoft.com/office/drawing/2014/main" id="{74F259A2-3A2E-440D-A135-F6AA7F1DEFD5}"/>
              </a:ext>
            </a:extLst>
          </p:cNvPr>
          <p:cNvSpPr/>
          <p:nvPr/>
        </p:nvSpPr>
        <p:spPr>
          <a:xfrm>
            <a:off x="10454788" y="3275119"/>
            <a:ext cx="939635" cy="1334059"/>
          </a:xfrm>
          <a:prstGeom prst="rect">
            <a:avLst/>
          </a:prstGeom>
          <a:solidFill>
            <a:schemeClr val="bg1"/>
          </a:solid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R" dirty="0"/>
          </a:p>
        </p:txBody>
      </p:sp>
      <p:sp>
        <p:nvSpPr>
          <p:cNvPr id="3" name="TextBox 2">
            <a:extLst>
              <a:ext uri="{FF2B5EF4-FFF2-40B4-BE49-F238E27FC236}">
                <a16:creationId xmlns:a16="http://schemas.microsoft.com/office/drawing/2014/main" id="{C282AA11-AD30-5ADE-FC41-F70D9E084E6B}"/>
              </a:ext>
            </a:extLst>
          </p:cNvPr>
          <p:cNvSpPr txBox="1"/>
          <p:nvPr/>
        </p:nvSpPr>
        <p:spPr>
          <a:xfrm>
            <a:off x="10462341" y="3580400"/>
            <a:ext cx="939635" cy="646331"/>
          </a:xfrm>
          <a:prstGeom prst="rect">
            <a:avLst/>
          </a:prstGeom>
          <a:noFill/>
        </p:spPr>
        <p:txBody>
          <a:bodyPr wrap="square" rtlCol="0">
            <a:spAutoFit/>
          </a:bodyPr>
          <a:lstStyle/>
          <a:p>
            <a:pPr algn="ctr"/>
            <a:r>
              <a:rPr lang="en-FR" dirty="0"/>
              <a:t>Obtain</a:t>
            </a:r>
          </a:p>
          <a:p>
            <a:pPr algn="ctr"/>
            <a:r>
              <a:rPr lang="en-FR" dirty="0"/>
              <a:t>Credit</a:t>
            </a:r>
          </a:p>
        </p:txBody>
      </p:sp>
    </p:spTree>
    <p:extLst>
      <p:ext uri="{BB962C8B-B14F-4D97-AF65-F5344CB8AC3E}">
        <p14:creationId xmlns:p14="http://schemas.microsoft.com/office/powerpoint/2010/main" val="16690132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223b777-599c-470d-a262-9e3afb76aaa8" xsi:nil="true"/>
    <lcf76f155ced4ddcb4097134ff3c332f xmlns="2f9cf08e-e931-4cc0-8abd-b1ce2a0afbd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EE2B07B348AA044B9A082C41FC79680" ma:contentTypeVersion="13" ma:contentTypeDescription="Create a new document." ma:contentTypeScope="" ma:versionID="da88f0bd8bd96b9fd8185b9da0b307a0">
  <xsd:schema xmlns:xsd="http://www.w3.org/2001/XMLSchema" xmlns:xs="http://www.w3.org/2001/XMLSchema" xmlns:p="http://schemas.microsoft.com/office/2006/metadata/properties" xmlns:ns2="6223b777-599c-470d-a262-9e3afb76aaa8" xmlns:ns3="2f9cf08e-e931-4cc0-8abd-b1ce2a0afbd2" targetNamespace="http://schemas.microsoft.com/office/2006/metadata/properties" ma:root="true" ma:fieldsID="017cad4b69f4e3651d85752a0a14587a" ns2:_="" ns3:_="">
    <xsd:import namespace="6223b777-599c-470d-a262-9e3afb76aaa8"/>
    <xsd:import namespace="2f9cf08e-e931-4cc0-8abd-b1ce2a0afbd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DateTaken" minOccurs="0"/>
                <xsd:element ref="ns3:MediaServiceObjectDetectorVersions" minOccurs="0"/>
                <xsd:element ref="ns3:MediaServiceGenerationTime" minOccurs="0"/>
                <xsd:element ref="ns3:MediaServiceEventHashCode" minOccurs="0"/>
                <xsd:element ref="ns3:MediaLengthInSecond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23b777-599c-470d-a262-9e3afb76aaa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59a80b27-c97e-4b44-a014-5215f08bf505}" ma:internalName="TaxCatchAll" ma:showField="CatchAllData" ma:web="6223b777-599c-470d-a262-9e3afb76aaa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f9cf08e-e931-4cc0-8abd-b1ce2a0afbd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1a43545-49ed-48fb-bdab-64fb7487fbb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6D2299-E9D2-4233-93E5-3B6DDB0DA89E}">
  <ds:schemaRefs>
    <ds:schemaRef ds:uri="http://purl.org/dc/dcmitype/"/>
    <ds:schemaRef ds:uri="http://schemas.openxmlformats.org/package/2006/metadata/core-properties"/>
    <ds:schemaRef ds:uri="http://schemas.microsoft.com/office/2006/documentManagement/types"/>
    <ds:schemaRef ds:uri="http://purl.org/dc/terms/"/>
    <ds:schemaRef ds:uri="http://www.w3.org/XML/1998/namespace"/>
    <ds:schemaRef ds:uri="http://schemas.microsoft.com/office/infopath/2007/PartnerControls"/>
    <ds:schemaRef ds:uri="87fccd8a-d9a2-48cd-9020-e6278e9b9752"/>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5F83717A-E6A6-4995-830C-4403C287CA8C}"/>
</file>

<file path=customXml/itemProps3.xml><?xml version="1.0" encoding="utf-8"?>
<ds:datastoreItem xmlns:ds="http://schemas.openxmlformats.org/officeDocument/2006/customXml" ds:itemID="{A98B839D-3A1A-4347-9552-977F2C5D26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Urban</Template>
  <TotalTime>24192</TotalTime>
  <Words>1313</Words>
  <Application>Microsoft Macintosh PowerPoint</Application>
  <PresentationFormat>Widescreen</PresentationFormat>
  <Paragraphs>387</Paragraphs>
  <Slides>24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Garamond</vt:lpstr>
      <vt:lpstr>Georgia</vt:lpstr>
      <vt:lpstr>Times New Roman</vt:lpstr>
      <vt:lpstr>Trebuchet MS</vt:lpstr>
      <vt:lpstr>Wingdings 2</vt:lpstr>
      <vt:lpstr>Urban</vt:lpstr>
      <vt:lpstr>Opportunities and Challenges of Emission Trading System in Japan </vt:lpstr>
      <vt:lpstr>Position of the ETS in Japan’s strategy toward carbon neutral</vt:lpstr>
      <vt:lpstr>ETS at the prefectural level</vt:lpstr>
      <vt:lpstr>PowerPoint Presentation</vt:lpstr>
      <vt:lpstr>ETS at the prefectural level</vt:lpstr>
      <vt:lpstr>ETS at the prefectural level</vt:lpstr>
      <vt:lpstr>The Japanese government’s plan for the national ETS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Nanyang Technological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Security in Singapore</dc:title>
  <dc:creator>NTU</dc:creator>
  <cp:lastModifiedBy>kaitoh hidano</cp:lastModifiedBy>
  <cp:revision>288</cp:revision>
  <dcterms:created xsi:type="dcterms:W3CDTF">2008-08-27T08:01:10Z</dcterms:created>
  <dcterms:modified xsi:type="dcterms:W3CDTF">2023-11-27T14:59:09Z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0x010100CEE2B07B348AA044B9A082C41FC79680</vt:lpwstr>
  </property>
</Properties>
</file>