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6" r:id="rId5"/>
    <p:sldId id="401" r:id="rId6"/>
    <p:sldId id="406" r:id="rId7"/>
    <p:sldId id="405" r:id="rId8"/>
    <p:sldId id="403" r:id="rId9"/>
    <p:sldId id="399" r:id="rId10"/>
    <p:sldId id="400" r:id="rId11"/>
    <p:sldId id="376" r:id="rId12"/>
    <p:sldId id="387" r:id="rId13"/>
    <p:sldId id="407" r:id="rId14"/>
    <p:sldId id="389" r:id="rId15"/>
    <p:sldId id="408" r:id="rId16"/>
    <p:sldId id="391" r:id="rId17"/>
    <p:sldId id="404" r:id="rId18"/>
    <p:sldId id="282" r:id="rId19"/>
    <p:sldId id="295" r:id="rId20"/>
    <p:sldId id="277" r:id="rId21"/>
    <p:sldId id="299" r:id="rId22"/>
    <p:sldId id="392" r:id="rId23"/>
    <p:sldId id="393" r:id="rId24"/>
    <p:sldId id="394" r:id="rId25"/>
    <p:sldId id="395" r:id="rId26"/>
    <p:sldId id="409" r:id="rId27"/>
    <p:sldId id="397" r:id="rId28"/>
    <p:sldId id="398" r:id="rId29"/>
    <p:sldId id="411" r:id="rId30"/>
    <p:sldId id="410" r:id="rId31"/>
    <p:sldId id="294"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C000"/>
    <a:srgbClr val="FFFFFF"/>
    <a:srgbClr val="D9D9D9"/>
    <a:srgbClr val="14ACD0"/>
    <a:srgbClr val="404040"/>
    <a:srgbClr val="A0A0A0"/>
    <a:srgbClr val="0000FF"/>
    <a:srgbClr val="7030A0"/>
    <a:srgbClr val="FF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39" autoAdjust="0"/>
  </p:normalViewPr>
  <p:slideViewPr>
    <p:cSldViewPr snapToGrid="0">
      <p:cViewPr varScale="1">
        <p:scale>
          <a:sx n="66" d="100"/>
          <a:sy n="66" d="100"/>
        </p:scale>
        <p:origin x="56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i Josep Teixido Figueras" userId="b6e9fc9a-af87-4985-86f5-f6d3a34d2d8c" providerId="ADAL" clId="{FAD49887-15FB-4F55-962A-D4F47703B98A}"/>
    <pc:docChg chg="undo redo custSel addSld delSld modSld sldOrd">
      <pc:chgData name="Jordi Josep Teixido Figueras" userId="b6e9fc9a-af87-4985-86f5-f6d3a34d2d8c" providerId="ADAL" clId="{FAD49887-15FB-4F55-962A-D4F47703B98A}" dt="2023-11-27T09:45:53.166" v="314"/>
      <pc:docMkLst>
        <pc:docMk/>
      </pc:docMkLst>
      <pc:sldChg chg="modSp add del">
        <pc:chgData name="Jordi Josep Teixido Figueras" userId="b6e9fc9a-af87-4985-86f5-f6d3a34d2d8c" providerId="ADAL" clId="{FAD49887-15FB-4F55-962A-D4F47703B98A}" dt="2023-11-27T09:09:43.622" v="154" actId="20577"/>
        <pc:sldMkLst>
          <pc:docMk/>
          <pc:sldMk cId="4081765862" sldId="277"/>
        </pc:sldMkLst>
        <pc:spChg chg="mod">
          <ac:chgData name="Jordi Josep Teixido Figueras" userId="b6e9fc9a-af87-4985-86f5-f6d3a34d2d8c" providerId="ADAL" clId="{FAD49887-15FB-4F55-962A-D4F47703B98A}" dt="2023-11-27T09:09:43.622" v="154" actId="20577"/>
          <ac:spMkLst>
            <pc:docMk/>
            <pc:sldMk cId="4081765862" sldId="277"/>
            <ac:spMk id="8" creationId="{8B42980B-5CEB-4283-817F-274044B53691}"/>
          </ac:spMkLst>
        </pc:spChg>
      </pc:sldChg>
      <pc:sldChg chg="add del">
        <pc:chgData name="Jordi Josep Teixido Figueras" userId="b6e9fc9a-af87-4985-86f5-f6d3a34d2d8c" providerId="ADAL" clId="{FAD49887-15FB-4F55-962A-D4F47703B98A}" dt="2023-11-27T08:46:09.611" v="45"/>
        <pc:sldMkLst>
          <pc:docMk/>
          <pc:sldMk cId="95839174" sldId="282"/>
        </pc:sldMkLst>
      </pc:sldChg>
      <pc:sldChg chg="add del">
        <pc:chgData name="Jordi Josep Teixido Figueras" userId="b6e9fc9a-af87-4985-86f5-f6d3a34d2d8c" providerId="ADAL" clId="{FAD49887-15FB-4F55-962A-D4F47703B98A}" dt="2023-11-27T08:46:09.611" v="45"/>
        <pc:sldMkLst>
          <pc:docMk/>
          <pc:sldMk cId="1419334925" sldId="295"/>
        </pc:sldMkLst>
      </pc:sldChg>
      <pc:sldChg chg="modSp add del modAnim">
        <pc:chgData name="Jordi Josep Teixido Figueras" userId="b6e9fc9a-af87-4985-86f5-f6d3a34d2d8c" providerId="ADAL" clId="{FAD49887-15FB-4F55-962A-D4F47703B98A}" dt="2023-11-27T09:11:40.956" v="158"/>
        <pc:sldMkLst>
          <pc:docMk/>
          <pc:sldMk cId="431835675" sldId="299"/>
        </pc:sldMkLst>
        <pc:spChg chg="mod">
          <ac:chgData name="Jordi Josep Teixido Figueras" userId="b6e9fc9a-af87-4985-86f5-f6d3a34d2d8c" providerId="ADAL" clId="{FAD49887-15FB-4F55-962A-D4F47703B98A}" dt="2023-11-27T09:11:16.791" v="156" actId="20577"/>
          <ac:spMkLst>
            <pc:docMk/>
            <pc:sldMk cId="431835675" sldId="299"/>
            <ac:spMk id="2" creationId="{808A70D1-945D-47E9-AEA0-586C76DD84B8}"/>
          </ac:spMkLst>
        </pc:spChg>
      </pc:sldChg>
      <pc:sldChg chg="addSp delSp modSp">
        <pc:chgData name="Jordi Josep Teixido Figueras" userId="b6e9fc9a-af87-4985-86f5-f6d3a34d2d8c" providerId="ADAL" clId="{FAD49887-15FB-4F55-962A-D4F47703B98A}" dt="2023-11-27T08:54:18.292" v="71" actId="1076"/>
        <pc:sldMkLst>
          <pc:docMk/>
          <pc:sldMk cId="3789264214" sldId="376"/>
        </pc:sldMkLst>
        <pc:spChg chg="del">
          <ac:chgData name="Jordi Josep Teixido Figueras" userId="b6e9fc9a-af87-4985-86f5-f6d3a34d2d8c" providerId="ADAL" clId="{FAD49887-15FB-4F55-962A-D4F47703B98A}" dt="2023-11-27T08:54:07.406" v="67" actId="478"/>
          <ac:spMkLst>
            <pc:docMk/>
            <pc:sldMk cId="3789264214" sldId="376"/>
            <ac:spMk id="8" creationId="{85CBE1BA-29BF-89AD-47AA-12DEF161C239}"/>
          </ac:spMkLst>
        </pc:spChg>
        <pc:graphicFrameChg chg="del">
          <ac:chgData name="Jordi Josep Teixido Figueras" userId="b6e9fc9a-af87-4985-86f5-f6d3a34d2d8c" providerId="ADAL" clId="{FAD49887-15FB-4F55-962A-D4F47703B98A}" dt="2023-11-27T08:30:08.671" v="0" actId="478"/>
          <ac:graphicFrameMkLst>
            <pc:docMk/>
            <pc:sldMk cId="3789264214" sldId="376"/>
            <ac:graphicFrameMk id="3" creationId="{81E63EFA-844E-B727-BDEB-552BA48D70AA}"/>
          </ac:graphicFrameMkLst>
        </pc:graphicFrameChg>
        <pc:graphicFrameChg chg="add del mod">
          <ac:chgData name="Jordi Josep Teixido Figueras" userId="b6e9fc9a-af87-4985-86f5-f6d3a34d2d8c" providerId="ADAL" clId="{FAD49887-15FB-4F55-962A-D4F47703B98A}" dt="2023-11-27T08:53:57.204" v="63" actId="478"/>
          <ac:graphicFrameMkLst>
            <pc:docMk/>
            <pc:sldMk cId="3789264214" sldId="376"/>
            <ac:graphicFrameMk id="6" creationId="{86F07B7E-B7D8-40BA-BA1B-57E2B0DF825C}"/>
          </ac:graphicFrameMkLst>
        </pc:graphicFrameChg>
        <pc:picChg chg="add mod">
          <ac:chgData name="Jordi Josep Teixido Figueras" userId="b6e9fc9a-af87-4985-86f5-f6d3a34d2d8c" providerId="ADAL" clId="{FAD49887-15FB-4F55-962A-D4F47703B98A}" dt="2023-11-27T08:54:18.292" v="71" actId="1076"/>
          <ac:picMkLst>
            <pc:docMk/>
            <pc:sldMk cId="3789264214" sldId="376"/>
            <ac:picMk id="2" creationId="{284910A4-0172-4D0B-94D1-2C73F882E655}"/>
          </ac:picMkLst>
        </pc:picChg>
      </pc:sldChg>
      <pc:sldChg chg="addSp delSp modSp">
        <pc:chgData name="Jordi Josep Teixido Figueras" userId="b6e9fc9a-af87-4985-86f5-f6d3a34d2d8c" providerId="ADAL" clId="{FAD49887-15FB-4F55-962A-D4F47703B98A}" dt="2023-11-27T08:57:49.755" v="79" actId="1076"/>
        <pc:sldMkLst>
          <pc:docMk/>
          <pc:sldMk cId="755583429" sldId="389"/>
        </pc:sldMkLst>
        <pc:picChg chg="del">
          <ac:chgData name="Jordi Josep Teixido Figueras" userId="b6e9fc9a-af87-4985-86f5-f6d3a34d2d8c" providerId="ADAL" clId="{FAD49887-15FB-4F55-962A-D4F47703B98A}" dt="2023-11-27T08:57:42.733" v="76" actId="478"/>
          <ac:picMkLst>
            <pc:docMk/>
            <pc:sldMk cId="755583429" sldId="389"/>
            <ac:picMk id="2" creationId="{1DE259D0-BD73-7A4A-4F7B-3F23121DC723}"/>
          </ac:picMkLst>
        </pc:picChg>
        <pc:picChg chg="add mod">
          <ac:chgData name="Jordi Josep Teixido Figueras" userId="b6e9fc9a-af87-4985-86f5-f6d3a34d2d8c" providerId="ADAL" clId="{FAD49887-15FB-4F55-962A-D4F47703B98A}" dt="2023-11-27T08:57:49.755" v="79" actId="1076"/>
          <ac:picMkLst>
            <pc:docMk/>
            <pc:sldMk cId="755583429" sldId="389"/>
            <ac:picMk id="3" creationId="{F3E5F323-99EF-4EEE-9BBE-BDC1F96F15D3}"/>
          </ac:picMkLst>
        </pc:picChg>
      </pc:sldChg>
      <pc:sldChg chg="addSp delSp modSp del">
        <pc:chgData name="Jordi Josep Teixido Figueras" userId="b6e9fc9a-af87-4985-86f5-f6d3a34d2d8c" providerId="ADAL" clId="{FAD49887-15FB-4F55-962A-D4F47703B98A}" dt="2023-11-27T09:07:30.640" v="136" actId="2696"/>
        <pc:sldMkLst>
          <pc:docMk/>
          <pc:sldMk cId="1344102761" sldId="390"/>
        </pc:sldMkLst>
        <pc:graphicFrameChg chg="del">
          <ac:chgData name="Jordi Josep Teixido Figueras" userId="b6e9fc9a-af87-4985-86f5-f6d3a34d2d8c" providerId="ADAL" clId="{FAD49887-15FB-4F55-962A-D4F47703B98A}" dt="2023-11-27T08:35:08.770" v="22" actId="478"/>
          <ac:graphicFrameMkLst>
            <pc:docMk/>
            <pc:sldMk cId="1344102761" sldId="390"/>
            <ac:graphicFrameMk id="3" creationId="{701A6639-C206-FE30-043D-361E354E833E}"/>
          </ac:graphicFrameMkLst>
        </pc:graphicFrameChg>
        <pc:graphicFrameChg chg="add mod">
          <ac:chgData name="Jordi Josep Teixido Figueras" userId="b6e9fc9a-af87-4985-86f5-f6d3a34d2d8c" providerId="ADAL" clId="{FAD49887-15FB-4F55-962A-D4F47703B98A}" dt="2023-11-27T09:01:51.600" v="104"/>
          <ac:graphicFrameMkLst>
            <pc:docMk/>
            <pc:sldMk cId="1344102761" sldId="390"/>
            <ac:graphicFrameMk id="6" creationId="{DC8F4ECF-C5A3-4AF7-88F7-A02085F725E1}"/>
          </ac:graphicFrameMkLst>
        </pc:graphicFrameChg>
      </pc:sldChg>
      <pc:sldChg chg="addSp delSp modSp">
        <pc:chgData name="Jordi Josep Teixido Figueras" userId="b6e9fc9a-af87-4985-86f5-f6d3a34d2d8c" providerId="ADAL" clId="{FAD49887-15FB-4F55-962A-D4F47703B98A}" dt="2023-11-27T09:08:34.985" v="150" actId="1076"/>
        <pc:sldMkLst>
          <pc:docMk/>
          <pc:sldMk cId="1380785906" sldId="391"/>
        </pc:sldMkLst>
        <pc:graphicFrameChg chg="del">
          <ac:chgData name="Jordi Josep Teixido Figueras" userId="b6e9fc9a-af87-4985-86f5-f6d3a34d2d8c" providerId="ADAL" clId="{FAD49887-15FB-4F55-962A-D4F47703B98A}" dt="2023-11-27T09:08:08.940" v="137" actId="478"/>
          <ac:graphicFrameMkLst>
            <pc:docMk/>
            <pc:sldMk cId="1380785906" sldId="391"/>
            <ac:graphicFrameMk id="2" creationId="{2EF3724D-47E5-9EA0-5786-59955D45BC05}"/>
          </ac:graphicFrameMkLst>
        </pc:graphicFrameChg>
        <pc:graphicFrameChg chg="add mod">
          <ac:chgData name="Jordi Josep Teixido Figueras" userId="b6e9fc9a-af87-4985-86f5-f6d3a34d2d8c" providerId="ADAL" clId="{FAD49887-15FB-4F55-962A-D4F47703B98A}" dt="2023-11-27T09:08:34.985" v="150" actId="1076"/>
          <ac:graphicFrameMkLst>
            <pc:docMk/>
            <pc:sldMk cId="1380785906" sldId="391"/>
            <ac:graphicFrameMk id="6" creationId="{38E684B9-86AB-7256-69D3-6579C0EA862B}"/>
          </ac:graphicFrameMkLst>
        </pc:graphicFrameChg>
      </pc:sldChg>
      <pc:sldChg chg="addSp delSp modSp add del">
        <pc:chgData name="Jordi Josep Teixido Figueras" userId="b6e9fc9a-af87-4985-86f5-f6d3a34d2d8c" providerId="ADAL" clId="{FAD49887-15FB-4F55-962A-D4F47703B98A}" dt="2023-11-27T09:13:29.852" v="187" actId="1076"/>
        <pc:sldMkLst>
          <pc:docMk/>
          <pc:sldMk cId="3578909111" sldId="392"/>
        </pc:sldMkLst>
        <pc:spChg chg="mod">
          <ac:chgData name="Jordi Josep Teixido Figueras" userId="b6e9fc9a-af87-4985-86f5-f6d3a34d2d8c" providerId="ADAL" clId="{FAD49887-15FB-4F55-962A-D4F47703B98A}" dt="2023-11-27T09:13:15.381" v="182" actId="20577"/>
          <ac:spMkLst>
            <pc:docMk/>
            <pc:sldMk cId="3578909111" sldId="392"/>
            <ac:spMk id="7" creationId="{9FDDD43B-758D-4267-A524-D9B3E2D2F911}"/>
          </ac:spMkLst>
        </pc:spChg>
        <pc:spChg chg="add del mod">
          <ac:chgData name="Jordi Josep Teixido Figueras" userId="b6e9fc9a-af87-4985-86f5-f6d3a34d2d8c" providerId="ADAL" clId="{FAD49887-15FB-4F55-962A-D4F47703B98A}" dt="2023-11-27T09:13:05.005" v="168" actId="478"/>
          <ac:spMkLst>
            <pc:docMk/>
            <pc:sldMk cId="3578909111" sldId="392"/>
            <ac:spMk id="8" creationId="{49B56F80-D5EA-C600-150C-AD7C1C233383}"/>
          </ac:spMkLst>
        </pc:spChg>
        <pc:picChg chg="del">
          <ac:chgData name="Jordi Josep Teixido Figueras" userId="b6e9fc9a-af87-4985-86f5-f6d3a34d2d8c" providerId="ADAL" clId="{FAD49887-15FB-4F55-962A-D4F47703B98A}" dt="2023-11-27T09:11:53.572" v="159" actId="478"/>
          <ac:picMkLst>
            <pc:docMk/>
            <pc:sldMk cId="3578909111" sldId="392"/>
            <ac:picMk id="6" creationId="{0C247717-6F87-ED5D-17CD-A258E625FEE5}"/>
          </ac:picMkLst>
        </pc:picChg>
        <pc:picChg chg="add mod">
          <ac:chgData name="Jordi Josep Teixido Figueras" userId="b6e9fc9a-af87-4985-86f5-f6d3a34d2d8c" providerId="ADAL" clId="{FAD49887-15FB-4F55-962A-D4F47703B98A}" dt="2023-11-27T09:13:29.852" v="187" actId="1076"/>
          <ac:picMkLst>
            <pc:docMk/>
            <pc:sldMk cId="3578909111" sldId="392"/>
            <ac:picMk id="9" creationId="{0CAFF41B-66CC-414A-B4D4-98FCFCB3533C}"/>
          </ac:picMkLst>
        </pc:picChg>
      </pc:sldChg>
      <pc:sldChg chg="addSp delSp modSp">
        <pc:chgData name="Jordi Josep Teixido Figueras" userId="b6e9fc9a-af87-4985-86f5-f6d3a34d2d8c" providerId="ADAL" clId="{FAD49887-15FB-4F55-962A-D4F47703B98A}" dt="2023-11-27T09:18:56.263" v="256"/>
        <pc:sldMkLst>
          <pc:docMk/>
          <pc:sldMk cId="3642047274" sldId="393"/>
        </pc:sldMkLst>
        <pc:graphicFrameChg chg="del">
          <ac:chgData name="Jordi Josep Teixido Figueras" userId="b6e9fc9a-af87-4985-86f5-f6d3a34d2d8c" providerId="ADAL" clId="{FAD49887-15FB-4F55-962A-D4F47703B98A}" dt="2023-11-27T09:13:59.116" v="188" actId="478"/>
          <ac:graphicFrameMkLst>
            <pc:docMk/>
            <pc:sldMk cId="3642047274" sldId="393"/>
            <ac:graphicFrameMk id="2" creationId="{E266E232-3E08-1001-EE25-6085FBC98BA5}"/>
          </ac:graphicFrameMkLst>
        </pc:graphicFrameChg>
        <pc:graphicFrameChg chg="add del">
          <ac:chgData name="Jordi Josep Teixido Figueras" userId="b6e9fc9a-af87-4985-86f5-f6d3a34d2d8c" providerId="ADAL" clId="{FAD49887-15FB-4F55-962A-D4F47703B98A}" dt="2023-11-27T09:14:22.294" v="192"/>
          <ac:graphicFrameMkLst>
            <pc:docMk/>
            <pc:sldMk cId="3642047274" sldId="393"/>
            <ac:graphicFrameMk id="5" creationId="{E2BC1508-3CE6-4B4A-B6B7-CBDF847B9DF2}"/>
          </ac:graphicFrameMkLst>
        </pc:graphicFrameChg>
        <pc:graphicFrameChg chg="add mod modGraphic">
          <ac:chgData name="Jordi Josep Teixido Figueras" userId="b6e9fc9a-af87-4985-86f5-f6d3a34d2d8c" providerId="ADAL" clId="{FAD49887-15FB-4F55-962A-D4F47703B98A}" dt="2023-11-27T09:18:56.263" v="256"/>
          <ac:graphicFrameMkLst>
            <pc:docMk/>
            <pc:sldMk cId="3642047274" sldId="393"/>
            <ac:graphicFrameMk id="6" creationId="{BE7F2EF9-EC62-447E-801E-B63E31DB007A}"/>
          </ac:graphicFrameMkLst>
        </pc:graphicFrameChg>
      </pc:sldChg>
      <pc:sldChg chg="addSp delSp modSp">
        <pc:chgData name="Jordi Josep Teixido Figueras" userId="b6e9fc9a-af87-4985-86f5-f6d3a34d2d8c" providerId="ADAL" clId="{FAD49887-15FB-4F55-962A-D4F47703B98A}" dt="2023-11-27T09:17:13.019" v="248"/>
        <pc:sldMkLst>
          <pc:docMk/>
          <pc:sldMk cId="4266595378" sldId="394"/>
        </pc:sldMkLst>
        <pc:picChg chg="del">
          <ac:chgData name="Jordi Josep Teixido Figueras" userId="b6e9fc9a-af87-4985-86f5-f6d3a34d2d8c" providerId="ADAL" clId="{FAD49887-15FB-4F55-962A-D4F47703B98A}" dt="2023-11-27T09:15:15.398" v="205" actId="478"/>
          <ac:picMkLst>
            <pc:docMk/>
            <pc:sldMk cId="4266595378" sldId="394"/>
            <ac:picMk id="5" creationId="{A0E08746-4285-E6E0-EAE0-92331FF5D1D7}"/>
          </ac:picMkLst>
        </pc:picChg>
        <pc:picChg chg="add mod">
          <ac:chgData name="Jordi Josep Teixido Figueras" userId="b6e9fc9a-af87-4985-86f5-f6d3a34d2d8c" providerId="ADAL" clId="{FAD49887-15FB-4F55-962A-D4F47703B98A}" dt="2023-11-27T09:15:47.287" v="213" actId="1076"/>
          <ac:picMkLst>
            <pc:docMk/>
            <pc:sldMk cId="4266595378" sldId="394"/>
            <ac:picMk id="6" creationId="{63785247-3C53-44EC-B63E-DAFA9D74717B}"/>
          </ac:picMkLst>
        </pc:picChg>
        <pc:picChg chg="add del mod">
          <ac:chgData name="Jordi Josep Teixido Figueras" userId="b6e9fc9a-af87-4985-86f5-f6d3a34d2d8c" providerId="ADAL" clId="{FAD49887-15FB-4F55-962A-D4F47703B98A}" dt="2023-11-27T09:17:13.019" v="248"/>
          <ac:picMkLst>
            <pc:docMk/>
            <pc:sldMk cId="4266595378" sldId="394"/>
            <ac:picMk id="7" creationId="{6FBE2B0C-F86B-45C4-8BC1-68096FE6BA20}"/>
          </ac:picMkLst>
        </pc:picChg>
      </pc:sldChg>
      <pc:sldChg chg="addSp delSp modSp ord">
        <pc:chgData name="Jordi Josep Teixido Figueras" userId="b6e9fc9a-af87-4985-86f5-f6d3a34d2d8c" providerId="ADAL" clId="{FAD49887-15FB-4F55-962A-D4F47703B98A}" dt="2023-11-27T09:20:40.497" v="272" actId="1076"/>
        <pc:sldMkLst>
          <pc:docMk/>
          <pc:sldMk cId="810926681" sldId="395"/>
        </pc:sldMkLst>
        <pc:graphicFrameChg chg="del modGraphic">
          <ac:chgData name="Jordi Josep Teixido Figueras" userId="b6e9fc9a-af87-4985-86f5-f6d3a34d2d8c" providerId="ADAL" clId="{FAD49887-15FB-4F55-962A-D4F47703B98A}" dt="2023-11-27T09:20:06.282" v="259" actId="478"/>
          <ac:graphicFrameMkLst>
            <pc:docMk/>
            <pc:sldMk cId="810926681" sldId="395"/>
            <ac:graphicFrameMk id="2" creationId="{A438A817-2533-2414-E40A-83A29D270B52}"/>
          </ac:graphicFrameMkLst>
        </pc:graphicFrameChg>
        <pc:graphicFrameChg chg="add del">
          <ac:chgData name="Jordi Josep Teixido Figueras" userId="b6e9fc9a-af87-4985-86f5-f6d3a34d2d8c" providerId="ADAL" clId="{FAD49887-15FB-4F55-962A-D4F47703B98A}" dt="2023-11-27T09:20:13.875" v="261"/>
          <ac:graphicFrameMkLst>
            <pc:docMk/>
            <pc:sldMk cId="810926681" sldId="395"/>
            <ac:graphicFrameMk id="5" creationId="{4C61054C-7769-4993-8AC2-BC31DA5D0835}"/>
          </ac:graphicFrameMkLst>
        </pc:graphicFrameChg>
        <pc:graphicFrameChg chg="add mod modGraphic">
          <ac:chgData name="Jordi Josep Teixido Figueras" userId="b6e9fc9a-af87-4985-86f5-f6d3a34d2d8c" providerId="ADAL" clId="{FAD49887-15FB-4F55-962A-D4F47703B98A}" dt="2023-11-27T09:20:40.497" v="272" actId="1076"/>
          <ac:graphicFrameMkLst>
            <pc:docMk/>
            <pc:sldMk cId="810926681" sldId="395"/>
            <ac:graphicFrameMk id="6" creationId="{18BED1BA-1A4A-4B2B-8915-83CC196C5133}"/>
          </ac:graphicFrameMkLst>
        </pc:graphicFrameChg>
      </pc:sldChg>
      <pc:sldChg chg="del">
        <pc:chgData name="Jordi Josep Teixido Figueras" userId="b6e9fc9a-af87-4985-86f5-f6d3a34d2d8c" providerId="ADAL" clId="{FAD49887-15FB-4F55-962A-D4F47703B98A}" dt="2023-11-27T09:23:55.375" v="273" actId="2696"/>
        <pc:sldMkLst>
          <pc:docMk/>
          <pc:sldMk cId="751191035" sldId="396"/>
        </pc:sldMkLst>
      </pc:sldChg>
      <pc:sldChg chg="addSp delSp modSp">
        <pc:chgData name="Jordi Josep Teixido Figueras" userId="b6e9fc9a-af87-4985-86f5-f6d3a34d2d8c" providerId="ADAL" clId="{FAD49887-15FB-4F55-962A-D4F47703B98A}" dt="2023-11-27T09:32:49.707" v="305" actId="1076"/>
        <pc:sldMkLst>
          <pc:docMk/>
          <pc:sldMk cId="670665595" sldId="397"/>
        </pc:sldMkLst>
        <pc:spChg chg="del">
          <ac:chgData name="Jordi Josep Teixido Figueras" userId="b6e9fc9a-af87-4985-86f5-f6d3a34d2d8c" providerId="ADAL" clId="{FAD49887-15FB-4F55-962A-D4F47703B98A}" dt="2023-11-27T09:32:40.351" v="302" actId="478"/>
          <ac:spMkLst>
            <pc:docMk/>
            <pc:sldMk cId="670665595" sldId="397"/>
            <ac:spMk id="3" creationId="{19AC35F1-731A-4990-9FAD-3C111DA1F183}"/>
          </ac:spMkLst>
        </pc:spChg>
        <pc:spChg chg="add del">
          <ac:chgData name="Jordi Josep Teixido Figueras" userId="b6e9fc9a-af87-4985-86f5-f6d3a34d2d8c" providerId="ADAL" clId="{FAD49887-15FB-4F55-962A-D4F47703B98A}" dt="2023-11-27T09:28:40.502" v="279"/>
          <ac:spMkLst>
            <pc:docMk/>
            <pc:sldMk cId="670665595" sldId="397"/>
            <ac:spMk id="5" creationId="{67A116B7-5EA9-4DBE-B313-3D07E20A97EF}"/>
          </ac:spMkLst>
        </pc:spChg>
        <pc:spChg chg="add mod">
          <ac:chgData name="Jordi Josep Teixido Figueras" userId="b6e9fc9a-af87-4985-86f5-f6d3a34d2d8c" providerId="ADAL" clId="{FAD49887-15FB-4F55-962A-D4F47703B98A}" dt="2023-11-27T09:32:49.707" v="305" actId="1076"/>
          <ac:spMkLst>
            <pc:docMk/>
            <pc:sldMk cId="670665595" sldId="397"/>
            <ac:spMk id="8" creationId="{82C0E19C-9386-43EB-BD5F-741D4765D28E}"/>
          </ac:spMkLst>
        </pc:spChg>
        <pc:graphicFrameChg chg="add del">
          <ac:chgData name="Jordi Josep Teixido Figueras" userId="b6e9fc9a-af87-4985-86f5-f6d3a34d2d8c" providerId="ADAL" clId="{FAD49887-15FB-4F55-962A-D4F47703B98A}" dt="2023-11-27T09:28:40.502" v="279"/>
          <ac:graphicFrameMkLst>
            <pc:docMk/>
            <pc:sldMk cId="670665595" sldId="397"/>
            <ac:graphicFrameMk id="2" creationId="{04931156-2DD6-498A-9646-4CE3D97326E6}"/>
          </ac:graphicFrameMkLst>
        </pc:graphicFrameChg>
        <pc:graphicFrameChg chg="add mod modGraphic">
          <ac:chgData name="Jordi Josep Teixido Figueras" userId="b6e9fc9a-af87-4985-86f5-f6d3a34d2d8c" providerId="ADAL" clId="{FAD49887-15FB-4F55-962A-D4F47703B98A}" dt="2023-11-27T09:32:27.472" v="298" actId="1076"/>
          <ac:graphicFrameMkLst>
            <pc:docMk/>
            <pc:sldMk cId="670665595" sldId="397"/>
            <ac:graphicFrameMk id="6" creationId="{485EE025-F389-484C-A76D-60F7EBFE43D9}"/>
          </ac:graphicFrameMkLst>
        </pc:graphicFrameChg>
        <pc:graphicFrameChg chg="del modGraphic">
          <ac:chgData name="Jordi Josep Teixido Figueras" userId="b6e9fc9a-af87-4985-86f5-f6d3a34d2d8c" providerId="ADAL" clId="{FAD49887-15FB-4F55-962A-D4F47703B98A}" dt="2023-11-27T09:27:26.197" v="275" actId="478"/>
          <ac:graphicFrameMkLst>
            <pc:docMk/>
            <pc:sldMk cId="670665595" sldId="397"/>
            <ac:graphicFrameMk id="9" creationId="{30225E8A-82E2-EBAB-3C46-7E2A2F6A2154}"/>
          </ac:graphicFrameMkLst>
        </pc:graphicFrameChg>
      </pc:sldChg>
      <pc:sldChg chg="addSp delSp modSp">
        <pc:chgData name="Jordi Josep Teixido Figueras" userId="b6e9fc9a-af87-4985-86f5-f6d3a34d2d8c" providerId="ADAL" clId="{FAD49887-15FB-4F55-962A-D4F47703B98A}" dt="2023-11-27T09:45:33.006" v="311"/>
        <pc:sldMkLst>
          <pc:docMk/>
          <pc:sldMk cId="2314545470" sldId="398"/>
        </pc:sldMkLst>
        <pc:picChg chg="del">
          <ac:chgData name="Jordi Josep Teixido Figueras" userId="b6e9fc9a-af87-4985-86f5-f6d3a34d2d8c" providerId="ADAL" clId="{FAD49887-15FB-4F55-962A-D4F47703B98A}" dt="2023-11-27T09:37:13.063" v="306" actId="478"/>
          <ac:picMkLst>
            <pc:docMk/>
            <pc:sldMk cId="2314545470" sldId="398"/>
            <ac:picMk id="2" creationId="{B1A079C4-1390-4EBB-465D-FCBCA586F417}"/>
          </ac:picMkLst>
        </pc:picChg>
        <pc:picChg chg="add mod">
          <ac:chgData name="Jordi Josep Teixido Figueras" userId="b6e9fc9a-af87-4985-86f5-f6d3a34d2d8c" providerId="ADAL" clId="{FAD49887-15FB-4F55-962A-D4F47703B98A}" dt="2023-11-27T09:37:30.036" v="310" actId="1076"/>
          <ac:picMkLst>
            <pc:docMk/>
            <pc:sldMk cId="2314545470" sldId="398"/>
            <ac:picMk id="6" creationId="{5AAEA48C-7ECA-458D-936A-7504B4331A48}"/>
          </ac:picMkLst>
        </pc:picChg>
        <pc:picChg chg="add">
          <ac:chgData name="Jordi Josep Teixido Figueras" userId="b6e9fc9a-af87-4985-86f5-f6d3a34d2d8c" providerId="ADAL" clId="{FAD49887-15FB-4F55-962A-D4F47703B98A}" dt="2023-11-27T09:45:33.006" v="311"/>
          <ac:picMkLst>
            <pc:docMk/>
            <pc:sldMk cId="2314545470" sldId="398"/>
            <ac:picMk id="8" creationId="{7E1DC0BB-6089-46AE-8B6E-DF57274E1E4A}"/>
          </ac:picMkLst>
        </pc:picChg>
      </pc:sldChg>
      <pc:sldChg chg="addSp delSp modSp">
        <pc:chgData name="Jordi Josep Teixido Figueras" userId="b6e9fc9a-af87-4985-86f5-f6d3a34d2d8c" providerId="ADAL" clId="{FAD49887-15FB-4F55-962A-D4F47703B98A}" dt="2023-11-27T08:52:18.412" v="57" actId="1076"/>
        <pc:sldMkLst>
          <pc:docMk/>
          <pc:sldMk cId="2673851636" sldId="399"/>
        </pc:sldMkLst>
        <pc:spChg chg="del">
          <ac:chgData name="Jordi Josep Teixido Figueras" userId="b6e9fc9a-af87-4985-86f5-f6d3a34d2d8c" providerId="ADAL" clId="{FAD49887-15FB-4F55-962A-D4F47703B98A}" dt="2023-11-27T08:51:49.181" v="49" actId="478"/>
          <ac:spMkLst>
            <pc:docMk/>
            <pc:sldMk cId="2673851636" sldId="399"/>
            <ac:spMk id="17" creationId="{9E446063-8929-1D19-1ABD-1839692BDFD4}"/>
          </ac:spMkLst>
        </pc:spChg>
        <pc:graphicFrameChg chg="del">
          <ac:chgData name="Jordi Josep Teixido Figueras" userId="b6e9fc9a-af87-4985-86f5-f6d3a34d2d8c" providerId="ADAL" clId="{FAD49887-15FB-4F55-962A-D4F47703B98A}" dt="2023-11-27T08:51:51.132" v="50" actId="478"/>
          <ac:graphicFrameMkLst>
            <pc:docMk/>
            <pc:sldMk cId="2673851636" sldId="399"/>
            <ac:graphicFrameMk id="14" creationId="{8AFDDF65-B510-7905-F99E-82DEA31C6DDA}"/>
          </ac:graphicFrameMkLst>
        </pc:graphicFrameChg>
        <pc:picChg chg="add del mod">
          <ac:chgData name="Jordi Josep Teixido Figueras" userId="b6e9fc9a-af87-4985-86f5-f6d3a34d2d8c" providerId="ADAL" clId="{FAD49887-15FB-4F55-962A-D4F47703B98A}" dt="2023-11-27T08:52:01.859" v="54" actId="478"/>
          <ac:picMkLst>
            <pc:docMk/>
            <pc:sldMk cId="2673851636" sldId="399"/>
            <ac:picMk id="3" creationId="{D0202EA1-080A-486B-8FE4-C3E4F19A9468}"/>
          </ac:picMkLst>
        </pc:picChg>
        <pc:picChg chg="add mod">
          <ac:chgData name="Jordi Josep Teixido Figueras" userId="b6e9fc9a-af87-4985-86f5-f6d3a34d2d8c" providerId="ADAL" clId="{FAD49887-15FB-4F55-962A-D4F47703B98A}" dt="2023-11-27T08:52:18.412" v="57" actId="1076"/>
          <ac:picMkLst>
            <pc:docMk/>
            <pc:sldMk cId="2673851636" sldId="399"/>
            <ac:picMk id="4" creationId="{53FE4BE8-AC83-4ABB-A2AB-A1BA6BB28420}"/>
          </ac:picMkLst>
        </pc:picChg>
      </pc:sldChg>
      <pc:sldChg chg="addSp delSp modSp">
        <pc:chgData name="Jordi Josep Teixido Figueras" userId="b6e9fc9a-af87-4985-86f5-f6d3a34d2d8c" providerId="ADAL" clId="{FAD49887-15FB-4F55-962A-D4F47703B98A}" dt="2023-11-27T08:53:03.358" v="62" actId="1076"/>
        <pc:sldMkLst>
          <pc:docMk/>
          <pc:sldMk cId="4023578979" sldId="400"/>
        </pc:sldMkLst>
        <pc:spChg chg="del">
          <ac:chgData name="Jordi Josep Teixido Figueras" userId="b6e9fc9a-af87-4985-86f5-f6d3a34d2d8c" providerId="ADAL" clId="{FAD49887-15FB-4F55-962A-D4F47703B98A}" dt="2023-11-27T08:33:51.591" v="18" actId="478"/>
          <ac:spMkLst>
            <pc:docMk/>
            <pc:sldMk cId="4023578979" sldId="400"/>
            <ac:spMk id="17" creationId="{9E446063-8929-1D19-1ABD-1839692BDFD4}"/>
          </ac:spMkLst>
        </pc:spChg>
        <pc:graphicFrameChg chg="del mod">
          <ac:chgData name="Jordi Josep Teixido Figueras" userId="b6e9fc9a-af87-4985-86f5-f6d3a34d2d8c" providerId="ADAL" clId="{FAD49887-15FB-4F55-962A-D4F47703B98A}" dt="2023-11-27T08:33:48.299" v="17" actId="478"/>
          <ac:graphicFrameMkLst>
            <pc:docMk/>
            <pc:sldMk cId="4023578979" sldId="400"/>
            <ac:graphicFrameMk id="3" creationId="{B206C457-E6DE-0D0C-BF59-706F38D0C4D6}"/>
          </ac:graphicFrameMkLst>
        </pc:graphicFrameChg>
        <pc:picChg chg="add mod">
          <ac:chgData name="Jordi Josep Teixido Figueras" userId="b6e9fc9a-af87-4985-86f5-f6d3a34d2d8c" providerId="ADAL" clId="{FAD49887-15FB-4F55-962A-D4F47703B98A}" dt="2023-11-27T08:53:03.358" v="62" actId="1076"/>
          <ac:picMkLst>
            <pc:docMk/>
            <pc:sldMk cId="4023578979" sldId="400"/>
            <ac:picMk id="4" creationId="{9AA86AC2-5C90-4F4B-A5FC-8384AB7273E7}"/>
          </ac:picMkLst>
        </pc:picChg>
        <pc:picChg chg="add del">
          <ac:chgData name="Jordi Josep Teixido Figueras" userId="b6e9fc9a-af87-4985-86f5-f6d3a34d2d8c" providerId="ADAL" clId="{FAD49887-15FB-4F55-962A-D4F47703B98A}" dt="2023-11-27T08:52:54.220" v="58" actId="478"/>
          <ac:picMkLst>
            <pc:docMk/>
            <pc:sldMk cId="4023578979" sldId="400"/>
            <ac:picMk id="8" creationId="{DF51F216-BD7B-4954-974B-E1C8806AB60A}"/>
          </ac:picMkLst>
        </pc:picChg>
      </pc:sldChg>
      <pc:sldChg chg="modAnim">
        <pc:chgData name="Jordi Josep Teixido Figueras" userId="b6e9fc9a-af87-4985-86f5-f6d3a34d2d8c" providerId="ADAL" clId="{FAD49887-15FB-4F55-962A-D4F47703B98A}" dt="2023-11-27T08:51:04.792" v="46"/>
        <pc:sldMkLst>
          <pc:docMk/>
          <pc:sldMk cId="2867260221" sldId="401"/>
        </pc:sldMkLst>
      </pc:sldChg>
      <pc:sldChg chg="modSp">
        <pc:chgData name="Jordi Josep Teixido Figueras" userId="b6e9fc9a-af87-4985-86f5-f6d3a34d2d8c" providerId="ADAL" clId="{FAD49887-15FB-4F55-962A-D4F47703B98A}" dt="2023-11-27T08:36:20.596" v="32" actId="6549"/>
        <pc:sldMkLst>
          <pc:docMk/>
          <pc:sldMk cId="913468623" sldId="403"/>
        </pc:sldMkLst>
        <pc:spChg chg="mod">
          <ac:chgData name="Jordi Josep Teixido Figueras" userId="b6e9fc9a-af87-4985-86f5-f6d3a34d2d8c" providerId="ADAL" clId="{FAD49887-15FB-4F55-962A-D4F47703B98A}" dt="2023-11-27T08:36:20.596" v="32" actId="6549"/>
          <ac:spMkLst>
            <pc:docMk/>
            <pc:sldMk cId="913468623" sldId="403"/>
            <ac:spMk id="3" creationId="{861A9DAC-BBB7-4C4D-94CB-0EEF22C93168}"/>
          </ac:spMkLst>
        </pc:spChg>
      </pc:sldChg>
      <pc:sldChg chg="add del">
        <pc:chgData name="Jordi Josep Teixido Figueras" userId="b6e9fc9a-af87-4985-86f5-f6d3a34d2d8c" providerId="ADAL" clId="{FAD49887-15FB-4F55-962A-D4F47703B98A}" dt="2023-11-27T08:46:09.611" v="45"/>
        <pc:sldMkLst>
          <pc:docMk/>
          <pc:sldMk cId="3203920038" sldId="404"/>
        </pc:sldMkLst>
      </pc:sldChg>
      <pc:sldChg chg="modAnim">
        <pc:chgData name="Jordi Josep Teixido Figueras" userId="b6e9fc9a-af87-4985-86f5-f6d3a34d2d8c" providerId="ADAL" clId="{FAD49887-15FB-4F55-962A-D4F47703B98A}" dt="2023-11-27T08:51:27.605" v="48"/>
        <pc:sldMkLst>
          <pc:docMk/>
          <pc:sldMk cId="3885911003" sldId="405"/>
        </pc:sldMkLst>
      </pc:sldChg>
      <pc:sldChg chg="modAnim">
        <pc:chgData name="Jordi Josep Teixido Figueras" userId="b6e9fc9a-af87-4985-86f5-f6d3a34d2d8c" providerId="ADAL" clId="{FAD49887-15FB-4F55-962A-D4F47703B98A}" dt="2023-11-27T08:51:14.501" v="47"/>
        <pc:sldMkLst>
          <pc:docMk/>
          <pc:sldMk cId="117677201" sldId="406"/>
        </pc:sldMkLst>
      </pc:sldChg>
      <pc:sldChg chg="addSp add del">
        <pc:chgData name="Jordi Josep Teixido Figueras" userId="b6e9fc9a-af87-4985-86f5-f6d3a34d2d8c" providerId="ADAL" clId="{FAD49887-15FB-4F55-962A-D4F47703B98A}" dt="2023-11-27T08:40:28.222" v="33" actId="2696"/>
        <pc:sldMkLst>
          <pc:docMk/>
          <pc:sldMk cId="1588189124" sldId="407"/>
        </pc:sldMkLst>
        <pc:picChg chg="add">
          <ac:chgData name="Jordi Josep Teixido Figueras" userId="b6e9fc9a-af87-4985-86f5-f6d3a34d2d8c" providerId="ADAL" clId="{FAD49887-15FB-4F55-962A-D4F47703B98A}" dt="2023-11-27T08:34:44.088" v="21"/>
          <ac:picMkLst>
            <pc:docMk/>
            <pc:sldMk cId="1588189124" sldId="407"/>
            <ac:picMk id="6" creationId="{894FB372-7801-43D3-8641-B6A24B0E5C0B}"/>
          </ac:picMkLst>
        </pc:picChg>
      </pc:sldChg>
      <pc:sldChg chg="addSp modSp add">
        <pc:chgData name="Jordi Josep Teixido Figueras" userId="b6e9fc9a-af87-4985-86f5-f6d3a34d2d8c" providerId="ADAL" clId="{FAD49887-15FB-4F55-962A-D4F47703B98A}" dt="2023-11-27T08:56:44.706" v="75" actId="1076"/>
        <pc:sldMkLst>
          <pc:docMk/>
          <pc:sldMk cId="3468976095" sldId="407"/>
        </pc:sldMkLst>
        <pc:picChg chg="add mod">
          <ac:chgData name="Jordi Josep Teixido Figueras" userId="b6e9fc9a-af87-4985-86f5-f6d3a34d2d8c" providerId="ADAL" clId="{FAD49887-15FB-4F55-962A-D4F47703B98A}" dt="2023-11-27T08:56:44.706" v="75" actId="1076"/>
          <ac:picMkLst>
            <pc:docMk/>
            <pc:sldMk cId="3468976095" sldId="407"/>
            <ac:picMk id="6" creationId="{09FF5D4A-0D8B-43E5-ACC9-92EF7920129B}"/>
          </ac:picMkLst>
        </pc:picChg>
      </pc:sldChg>
      <pc:sldChg chg="addSp delSp modSp add">
        <pc:chgData name="Jordi Josep Teixido Figueras" userId="b6e9fc9a-af87-4985-86f5-f6d3a34d2d8c" providerId="ADAL" clId="{FAD49887-15FB-4F55-962A-D4F47703B98A}" dt="2023-11-27T09:07:21.309" v="135" actId="478"/>
        <pc:sldMkLst>
          <pc:docMk/>
          <pc:sldMk cId="340814125" sldId="408"/>
        </pc:sldMkLst>
        <pc:spChg chg="del mod">
          <ac:chgData name="Jordi Josep Teixido Figueras" userId="b6e9fc9a-af87-4985-86f5-f6d3a34d2d8c" providerId="ADAL" clId="{FAD49887-15FB-4F55-962A-D4F47703B98A}" dt="2023-11-27T08:59:53.592" v="83" actId="478"/>
          <ac:spMkLst>
            <pc:docMk/>
            <pc:sldMk cId="340814125" sldId="408"/>
            <ac:spMk id="2" creationId="{EF02366E-0E1E-46C8-94EA-5AB8286C6552}"/>
          </ac:spMkLst>
        </pc:spChg>
        <pc:spChg chg="del">
          <ac:chgData name="Jordi Josep Teixido Figueras" userId="b6e9fc9a-af87-4985-86f5-f6d3a34d2d8c" providerId="ADAL" clId="{FAD49887-15FB-4F55-962A-D4F47703B98A}" dt="2023-11-27T08:59:50.032" v="81" actId="478"/>
          <ac:spMkLst>
            <pc:docMk/>
            <pc:sldMk cId="340814125" sldId="408"/>
            <ac:spMk id="3" creationId="{EB8374BE-A345-416C-A0DF-5142429BCE42}"/>
          </ac:spMkLst>
        </pc:spChg>
        <pc:spChg chg="del">
          <ac:chgData name="Jordi Josep Teixido Figueras" userId="b6e9fc9a-af87-4985-86f5-f6d3a34d2d8c" providerId="ADAL" clId="{FAD49887-15FB-4F55-962A-D4F47703B98A}" dt="2023-11-27T09:07:21.309" v="135" actId="478"/>
          <ac:spMkLst>
            <pc:docMk/>
            <pc:sldMk cId="340814125" sldId="408"/>
            <ac:spMk id="4" creationId="{2354E570-E511-4AB2-8D20-11F73429DCC1}"/>
          </ac:spMkLst>
        </pc:spChg>
        <pc:spChg chg="add">
          <ac:chgData name="Jordi Josep Teixido Figueras" userId="b6e9fc9a-af87-4985-86f5-f6d3a34d2d8c" providerId="ADAL" clId="{FAD49887-15FB-4F55-962A-D4F47703B98A}" dt="2023-11-27T09:07:06.575" v="133"/>
          <ac:spMkLst>
            <pc:docMk/>
            <pc:sldMk cId="340814125" sldId="408"/>
            <ac:spMk id="8" creationId="{1C77E745-1D9E-4A4F-951F-501585946D27}"/>
          </ac:spMkLst>
        </pc:spChg>
        <pc:graphicFrameChg chg="add del">
          <ac:chgData name="Jordi Josep Teixido Figueras" userId="b6e9fc9a-af87-4985-86f5-f6d3a34d2d8c" providerId="ADAL" clId="{FAD49887-15FB-4F55-962A-D4F47703B98A}" dt="2023-11-27T09:00:05.337" v="87"/>
          <ac:graphicFrameMkLst>
            <pc:docMk/>
            <pc:sldMk cId="340814125" sldId="408"/>
            <ac:graphicFrameMk id="6" creationId="{15A3EE5F-8021-4E4B-B9AB-BB6A23C0251B}"/>
          </ac:graphicFrameMkLst>
        </pc:graphicFrameChg>
        <pc:graphicFrameChg chg="add mod modGraphic">
          <ac:chgData name="Jordi Josep Teixido Figueras" userId="b6e9fc9a-af87-4985-86f5-f6d3a34d2d8c" providerId="ADAL" clId="{FAD49887-15FB-4F55-962A-D4F47703B98A}" dt="2023-11-27T09:07:13.713" v="134" actId="14734"/>
          <ac:graphicFrameMkLst>
            <pc:docMk/>
            <pc:sldMk cId="340814125" sldId="408"/>
            <ac:graphicFrameMk id="7" creationId="{D1313D20-5AFB-4157-AFD7-6091BDFC65BB}"/>
          </ac:graphicFrameMkLst>
        </pc:graphicFrameChg>
      </pc:sldChg>
      <pc:sldChg chg="addSp delSp modSp add">
        <pc:chgData name="Jordi Josep Teixido Figueras" userId="b6e9fc9a-af87-4985-86f5-f6d3a34d2d8c" providerId="ADAL" clId="{FAD49887-15FB-4F55-962A-D4F47703B98A}" dt="2023-11-27T09:18:26.018" v="254" actId="1076"/>
        <pc:sldMkLst>
          <pc:docMk/>
          <pc:sldMk cId="2357562450" sldId="409"/>
        </pc:sldMkLst>
        <pc:spChg chg="del">
          <ac:chgData name="Jordi Josep Teixido Figueras" userId="b6e9fc9a-af87-4985-86f5-f6d3a34d2d8c" providerId="ADAL" clId="{FAD49887-15FB-4F55-962A-D4F47703B98A}" dt="2023-11-27T09:16:23.584" v="216" actId="478"/>
          <ac:spMkLst>
            <pc:docMk/>
            <pc:sldMk cId="2357562450" sldId="409"/>
            <ac:spMk id="2" creationId="{24B994F7-9F3C-497B-AF1F-EF5228418BE6}"/>
          </ac:spMkLst>
        </pc:spChg>
        <pc:spChg chg="del">
          <ac:chgData name="Jordi Josep Teixido Figueras" userId="b6e9fc9a-af87-4985-86f5-f6d3a34d2d8c" providerId="ADAL" clId="{FAD49887-15FB-4F55-962A-D4F47703B98A}" dt="2023-11-27T09:16:21.444" v="215" actId="478"/>
          <ac:spMkLst>
            <pc:docMk/>
            <pc:sldMk cId="2357562450" sldId="409"/>
            <ac:spMk id="3" creationId="{CB298600-79A0-456A-8A7A-6CEECA104596}"/>
          </ac:spMkLst>
        </pc:spChg>
        <pc:spChg chg="add mod">
          <ac:chgData name="Jordi Josep Teixido Figueras" userId="b6e9fc9a-af87-4985-86f5-f6d3a34d2d8c" providerId="ADAL" clId="{FAD49887-15FB-4F55-962A-D4F47703B98A}" dt="2023-11-27T09:18:26.018" v="254" actId="1076"/>
          <ac:spMkLst>
            <pc:docMk/>
            <pc:sldMk cId="2357562450" sldId="409"/>
            <ac:spMk id="8" creationId="{656CF07E-134C-439A-B6DA-CC903653E1D0}"/>
          </ac:spMkLst>
        </pc:spChg>
        <pc:picChg chg="add del mod">
          <ac:chgData name="Jordi Josep Teixido Figueras" userId="b6e9fc9a-af87-4985-86f5-f6d3a34d2d8c" providerId="ADAL" clId="{FAD49887-15FB-4F55-962A-D4F47703B98A}" dt="2023-11-27T09:16:59.050" v="223"/>
          <ac:picMkLst>
            <pc:docMk/>
            <pc:sldMk cId="2357562450" sldId="409"/>
            <ac:picMk id="6" creationId="{2BDF4161-FEAE-4D6B-854C-41717DE4F002}"/>
          </ac:picMkLst>
        </pc:picChg>
        <pc:picChg chg="add mod">
          <ac:chgData name="Jordi Josep Teixido Figueras" userId="b6e9fc9a-af87-4985-86f5-f6d3a34d2d8c" providerId="ADAL" clId="{FAD49887-15FB-4F55-962A-D4F47703B98A}" dt="2023-11-27T09:17:25.928" v="250" actId="14100"/>
          <ac:picMkLst>
            <pc:docMk/>
            <pc:sldMk cId="2357562450" sldId="409"/>
            <ac:picMk id="7" creationId="{D45ECD75-BAF0-4640-910B-AC66E15FB0E5}"/>
          </ac:picMkLst>
        </pc:picChg>
      </pc:sldChg>
      <pc:sldChg chg="addSp add">
        <pc:chgData name="Jordi Josep Teixido Figueras" userId="b6e9fc9a-af87-4985-86f5-f6d3a34d2d8c" providerId="ADAL" clId="{FAD49887-15FB-4F55-962A-D4F47703B98A}" dt="2023-11-27T09:45:40.582" v="313"/>
        <pc:sldMkLst>
          <pc:docMk/>
          <pc:sldMk cId="3617936866" sldId="410"/>
        </pc:sldMkLst>
        <pc:picChg chg="add">
          <ac:chgData name="Jordi Josep Teixido Figueras" userId="b6e9fc9a-af87-4985-86f5-f6d3a34d2d8c" providerId="ADAL" clId="{FAD49887-15FB-4F55-962A-D4F47703B98A}" dt="2023-11-27T09:45:40.582" v="313"/>
          <ac:picMkLst>
            <pc:docMk/>
            <pc:sldMk cId="3617936866" sldId="410"/>
            <ac:picMk id="6" creationId="{87B09444-5EC9-40B2-9A67-A298356DEB92}"/>
          </ac:picMkLst>
        </pc:picChg>
      </pc:sldChg>
      <pc:sldChg chg="add">
        <pc:chgData name="Jordi Josep Teixido Figueras" userId="b6e9fc9a-af87-4985-86f5-f6d3a34d2d8c" providerId="ADAL" clId="{FAD49887-15FB-4F55-962A-D4F47703B98A}" dt="2023-11-27T09:45:53.166" v="314"/>
        <pc:sldMkLst>
          <pc:docMk/>
          <pc:sldMk cId="3410733921"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Hoja1!$D$2</c:f>
              <c:strCache>
                <c:ptCount val="1"/>
                <c:pt idx="0">
                  <c:v>emi</c:v>
                </c:pt>
              </c:strCache>
            </c:strRef>
          </c:tx>
          <c:spPr>
            <a:ln w="25400" cap="rnd">
              <a:solidFill>
                <a:srgbClr val="1A476F"/>
              </a:solidFill>
              <a:round/>
            </a:ln>
            <a:effectLst/>
          </c:spPr>
          <c:marker>
            <c:symbol val="circle"/>
            <c:size val="5"/>
            <c:spPr>
              <a:solidFill>
                <a:srgbClr val="1A476F"/>
              </a:solidFill>
              <a:ln w="12700" cmpd="sng">
                <a:noFill/>
              </a:ln>
              <a:effectLst/>
            </c:spPr>
          </c:marker>
          <c:cat>
            <c:numRef>
              <c:f>Hoja1!$E$1:$O$1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Hoja1!$E$2:$O$2</c:f>
              <c:numCache>
                <c:formatCode>0.0%</c:formatCode>
                <c:ptCount val="11"/>
                <c:pt idx="0">
                  <c:v>-9.5600000000000008E-3</c:v>
                </c:pt>
                <c:pt idx="1">
                  <c:v>-1.1462E-2</c:v>
                </c:pt>
                <c:pt idx="2">
                  <c:v>-3.6478999999999998E-2</c:v>
                </c:pt>
                <c:pt idx="3">
                  <c:v>-4.4319499999999998E-2</c:v>
                </c:pt>
                <c:pt idx="4">
                  <c:v>-5.4178700000000003E-2</c:v>
                </c:pt>
                <c:pt idx="5">
                  <c:v>-6.5037600000000001E-2</c:v>
                </c:pt>
                <c:pt idx="6">
                  <c:v>-7.3871400000000004E-2</c:v>
                </c:pt>
                <c:pt idx="7">
                  <c:v>-8.0482399999999996E-2</c:v>
                </c:pt>
                <c:pt idx="8">
                  <c:v>-9.0494900000000003E-2</c:v>
                </c:pt>
                <c:pt idx="9">
                  <c:v>-9.0384000000000006E-2</c:v>
                </c:pt>
                <c:pt idx="10">
                  <c:v>-0.1024718</c:v>
                </c:pt>
              </c:numCache>
            </c:numRef>
          </c:val>
          <c:smooth val="0"/>
          <c:extLst>
            <c:ext xmlns:c16="http://schemas.microsoft.com/office/drawing/2014/chart" uri="{C3380CC4-5D6E-409C-BE32-E72D297353CC}">
              <c16:uniqueId val="{00000000-2157-4907-BEDA-886642BC0607}"/>
            </c:ext>
          </c:extLst>
        </c:ser>
        <c:dLbls>
          <c:showLegendKey val="0"/>
          <c:showVal val="0"/>
          <c:showCatName val="0"/>
          <c:showSerName val="0"/>
          <c:showPercent val="0"/>
          <c:showBubbleSize val="0"/>
        </c:dLbls>
        <c:marker val="1"/>
        <c:smooth val="0"/>
        <c:axId val="770987856"/>
        <c:axId val="770990256"/>
      </c:lineChart>
      <c:catAx>
        <c:axId val="770987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a-ES"/>
          </a:p>
        </c:txPr>
        <c:crossAx val="770990256"/>
        <c:crosses val="autoZero"/>
        <c:auto val="1"/>
        <c:lblAlgn val="ctr"/>
        <c:lblOffset val="100"/>
        <c:noMultiLvlLbl val="0"/>
      </c:catAx>
      <c:valAx>
        <c:axId val="770990256"/>
        <c:scaling>
          <c:orientation val="minMax"/>
          <c:max val="0"/>
          <c:min val="-0.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a:t>Emissions per seat-km</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a-E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a-ES"/>
          </a:p>
        </c:txPr>
        <c:crossAx val="770987856"/>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ca-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CA1A8A96-6D25-4536-8307-BD513FF0DB50}" type="datetimeFigureOut">
              <a:rPr lang="en-US" smtClean="0"/>
              <a:t>11/25/2023</a:t>
            </a:fld>
            <a:endParaRPr lang="en-US"/>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9F2C3A5-F7BE-4320-8DA4-130B9AB7DBCD}" type="slidenum">
              <a:rPr lang="en-US" smtClean="0"/>
              <a:t>‹#›</a:t>
            </a:fld>
            <a:endParaRPr lang="en-US"/>
          </a:p>
        </p:txBody>
      </p:sp>
    </p:spTree>
    <p:extLst>
      <p:ext uri="{BB962C8B-B14F-4D97-AF65-F5344CB8AC3E}">
        <p14:creationId xmlns:p14="http://schemas.microsoft.com/office/powerpoint/2010/main" val="3149124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0666CBE2-EFD6-447F-BBC4-1D72C927D037}" type="datetimeFigureOut">
              <a:rPr lang="en-US" smtClean="0"/>
              <a:t>11/25/2023</a:t>
            </a:fld>
            <a:endParaRPr lang="en-U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5549B4A-002C-4841-A0BE-D71F3406A4B2}" type="slidenum">
              <a:rPr lang="en-US" smtClean="0"/>
              <a:t>‹#›</a:t>
            </a:fld>
            <a:endParaRPr lang="en-US"/>
          </a:p>
        </p:txBody>
      </p:sp>
    </p:spTree>
    <p:extLst>
      <p:ext uri="{BB962C8B-B14F-4D97-AF65-F5344CB8AC3E}">
        <p14:creationId xmlns:p14="http://schemas.microsoft.com/office/powerpoint/2010/main" val="17732715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5549B4A-002C-4841-A0BE-D71F3406A4B2}" type="slidenum">
              <a:rPr lang="en-US" smtClean="0"/>
              <a:t>1</a:t>
            </a:fld>
            <a:endParaRPr lang="en-US"/>
          </a:p>
        </p:txBody>
      </p:sp>
    </p:spTree>
    <p:extLst>
      <p:ext uri="{BB962C8B-B14F-4D97-AF65-F5344CB8AC3E}">
        <p14:creationId xmlns:p14="http://schemas.microsoft.com/office/powerpoint/2010/main" val="225660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549B4A-002C-4841-A0BE-D71F3406A4B2}" type="slidenum">
              <a:rPr lang="en-US" smtClean="0"/>
              <a:t>16</a:t>
            </a:fld>
            <a:endParaRPr lang="en-US"/>
          </a:p>
        </p:txBody>
      </p:sp>
    </p:spTree>
    <p:extLst>
      <p:ext uri="{BB962C8B-B14F-4D97-AF65-F5344CB8AC3E}">
        <p14:creationId xmlns:p14="http://schemas.microsoft.com/office/powerpoint/2010/main" val="271314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17</a:t>
            </a:fld>
            <a:endParaRPr lang="en-US"/>
          </a:p>
        </p:txBody>
      </p:sp>
    </p:spTree>
    <p:extLst>
      <p:ext uri="{BB962C8B-B14F-4D97-AF65-F5344CB8AC3E}">
        <p14:creationId xmlns:p14="http://schemas.microsoft.com/office/powerpoint/2010/main" val="317965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18</a:t>
            </a:fld>
            <a:endParaRPr lang="en-US"/>
          </a:p>
        </p:txBody>
      </p:sp>
    </p:spTree>
    <p:extLst>
      <p:ext uri="{BB962C8B-B14F-4D97-AF65-F5344CB8AC3E}">
        <p14:creationId xmlns:p14="http://schemas.microsoft.com/office/powerpoint/2010/main" val="256523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19</a:t>
            </a:fld>
            <a:endParaRPr lang="en-US"/>
          </a:p>
        </p:txBody>
      </p:sp>
    </p:spTree>
    <p:extLst>
      <p:ext uri="{BB962C8B-B14F-4D97-AF65-F5344CB8AC3E}">
        <p14:creationId xmlns:p14="http://schemas.microsoft.com/office/powerpoint/2010/main" val="108902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20</a:t>
            </a:fld>
            <a:endParaRPr lang="en-US"/>
          </a:p>
        </p:txBody>
      </p:sp>
    </p:spTree>
    <p:extLst>
      <p:ext uri="{BB962C8B-B14F-4D97-AF65-F5344CB8AC3E}">
        <p14:creationId xmlns:p14="http://schemas.microsoft.com/office/powerpoint/2010/main" val="181120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21</a:t>
            </a:fld>
            <a:endParaRPr lang="en-US"/>
          </a:p>
        </p:txBody>
      </p:sp>
    </p:spTree>
    <p:extLst>
      <p:ext uri="{BB962C8B-B14F-4D97-AF65-F5344CB8AC3E}">
        <p14:creationId xmlns:p14="http://schemas.microsoft.com/office/powerpoint/2010/main" val="299232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22</a:t>
            </a:fld>
            <a:endParaRPr lang="en-US"/>
          </a:p>
        </p:txBody>
      </p:sp>
    </p:spTree>
    <p:extLst>
      <p:ext uri="{BB962C8B-B14F-4D97-AF65-F5344CB8AC3E}">
        <p14:creationId xmlns:p14="http://schemas.microsoft.com/office/powerpoint/2010/main" val="388430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24</a:t>
            </a:fld>
            <a:endParaRPr lang="en-US"/>
          </a:p>
        </p:txBody>
      </p:sp>
    </p:spTree>
    <p:extLst>
      <p:ext uri="{BB962C8B-B14F-4D97-AF65-F5344CB8AC3E}">
        <p14:creationId xmlns:p14="http://schemas.microsoft.com/office/powerpoint/2010/main" val="397413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25</a:t>
            </a:fld>
            <a:endParaRPr lang="en-US"/>
          </a:p>
        </p:txBody>
      </p:sp>
    </p:spTree>
    <p:extLst>
      <p:ext uri="{BB962C8B-B14F-4D97-AF65-F5344CB8AC3E}">
        <p14:creationId xmlns:p14="http://schemas.microsoft.com/office/powerpoint/2010/main" val="360378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28</a:t>
            </a:fld>
            <a:endParaRPr lang="en-US"/>
          </a:p>
        </p:txBody>
      </p:sp>
    </p:spTree>
    <p:extLst>
      <p:ext uri="{BB962C8B-B14F-4D97-AF65-F5344CB8AC3E}">
        <p14:creationId xmlns:p14="http://schemas.microsoft.com/office/powerpoint/2010/main" val="383061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5549B4A-002C-4841-A0BE-D71F3406A4B2}" type="slidenum">
              <a:rPr lang="en-US" smtClean="0"/>
              <a:t>2</a:t>
            </a:fld>
            <a:endParaRPr lang="en-US"/>
          </a:p>
        </p:txBody>
      </p:sp>
    </p:spTree>
    <p:extLst>
      <p:ext uri="{BB962C8B-B14F-4D97-AF65-F5344CB8AC3E}">
        <p14:creationId xmlns:p14="http://schemas.microsoft.com/office/powerpoint/2010/main" val="285448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5549B4A-002C-4841-A0BE-D71F3406A4B2}" type="slidenum">
              <a:rPr lang="en-US" smtClean="0"/>
              <a:t>3</a:t>
            </a:fld>
            <a:endParaRPr lang="en-US"/>
          </a:p>
        </p:txBody>
      </p:sp>
    </p:spTree>
    <p:extLst>
      <p:ext uri="{BB962C8B-B14F-4D97-AF65-F5344CB8AC3E}">
        <p14:creationId xmlns:p14="http://schemas.microsoft.com/office/powerpoint/2010/main" val="138390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5549B4A-002C-4841-A0BE-D71F3406A4B2}" type="slidenum">
              <a:rPr lang="en-US" smtClean="0"/>
              <a:t>4</a:t>
            </a:fld>
            <a:endParaRPr lang="en-US"/>
          </a:p>
        </p:txBody>
      </p:sp>
    </p:spTree>
    <p:extLst>
      <p:ext uri="{BB962C8B-B14F-4D97-AF65-F5344CB8AC3E}">
        <p14:creationId xmlns:p14="http://schemas.microsoft.com/office/powerpoint/2010/main" val="24989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5549B4A-002C-4841-A0BE-D71F3406A4B2}" type="slidenum">
              <a:rPr lang="en-US" smtClean="0"/>
              <a:t>5</a:t>
            </a:fld>
            <a:endParaRPr lang="en-US"/>
          </a:p>
        </p:txBody>
      </p:sp>
    </p:spTree>
    <p:extLst>
      <p:ext uri="{BB962C8B-B14F-4D97-AF65-F5344CB8AC3E}">
        <p14:creationId xmlns:p14="http://schemas.microsoft.com/office/powerpoint/2010/main" val="251066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7</a:t>
            </a:fld>
            <a:endParaRPr lang="en-US"/>
          </a:p>
        </p:txBody>
      </p:sp>
    </p:spTree>
    <p:extLst>
      <p:ext uri="{BB962C8B-B14F-4D97-AF65-F5344CB8AC3E}">
        <p14:creationId xmlns:p14="http://schemas.microsoft.com/office/powerpoint/2010/main" val="15120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549B4A-002C-4841-A0BE-D71F3406A4B2}" type="slidenum">
              <a:rPr lang="en-US" smtClean="0"/>
              <a:t>9</a:t>
            </a:fld>
            <a:endParaRPr lang="en-US"/>
          </a:p>
        </p:txBody>
      </p:sp>
    </p:spTree>
    <p:extLst>
      <p:ext uri="{BB962C8B-B14F-4D97-AF65-F5344CB8AC3E}">
        <p14:creationId xmlns:p14="http://schemas.microsoft.com/office/powerpoint/2010/main" val="402170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Despite its magnitude, international shipping and aviation have traditionally been left out in global climate policy initiatives.</a:t>
            </a:r>
          </a:p>
          <a:p>
            <a:pPr>
              <a:lnSpc>
                <a:spcPct val="100000"/>
              </a:lnSpc>
              <a:spcAft>
                <a:spcPts val="1200"/>
              </a:spcAft>
            </a:pPr>
            <a:r>
              <a:rPr lang="en-US" sz="1200" b="1" kern="1200" dirty="0">
                <a:solidFill>
                  <a:schemeClr val="tx1"/>
                </a:solidFill>
                <a:effectLst/>
                <a:latin typeface="+mn-lt"/>
                <a:ea typeface="Calibri" panose="020F0502020204030204" pitchFamily="34" charset="0"/>
                <a:cs typeface="Times New Roman" panose="02020603050405020304" pitchFamily="18" charset="0"/>
              </a:rPr>
              <a:t>Some potentially applicable disruptive technologies</a:t>
            </a:r>
            <a:r>
              <a:rPr lang="en-US" sz="1200" kern="1200" dirty="0">
                <a:solidFill>
                  <a:schemeClr val="tx1"/>
                </a:solidFill>
                <a:effectLst/>
                <a:latin typeface="+mn-lt"/>
                <a:ea typeface="Calibri" panose="020F0502020204030204" pitchFamily="34" charset="0"/>
                <a:cs typeface="Times New Roman" panose="02020603050405020304" pitchFamily="18" charset="0"/>
              </a:rPr>
              <a:t> (laminar flow control, open-rotor propulsion, and double-bubble designs) have still to overcome major technical and economic obstacles (Graham et al., 2014). </a:t>
            </a:r>
          </a:p>
          <a:p>
            <a:pPr>
              <a:lnSpc>
                <a:spcPct val="100000"/>
              </a:lnSpc>
              <a:spcAft>
                <a:spcPts val="1200"/>
              </a:spcAft>
            </a:pPr>
            <a:r>
              <a:rPr lang="en-US" sz="1200" kern="1200" dirty="0">
                <a:solidFill>
                  <a:schemeClr val="tx1"/>
                </a:solidFill>
                <a:effectLst/>
                <a:latin typeface="+mn-lt"/>
                <a:ea typeface="Calibri" panose="020F0502020204030204" pitchFamily="34" charset="0"/>
                <a:cs typeface="Times New Roman" panose="02020603050405020304" pitchFamily="18" charset="0"/>
              </a:rPr>
              <a:t>The use of green hydrogen is a long way from being technically feasible. </a:t>
            </a:r>
            <a:endParaRPr lang="es-ES" sz="1200" kern="1200" dirty="0">
              <a:solidFill>
                <a:schemeClr val="tx1"/>
              </a:solidFill>
              <a:effectLst/>
              <a:latin typeface="+mn-lt"/>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C5549B4A-002C-4841-A0BE-D71F3406A4B2}" type="slidenum">
              <a:rPr lang="en-US" smtClean="0"/>
              <a:t>14</a:t>
            </a:fld>
            <a:endParaRPr lang="en-US"/>
          </a:p>
        </p:txBody>
      </p:sp>
    </p:spTree>
    <p:extLst>
      <p:ext uri="{BB962C8B-B14F-4D97-AF65-F5344CB8AC3E}">
        <p14:creationId xmlns:p14="http://schemas.microsoft.com/office/powerpoint/2010/main" val="13355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2400" dirty="0"/>
              <a:t>Cap-and-trade system: </a:t>
            </a:r>
          </a:p>
          <a:p>
            <a:pPr lvl="1">
              <a:lnSpc>
                <a:spcPct val="110000"/>
              </a:lnSpc>
            </a:pPr>
            <a:r>
              <a:rPr lang="en-US" sz="2000" dirty="0"/>
              <a:t>Reducing cap  </a:t>
            </a:r>
          </a:p>
          <a:p>
            <a:pPr lvl="1">
              <a:lnSpc>
                <a:spcPct val="110000"/>
              </a:lnSpc>
            </a:pPr>
            <a:r>
              <a:rPr lang="en-US" sz="2000" dirty="0"/>
              <a:t>Tradable Emission Allowances (EUAs)</a:t>
            </a:r>
          </a:p>
          <a:p>
            <a:pPr lvl="1">
              <a:lnSpc>
                <a:spcPct val="110000"/>
              </a:lnSpc>
            </a:pPr>
            <a:r>
              <a:rPr lang="en-US" sz="2000" dirty="0"/>
              <a:t>Static Efficiency (i.e., cost-effectiveness) </a:t>
            </a:r>
          </a:p>
          <a:p>
            <a:pPr lvl="1">
              <a:lnSpc>
                <a:spcPct val="110000"/>
              </a:lnSpc>
            </a:pPr>
            <a:r>
              <a:rPr lang="en-US" sz="2000" dirty="0"/>
              <a:t>Dynamic efficiency (i.e., innovation) </a:t>
            </a:r>
          </a:p>
          <a:p>
            <a:pPr>
              <a:lnSpc>
                <a:spcPct val="110000"/>
              </a:lnSpc>
            </a:pPr>
            <a:r>
              <a:rPr lang="en-US" sz="2400" dirty="0"/>
              <a:t>Running since 2005 across 31 countries</a:t>
            </a:r>
          </a:p>
          <a:p>
            <a:pPr>
              <a:lnSpc>
                <a:spcPct val="110000"/>
              </a:lnSpc>
            </a:pPr>
            <a:r>
              <a:rPr lang="en-US" sz="2400" dirty="0"/>
              <a:t>More than 12,000 installations covered, 45% of EU’s GHG. Sectors included:</a:t>
            </a:r>
          </a:p>
          <a:p>
            <a:pPr lvl="1">
              <a:lnSpc>
                <a:spcPct val="110000"/>
              </a:lnSpc>
            </a:pPr>
            <a:r>
              <a:rPr lang="en-US" sz="2000" dirty="0"/>
              <a:t>Power and heat generation</a:t>
            </a:r>
          </a:p>
          <a:p>
            <a:pPr lvl="1">
              <a:lnSpc>
                <a:spcPct val="110000"/>
              </a:lnSpc>
            </a:pPr>
            <a:r>
              <a:rPr lang="en-US" sz="2000" dirty="0"/>
              <a:t>Energy intensive industry (Refineries, Iron and steel, </a:t>
            </a:r>
            <a:r>
              <a:rPr lang="en-US" sz="2000" dirty="0" err="1"/>
              <a:t>aluminium</a:t>
            </a:r>
            <a:r>
              <a:rPr lang="en-US" sz="2000" dirty="0"/>
              <a:t>, metals, cement, lime, glass, ceramics, pulp, paper, cardboard, acids and bulk organic chemicals) </a:t>
            </a:r>
          </a:p>
          <a:p>
            <a:pPr lvl="1">
              <a:lnSpc>
                <a:spcPct val="110000"/>
              </a:lnSpc>
            </a:pPr>
            <a:r>
              <a:rPr lang="en-US" sz="2000" dirty="0">
                <a:solidFill>
                  <a:srgbClr val="7030A0"/>
                </a:solidFill>
              </a:rPr>
              <a:t>Commercial Aviation </a:t>
            </a:r>
            <a:r>
              <a:rPr lang="en-US" sz="2000" dirty="0"/>
              <a:t>(until 31 December 2023 the EU ETS will apply only to flights between airports located in the European Economic Area (EEA))</a:t>
            </a:r>
          </a:p>
          <a:p>
            <a:endParaRPr lang="en-GB" dirty="0"/>
          </a:p>
        </p:txBody>
      </p:sp>
      <p:sp>
        <p:nvSpPr>
          <p:cNvPr id="4" name="Slide Number Placeholder 3"/>
          <p:cNvSpPr>
            <a:spLocks noGrp="1"/>
          </p:cNvSpPr>
          <p:nvPr>
            <p:ph type="sldNum" sz="quarter" idx="5"/>
          </p:nvPr>
        </p:nvSpPr>
        <p:spPr/>
        <p:txBody>
          <a:bodyPr/>
          <a:lstStyle/>
          <a:p>
            <a:fld id="{C5549B4A-002C-4841-A0BE-D71F3406A4B2}" type="slidenum">
              <a:rPr lang="en-US" smtClean="0"/>
              <a:t>15</a:t>
            </a:fld>
            <a:endParaRPr lang="en-US"/>
          </a:p>
        </p:txBody>
      </p:sp>
    </p:spTree>
    <p:extLst>
      <p:ext uri="{BB962C8B-B14F-4D97-AF65-F5344CB8AC3E}">
        <p14:creationId xmlns:p14="http://schemas.microsoft.com/office/powerpoint/2010/main" val="111571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4E10A4C7-6F9C-40B9-BD93-99AA6C471B05}" type="datetime1">
              <a:rPr lang="en-US" smtClean="0"/>
              <a:t>11/25/2023</a:t>
            </a:fld>
            <a:endParaRPr lang="en-US"/>
          </a:p>
        </p:txBody>
      </p:sp>
      <p:sp>
        <p:nvSpPr>
          <p:cNvPr id="5" name="Marcador de pie de página 4"/>
          <p:cNvSpPr>
            <a:spLocks noGrp="1"/>
          </p:cNvSpPr>
          <p:nvPr>
            <p:ph type="ftr" sz="quarter" idx="11"/>
          </p:nvPr>
        </p:nvSpPr>
        <p:spPr/>
        <p:txBody>
          <a:bodyPr/>
          <a:lstStyle/>
          <a:p>
            <a:r>
              <a:rPr lang="en-US" dirty="0"/>
              <a:t>Fageda &amp; Teixido. Technology diffusion in carbon Markets</a:t>
            </a:r>
          </a:p>
        </p:txBody>
      </p:sp>
      <p:sp>
        <p:nvSpPr>
          <p:cNvPr id="6" name="Marcador de número de diapositiva 5"/>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266721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07BA104-84ED-43F0-A38C-1556BBEA2AC1}" type="datetime1">
              <a:rPr lang="en-US" smtClean="0"/>
              <a:t>11/25/2023</a:t>
            </a:fld>
            <a:endParaRPr lang="en-US"/>
          </a:p>
        </p:txBody>
      </p:sp>
      <p:sp>
        <p:nvSpPr>
          <p:cNvPr id="5" name="Marcador de pie de página 4"/>
          <p:cNvSpPr>
            <a:spLocks noGrp="1"/>
          </p:cNvSpPr>
          <p:nvPr>
            <p:ph type="ftr" sz="quarter" idx="11"/>
          </p:nvPr>
        </p:nvSpPr>
        <p:spPr/>
        <p:txBody>
          <a:bodyPr/>
          <a:lstStyle/>
          <a:p>
            <a:r>
              <a:rPr lang="en-US"/>
              <a:t>Fageda &amp; Teixido. Carbon Pricing on Aviation</a:t>
            </a:r>
          </a:p>
        </p:txBody>
      </p:sp>
      <p:sp>
        <p:nvSpPr>
          <p:cNvPr id="6" name="Marcador de número de diapositiva 5"/>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10394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7531ED40-919E-400E-85D5-E7970C6DF913}" type="datetime1">
              <a:rPr lang="en-US" smtClean="0"/>
              <a:t>11/25/2023</a:t>
            </a:fld>
            <a:endParaRPr lang="en-US"/>
          </a:p>
        </p:txBody>
      </p:sp>
      <p:sp>
        <p:nvSpPr>
          <p:cNvPr id="5" name="Marcador de pie de página 4"/>
          <p:cNvSpPr>
            <a:spLocks noGrp="1"/>
          </p:cNvSpPr>
          <p:nvPr>
            <p:ph type="ftr" sz="quarter" idx="11"/>
          </p:nvPr>
        </p:nvSpPr>
        <p:spPr/>
        <p:txBody>
          <a:bodyPr/>
          <a:lstStyle/>
          <a:p>
            <a:r>
              <a:rPr lang="en-US"/>
              <a:t>Fageda &amp; Teixido. Carbon Pricing on Aviation</a:t>
            </a:r>
          </a:p>
        </p:txBody>
      </p:sp>
      <p:sp>
        <p:nvSpPr>
          <p:cNvPr id="6" name="Marcador de número de diapositiva 5"/>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264023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3B208B1-FC49-4B19-807E-52FD06A27744}" type="datetime1">
              <a:rPr lang="en-US" smtClean="0"/>
              <a:t>11/25/2023</a:t>
            </a:fld>
            <a:endParaRPr lang="en-US"/>
          </a:p>
        </p:txBody>
      </p:sp>
      <p:sp>
        <p:nvSpPr>
          <p:cNvPr id="5" name="Marcador de pie de página 4"/>
          <p:cNvSpPr>
            <a:spLocks noGrp="1"/>
          </p:cNvSpPr>
          <p:nvPr>
            <p:ph type="ftr" sz="quarter" idx="11"/>
          </p:nvPr>
        </p:nvSpPr>
        <p:spPr/>
        <p:txBody>
          <a:bodyPr/>
          <a:lstStyle/>
          <a:p>
            <a:r>
              <a:rPr lang="en-US"/>
              <a:t>Fageda &amp; Teixido. Carbon Pricing on Aviation</a:t>
            </a:r>
          </a:p>
        </p:txBody>
      </p:sp>
      <p:sp>
        <p:nvSpPr>
          <p:cNvPr id="6" name="Marcador de número de diapositiva 5"/>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288876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CE03680-0EDF-4300-9D4E-EAD0F7E23E2A}" type="datetime1">
              <a:rPr lang="en-US" smtClean="0"/>
              <a:t>11/25/2023</a:t>
            </a:fld>
            <a:endParaRPr lang="en-US"/>
          </a:p>
        </p:txBody>
      </p:sp>
      <p:sp>
        <p:nvSpPr>
          <p:cNvPr id="5" name="Marcador de pie de página 4"/>
          <p:cNvSpPr>
            <a:spLocks noGrp="1"/>
          </p:cNvSpPr>
          <p:nvPr>
            <p:ph type="ftr" sz="quarter" idx="11"/>
          </p:nvPr>
        </p:nvSpPr>
        <p:spPr/>
        <p:txBody>
          <a:bodyPr/>
          <a:lstStyle/>
          <a:p>
            <a:r>
              <a:rPr lang="en-US"/>
              <a:t>Fageda &amp; Teixido. Carbon Pricing on Aviation</a:t>
            </a:r>
          </a:p>
        </p:txBody>
      </p:sp>
      <p:sp>
        <p:nvSpPr>
          <p:cNvPr id="6" name="Marcador de número de diapositiva 5"/>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129131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841A45FB-91BA-4A8D-A8CC-1D89348B1F36}" type="datetime1">
              <a:rPr lang="en-US" smtClean="0"/>
              <a:t>11/25/2023</a:t>
            </a:fld>
            <a:endParaRPr lang="en-US"/>
          </a:p>
        </p:txBody>
      </p:sp>
      <p:sp>
        <p:nvSpPr>
          <p:cNvPr id="6" name="Marcador de pie de página 5"/>
          <p:cNvSpPr>
            <a:spLocks noGrp="1"/>
          </p:cNvSpPr>
          <p:nvPr>
            <p:ph type="ftr" sz="quarter" idx="11"/>
          </p:nvPr>
        </p:nvSpPr>
        <p:spPr/>
        <p:txBody>
          <a:bodyPr/>
          <a:lstStyle/>
          <a:p>
            <a:r>
              <a:rPr lang="en-US"/>
              <a:t>Fageda &amp; Teixido. Carbon Pricing on Aviation</a:t>
            </a:r>
          </a:p>
        </p:txBody>
      </p:sp>
      <p:sp>
        <p:nvSpPr>
          <p:cNvPr id="7" name="Marcador de número de diapositiva 6"/>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408219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A1A5011B-1A7E-4E69-B741-5728E43BDEAF}" type="datetime1">
              <a:rPr lang="en-US" smtClean="0"/>
              <a:t>11/25/2023</a:t>
            </a:fld>
            <a:endParaRPr lang="en-US"/>
          </a:p>
        </p:txBody>
      </p:sp>
      <p:sp>
        <p:nvSpPr>
          <p:cNvPr id="8" name="Marcador de pie de página 7"/>
          <p:cNvSpPr>
            <a:spLocks noGrp="1"/>
          </p:cNvSpPr>
          <p:nvPr>
            <p:ph type="ftr" sz="quarter" idx="11"/>
          </p:nvPr>
        </p:nvSpPr>
        <p:spPr/>
        <p:txBody>
          <a:bodyPr/>
          <a:lstStyle/>
          <a:p>
            <a:r>
              <a:rPr lang="en-US"/>
              <a:t>Fageda &amp; Teixido. Carbon Pricing on Aviation</a:t>
            </a:r>
          </a:p>
        </p:txBody>
      </p:sp>
      <p:sp>
        <p:nvSpPr>
          <p:cNvPr id="9" name="Marcador de número de diapositiva 8"/>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88446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1517EA01-6FA6-4C94-B78F-3BB7C50422E9}" type="datetime1">
              <a:rPr lang="en-US" smtClean="0"/>
              <a:t>11/25/2023</a:t>
            </a:fld>
            <a:endParaRPr lang="en-US"/>
          </a:p>
        </p:txBody>
      </p:sp>
      <p:sp>
        <p:nvSpPr>
          <p:cNvPr id="4" name="Marcador de pie de página 3"/>
          <p:cNvSpPr>
            <a:spLocks noGrp="1"/>
          </p:cNvSpPr>
          <p:nvPr>
            <p:ph type="ftr" sz="quarter" idx="11"/>
          </p:nvPr>
        </p:nvSpPr>
        <p:spPr/>
        <p:txBody>
          <a:bodyPr/>
          <a:lstStyle/>
          <a:p>
            <a:r>
              <a:rPr lang="en-US"/>
              <a:t>Fageda &amp; Teixido. Carbon Pricing on Aviation</a:t>
            </a:r>
          </a:p>
        </p:txBody>
      </p:sp>
      <p:sp>
        <p:nvSpPr>
          <p:cNvPr id="5" name="Marcador de número de diapositiva 4"/>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8664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692C6D-F67D-4A8A-AD6D-3C917F6AD69D}" type="datetime1">
              <a:rPr lang="en-US" smtClean="0"/>
              <a:t>11/25/2023</a:t>
            </a:fld>
            <a:endParaRPr lang="en-US"/>
          </a:p>
        </p:txBody>
      </p:sp>
      <p:sp>
        <p:nvSpPr>
          <p:cNvPr id="3" name="Marcador de pie de página 2"/>
          <p:cNvSpPr>
            <a:spLocks noGrp="1"/>
          </p:cNvSpPr>
          <p:nvPr>
            <p:ph type="ftr" sz="quarter" idx="11"/>
          </p:nvPr>
        </p:nvSpPr>
        <p:spPr/>
        <p:txBody>
          <a:bodyPr/>
          <a:lstStyle/>
          <a:p>
            <a:r>
              <a:rPr lang="en-US"/>
              <a:t>Fageda &amp; Teixido. Carbon Pricing on Aviation</a:t>
            </a:r>
          </a:p>
        </p:txBody>
      </p:sp>
      <p:sp>
        <p:nvSpPr>
          <p:cNvPr id="4" name="Marcador de número de diapositiva 3"/>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18789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A522AB5-4D5E-4C0B-86BC-82B3B0B017BC}" type="datetime1">
              <a:rPr lang="en-US" smtClean="0"/>
              <a:t>11/25/2023</a:t>
            </a:fld>
            <a:endParaRPr lang="en-US"/>
          </a:p>
        </p:txBody>
      </p:sp>
      <p:sp>
        <p:nvSpPr>
          <p:cNvPr id="6" name="Marcador de pie de página 5"/>
          <p:cNvSpPr>
            <a:spLocks noGrp="1"/>
          </p:cNvSpPr>
          <p:nvPr>
            <p:ph type="ftr" sz="quarter" idx="11"/>
          </p:nvPr>
        </p:nvSpPr>
        <p:spPr/>
        <p:txBody>
          <a:bodyPr/>
          <a:lstStyle/>
          <a:p>
            <a:r>
              <a:rPr lang="en-US"/>
              <a:t>Fageda &amp; Teixido. Carbon Pricing on Aviation</a:t>
            </a:r>
          </a:p>
        </p:txBody>
      </p:sp>
      <p:sp>
        <p:nvSpPr>
          <p:cNvPr id="7" name="Marcador de número de diapositiva 6"/>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51574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F59D574-0128-4F75-AC18-1EF6D6E9D100}" type="datetime1">
              <a:rPr lang="en-US" smtClean="0"/>
              <a:t>11/25/2023</a:t>
            </a:fld>
            <a:endParaRPr lang="en-US"/>
          </a:p>
        </p:txBody>
      </p:sp>
      <p:sp>
        <p:nvSpPr>
          <p:cNvPr id="6" name="Marcador de pie de página 5"/>
          <p:cNvSpPr>
            <a:spLocks noGrp="1"/>
          </p:cNvSpPr>
          <p:nvPr>
            <p:ph type="ftr" sz="quarter" idx="11"/>
          </p:nvPr>
        </p:nvSpPr>
        <p:spPr/>
        <p:txBody>
          <a:bodyPr/>
          <a:lstStyle/>
          <a:p>
            <a:r>
              <a:rPr lang="en-US"/>
              <a:t>Fageda &amp; Teixido. Carbon Pricing on Aviation</a:t>
            </a:r>
          </a:p>
        </p:txBody>
      </p:sp>
      <p:sp>
        <p:nvSpPr>
          <p:cNvPr id="7" name="Marcador de número de diapositiva 6"/>
          <p:cNvSpPr>
            <a:spLocks noGrp="1"/>
          </p:cNvSpPr>
          <p:nvPr>
            <p:ph type="sldNum" sz="quarter" idx="12"/>
          </p:nvPr>
        </p:nvSpPr>
        <p:spPr/>
        <p:txBody>
          <a:bodyPr/>
          <a:lstStyle/>
          <a:p>
            <a:fld id="{3D365A10-FC4E-419E-BF0A-83007CB3D96A}" type="slidenum">
              <a:rPr lang="en-US" smtClean="0"/>
              <a:t>‹#›</a:t>
            </a:fld>
            <a:endParaRPr lang="en-US"/>
          </a:p>
        </p:txBody>
      </p:sp>
    </p:spTree>
    <p:extLst>
      <p:ext uri="{BB962C8B-B14F-4D97-AF65-F5344CB8AC3E}">
        <p14:creationId xmlns:p14="http://schemas.microsoft.com/office/powerpoint/2010/main" val="363865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7C940-5628-4143-B0BD-5CCF62132DF1}" type="datetime1">
              <a:rPr lang="en-US" smtClean="0"/>
              <a:t>11/25/2023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Fageda &amp; Teixido. Carbon Pricing on Aviation</a:t>
            </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5A10-FC4E-419E-BF0A-83007CB3D96A}" type="slidenum">
              <a:rPr lang="en-US" smtClean="0"/>
              <a:t>‹#›</a:t>
            </a:fld>
            <a:endParaRPr lang="en-US"/>
          </a:p>
        </p:txBody>
      </p:sp>
    </p:spTree>
    <p:extLst>
      <p:ext uri="{BB962C8B-B14F-4D97-AF65-F5344CB8AC3E}">
        <p14:creationId xmlns:p14="http://schemas.microsoft.com/office/powerpoint/2010/main" val="277001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2429" y="881063"/>
            <a:ext cx="9627139" cy="2387600"/>
          </a:xfrm>
        </p:spPr>
        <p:txBody>
          <a:bodyPr>
            <a:noAutofit/>
          </a:bodyPr>
          <a:lstStyle/>
          <a:p>
            <a:r>
              <a:rPr lang="en-US" sz="5400" b="1" dirty="0">
                <a:ln w="0"/>
                <a:solidFill>
                  <a:srgbClr val="7030A0"/>
                </a:solidFill>
                <a:effectLst>
                  <a:outerShdw blurRad="38100" dist="19050" dir="2700000" algn="tl" rotWithShape="0">
                    <a:schemeClr val="dk1">
                      <a:alpha val="40000"/>
                    </a:schemeClr>
                  </a:outerShdw>
                </a:effectLst>
              </a:rPr>
              <a:t>TECHNOLOGY DIFFUSION IN CARBON MARKETS: Evidence from Aviation</a:t>
            </a:r>
            <a:endParaRPr lang="en-US" sz="5400" dirty="0">
              <a:ln w="0"/>
              <a:solidFill>
                <a:srgbClr val="7030A0"/>
              </a:solidFill>
              <a:effectLst>
                <a:outerShdw blurRad="38100" dist="19050" dir="2700000" algn="tl" rotWithShape="0">
                  <a:schemeClr val="dk1">
                    <a:alpha val="40000"/>
                  </a:schemeClr>
                </a:outerShdw>
              </a:effectLst>
            </a:endParaRPr>
          </a:p>
        </p:txBody>
      </p:sp>
      <p:sp>
        <p:nvSpPr>
          <p:cNvPr id="3" name="Subtítulo 2"/>
          <p:cNvSpPr>
            <a:spLocks noGrp="1"/>
          </p:cNvSpPr>
          <p:nvPr>
            <p:ph type="subTitle" idx="1"/>
          </p:nvPr>
        </p:nvSpPr>
        <p:spPr>
          <a:xfrm>
            <a:off x="1524000" y="3821113"/>
            <a:ext cx="9144000" cy="1655762"/>
          </a:xfrm>
        </p:spPr>
        <p:txBody>
          <a:bodyPr>
            <a:noAutofit/>
          </a:bodyPr>
          <a:lstStyle/>
          <a:p>
            <a:r>
              <a:rPr lang="en-US" sz="2200" dirty="0"/>
              <a:t>Xavier Fageda</a:t>
            </a:r>
          </a:p>
          <a:p>
            <a:r>
              <a:rPr lang="en-US" sz="2200" dirty="0"/>
              <a:t>Jordi J. </a:t>
            </a:r>
            <a:r>
              <a:rPr lang="en-US" sz="2200" dirty="0" err="1"/>
              <a:t>Teixidó</a:t>
            </a:r>
            <a:r>
              <a:rPr lang="en-US" sz="2200" dirty="0"/>
              <a:t> </a:t>
            </a:r>
          </a:p>
          <a:p>
            <a:endParaRPr lang="en-US" sz="2200" dirty="0"/>
          </a:p>
          <a:p>
            <a:pPr>
              <a:spcBef>
                <a:spcPts val="0"/>
              </a:spcBef>
            </a:pPr>
            <a:r>
              <a:rPr lang="en-US" sz="2200" dirty="0"/>
              <a:t>Department of Applied Economics </a:t>
            </a:r>
          </a:p>
          <a:p>
            <a:pPr>
              <a:spcBef>
                <a:spcPts val="0"/>
              </a:spcBef>
            </a:pPr>
            <a:r>
              <a:rPr lang="en-US" sz="2200" b="1" dirty="0"/>
              <a:t>University of Barcelona</a:t>
            </a:r>
          </a:p>
          <a:p>
            <a:pPr>
              <a:spcBef>
                <a:spcPts val="0"/>
              </a:spcBef>
            </a:pPr>
            <a:endParaRPr lang="en-US" sz="2200" dirty="0"/>
          </a:p>
          <a:p>
            <a:pPr>
              <a:spcBef>
                <a:spcPts val="0"/>
              </a:spcBef>
            </a:pPr>
            <a:endParaRPr lang="en-US" sz="2200" dirty="0"/>
          </a:p>
          <a:p>
            <a:pPr>
              <a:spcBef>
                <a:spcPts val="0"/>
              </a:spcBef>
            </a:pPr>
            <a:endParaRPr lang="en-US" sz="2200" dirty="0"/>
          </a:p>
        </p:txBody>
      </p:sp>
    </p:spTree>
    <p:extLst>
      <p:ext uri="{BB962C8B-B14F-4D97-AF65-F5344CB8AC3E}">
        <p14:creationId xmlns:p14="http://schemas.microsoft.com/office/powerpoint/2010/main" val="315834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52FD892-53DD-4BEF-9EC3-70802063F3AE}"/>
              </a:ext>
            </a:extLst>
          </p:cNvPr>
          <p:cNvSpPr>
            <a:spLocks noGrp="1"/>
          </p:cNvSpPr>
          <p:nvPr>
            <p:ph type="title"/>
          </p:nvPr>
        </p:nvSpPr>
        <p:spPr/>
        <p:txBody>
          <a:bodyPr/>
          <a:lstStyle/>
          <a:p>
            <a:endParaRPr lang="ca-ES"/>
          </a:p>
        </p:txBody>
      </p:sp>
      <p:sp>
        <p:nvSpPr>
          <p:cNvPr id="3" name="Contenidor de contingut 2">
            <a:extLst>
              <a:ext uri="{FF2B5EF4-FFF2-40B4-BE49-F238E27FC236}">
                <a16:creationId xmlns:a16="http://schemas.microsoft.com/office/drawing/2014/main" id="{F32EE0D0-B57C-4D8F-B574-7BE4B54725F0}"/>
              </a:ext>
            </a:extLst>
          </p:cNvPr>
          <p:cNvSpPr>
            <a:spLocks noGrp="1"/>
          </p:cNvSpPr>
          <p:nvPr>
            <p:ph idx="1"/>
          </p:nvPr>
        </p:nvSpPr>
        <p:spPr/>
        <p:txBody>
          <a:bodyPr/>
          <a:lstStyle/>
          <a:p>
            <a:endParaRPr lang="ca-ES"/>
          </a:p>
        </p:txBody>
      </p:sp>
      <p:sp>
        <p:nvSpPr>
          <p:cNvPr id="4" name="Contenidor de peu de pàgina 3">
            <a:extLst>
              <a:ext uri="{FF2B5EF4-FFF2-40B4-BE49-F238E27FC236}">
                <a16:creationId xmlns:a16="http://schemas.microsoft.com/office/drawing/2014/main" id="{5EA7CF23-9BE5-4CED-B634-9F4B327C3838}"/>
              </a:ext>
            </a:extLst>
          </p:cNvPr>
          <p:cNvSpPr>
            <a:spLocks noGrp="1"/>
          </p:cNvSpPr>
          <p:nvPr>
            <p:ph type="ftr" sz="quarter" idx="11"/>
          </p:nvPr>
        </p:nvSpPr>
        <p:spPr/>
        <p:txBody>
          <a:bodyPr/>
          <a:lstStyle/>
          <a:p>
            <a:r>
              <a:rPr lang="en-US"/>
              <a:t>Fageda &amp; Teixido. Carbon Pricing on Aviation</a:t>
            </a:r>
          </a:p>
        </p:txBody>
      </p:sp>
      <p:sp>
        <p:nvSpPr>
          <p:cNvPr id="5" name="Contenidor de número de diapositiva 4">
            <a:extLst>
              <a:ext uri="{FF2B5EF4-FFF2-40B4-BE49-F238E27FC236}">
                <a16:creationId xmlns:a16="http://schemas.microsoft.com/office/drawing/2014/main" id="{0304AE91-08F7-4485-B357-C4754FEA0268}"/>
              </a:ext>
            </a:extLst>
          </p:cNvPr>
          <p:cNvSpPr>
            <a:spLocks noGrp="1"/>
          </p:cNvSpPr>
          <p:nvPr>
            <p:ph type="sldNum" sz="quarter" idx="12"/>
          </p:nvPr>
        </p:nvSpPr>
        <p:spPr/>
        <p:txBody>
          <a:bodyPr/>
          <a:lstStyle/>
          <a:p>
            <a:fld id="{3D365A10-FC4E-419E-BF0A-83007CB3D96A}" type="slidenum">
              <a:rPr lang="en-US" smtClean="0"/>
              <a:t>10</a:t>
            </a:fld>
            <a:endParaRPr lang="en-US"/>
          </a:p>
        </p:txBody>
      </p:sp>
      <p:pic>
        <p:nvPicPr>
          <p:cNvPr id="6" name="Imatge 5">
            <a:extLst>
              <a:ext uri="{FF2B5EF4-FFF2-40B4-BE49-F238E27FC236}">
                <a16:creationId xmlns:a16="http://schemas.microsoft.com/office/drawing/2014/main" id="{09FF5D4A-0D8B-43E5-ACC9-92EF7920129B}"/>
              </a:ext>
            </a:extLst>
          </p:cNvPr>
          <p:cNvPicPr>
            <a:picLocks noChangeAspect="1"/>
          </p:cNvPicPr>
          <p:nvPr/>
        </p:nvPicPr>
        <p:blipFill>
          <a:blip r:embed="rId2"/>
          <a:stretch>
            <a:fillRect/>
          </a:stretch>
        </p:blipFill>
        <p:spPr>
          <a:xfrm>
            <a:off x="1739931" y="310035"/>
            <a:ext cx="8712137" cy="6228877"/>
          </a:xfrm>
          <a:prstGeom prst="rect">
            <a:avLst/>
          </a:prstGeom>
        </p:spPr>
      </p:pic>
    </p:spTree>
    <p:extLst>
      <p:ext uri="{BB962C8B-B14F-4D97-AF65-F5344CB8AC3E}">
        <p14:creationId xmlns:p14="http://schemas.microsoft.com/office/powerpoint/2010/main" val="34689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5" name="Marcador de número de diapositiva 4"/>
          <p:cNvSpPr>
            <a:spLocks noGrp="1"/>
          </p:cNvSpPr>
          <p:nvPr>
            <p:ph type="sldNum" sz="quarter" idx="12"/>
          </p:nvPr>
        </p:nvSpPr>
        <p:spPr/>
        <p:txBody>
          <a:bodyPr/>
          <a:lstStyle/>
          <a:p>
            <a:fld id="{3D365A10-FC4E-419E-BF0A-83007CB3D96A}" type="slidenum">
              <a:rPr lang="en-US" smtClean="0"/>
              <a:t>11</a:t>
            </a:fld>
            <a:endParaRPr lang="en-US"/>
          </a:p>
        </p:txBody>
      </p:sp>
      <p:sp>
        <p:nvSpPr>
          <p:cNvPr id="8" name="CuadroTexto 7">
            <a:extLst>
              <a:ext uri="{FF2B5EF4-FFF2-40B4-BE49-F238E27FC236}">
                <a16:creationId xmlns:a16="http://schemas.microsoft.com/office/drawing/2014/main" id="{85CBE1BA-29BF-89AD-47AA-12DEF161C239}"/>
              </a:ext>
            </a:extLst>
          </p:cNvPr>
          <p:cNvSpPr txBox="1"/>
          <p:nvPr/>
        </p:nvSpPr>
        <p:spPr>
          <a:xfrm>
            <a:off x="2113462" y="275522"/>
            <a:ext cx="7965076" cy="457048"/>
          </a:xfrm>
          <a:prstGeom prst="rect">
            <a:avLst/>
          </a:prstGeom>
          <a:noFill/>
        </p:spPr>
        <p:txBody>
          <a:bodyPr wrap="square">
            <a:spAutoFit/>
          </a:bodyPr>
          <a:lstStyle/>
          <a:p>
            <a:pPr algn="ctr">
              <a:lnSpc>
                <a:spcPct val="115000"/>
              </a:lnSpc>
              <a:spcAft>
                <a:spcPts val="80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Emissions per seat-km </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tge 2">
            <a:extLst>
              <a:ext uri="{FF2B5EF4-FFF2-40B4-BE49-F238E27FC236}">
                <a16:creationId xmlns:a16="http://schemas.microsoft.com/office/drawing/2014/main" id="{F3E5F323-99EF-4EEE-9BBE-BDC1F96F15D3}"/>
              </a:ext>
            </a:extLst>
          </p:cNvPr>
          <p:cNvPicPr>
            <a:picLocks noChangeAspect="1"/>
          </p:cNvPicPr>
          <p:nvPr/>
        </p:nvPicPr>
        <p:blipFill>
          <a:blip r:embed="rId2"/>
          <a:stretch>
            <a:fillRect/>
          </a:stretch>
        </p:blipFill>
        <p:spPr>
          <a:xfrm>
            <a:off x="2113462" y="835226"/>
            <a:ext cx="7574435" cy="5521124"/>
          </a:xfrm>
          <a:prstGeom prst="rect">
            <a:avLst/>
          </a:prstGeom>
        </p:spPr>
      </p:pic>
    </p:spTree>
    <p:extLst>
      <p:ext uri="{BB962C8B-B14F-4D97-AF65-F5344CB8AC3E}">
        <p14:creationId xmlns:p14="http://schemas.microsoft.com/office/powerpoint/2010/main" val="75558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9143F83C-6FAC-4A56-A8F4-FBF9190695DF}"/>
              </a:ext>
            </a:extLst>
          </p:cNvPr>
          <p:cNvSpPr>
            <a:spLocks noGrp="1"/>
          </p:cNvSpPr>
          <p:nvPr>
            <p:ph type="sldNum" sz="quarter" idx="12"/>
          </p:nvPr>
        </p:nvSpPr>
        <p:spPr/>
        <p:txBody>
          <a:bodyPr/>
          <a:lstStyle/>
          <a:p>
            <a:fld id="{3D365A10-FC4E-419E-BF0A-83007CB3D96A}" type="slidenum">
              <a:rPr lang="en-US" smtClean="0"/>
              <a:t>12</a:t>
            </a:fld>
            <a:endParaRPr lang="en-US"/>
          </a:p>
        </p:txBody>
      </p:sp>
      <p:graphicFrame>
        <p:nvGraphicFramePr>
          <p:cNvPr id="7" name="Taula 6">
            <a:extLst>
              <a:ext uri="{FF2B5EF4-FFF2-40B4-BE49-F238E27FC236}">
                <a16:creationId xmlns:a16="http://schemas.microsoft.com/office/drawing/2014/main" id="{D1313D20-5AFB-4157-AFD7-6091BDFC65BB}"/>
              </a:ext>
            </a:extLst>
          </p:cNvPr>
          <p:cNvGraphicFramePr>
            <a:graphicFrameLocks noGrp="1"/>
          </p:cNvGraphicFramePr>
          <p:nvPr>
            <p:extLst>
              <p:ext uri="{D42A27DB-BD31-4B8C-83A1-F6EECF244321}">
                <p14:modId xmlns:p14="http://schemas.microsoft.com/office/powerpoint/2010/main" val="3998970102"/>
              </p:ext>
            </p:extLst>
          </p:nvPr>
        </p:nvGraphicFramePr>
        <p:xfrm>
          <a:off x="621174" y="583665"/>
          <a:ext cx="10949651" cy="6179312"/>
        </p:xfrm>
        <a:graphic>
          <a:graphicData uri="http://schemas.openxmlformats.org/drawingml/2006/table">
            <a:tbl>
              <a:tblPr/>
              <a:tblGrid>
                <a:gridCol w="2904018">
                  <a:extLst>
                    <a:ext uri="{9D8B030D-6E8A-4147-A177-3AD203B41FA5}">
                      <a16:colId xmlns:a16="http://schemas.microsoft.com/office/drawing/2014/main" val="3041959397"/>
                    </a:ext>
                  </a:extLst>
                </a:gridCol>
                <a:gridCol w="3172570">
                  <a:extLst>
                    <a:ext uri="{9D8B030D-6E8A-4147-A177-3AD203B41FA5}">
                      <a16:colId xmlns:a16="http://schemas.microsoft.com/office/drawing/2014/main" val="1818190739"/>
                    </a:ext>
                  </a:extLst>
                </a:gridCol>
                <a:gridCol w="2247765">
                  <a:extLst>
                    <a:ext uri="{9D8B030D-6E8A-4147-A177-3AD203B41FA5}">
                      <a16:colId xmlns:a16="http://schemas.microsoft.com/office/drawing/2014/main" val="3569057874"/>
                    </a:ext>
                  </a:extLst>
                </a:gridCol>
                <a:gridCol w="2625298">
                  <a:extLst>
                    <a:ext uri="{9D8B030D-6E8A-4147-A177-3AD203B41FA5}">
                      <a16:colId xmlns:a16="http://schemas.microsoft.com/office/drawing/2014/main" val="1305882307"/>
                    </a:ext>
                  </a:extLst>
                </a:gridCol>
              </a:tblGrid>
              <a:tr h="65686">
                <a:tc>
                  <a:txBody>
                    <a:bodyPr/>
                    <a:lstStyle/>
                    <a:p>
                      <a:pPr>
                        <a:lnSpc>
                          <a:spcPct val="107000"/>
                        </a:lnSpc>
                        <a:spcAft>
                          <a:spcPts val="0"/>
                        </a:spcAft>
                      </a:pPr>
                      <a:r>
                        <a:rPr lang="es-ES" sz="2000" b="1" dirty="0">
                          <a:effectLst/>
                          <a:latin typeface="Times New Roman" panose="02020603050405020304" pitchFamily="18" charset="0"/>
                          <a:ea typeface="Calibri" panose="020F0502020204030204" pitchFamily="34" charset="0"/>
                          <a:cs typeface="Arial" panose="020B0604020202020204" pitchFamily="34" charset="0"/>
                        </a:rPr>
                        <a:t>VARIABLES</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2000" b="1" dirty="0">
                          <a:effectLst/>
                          <a:latin typeface="Times New Roman" panose="02020603050405020304" pitchFamily="18" charset="0"/>
                          <a:ea typeface="Calibri" panose="020F0502020204030204" pitchFamily="34" charset="0"/>
                          <a:cs typeface="Arial" panose="020B0604020202020204" pitchFamily="34" charset="0"/>
                        </a:rPr>
                        <a:t>(1)</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(2)</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2000" b="1" dirty="0">
                          <a:effectLst/>
                          <a:latin typeface="Times New Roman" panose="02020603050405020304" pitchFamily="18" charset="0"/>
                          <a:ea typeface="Calibri" panose="020F0502020204030204" pitchFamily="34" charset="0"/>
                          <a:cs typeface="Arial" panose="020B0604020202020204" pitchFamily="34" charset="0"/>
                        </a:rPr>
                        <a:t>(3)</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068386"/>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ln(Distance)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-0.274***</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-0.265***</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-0.289***</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84243809"/>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(0.00267)</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(0.00235)</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(0.00223)</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9339269"/>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ln(Aircraft size)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-0.185***</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-0.144***</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-0.684***</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7027310"/>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(0.00442)</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(0.00359)</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(0.00295)</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9575209"/>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Network Airlines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0.0499***</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0.0312***</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0.0117***</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6369254"/>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(0.00215)</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(0.00192)</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(0.00173)</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3278966"/>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Low-cost Airlines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-0.0600***</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-0.0419***</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-0.0349***</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1214431"/>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(0.00151)</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(0.00124)</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(0.00115)</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0281066"/>
                  </a:ext>
                </a:extLst>
              </a:tr>
              <a:tr h="388358">
                <a:tc>
                  <a:txBody>
                    <a:bodyPr/>
                    <a:lstStyle/>
                    <a:p>
                      <a:pPr>
                        <a:lnSpc>
                          <a:spcPct val="107000"/>
                        </a:lnSpc>
                        <a:spcAft>
                          <a:spcPts val="0"/>
                        </a:spcAft>
                      </a:pPr>
                      <a:r>
                        <a:rPr lang="es-ES" sz="2000" b="1" dirty="0" err="1">
                          <a:effectLst/>
                          <a:latin typeface="Times New Roman" panose="02020603050405020304" pitchFamily="18" charset="0"/>
                          <a:ea typeface="Calibri" panose="020F0502020204030204" pitchFamily="34" charset="0"/>
                          <a:cs typeface="Arial" panose="020B0604020202020204" pitchFamily="34" charset="0"/>
                        </a:rPr>
                        <a:t>Narrowbody</a:t>
                      </a:r>
                      <a:r>
                        <a:rPr lang="es-ES" sz="2000" b="1" dirty="0">
                          <a:effectLst/>
                          <a:latin typeface="Times New Roman" panose="02020603050405020304" pitchFamily="18" charset="0"/>
                          <a:ea typeface="Calibri" panose="020F0502020204030204" pitchFamily="34" charset="0"/>
                          <a:cs typeface="Arial" panose="020B0604020202020204" pitchFamily="34" charset="0"/>
                        </a:rPr>
                        <a:t> </a:t>
                      </a:r>
                      <a:r>
                        <a:rPr lang="es-ES" sz="2000" b="1" dirty="0" err="1">
                          <a:effectLst/>
                          <a:latin typeface="Times New Roman" panose="02020603050405020304" pitchFamily="18" charset="0"/>
                          <a:ea typeface="Calibri" panose="020F0502020204030204" pitchFamily="34" charset="0"/>
                          <a:cs typeface="Arial" panose="020B0604020202020204" pitchFamily="34" charset="0"/>
                        </a:rPr>
                        <a:t>Aircraft</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-0.0792***</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00000"/>
                        </a:lnSpc>
                        <a:spcAft>
                          <a:spcPts val="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(0.00331)</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0834730"/>
                  </a:ext>
                </a:extLst>
              </a:tr>
              <a:tr h="388358">
                <a:tc>
                  <a:txBody>
                    <a:bodyPr/>
                    <a:lstStyle/>
                    <a:p>
                      <a:pPr>
                        <a:lnSpc>
                          <a:spcPct val="107000"/>
                        </a:lnSpc>
                        <a:spcAft>
                          <a:spcPts val="0"/>
                        </a:spcAft>
                      </a:pPr>
                      <a:r>
                        <a:rPr lang="en-GB" sz="2000" b="1">
                          <a:effectLst/>
                          <a:latin typeface="Times New Roman" panose="02020603050405020304" pitchFamily="18" charset="0"/>
                          <a:ea typeface="Calibri" panose="020F0502020204030204" pitchFamily="34" charset="0"/>
                          <a:cs typeface="Arial" panose="020B0604020202020204" pitchFamily="34" charset="0"/>
                        </a:rPr>
                        <a:t>Fuel efficient aircraft</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0"/>
                        </a:spcAft>
                      </a:pPr>
                      <a:r>
                        <a:rPr lang="en-GB"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-0.206***</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00000"/>
                        </a:lnSpc>
                        <a:spcAft>
                          <a:spcPts val="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(0.00186)</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6446959"/>
                  </a:ext>
                </a:extLst>
              </a:tr>
              <a:tr h="194179">
                <a:tc>
                  <a:txBody>
                    <a:bodyPr/>
                    <a:lstStyle/>
                    <a:p>
                      <a:pPr>
                        <a:lnSpc>
                          <a:spcPct val="107000"/>
                        </a:lnSpc>
                        <a:spcAft>
                          <a:spcPts val="0"/>
                        </a:spcAft>
                      </a:pPr>
                      <a:r>
                        <a:rPr lang="en-GB" sz="2000" b="1">
                          <a:effectLst/>
                          <a:latin typeface="Times New Roman" panose="02020603050405020304" pitchFamily="18" charset="0"/>
                          <a:ea typeface="Calibri" panose="020F0502020204030204" pitchFamily="34" charset="0"/>
                          <a:cs typeface="Arial" panose="020B0604020202020204" pitchFamily="34" charset="0"/>
                        </a:rPr>
                        <a:t>Winglets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n-GB"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n-GB" sz="2000" kern="120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-0.0691***</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0523638"/>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(0.000708)</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1800824"/>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Constant</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0.473***</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0.263***</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3.030***</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2710294"/>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(0.0178)</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(0.0147)</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(0.0194)</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2854865"/>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Observations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530,281</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w="12700" cap="flat" cmpd="sng" algn="ctr">
                      <a:no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530,281</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w="12700" cap="flat" cmpd="sng" algn="ctr">
                      <a:no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409,504</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304705171"/>
                  </a:ext>
                </a:extLst>
              </a:tr>
              <a:tr h="194179">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R-squared</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0.760</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a:solidFill>
                            <a:schemeClr val="tx1"/>
                          </a:solidFill>
                          <a:effectLst/>
                          <a:latin typeface="Times New Roman" panose="02020603050405020304" pitchFamily="18" charset="0"/>
                          <a:ea typeface="+mn-ea"/>
                          <a:cs typeface="Times New Roman" panose="02020603050405020304" pitchFamily="18" charset="0"/>
                        </a:rPr>
                        <a:t>0.837</a:t>
                      </a:r>
                      <a:endParaRPr lang="ca-ES" sz="2000" kern="120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a:noFill/>
                    </a:lnR>
                    <a:lnT>
                      <a:noFill/>
                    </a:lnT>
                    <a:lnB>
                      <a:noFill/>
                    </a:lnB>
                  </a:tcPr>
                </a:tc>
                <a:tc>
                  <a:txBody>
                    <a:bodyPr/>
                    <a:lstStyle/>
                    <a:p>
                      <a:pPr marL="0" algn="ctr" defTabSz="914400" rtl="0" eaLnBrk="1" latinLnBrk="0" hangingPunct="1">
                        <a:lnSpc>
                          <a:spcPct val="100000"/>
                        </a:lnSpc>
                        <a:spcAft>
                          <a:spcPts val="800"/>
                        </a:spcAft>
                      </a:pPr>
                      <a:r>
                        <a:rPr lang="es-ES" sz="2000" kern="1200" dirty="0">
                          <a:solidFill>
                            <a:schemeClr val="tx1"/>
                          </a:solidFill>
                          <a:effectLst/>
                          <a:latin typeface="Times New Roman" panose="02020603050405020304" pitchFamily="18" charset="0"/>
                          <a:ea typeface="+mn-ea"/>
                          <a:cs typeface="Times New Roman" panose="02020603050405020304" pitchFamily="18" charset="0"/>
                        </a:rPr>
                        <a:t>0.909</a:t>
                      </a:r>
                      <a:endParaRPr lang="ca-ES"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5431819"/>
                  </a:ext>
                </a:extLst>
              </a:tr>
              <a:tr h="177755">
                <a:tc>
                  <a:txBody>
                    <a:bodyPr/>
                    <a:lstStyle/>
                    <a:p>
                      <a:pPr>
                        <a:lnSpc>
                          <a:spcPct val="107000"/>
                        </a:lnSpc>
                        <a:spcAft>
                          <a:spcPts val="0"/>
                        </a:spcAft>
                      </a:pPr>
                      <a:r>
                        <a:rPr lang="es-ES" sz="2000" b="1" dirty="0" err="1">
                          <a:effectLst/>
                          <a:latin typeface="Times New Roman" panose="02020603050405020304" pitchFamily="18" charset="0"/>
                          <a:ea typeface="Calibri" panose="020F0502020204030204" pitchFamily="34" charset="0"/>
                          <a:cs typeface="Arial" panose="020B0604020202020204" pitchFamily="34" charset="0"/>
                        </a:rPr>
                        <a:t>Sample</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All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All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a:noFill/>
                    </a:lnR>
                    <a:lnT>
                      <a:noFill/>
                    </a:lnT>
                    <a:lnB>
                      <a:noFill/>
                    </a:lnB>
                  </a:tcPr>
                </a:tc>
                <a:tc>
                  <a:txBody>
                    <a:bodyPr/>
                    <a:lstStyle/>
                    <a:p>
                      <a:pPr algn="ctr">
                        <a:lnSpc>
                          <a:spcPct val="107000"/>
                        </a:lnSpc>
                        <a:spcAft>
                          <a:spcPts val="0"/>
                        </a:spcAft>
                      </a:pPr>
                      <a:r>
                        <a:rPr lang="es-ES" sz="2000" dirty="0">
                          <a:effectLst/>
                          <a:latin typeface="Times New Roman" panose="02020603050405020304" pitchFamily="18" charset="0"/>
                          <a:ea typeface="Calibri" panose="020F0502020204030204" pitchFamily="34" charset="0"/>
                          <a:cs typeface="Arial" panose="020B0604020202020204" pitchFamily="34" charset="0"/>
                        </a:rPr>
                        <a:t>Popular </a:t>
                      </a:r>
                      <a:r>
                        <a:rPr lang="es-ES" sz="2000" dirty="0" err="1">
                          <a:effectLst/>
                          <a:latin typeface="Times New Roman" panose="02020603050405020304" pitchFamily="18" charset="0"/>
                          <a:ea typeface="Calibri" panose="020F0502020204030204" pitchFamily="34" charset="0"/>
                          <a:cs typeface="Arial" panose="020B0604020202020204" pitchFamily="34" charset="0"/>
                        </a:rPr>
                        <a:t>Aircrafts</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37256" marR="37256"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220421"/>
                  </a:ext>
                </a:extLst>
              </a:tr>
            </a:tbl>
          </a:graphicData>
        </a:graphic>
      </p:graphicFrame>
      <p:sp>
        <p:nvSpPr>
          <p:cNvPr id="8" name="CuadroTexto 8">
            <a:extLst>
              <a:ext uri="{FF2B5EF4-FFF2-40B4-BE49-F238E27FC236}">
                <a16:creationId xmlns:a16="http://schemas.microsoft.com/office/drawing/2014/main" id="{1C77E745-1D9E-4A4F-951F-501585946D27}"/>
              </a:ext>
            </a:extLst>
          </p:cNvPr>
          <p:cNvSpPr txBox="1"/>
          <p:nvPr/>
        </p:nvSpPr>
        <p:spPr>
          <a:xfrm>
            <a:off x="2422072" y="136525"/>
            <a:ext cx="8524602"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Determinants of aircraft emission intensity (emissions per seat-km)</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1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5" name="Marcador de número de diapositiva 4"/>
          <p:cNvSpPr>
            <a:spLocks noGrp="1"/>
          </p:cNvSpPr>
          <p:nvPr>
            <p:ph type="sldNum" sz="quarter" idx="12"/>
          </p:nvPr>
        </p:nvSpPr>
        <p:spPr/>
        <p:txBody>
          <a:bodyPr/>
          <a:lstStyle/>
          <a:p>
            <a:fld id="{3D365A10-FC4E-419E-BF0A-83007CB3D96A}" type="slidenum">
              <a:rPr lang="en-US" smtClean="0"/>
              <a:t>13</a:t>
            </a:fld>
            <a:endParaRPr lang="en-US"/>
          </a:p>
        </p:txBody>
      </p:sp>
      <p:sp>
        <p:nvSpPr>
          <p:cNvPr id="9" name="CuadroTexto 8">
            <a:extLst>
              <a:ext uri="{FF2B5EF4-FFF2-40B4-BE49-F238E27FC236}">
                <a16:creationId xmlns:a16="http://schemas.microsoft.com/office/drawing/2014/main" id="{1BEA3600-D064-B266-A17D-9884219AB312}"/>
              </a:ext>
            </a:extLst>
          </p:cNvPr>
          <p:cNvSpPr txBox="1"/>
          <p:nvPr/>
        </p:nvSpPr>
        <p:spPr>
          <a:xfrm>
            <a:off x="2315936" y="314611"/>
            <a:ext cx="7560128"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rPr>
              <a:t>Coefficient estimates of the year variables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1">
            <a:extLst>
              <a:ext uri="{FF2B5EF4-FFF2-40B4-BE49-F238E27FC236}">
                <a16:creationId xmlns:a16="http://schemas.microsoft.com/office/drawing/2014/main" id="{38E684B9-86AB-7256-69D3-6579C0EA862B}"/>
              </a:ext>
            </a:extLst>
          </p:cNvPr>
          <p:cNvGraphicFramePr/>
          <p:nvPr>
            <p:extLst>
              <p:ext uri="{D42A27DB-BD31-4B8C-83A1-F6EECF244321}">
                <p14:modId xmlns:p14="http://schemas.microsoft.com/office/powerpoint/2010/main" val="1270582414"/>
              </p:ext>
            </p:extLst>
          </p:nvPr>
        </p:nvGraphicFramePr>
        <p:xfrm>
          <a:off x="1275644" y="894144"/>
          <a:ext cx="9640712" cy="5069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78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9DAC-BBB7-4C4D-94CB-0EEF22C93168}"/>
              </a:ext>
            </a:extLst>
          </p:cNvPr>
          <p:cNvSpPr>
            <a:spLocks noGrp="1"/>
          </p:cNvSpPr>
          <p:nvPr>
            <p:ph idx="1"/>
          </p:nvPr>
        </p:nvSpPr>
        <p:spPr>
          <a:xfrm>
            <a:off x="363272" y="1189425"/>
            <a:ext cx="11465456" cy="5064855"/>
          </a:xfrm>
        </p:spPr>
        <p:txBody>
          <a:bodyPr>
            <a:noAutofit/>
          </a:bodyPr>
          <a:lstStyle/>
          <a:p>
            <a:pPr marL="0" indent="0">
              <a:lnSpc>
                <a:spcPct val="100000"/>
              </a:lnSpc>
              <a:spcAft>
                <a:spcPts val="1200"/>
              </a:spcAft>
              <a:buNone/>
            </a:pPr>
            <a:r>
              <a:rPr lang="en-US" sz="2200" dirty="0">
                <a:ea typeface="Calibri" panose="020F0502020204030204" pitchFamily="34" charset="0"/>
              </a:rPr>
              <a:t>Two main channels for reducing aircraft emission intensity over the next few years:</a:t>
            </a:r>
            <a:endParaRPr lang="en-US" sz="2200" b="1" dirty="0">
              <a:latin typeface="+mj-lt"/>
              <a:ea typeface="Calibri" panose="020F0502020204030204" pitchFamily="34" charset="0"/>
            </a:endParaRPr>
          </a:p>
          <a:p>
            <a:pPr>
              <a:lnSpc>
                <a:spcPct val="100000"/>
              </a:lnSpc>
              <a:spcAft>
                <a:spcPts val="1200"/>
              </a:spcAft>
            </a:pPr>
            <a:r>
              <a:rPr lang="en-US" sz="2200" b="1" dirty="0">
                <a:effectLst/>
                <a:latin typeface="+mj-lt"/>
                <a:ea typeface="Calibri" panose="020F0502020204030204" pitchFamily="34" charset="0"/>
              </a:rPr>
              <a:t>Biofuels</a:t>
            </a:r>
          </a:p>
          <a:p>
            <a:pPr>
              <a:lnSpc>
                <a:spcPct val="100000"/>
              </a:lnSpc>
              <a:spcAft>
                <a:spcPts val="1200"/>
              </a:spcAft>
              <a:buFontTx/>
              <a:buChar char="-"/>
            </a:pPr>
            <a:r>
              <a:rPr lang="en-US" sz="2000" dirty="0">
                <a:effectLst/>
                <a:latin typeface="+mj-lt"/>
                <a:ea typeface="Calibri" panose="020F0502020204030204" pitchFamily="34" charset="0"/>
              </a:rPr>
              <a:t>The abatement cost ranges from $46 to $652/t CO</a:t>
            </a:r>
            <a:r>
              <a:rPr lang="en-US" sz="2000" baseline="-25000" dirty="0">
                <a:effectLst/>
                <a:latin typeface="+mj-lt"/>
                <a:ea typeface="Calibri" panose="020F0502020204030204" pitchFamily="34" charset="0"/>
              </a:rPr>
              <a:t>2</a:t>
            </a:r>
            <a:r>
              <a:rPr lang="en-US" sz="2000" dirty="0">
                <a:effectLst/>
                <a:latin typeface="+mj-lt"/>
                <a:ea typeface="Calibri" panose="020F0502020204030204" pitchFamily="34" charset="0"/>
              </a:rPr>
              <a:t> (Winchester et al., 2015) and this is without considering such challenges as prices rising higher than those of jet fuel, a lack of sufficient feedstock and the need for major capital investment in bio-refining infrastructure (Staples et al., 2018). </a:t>
            </a:r>
          </a:p>
          <a:p>
            <a:pPr>
              <a:lnSpc>
                <a:spcPct val="100000"/>
              </a:lnSpc>
              <a:spcAft>
                <a:spcPts val="1200"/>
              </a:spcAft>
              <a:buFontTx/>
              <a:buChar char="-"/>
            </a:pPr>
            <a:r>
              <a:rPr lang="en-US" sz="2000" dirty="0">
                <a:effectLst/>
                <a:latin typeface="+mj-lt"/>
                <a:ea typeface="Calibri" panose="020F0502020204030204" pitchFamily="34" charset="0"/>
              </a:rPr>
              <a:t>Biofuels represent less than 0.1% of total aviation fuel consumption. </a:t>
            </a:r>
          </a:p>
          <a:p>
            <a:pPr>
              <a:lnSpc>
                <a:spcPct val="100000"/>
              </a:lnSpc>
              <a:spcAft>
                <a:spcPts val="1200"/>
              </a:spcAft>
            </a:pPr>
            <a:r>
              <a:rPr lang="en-US" sz="2200" b="1" dirty="0">
                <a:latin typeface="+mj-lt"/>
                <a:ea typeface="Calibri" panose="020F0502020204030204" pitchFamily="34" charset="0"/>
              </a:rPr>
              <a:t>Improvements in aircraft technology</a:t>
            </a:r>
          </a:p>
          <a:p>
            <a:pPr>
              <a:lnSpc>
                <a:spcPct val="100000"/>
              </a:lnSpc>
              <a:spcAft>
                <a:spcPts val="1200"/>
              </a:spcAft>
              <a:buFontTx/>
              <a:buChar char="-"/>
            </a:pPr>
            <a:r>
              <a:rPr lang="en-US" sz="2000" dirty="0">
                <a:effectLst/>
                <a:latin typeface="+mj-lt"/>
                <a:ea typeface="Calibri" panose="020F0502020204030204" pitchFamily="34" charset="0"/>
              </a:rPr>
              <a:t>Retrofitting options: Winglets</a:t>
            </a:r>
          </a:p>
          <a:p>
            <a:pPr>
              <a:lnSpc>
                <a:spcPct val="100000"/>
              </a:lnSpc>
              <a:spcAft>
                <a:spcPts val="1200"/>
              </a:spcAft>
              <a:buFontTx/>
              <a:buChar char="-"/>
            </a:pPr>
            <a:r>
              <a:rPr lang="en-US" sz="2000" dirty="0">
                <a:effectLst/>
                <a:latin typeface="+mj-lt"/>
                <a:ea typeface="Calibri" panose="020F0502020204030204" pitchFamily="34" charset="0"/>
              </a:rPr>
              <a:t>New aircrafts: More efficient but still depend on petroleum-based fuels</a:t>
            </a:r>
            <a:endParaRPr lang="en-GB" sz="2000" dirty="0">
              <a:solidFill>
                <a:srgbClr val="7030A0"/>
              </a:solidFill>
              <a:latin typeface="+mj-lt"/>
            </a:endParaRP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INNOVATION &amp; DIFFUSION in AVIATION</a:t>
            </a:r>
          </a:p>
        </p:txBody>
      </p:sp>
      <p:sp>
        <p:nvSpPr>
          <p:cNvPr id="2" name="Footer Placeholder 1">
            <a:extLst>
              <a:ext uri="{FF2B5EF4-FFF2-40B4-BE49-F238E27FC236}">
                <a16:creationId xmlns:a16="http://schemas.microsoft.com/office/drawing/2014/main" id="{196F0A86-F1F7-4634-A6A8-1BB573E4DD22}"/>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09F5D55F-69DF-4973-8E91-5BAD6311B1B6}"/>
              </a:ext>
            </a:extLst>
          </p:cNvPr>
          <p:cNvSpPr>
            <a:spLocks noGrp="1"/>
          </p:cNvSpPr>
          <p:nvPr>
            <p:ph type="sldNum" sz="quarter" idx="12"/>
          </p:nvPr>
        </p:nvSpPr>
        <p:spPr/>
        <p:txBody>
          <a:bodyPr/>
          <a:lstStyle/>
          <a:p>
            <a:fld id="{3D365A10-FC4E-419E-BF0A-83007CB3D96A}" type="slidenum">
              <a:rPr lang="en-US" smtClean="0"/>
              <a:t>14</a:t>
            </a:fld>
            <a:endParaRPr lang="en-US" dirty="0"/>
          </a:p>
        </p:txBody>
      </p:sp>
    </p:spTree>
    <p:extLst>
      <p:ext uri="{BB962C8B-B14F-4D97-AF65-F5344CB8AC3E}">
        <p14:creationId xmlns:p14="http://schemas.microsoft.com/office/powerpoint/2010/main" val="32039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2017" y="902044"/>
            <a:ext cx="10955691" cy="5560540"/>
          </a:xfrm>
        </p:spPr>
        <p:txBody>
          <a:bodyPr>
            <a:normAutofit fontScale="92500" lnSpcReduction="10000"/>
          </a:bodyPr>
          <a:lstStyle/>
          <a:p>
            <a:pPr marL="0" indent="0">
              <a:lnSpc>
                <a:spcPct val="110000"/>
              </a:lnSpc>
              <a:buNone/>
            </a:pPr>
            <a:r>
              <a:rPr lang="en-US" sz="2400" b="1" u="sng" dirty="0">
                <a:solidFill>
                  <a:srgbClr val="7030A0"/>
                </a:solidFill>
              </a:rPr>
              <a:t>The EU ETS:</a:t>
            </a:r>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r>
              <a:rPr lang="en-US" sz="2400" dirty="0"/>
              <a:t>More than 12,000 installations covered, 45% of EU’s GHG. Sectors included:</a:t>
            </a:r>
          </a:p>
          <a:p>
            <a:pPr lvl="1">
              <a:lnSpc>
                <a:spcPct val="110000"/>
              </a:lnSpc>
            </a:pPr>
            <a:r>
              <a:rPr lang="en-US" sz="2000" dirty="0"/>
              <a:t>Power and heat generation</a:t>
            </a:r>
          </a:p>
          <a:p>
            <a:pPr lvl="1">
              <a:lnSpc>
                <a:spcPct val="110000"/>
              </a:lnSpc>
            </a:pPr>
            <a:r>
              <a:rPr lang="en-US" sz="2000" dirty="0"/>
              <a:t>Energy intensive industry (Refineries, Iron and steel, </a:t>
            </a:r>
            <a:r>
              <a:rPr lang="en-US" sz="2000" dirty="0" err="1"/>
              <a:t>aluminium</a:t>
            </a:r>
            <a:r>
              <a:rPr lang="en-US" sz="2000" dirty="0"/>
              <a:t>, metals, cement, lime, glass, ceramics, pulp, paper, cardboard, acids and bulk organic chemicals) </a:t>
            </a:r>
          </a:p>
          <a:p>
            <a:pPr lvl="1">
              <a:lnSpc>
                <a:spcPct val="110000"/>
              </a:lnSpc>
            </a:pPr>
            <a:r>
              <a:rPr lang="en-US" sz="2000" dirty="0">
                <a:solidFill>
                  <a:srgbClr val="7030A0"/>
                </a:solidFill>
              </a:rPr>
              <a:t>Commercial Aviation </a:t>
            </a:r>
            <a:r>
              <a:rPr lang="en-US" sz="2000" dirty="0"/>
              <a:t>(until 31 December 2023 the EU ETS will apply only to flights between airports located in the European Economic Area (EEA))</a:t>
            </a: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IDENTIFICATION</a:t>
            </a:r>
          </a:p>
        </p:txBody>
      </p:sp>
      <p:pic>
        <p:nvPicPr>
          <p:cNvPr id="4" name="Imagen 3"/>
          <p:cNvPicPr>
            <a:picLocks noChangeAspect="1"/>
          </p:cNvPicPr>
          <p:nvPr/>
        </p:nvPicPr>
        <p:blipFill>
          <a:blip r:embed="rId3"/>
          <a:stretch>
            <a:fillRect/>
          </a:stretch>
        </p:blipFill>
        <p:spPr>
          <a:xfrm>
            <a:off x="2586602" y="759483"/>
            <a:ext cx="7126520" cy="3366054"/>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8AF463E0-A8BE-4D38-AF8E-918B2299DFD7}"/>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6" name="Slide Number Placeholder 5">
            <a:extLst>
              <a:ext uri="{FF2B5EF4-FFF2-40B4-BE49-F238E27FC236}">
                <a16:creationId xmlns:a16="http://schemas.microsoft.com/office/drawing/2014/main" id="{ADCF0F1A-48BA-4EA6-AF43-6DF87EA2CDB3}"/>
              </a:ext>
            </a:extLst>
          </p:cNvPr>
          <p:cNvSpPr>
            <a:spLocks noGrp="1"/>
          </p:cNvSpPr>
          <p:nvPr>
            <p:ph type="sldNum" sz="quarter" idx="12"/>
          </p:nvPr>
        </p:nvSpPr>
        <p:spPr/>
        <p:txBody>
          <a:bodyPr/>
          <a:lstStyle/>
          <a:p>
            <a:fld id="{3D365A10-FC4E-419E-BF0A-83007CB3D96A}" type="slidenum">
              <a:rPr lang="en-US" smtClean="0"/>
              <a:t>15</a:t>
            </a:fld>
            <a:endParaRPr lang="en-US"/>
          </a:p>
        </p:txBody>
      </p:sp>
    </p:spTree>
    <p:extLst>
      <p:ext uri="{BB962C8B-B14F-4D97-AF65-F5344CB8AC3E}">
        <p14:creationId xmlns:p14="http://schemas.microsoft.com/office/powerpoint/2010/main" val="958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04900"/>
            <a:ext cx="10515600" cy="5072063"/>
          </a:xfrm>
        </p:spPr>
        <p:txBody>
          <a:bodyPr>
            <a:normAutofit/>
          </a:bodyPr>
          <a:lstStyle/>
          <a:p>
            <a:pPr marL="0" indent="0">
              <a:buNone/>
            </a:pPr>
            <a:r>
              <a:rPr lang="en-US" sz="2400" b="1" dirty="0"/>
              <a:t>The quasi-experiment: STOP-THE-CLOCK</a:t>
            </a:r>
          </a:p>
          <a:p>
            <a:r>
              <a:rPr lang="en-US" sz="2000" b="1" dirty="0">
                <a:solidFill>
                  <a:srgbClr val="7030A0"/>
                </a:solidFill>
              </a:rPr>
              <a:t>2012: </a:t>
            </a:r>
            <a:r>
              <a:rPr lang="en-US" sz="2000" dirty="0"/>
              <a:t>All flights arriving and departing from Community airports [full scope]. </a:t>
            </a:r>
          </a:p>
          <a:p>
            <a:r>
              <a:rPr lang="en-US" sz="2000" b="1" dirty="0">
                <a:solidFill>
                  <a:srgbClr val="7030A0"/>
                </a:solidFill>
              </a:rPr>
              <a:t>2013:</a:t>
            </a:r>
            <a:r>
              <a:rPr lang="en-US" sz="2000" dirty="0">
                <a:solidFill>
                  <a:srgbClr val="7030A0"/>
                </a:solidFill>
              </a:rPr>
              <a:t> </a:t>
            </a:r>
            <a:r>
              <a:rPr lang="en-US" sz="2000" dirty="0"/>
              <a:t>the European Commission “stops the clock” and reduces scope from 2013 to intra EEA flights [reduced scope]. </a:t>
            </a:r>
          </a:p>
        </p:txBody>
      </p:sp>
      <p:grpSp>
        <p:nvGrpSpPr>
          <p:cNvPr id="32" name="Grupo 31"/>
          <p:cNvGrpSpPr/>
          <p:nvPr/>
        </p:nvGrpSpPr>
        <p:grpSpPr>
          <a:xfrm>
            <a:off x="3714694" y="2519636"/>
            <a:ext cx="6735766" cy="3101076"/>
            <a:chOff x="4136988" y="2794586"/>
            <a:chExt cx="7788312" cy="3585658"/>
          </a:xfrm>
        </p:grpSpPr>
        <p:pic>
          <p:nvPicPr>
            <p:cNvPr id="22" name="Imagen 21"/>
            <p:cNvPicPr>
              <a:picLocks noChangeAspect="1"/>
            </p:cNvPicPr>
            <p:nvPr/>
          </p:nvPicPr>
          <p:blipFill>
            <a:blip r:embed="rId3"/>
            <a:stretch>
              <a:fillRect/>
            </a:stretch>
          </p:blipFill>
          <p:spPr>
            <a:xfrm>
              <a:off x="4136988" y="2794586"/>
              <a:ext cx="3585658" cy="3585658"/>
            </a:xfrm>
            <a:prstGeom prst="rect">
              <a:avLst/>
            </a:prstGeom>
          </p:spPr>
        </p:pic>
        <p:sp>
          <p:nvSpPr>
            <p:cNvPr id="24" name="Rectángulo 23"/>
            <p:cNvSpPr/>
            <p:nvPr/>
          </p:nvSpPr>
          <p:spPr>
            <a:xfrm>
              <a:off x="8382000" y="3390900"/>
              <a:ext cx="228600" cy="250031"/>
            </a:xfrm>
            <a:prstGeom prst="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ectángulo 24"/>
            <p:cNvSpPr/>
            <p:nvPr/>
          </p:nvSpPr>
          <p:spPr>
            <a:xfrm>
              <a:off x="8382000" y="3834317"/>
              <a:ext cx="228600" cy="250031"/>
            </a:xfrm>
            <a:prstGeom prst="rect">
              <a:avLst/>
            </a:prstGeom>
            <a:solidFill>
              <a:srgbClr val="276D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ángulo 25"/>
            <p:cNvSpPr/>
            <p:nvPr/>
          </p:nvSpPr>
          <p:spPr>
            <a:xfrm>
              <a:off x="8382000" y="4277734"/>
              <a:ext cx="228600" cy="250031"/>
            </a:xfrm>
            <a:prstGeom prst="rect">
              <a:avLst/>
            </a:prstGeom>
            <a:solidFill>
              <a:srgbClr val="FFA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ángulo 26"/>
            <p:cNvSpPr/>
            <p:nvPr/>
          </p:nvSpPr>
          <p:spPr>
            <a:xfrm>
              <a:off x="8382000" y="4721151"/>
              <a:ext cx="228600" cy="250031"/>
            </a:xfrm>
            <a:prstGeom prst="rect">
              <a:avLst/>
            </a:prstGeom>
            <a:solidFill>
              <a:srgbClr val="FF11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CuadroTexto 27"/>
            <p:cNvSpPr txBox="1"/>
            <p:nvPr/>
          </p:nvSpPr>
          <p:spPr>
            <a:xfrm>
              <a:off x="8610600" y="3330704"/>
              <a:ext cx="3314700" cy="371145"/>
            </a:xfrm>
            <a:prstGeom prst="rect">
              <a:avLst/>
            </a:prstGeom>
            <a:noFill/>
          </p:spPr>
          <p:txBody>
            <a:bodyPr wrap="square" rtlCol="0">
              <a:spAutoFit/>
            </a:bodyPr>
            <a:lstStyle/>
            <a:p>
              <a:r>
                <a:rPr lang="en-US" sz="1400" dirty="0"/>
                <a:t>EU and EEA member state</a:t>
              </a:r>
            </a:p>
          </p:txBody>
        </p:sp>
        <p:sp>
          <p:nvSpPr>
            <p:cNvPr id="29" name="CuadroTexto 28"/>
            <p:cNvSpPr txBox="1"/>
            <p:nvPr/>
          </p:nvSpPr>
          <p:spPr>
            <a:xfrm>
              <a:off x="8610600" y="3772707"/>
              <a:ext cx="3314700" cy="371145"/>
            </a:xfrm>
            <a:prstGeom prst="rect">
              <a:avLst/>
            </a:prstGeom>
            <a:noFill/>
          </p:spPr>
          <p:txBody>
            <a:bodyPr wrap="square" rtlCol="0">
              <a:spAutoFit/>
            </a:bodyPr>
            <a:lstStyle/>
            <a:p>
              <a:r>
                <a:rPr lang="en-US" sz="1400" dirty="0"/>
                <a:t>EFTA and EEA member state</a:t>
              </a:r>
            </a:p>
          </p:txBody>
        </p:sp>
        <p:sp>
          <p:nvSpPr>
            <p:cNvPr id="30" name="CuadroTexto 29"/>
            <p:cNvSpPr txBox="1"/>
            <p:nvPr/>
          </p:nvSpPr>
          <p:spPr>
            <a:xfrm>
              <a:off x="8610600" y="4218083"/>
              <a:ext cx="3314700" cy="371145"/>
            </a:xfrm>
            <a:prstGeom prst="rect">
              <a:avLst/>
            </a:prstGeom>
            <a:noFill/>
          </p:spPr>
          <p:txBody>
            <a:bodyPr wrap="square" rtlCol="0">
              <a:spAutoFit/>
            </a:bodyPr>
            <a:lstStyle/>
            <a:p>
              <a:r>
                <a:rPr lang="en-US" sz="1400" dirty="0"/>
                <a:t>EU and EEA future MS</a:t>
              </a:r>
            </a:p>
          </p:txBody>
        </p:sp>
        <p:sp>
          <p:nvSpPr>
            <p:cNvPr id="31" name="CuadroTexto 30"/>
            <p:cNvSpPr txBox="1"/>
            <p:nvPr/>
          </p:nvSpPr>
          <p:spPr>
            <a:xfrm>
              <a:off x="8610600" y="4665806"/>
              <a:ext cx="3314700" cy="371145"/>
            </a:xfrm>
            <a:prstGeom prst="rect">
              <a:avLst/>
            </a:prstGeom>
            <a:noFill/>
          </p:spPr>
          <p:txBody>
            <a:bodyPr wrap="square" rtlCol="0">
              <a:spAutoFit/>
            </a:bodyPr>
            <a:lstStyle/>
            <a:p>
              <a:r>
                <a:rPr lang="en-US" sz="1400" dirty="0"/>
                <a:t>EFTA member state (Switzerland)</a:t>
              </a:r>
            </a:p>
          </p:txBody>
        </p:sp>
      </p:grpSp>
      <p:sp>
        <p:nvSpPr>
          <p:cNvPr id="2" name="TextBox 1">
            <a:extLst>
              <a:ext uri="{FF2B5EF4-FFF2-40B4-BE49-F238E27FC236}">
                <a16:creationId xmlns:a16="http://schemas.microsoft.com/office/drawing/2014/main" id="{8B635BAF-9AE0-4B7F-A7BA-342C172A2C73}"/>
              </a:ext>
            </a:extLst>
          </p:cNvPr>
          <p:cNvSpPr txBox="1"/>
          <p:nvPr/>
        </p:nvSpPr>
        <p:spPr>
          <a:xfrm>
            <a:off x="1008772" y="5620712"/>
            <a:ext cx="9842090" cy="707886"/>
          </a:xfrm>
          <a:prstGeom prst="rect">
            <a:avLst/>
          </a:prstGeom>
          <a:noFill/>
        </p:spPr>
        <p:txBody>
          <a:bodyPr wrap="square" rtlCol="0">
            <a:spAutoFit/>
          </a:bodyPr>
          <a:lstStyle/>
          <a:p>
            <a:r>
              <a:rPr lang="en-GB" sz="2000" b="1" dirty="0">
                <a:solidFill>
                  <a:srgbClr val="7030A0"/>
                </a:solidFill>
              </a:rPr>
              <a:t>The STOP-THE-CLOCK law in the EU ETS regulation provides a unique opportunity to measure the impact of carbon pricing on aviation</a:t>
            </a:r>
          </a:p>
        </p:txBody>
      </p:sp>
      <p:sp>
        <p:nvSpPr>
          <p:cNvPr id="5" name="Footer Placeholder 4">
            <a:extLst>
              <a:ext uri="{FF2B5EF4-FFF2-40B4-BE49-F238E27FC236}">
                <a16:creationId xmlns:a16="http://schemas.microsoft.com/office/drawing/2014/main" id="{8B4B5794-7F9B-4058-BA61-E5138613F25C}"/>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6" name="Slide Number Placeholder 5">
            <a:extLst>
              <a:ext uri="{FF2B5EF4-FFF2-40B4-BE49-F238E27FC236}">
                <a16:creationId xmlns:a16="http://schemas.microsoft.com/office/drawing/2014/main" id="{B52BD3C0-F920-46B4-BCC9-7C868BBAAEF4}"/>
              </a:ext>
            </a:extLst>
          </p:cNvPr>
          <p:cNvSpPr>
            <a:spLocks noGrp="1"/>
          </p:cNvSpPr>
          <p:nvPr>
            <p:ph type="sldNum" sz="quarter" idx="12"/>
          </p:nvPr>
        </p:nvSpPr>
        <p:spPr/>
        <p:txBody>
          <a:bodyPr/>
          <a:lstStyle/>
          <a:p>
            <a:fld id="{3D365A10-FC4E-419E-BF0A-83007CB3D96A}" type="slidenum">
              <a:rPr lang="en-US" smtClean="0"/>
              <a:t>16</a:t>
            </a:fld>
            <a:endParaRPr lang="en-US"/>
          </a:p>
        </p:txBody>
      </p:sp>
      <p:sp>
        <p:nvSpPr>
          <p:cNvPr id="33" name="Arco 32"/>
          <p:cNvSpPr/>
          <p:nvPr/>
        </p:nvSpPr>
        <p:spPr>
          <a:xfrm rot="20181037">
            <a:off x="4694537" y="4273611"/>
            <a:ext cx="883920" cy="687768"/>
          </a:xfrm>
          <a:prstGeom prst="arc">
            <a:avLst>
              <a:gd name="adj1" fmla="val 11283446"/>
              <a:gd name="adj2" fmla="val 21239461"/>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Arco 33"/>
          <p:cNvSpPr/>
          <p:nvPr/>
        </p:nvSpPr>
        <p:spPr>
          <a:xfrm rot="20181037">
            <a:off x="4043152" y="4720578"/>
            <a:ext cx="883920" cy="687768"/>
          </a:xfrm>
          <a:prstGeom prst="arc">
            <a:avLst>
              <a:gd name="adj1" fmla="val 11283446"/>
              <a:gd name="adj2" fmla="val 21239461"/>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Arco 34"/>
          <p:cNvSpPr/>
          <p:nvPr/>
        </p:nvSpPr>
        <p:spPr>
          <a:xfrm rot="20181037">
            <a:off x="5568236" y="3834963"/>
            <a:ext cx="883920" cy="687768"/>
          </a:xfrm>
          <a:prstGeom prst="arc">
            <a:avLst>
              <a:gd name="adj1" fmla="val 11283446"/>
              <a:gd name="adj2" fmla="val 21239461"/>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Arco 35"/>
          <p:cNvSpPr/>
          <p:nvPr/>
        </p:nvSpPr>
        <p:spPr>
          <a:xfrm rot="20181037">
            <a:off x="5310572" y="2966170"/>
            <a:ext cx="883920" cy="687768"/>
          </a:xfrm>
          <a:prstGeom prst="arc">
            <a:avLst>
              <a:gd name="adj1" fmla="val 11283446"/>
              <a:gd name="adj2" fmla="val 21239461"/>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7" name="Arco 46"/>
          <p:cNvSpPr/>
          <p:nvPr/>
        </p:nvSpPr>
        <p:spPr>
          <a:xfrm rot="20181037">
            <a:off x="5851080" y="4765901"/>
            <a:ext cx="883920" cy="687768"/>
          </a:xfrm>
          <a:prstGeom prst="arc">
            <a:avLst>
              <a:gd name="adj1" fmla="val 11283446"/>
              <a:gd name="adj2" fmla="val 21239461"/>
            </a:avLst>
          </a:prstGeom>
          <a:ln w="28575">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ítulo 1">
            <a:extLst>
              <a:ext uri="{FF2B5EF4-FFF2-40B4-BE49-F238E27FC236}">
                <a16:creationId xmlns:a16="http://schemas.microsoft.com/office/drawing/2014/main" id="{EF65484F-7835-486C-B55A-8D47685B0959}"/>
              </a:ext>
            </a:extLst>
          </p:cNvPr>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IDENTIFICATION</a:t>
            </a:r>
          </a:p>
        </p:txBody>
      </p:sp>
    </p:spTree>
    <p:extLst>
      <p:ext uri="{BB962C8B-B14F-4D97-AF65-F5344CB8AC3E}">
        <p14:creationId xmlns:p14="http://schemas.microsoft.com/office/powerpoint/2010/main" val="14193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7" presetClass="emph" presetSubtype="2" fill="hold" grpId="1" nodeType="afterEffect">
                                  <p:stCondLst>
                                    <p:cond delay="500"/>
                                  </p:stCondLst>
                                  <p:childTnLst>
                                    <p:animClr clrSpc="rgb" dir="cw">
                                      <p:cBhvr>
                                        <p:cTn id="21" dur="2000" fill="hold"/>
                                        <p:tgtEl>
                                          <p:spTgt spid="36"/>
                                        </p:tgtEl>
                                        <p:attrNameLst>
                                          <p:attrName>stroke.color</p:attrName>
                                        </p:attrNameLst>
                                      </p:cBhvr>
                                      <p:to>
                                        <a:srgbClr val="FEE599"/>
                                      </p:to>
                                    </p:animClr>
                                    <p:set>
                                      <p:cBhvr>
                                        <p:cTn id="22" dur="2000" fill="hold"/>
                                        <p:tgtEl>
                                          <p:spTgt spid="36"/>
                                        </p:tgtEl>
                                        <p:attrNameLst>
                                          <p:attrName>stroke.on</p:attrName>
                                        </p:attrNameLst>
                                      </p:cBhvr>
                                      <p:to>
                                        <p:strVal val="true"/>
                                      </p:to>
                                    </p:set>
                                  </p:childTnLst>
                                </p:cTn>
                              </p:par>
                            </p:childTnLst>
                          </p:cTn>
                        </p:par>
                        <p:par>
                          <p:cTn id="23" fill="hold">
                            <p:stCondLst>
                              <p:cond delay="2500"/>
                            </p:stCondLst>
                            <p:childTnLst>
                              <p:par>
                                <p:cTn id="24" presetID="7" presetClass="emph" presetSubtype="2" fill="hold" grpId="1" nodeType="afterEffect">
                                  <p:stCondLst>
                                    <p:cond delay="500"/>
                                  </p:stCondLst>
                                  <p:childTnLst>
                                    <p:animClr clrSpc="rgb" dir="cw">
                                      <p:cBhvr>
                                        <p:cTn id="25" dur="2000" fill="hold"/>
                                        <p:tgtEl>
                                          <p:spTgt spid="35"/>
                                        </p:tgtEl>
                                        <p:attrNameLst>
                                          <p:attrName>stroke.color</p:attrName>
                                        </p:attrNameLst>
                                      </p:cBhvr>
                                      <p:to>
                                        <a:srgbClr val="FFD965"/>
                                      </p:to>
                                    </p:animClr>
                                    <p:set>
                                      <p:cBhvr>
                                        <p:cTn id="26" dur="2000" fill="hold"/>
                                        <p:tgtEl>
                                          <p:spTgt spid="35"/>
                                        </p:tgtEl>
                                        <p:attrNameLst>
                                          <p:attrName>stroke.on</p:attrName>
                                        </p:attrNameLst>
                                      </p:cBhvr>
                                      <p:to>
                                        <p:strVal val="true"/>
                                      </p:to>
                                    </p:set>
                                  </p:childTnLst>
                                </p:cTn>
                              </p:par>
                            </p:childTnLst>
                          </p:cTn>
                        </p:par>
                        <p:par>
                          <p:cTn id="27" fill="hold">
                            <p:stCondLst>
                              <p:cond delay="5000"/>
                            </p:stCondLst>
                            <p:childTnLst>
                              <p:par>
                                <p:cTn id="28" presetID="7" presetClass="emph" presetSubtype="2" fill="hold" grpId="1" nodeType="afterEffect">
                                  <p:stCondLst>
                                    <p:cond delay="500"/>
                                  </p:stCondLst>
                                  <p:childTnLst>
                                    <p:animClr clrSpc="rgb" dir="cw">
                                      <p:cBhvr>
                                        <p:cTn id="29" dur="2000" fill="hold"/>
                                        <p:tgtEl>
                                          <p:spTgt spid="47"/>
                                        </p:tgtEl>
                                        <p:attrNameLst>
                                          <p:attrName>stroke.color</p:attrName>
                                        </p:attrNameLst>
                                      </p:cBhvr>
                                      <p:to>
                                        <a:srgbClr val="FFD965"/>
                                      </p:to>
                                    </p:animClr>
                                    <p:set>
                                      <p:cBhvr>
                                        <p:cTn id="30" dur="2000" fill="hold"/>
                                        <p:tgtEl>
                                          <p:spTgt spid="47"/>
                                        </p:tgtEl>
                                        <p:attrNameLst>
                                          <p:attrName>stroke.on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4" grpId="0" animBg="1"/>
      <p:bldP spid="35" grpId="0" animBg="1"/>
      <p:bldP spid="35" grpId="1" animBg="1"/>
      <p:bldP spid="36" grpId="0" animBg="1"/>
      <p:bldP spid="36" grpId="1" animBg="1"/>
      <p:bldP spid="47" grpId="0" animBg="1"/>
      <p:bldP spid="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2980B-5CEB-4283-817F-274044B53691}"/>
              </a:ext>
            </a:extLst>
          </p:cNvPr>
          <p:cNvSpPr/>
          <p:nvPr/>
        </p:nvSpPr>
        <p:spPr>
          <a:xfrm>
            <a:off x="1181100" y="5406507"/>
            <a:ext cx="10515600" cy="736355"/>
          </a:xfrm>
          <a:prstGeom prst="rect">
            <a:avLst/>
          </a:prstGeom>
        </p:spPr>
        <p:txBody>
          <a:bodyPr wrap="square">
            <a:spAutoFit/>
          </a:bodyPr>
          <a:lstStyle/>
          <a:p>
            <a:pPr marL="342900" lvl="0" indent="-342900" algn="just">
              <a:lnSpc>
                <a:spcPct val="107000"/>
              </a:lnSpc>
              <a:spcAft>
                <a:spcPts val="0"/>
              </a:spcAft>
              <a:buFont typeface="Arial" panose="020B0604020202020204" pitchFamily="34" charset="0"/>
              <a:buChar char="•"/>
            </a:pPr>
            <a:r>
              <a:rPr lang="en-US" sz="2000" dirty="0">
                <a:latin typeface="+mj-lt"/>
                <a:ea typeface="Calibri" panose="020F0502020204030204" pitchFamily="34" charset="0"/>
                <a:cs typeface="Times New Roman" panose="02020603050405020304" pitchFamily="18" charset="0"/>
              </a:rPr>
              <a:t>Flights within Europe in 2010-2021 with at least one flight per week</a:t>
            </a:r>
          </a:p>
          <a:p>
            <a:pPr marL="342900" lvl="0" indent="-342900" algn="just">
              <a:lnSpc>
                <a:spcPct val="107000"/>
              </a:lnSpc>
              <a:spcAft>
                <a:spcPts val="800"/>
              </a:spcAft>
              <a:buFont typeface="Arial" panose="020B0604020202020204" pitchFamily="34" charset="0"/>
              <a:buChar char="•"/>
            </a:pPr>
            <a:r>
              <a:rPr lang="en-US" sz="2000" b="1" dirty="0"/>
              <a:t>80,698 airline–route pairs</a:t>
            </a:r>
            <a:r>
              <a:rPr lang="en-US" sz="2000" dirty="0"/>
              <a:t> </a:t>
            </a:r>
            <a:r>
              <a:rPr lang="en-US" sz="2000" dirty="0">
                <a:latin typeface="+mj-lt"/>
                <a:ea typeface="Calibri" panose="020F0502020204030204" pitchFamily="34" charset="0"/>
                <a:cs typeface="Times New Roman" panose="02020603050405020304" pitchFamily="18" charset="0"/>
              </a:rPr>
              <a:t>with two datasets: </a:t>
            </a:r>
            <a:r>
              <a:rPr lang="en-US" sz="2000" dirty="0"/>
              <a:t>aircraft–airline–route level, airline-route-level</a:t>
            </a:r>
            <a:endParaRPr lang="en-GB" sz="2000" dirty="0">
              <a:effectLst/>
              <a:latin typeface="+mj-lt"/>
              <a:ea typeface="Calibri" panose="020F0502020204030204" pitchFamily="34" charset="0"/>
              <a:cs typeface="Times New Roman" panose="02020603050405020304" pitchFamily="18" charset="0"/>
            </a:endParaRPr>
          </a:p>
        </p:txBody>
      </p:sp>
      <p:sp>
        <p:nvSpPr>
          <p:cNvPr id="3" name="Rectángulo 2"/>
          <p:cNvSpPr/>
          <p:nvPr/>
        </p:nvSpPr>
        <p:spPr>
          <a:xfrm>
            <a:off x="228310" y="1302820"/>
            <a:ext cx="3008313" cy="3945054"/>
          </a:xfrm>
          <a:prstGeom prst="rect">
            <a:avLst/>
          </a:prstGeom>
        </p:spPr>
        <p:txBody>
          <a:bodyPr wrap="square">
            <a:spAutoFit/>
          </a:bodyPr>
          <a:lstStyle/>
          <a:p>
            <a:pPr lvl="0">
              <a:lnSpc>
                <a:spcPct val="107000"/>
              </a:lnSpc>
              <a:spcAft>
                <a:spcPts val="0"/>
              </a:spcAft>
            </a:pPr>
            <a:r>
              <a:rPr lang="en-US" b="1" dirty="0">
                <a:latin typeface="+mj-lt"/>
                <a:ea typeface="Calibri" panose="020F0502020204030204" pitchFamily="34" charset="0"/>
                <a:cs typeface="Times New Roman" panose="02020603050405020304" pitchFamily="18" charset="0"/>
              </a:rPr>
              <a:t>3</a:t>
            </a:r>
            <a:r>
              <a:rPr lang="en-US" b="1" baseline="30000" dirty="0">
                <a:latin typeface="+mj-lt"/>
                <a:ea typeface="Calibri" panose="020F0502020204030204" pitchFamily="34" charset="0"/>
                <a:cs typeface="Times New Roman" panose="02020603050405020304" pitchFamily="18" charset="0"/>
              </a:rPr>
              <a:t>rd</a:t>
            </a:r>
            <a:r>
              <a:rPr lang="en-US" b="1" dirty="0">
                <a:latin typeface="+mj-lt"/>
                <a:ea typeface="Calibri" panose="020F0502020204030204" pitchFamily="34" charset="0"/>
                <a:cs typeface="Times New Roman" panose="02020603050405020304" pitchFamily="18" charset="0"/>
              </a:rPr>
              <a:t> Countries include</a:t>
            </a:r>
            <a:r>
              <a:rPr lang="en-US" dirty="0">
                <a:latin typeface="+mj-lt"/>
                <a:ea typeface="Calibri" panose="020F0502020204030204" pitchFamily="34" charset="0"/>
                <a:cs typeface="Times New Roman" panose="02020603050405020304" pitchFamily="18" charset="0"/>
              </a:rPr>
              <a:t>: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Albania,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Armenia.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Azerbaijan,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Belarus,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Bosnia and Herzegovina,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Georgia,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Macedonia (FAROM),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Montenegro, Moldova,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Serbia,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Switzerland,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Turkey,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Ukraine.  </a:t>
            </a:r>
            <a:endParaRPr lang="en-GB" sz="1600" dirty="0">
              <a:latin typeface="+mj-lt"/>
              <a:ea typeface="Calibri" panose="020F0502020204030204" pitchFamily="34" charset="0"/>
              <a:cs typeface="Times New Roman" panose="02020603050405020304" pitchFamily="18" charset="0"/>
            </a:endParaRPr>
          </a:p>
        </p:txBody>
      </p:sp>
      <p:sp>
        <p:nvSpPr>
          <p:cNvPr id="4" name="Rectángulo 3"/>
          <p:cNvSpPr/>
          <p:nvPr/>
        </p:nvSpPr>
        <p:spPr>
          <a:xfrm>
            <a:off x="8923541" y="1302820"/>
            <a:ext cx="3039859" cy="1277786"/>
          </a:xfrm>
          <a:prstGeom prst="rect">
            <a:avLst/>
          </a:prstGeom>
        </p:spPr>
        <p:txBody>
          <a:bodyPr wrap="square">
            <a:spAutoFit/>
          </a:bodyPr>
          <a:lstStyle/>
          <a:p>
            <a:pPr lvl="0">
              <a:lnSpc>
                <a:spcPct val="107000"/>
              </a:lnSpc>
              <a:spcAft>
                <a:spcPts val="0"/>
              </a:spcAft>
            </a:pPr>
            <a:r>
              <a:rPr lang="en-US" b="1" dirty="0">
                <a:ea typeface="Calibri" panose="020F0502020204030204" pitchFamily="34" charset="0"/>
                <a:cs typeface="Times New Roman" panose="02020603050405020304" pitchFamily="18" charset="0"/>
              </a:rPr>
              <a:t>EEA countries include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EU28,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Norway </a:t>
            </a:r>
          </a:p>
          <a:p>
            <a:pPr marL="285750" lvl="0" indent="-285750">
              <a:lnSpc>
                <a:spcPct val="107000"/>
              </a:lnSpc>
              <a:spcAft>
                <a:spcPts val="0"/>
              </a:spcAft>
              <a:buFontTx/>
              <a:buChar char="-"/>
            </a:pPr>
            <a:r>
              <a:rPr lang="en-US" dirty="0">
                <a:latin typeface="+mj-lt"/>
                <a:ea typeface="Calibri" panose="020F0502020204030204" pitchFamily="34" charset="0"/>
                <a:cs typeface="Times New Roman" panose="02020603050405020304" pitchFamily="18" charset="0"/>
              </a:rPr>
              <a:t>Iceland.</a:t>
            </a:r>
          </a:p>
        </p:txBody>
      </p:sp>
      <p:grpSp>
        <p:nvGrpSpPr>
          <p:cNvPr id="12" name="Grupo 11"/>
          <p:cNvGrpSpPr/>
          <p:nvPr/>
        </p:nvGrpSpPr>
        <p:grpSpPr>
          <a:xfrm>
            <a:off x="3452523" y="661483"/>
            <a:ext cx="5158077" cy="4501897"/>
            <a:chOff x="3452523" y="661483"/>
            <a:chExt cx="5158077" cy="4501897"/>
          </a:xfrm>
        </p:grpSpPr>
        <p:grpSp>
          <p:nvGrpSpPr>
            <p:cNvPr id="5" name="Grupo 4"/>
            <p:cNvGrpSpPr/>
            <p:nvPr/>
          </p:nvGrpSpPr>
          <p:grpSpPr>
            <a:xfrm>
              <a:off x="3452523" y="661483"/>
              <a:ext cx="5158077" cy="4501897"/>
              <a:chOff x="2590800" y="3214688"/>
              <a:chExt cx="5843587" cy="3105150"/>
            </a:xfrm>
          </p:grpSpPr>
          <p:sp>
            <p:nvSpPr>
              <p:cNvPr id="6" name="Rectángulo 5"/>
              <p:cNvSpPr/>
              <p:nvPr/>
            </p:nvSpPr>
            <p:spPr>
              <a:xfrm>
                <a:off x="2590800" y="3214688"/>
                <a:ext cx="2895600" cy="31051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3</a:t>
                </a:r>
                <a:r>
                  <a:rPr lang="en-US" baseline="30000" dirty="0"/>
                  <a:t>rd</a:t>
                </a:r>
                <a:r>
                  <a:rPr lang="en-US" dirty="0"/>
                  <a:t> Countries</a:t>
                </a:r>
              </a:p>
            </p:txBody>
          </p:sp>
          <p:sp>
            <p:nvSpPr>
              <p:cNvPr id="9" name="Rectángulo 8"/>
              <p:cNvSpPr/>
              <p:nvPr/>
            </p:nvSpPr>
            <p:spPr>
              <a:xfrm>
                <a:off x="5538787" y="3214688"/>
                <a:ext cx="2895600" cy="31051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EEA countries</a:t>
                </a:r>
              </a:p>
            </p:txBody>
          </p:sp>
          <p:sp>
            <p:nvSpPr>
              <p:cNvPr id="10" name="Elipse 9"/>
              <p:cNvSpPr/>
              <p:nvPr/>
            </p:nvSpPr>
            <p:spPr>
              <a:xfrm>
                <a:off x="4476750" y="3952875"/>
                <a:ext cx="2071687" cy="16287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EU28+</a:t>
                </a:r>
              </a:p>
            </p:txBody>
          </p:sp>
          <p:cxnSp>
            <p:nvCxnSpPr>
              <p:cNvPr id="13" name="Conector recto de flecha 12"/>
              <p:cNvCxnSpPr/>
              <p:nvPr/>
            </p:nvCxnSpPr>
            <p:spPr>
              <a:xfrm flipH="1">
                <a:off x="5657865" y="5271955"/>
                <a:ext cx="121429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5114329" y="4969668"/>
                <a:ext cx="744141"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3654427" y="3640209"/>
              <a:ext cx="4667993" cy="1082040"/>
              <a:chOff x="3654427" y="3640209"/>
              <a:chExt cx="4667993" cy="1082040"/>
            </a:xfrm>
          </p:grpSpPr>
          <p:cxnSp>
            <p:nvCxnSpPr>
              <p:cNvPr id="19" name="Conector recto de flecha 18"/>
              <p:cNvCxnSpPr/>
              <p:nvPr/>
            </p:nvCxnSpPr>
            <p:spPr>
              <a:xfrm flipH="1">
                <a:off x="3654427" y="4327905"/>
                <a:ext cx="107185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7250570" y="4327905"/>
                <a:ext cx="107185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4726277" y="3640209"/>
                <a:ext cx="107185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H="1">
                <a:off x="5461677" y="4722249"/>
                <a:ext cx="1071850" cy="0"/>
              </a:xfrm>
              <a:prstGeom prst="straightConnector1">
                <a:avLst/>
              </a:prstGeom>
              <a:ln w="3810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35" name="Grupo 34"/>
          <p:cNvGrpSpPr/>
          <p:nvPr/>
        </p:nvGrpSpPr>
        <p:grpSpPr>
          <a:xfrm>
            <a:off x="9269870" y="4378955"/>
            <a:ext cx="2604630" cy="746325"/>
            <a:chOff x="9269870" y="4378955"/>
            <a:chExt cx="2604630" cy="746325"/>
          </a:xfrm>
        </p:grpSpPr>
        <p:cxnSp>
          <p:nvCxnSpPr>
            <p:cNvPr id="31" name="Conector recto de flecha 30"/>
            <p:cNvCxnSpPr/>
            <p:nvPr/>
          </p:nvCxnSpPr>
          <p:spPr>
            <a:xfrm flipH="1">
              <a:off x="9269870" y="4556505"/>
              <a:ext cx="107185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9269870" y="4924805"/>
              <a:ext cx="1071850"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10354570" y="4755948"/>
              <a:ext cx="1519930" cy="369332"/>
            </a:xfrm>
            <a:prstGeom prst="rect">
              <a:avLst/>
            </a:prstGeom>
            <a:noFill/>
          </p:spPr>
          <p:txBody>
            <a:bodyPr wrap="square" rtlCol="0">
              <a:spAutoFit/>
            </a:bodyPr>
            <a:lstStyle/>
            <a:p>
              <a:r>
                <a:rPr lang="en-US" dirty="0"/>
                <a:t>Control group</a:t>
              </a:r>
            </a:p>
          </p:txBody>
        </p:sp>
        <p:sp>
          <p:nvSpPr>
            <p:cNvPr id="34" name="CuadroTexto 33"/>
            <p:cNvSpPr txBox="1"/>
            <p:nvPr/>
          </p:nvSpPr>
          <p:spPr>
            <a:xfrm>
              <a:off x="10354570" y="4378955"/>
              <a:ext cx="1519930" cy="369332"/>
            </a:xfrm>
            <a:prstGeom prst="rect">
              <a:avLst/>
            </a:prstGeom>
            <a:noFill/>
          </p:spPr>
          <p:txBody>
            <a:bodyPr wrap="square" rtlCol="0">
              <a:spAutoFit/>
            </a:bodyPr>
            <a:lstStyle/>
            <a:p>
              <a:r>
                <a:rPr lang="en-US" dirty="0"/>
                <a:t>Treated group</a:t>
              </a:r>
            </a:p>
          </p:txBody>
        </p:sp>
      </p:grpSp>
      <p:sp>
        <p:nvSpPr>
          <p:cNvPr id="2" name="Footer Placeholder 1">
            <a:extLst>
              <a:ext uri="{FF2B5EF4-FFF2-40B4-BE49-F238E27FC236}">
                <a16:creationId xmlns:a16="http://schemas.microsoft.com/office/drawing/2014/main" id="{F5EE30A1-2ECC-42A1-978D-74870149A47B}"/>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7" name="Slide Number Placeholder 6">
            <a:extLst>
              <a:ext uri="{FF2B5EF4-FFF2-40B4-BE49-F238E27FC236}">
                <a16:creationId xmlns:a16="http://schemas.microsoft.com/office/drawing/2014/main" id="{0DBC22E0-8D44-48B6-8A30-76735563B70E}"/>
              </a:ext>
            </a:extLst>
          </p:cNvPr>
          <p:cNvSpPr>
            <a:spLocks noGrp="1"/>
          </p:cNvSpPr>
          <p:nvPr>
            <p:ph type="sldNum" sz="quarter" idx="12"/>
          </p:nvPr>
        </p:nvSpPr>
        <p:spPr/>
        <p:txBody>
          <a:bodyPr/>
          <a:lstStyle/>
          <a:p>
            <a:fld id="{3D365A10-FC4E-419E-BF0A-83007CB3D96A}" type="slidenum">
              <a:rPr lang="en-US" smtClean="0"/>
              <a:t>17</a:t>
            </a:fld>
            <a:endParaRPr lang="en-US"/>
          </a:p>
        </p:txBody>
      </p:sp>
      <p:sp>
        <p:nvSpPr>
          <p:cNvPr id="26" name="Título 1">
            <a:extLst>
              <a:ext uri="{FF2B5EF4-FFF2-40B4-BE49-F238E27FC236}">
                <a16:creationId xmlns:a16="http://schemas.microsoft.com/office/drawing/2014/main" id="{A7FC90FA-75F4-4B22-A8F2-22C6B2707D3A}"/>
              </a:ext>
            </a:extLst>
          </p:cNvPr>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IDENTIFICATION</a:t>
            </a:r>
          </a:p>
        </p:txBody>
      </p:sp>
    </p:spTree>
    <p:extLst>
      <p:ext uri="{BB962C8B-B14F-4D97-AF65-F5344CB8AC3E}">
        <p14:creationId xmlns:p14="http://schemas.microsoft.com/office/powerpoint/2010/main" val="40817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7030A0"/>
                </a:solidFill>
              </a:rPr>
              <a:t>DiD</a:t>
            </a:r>
            <a:endParaRPr lang="en-US" dirty="0">
              <a:solidFill>
                <a:srgbClr val="7030A0"/>
              </a:solidFill>
            </a:endParaRPr>
          </a:p>
        </p:txBody>
      </p:sp>
      <p:sp>
        <p:nvSpPr>
          <p:cNvPr id="2" name="CuadroTexto 1">
            <a:extLst>
              <a:ext uri="{FF2B5EF4-FFF2-40B4-BE49-F238E27FC236}">
                <a16:creationId xmlns:a16="http://schemas.microsoft.com/office/drawing/2014/main" id="{808A70D1-945D-47E9-AEA0-586C76DD84B8}"/>
              </a:ext>
            </a:extLst>
          </p:cNvPr>
          <p:cNvSpPr txBox="1"/>
          <p:nvPr/>
        </p:nvSpPr>
        <p:spPr>
          <a:xfrm>
            <a:off x="407126" y="1092584"/>
            <a:ext cx="11377748" cy="5324535"/>
          </a:xfrm>
          <a:prstGeom prst="rect">
            <a:avLst/>
          </a:prstGeom>
          <a:noFill/>
        </p:spPr>
        <p:txBody>
          <a:bodyPr wrap="square" rtlCol="0">
            <a:spAutoFit/>
          </a:bodyPr>
          <a:lstStyle/>
          <a:p>
            <a:pPr lvl="0" algn="just"/>
            <a:r>
              <a:rPr lang="en-US" sz="2000" b="1" dirty="0">
                <a:latin typeface="+mj-lt"/>
              </a:rPr>
              <a:t>Variables</a:t>
            </a:r>
          </a:p>
          <a:p>
            <a:pPr lvl="0" algn="just"/>
            <a:r>
              <a:rPr lang="en-US" sz="2000" u="sng" dirty="0">
                <a:latin typeface="+mj-lt"/>
              </a:rPr>
              <a:t>Dependent variable:</a:t>
            </a:r>
            <a:r>
              <a:rPr lang="en-US" sz="2000" dirty="0">
                <a:latin typeface="+mj-lt"/>
              </a:rPr>
              <a:t> emission intensity, aircraft choice or winglet installation. Source: RDC aviation, </a:t>
            </a:r>
            <a:r>
              <a:rPr lang="en-US" sz="2000" dirty="0" err="1">
                <a:latin typeface="+mj-lt"/>
              </a:rPr>
              <a:t>Eurocontrol</a:t>
            </a:r>
            <a:endParaRPr lang="en-US" sz="2000" dirty="0">
              <a:latin typeface="+mj-lt"/>
            </a:endParaRPr>
          </a:p>
          <a:p>
            <a:pPr lvl="0" algn="just"/>
            <a:r>
              <a:rPr lang="en-US" sz="2000" u="sng" dirty="0">
                <a:latin typeface="+mj-lt"/>
              </a:rPr>
              <a:t>Main variable</a:t>
            </a:r>
          </a:p>
          <a:p>
            <a:pPr marL="285750" lvl="0" indent="-285750" algn="just">
              <a:buFont typeface="Arial" panose="020B0604020202020204" pitchFamily="34" charset="0"/>
              <a:buChar char="•"/>
            </a:pPr>
            <a:r>
              <a:rPr lang="en-US" sz="2000" dirty="0">
                <a:latin typeface="+mj-lt"/>
              </a:rPr>
              <a:t>ETS: Dummy that takes the value 1 for within-EEA flights from 2013 (</a:t>
            </a:r>
            <a:r>
              <a:rPr lang="en-US" sz="2000" dirty="0" err="1">
                <a:latin typeface="+mj-lt"/>
              </a:rPr>
              <a:t>DiD</a:t>
            </a:r>
            <a:r>
              <a:rPr lang="en-US" sz="2000" dirty="0">
                <a:latin typeface="+mj-lt"/>
              </a:rPr>
              <a:t>)</a:t>
            </a:r>
            <a:endParaRPr lang="es-ES" sz="2000" dirty="0">
              <a:latin typeface="+mj-lt"/>
            </a:endParaRPr>
          </a:p>
          <a:p>
            <a:pPr marL="285750" lvl="0" indent="-285750" algn="just">
              <a:buFont typeface="Arial" panose="020B0604020202020204" pitchFamily="34" charset="0"/>
              <a:buChar char="•"/>
            </a:pPr>
            <a:r>
              <a:rPr lang="en-US" sz="2000" dirty="0">
                <a:latin typeface="+mj-lt"/>
              </a:rPr>
              <a:t>EEA x year: Interaction of dummy for within- EEA flights (Treated) and dummies for years</a:t>
            </a:r>
          </a:p>
          <a:p>
            <a:pPr lvl="0" algn="just"/>
            <a:r>
              <a:rPr lang="es-ES" sz="2000" u="sng" dirty="0">
                <a:latin typeface="+mj-lt"/>
              </a:rPr>
              <a:t>Control variables: </a:t>
            </a:r>
          </a:p>
          <a:p>
            <a:pPr marL="285750" lvl="0" indent="-285750" algn="just">
              <a:buFont typeface="Arial" panose="020B0604020202020204" pitchFamily="34" charset="0"/>
              <a:buChar char="•"/>
            </a:pPr>
            <a:r>
              <a:rPr lang="en-US" sz="2000" dirty="0">
                <a:latin typeface="+mj-lt"/>
              </a:rPr>
              <a:t>Income: Mean gross domestic product per capita of origin and destination countries of the route. Source: World Bank</a:t>
            </a:r>
            <a:endParaRPr lang="es-ES" sz="2000" dirty="0">
              <a:latin typeface="+mj-lt"/>
            </a:endParaRPr>
          </a:p>
          <a:p>
            <a:pPr marL="285750" lvl="0" indent="-285750" algn="just">
              <a:buFont typeface="Arial" panose="020B0604020202020204" pitchFamily="34" charset="0"/>
              <a:buChar char="•"/>
            </a:pPr>
            <a:r>
              <a:rPr lang="en-US" sz="2000" dirty="0">
                <a:latin typeface="+mj-lt"/>
              </a:rPr>
              <a:t>Population: Mean population of origin and destination regions of the route. Source: Eurostat, UN, </a:t>
            </a:r>
            <a:endParaRPr lang="es-ES" sz="2000" dirty="0">
              <a:latin typeface="+mj-lt"/>
            </a:endParaRPr>
          </a:p>
          <a:p>
            <a:pPr marL="285750" lvl="0" indent="-285750" algn="just">
              <a:buFont typeface="Arial" panose="020B0604020202020204" pitchFamily="34" charset="0"/>
              <a:buChar char="•"/>
            </a:pPr>
            <a:r>
              <a:rPr lang="en-US" sz="2000" dirty="0">
                <a:latin typeface="+mj-lt"/>
              </a:rPr>
              <a:t>HHI. Source: RDC Aviation</a:t>
            </a:r>
          </a:p>
          <a:p>
            <a:pPr marL="285750" lvl="0" indent="-285750" algn="just">
              <a:buFont typeface="Arial" panose="020B0604020202020204" pitchFamily="34" charset="0"/>
              <a:buChar char="•"/>
            </a:pPr>
            <a:r>
              <a:rPr lang="en-US" sz="2000" dirty="0">
                <a:latin typeface="+mj-lt"/>
              </a:rPr>
              <a:t>Dummy for High-speed rail. Source: UIC</a:t>
            </a:r>
          </a:p>
          <a:p>
            <a:pPr marL="285750" lvl="0" indent="-285750" algn="just">
              <a:buFont typeface="Arial" panose="020B0604020202020204" pitchFamily="34" charset="0"/>
              <a:buChar char="•"/>
            </a:pPr>
            <a:r>
              <a:rPr lang="en-US" sz="2000" dirty="0">
                <a:latin typeface="+mj-lt"/>
              </a:rPr>
              <a:t>Average aircraft size (only when emissions per seat-km as dependent)</a:t>
            </a:r>
          </a:p>
          <a:p>
            <a:pPr marL="285750" lvl="0" indent="-285750" algn="just">
              <a:buFont typeface="Arial" panose="020B0604020202020204" pitchFamily="34" charset="0"/>
              <a:buChar char="•"/>
            </a:pPr>
            <a:r>
              <a:rPr lang="en-US" sz="2000" dirty="0">
                <a:latin typeface="+mj-lt"/>
              </a:rPr>
              <a:t>Airline-route, and year fixed effects</a:t>
            </a:r>
          </a:p>
          <a:p>
            <a:pPr marL="285750" lvl="0" indent="-285750" algn="just">
              <a:buFont typeface="Arial" panose="020B0604020202020204" pitchFamily="34" charset="0"/>
              <a:buChar char="•"/>
            </a:pPr>
            <a:r>
              <a:rPr lang="en-US" sz="2000" dirty="0">
                <a:latin typeface="+mj-lt"/>
              </a:rPr>
              <a:t>Standard errors are robust to heteroscedasticity and clustered at the route level.</a:t>
            </a:r>
          </a:p>
          <a:p>
            <a:pPr marL="285750" lvl="0" indent="-285750" algn="just">
              <a:buFont typeface="Arial" panose="020B0604020202020204" pitchFamily="34" charset="0"/>
              <a:buChar char="•"/>
            </a:pPr>
            <a:r>
              <a:rPr lang="en-US" sz="2000" dirty="0">
                <a:latin typeface="+mj-lt"/>
              </a:rPr>
              <a:t>We apply weights based on the number of flights for each aircraft–airline–route or route–airline combination</a:t>
            </a:r>
            <a:endParaRPr lang="en-US" b="1" i="1" dirty="0">
              <a:latin typeface="+mj-lt"/>
            </a:endParaRPr>
          </a:p>
        </p:txBody>
      </p:sp>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18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763CD1C-0C78-4550-BD48-468AA2852488}"/>
                  </a:ext>
                </a:extLst>
              </p:cNvPr>
              <p:cNvSpPr/>
              <p:nvPr/>
            </p:nvSpPr>
            <p:spPr>
              <a:xfrm>
                <a:off x="3351893" y="723252"/>
                <a:ext cx="48015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effectLst/>
                              <a:latin typeface="Cambria Math" panose="02040503050406030204" pitchFamily="18" charset="0"/>
                            </a:rPr>
                          </m:ctrlPr>
                        </m:sSub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log</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𝑎𝑖𝑡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𝛽</m:t>
                      </m:r>
                      <m:sSub>
                        <m:sSubPr>
                          <m:ctrlPr>
                            <a:rPr lang="es-E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𝐸𝑇𝑆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sSub>
                        <m:sSubPr>
                          <m:ctrlPr>
                            <a:rPr lang="es-E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𝜂</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𝑎𝑖𝑡</m:t>
                          </m:r>
                        </m:sub>
                      </m:sSub>
                    </m:oMath>
                  </m:oMathPara>
                </a14:m>
                <a:endParaRPr lang="en-GB" dirty="0"/>
              </a:p>
            </p:txBody>
          </p:sp>
        </mc:Choice>
        <mc:Fallback xmlns="">
          <p:sp>
            <p:nvSpPr>
              <p:cNvPr id="5" name="Rectangle 4">
                <a:extLst>
                  <a:ext uri="{FF2B5EF4-FFF2-40B4-BE49-F238E27FC236}">
                    <a16:creationId xmlns:a16="http://schemas.microsoft.com/office/drawing/2014/main" id="{9763CD1C-0C78-4550-BD48-468AA2852488}"/>
                  </a:ext>
                </a:extLst>
              </p:cNvPr>
              <p:cNvSpPr>
                <a:spLocks noRot="1" noChangeAspect="1" noMove="1" noResize="1" noEditPoints="1" noAdjustHandles="1" noChangeArrowheads="1" noChangeShapeType="1" noTextEdit="1"/>
              </p:cNvSpPr>
              <p:nvPr/>
            </p:nvSpPr>
            <p:spPr>
              <a:xfrm>
                <a:off x="3351893" y="723252"/>
                <a:ext cx="4801507" cy="369332"/>
              </a:xfrm>
              <a:prstGeom prst="rect">
                <a:avLst/>
              </a:prstGeom>
              <a:blipFill>
                <a:blip r:embed="rId3"/>
                <a:stretch>
                  <a:fillRect b="-13333"/>
                </a:stretch>
              </a:blipFill>
            </p:spPr>
            <p:txBody>
              <a:bodyPr/>
              <a:lstStyle/>
              <a:p>
                <a:r>
                  <a:rPr lang="es-ES">
                    <a:noFill/>
                  </a:rPr>
                  <a:t> </a:t>
                </a:r>
              </a:p>
            </p:txBody>
          </p:sp>
        </mc:Fallback>
      </mc:AlternateContent>
    </p:spTree>
    <p:extLst>
      <p:ext uri="{BB962C8B-B14F-4D97-AF65-F5344CB8AC3E}">
        <p14:creationId xmlns:p14="http://schemas.microsoft.com/office/powerpoint/2010/main" val="4318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19</a:t>
            </a:fld>
            <a:endParaRPr lang="en-US"/>
          </a:p>
        </p:txBody>
      </p:sp>
      <p:sp>
        <p:nvSpPr>
          <p:cNvPr id="7" name="Título 1">
            <a:extLst>
              <a:ext uri="{FF2B5EF4-FFF2-40B4-BE49-F238E27FC236}">
                <a16:creationId xmlns:a16="http://schemas.microsoft.com/office/drawing/2014/main" id="{9FDDD43B-758D-4267-A524-D9B3E2D2F911}"/>
              </a:ext>
            </a:extLst>
          </p:cNvPr>
          <p:cNvSpPr txBox="1">
            <a:spLocks/>
          </p:cNvSpPr>
          <p:nvPr/>
        </p:nvSpPr>
        <p:spPr>
          <a:xfrm>
            <a:off x="672017" y="190029"/>
            <a:ext cx="10515600" cy="4714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7030A0"/>
                </a:solidFill>
              </a:rPr>
              <a:t>DiD</a:t>
            </a:r>
            <a:r>
              <a:rPr lang="en-US" dirty="0">
                <a:solidFill>
                  <a:srgbClr val="7030A0"/>
                </a:solidFill>
              </a:rPr>
              <a:t> - Evolution of emission intensities and shares of aircraft used</a:t>
            </a:r>
          </a:p>
        </p:txBody>
      </p:sp>
      <p:pic>
        <p:nvPicPr>
          <p:cNvPr id="9" name="Imatge 8">
            <a:extLst>
              <a:ext uri="{FF2B5EF4-FFF2-40B4-BE49-F238E27FC236}">
                <a16:creationId xmlns:a16="http://schemas.microsoft.com/office/drawing/2014/main" id="{0CAFF41B-66CC-414A-B4D4-98FCFCB353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406" y="554420"/>
            <a:ext cx="9609602" cy="6303580"/>
          </a:xfrm>
          <a:prstGeom prst="rect">
            <a:avLst/>
          </a:prstGeom>
          <a:noFill/>
          <a:ln>
            <a:noFill/>
          </a:ln>
        </p:spPr>
      </p:pic>
    </p:spTree>
    <p:extLst>
      <p:ext uri="{BB962C8B-B14F-4D97-AF65-F5344CB8AC3E}">
        <p14:creationId xmlns:p14="http://schemas.microsoft.com/office/powerpoint/2010/main" val="357890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9DAC-BBB7-4C4D-94CB-0EEF22C93168}"/>
              </a:ext>
            </a:extLst>
          </p:cNvPr>
          <p:cNvSpPr>
            <a:spLocks noGrp="1"/>
          </p:cNvSpPr>
          <p:nvPr>
            <p:ph idx="1"/>
          </p:nvPr>
        </p:nvSpPr>
        <p:spPr>
          <a:xfrm>
            <a:off x="235131" y="797540"/>
            <a:ext cx="11704320" cy="5558810"/>
          </a:xfrm>
        </p:spPr>
        <p:txBody>
          <a:bodyPr>
            <a:noAutofit/>
          </a:bodyPr>
          <a:lstStyle/>
          <a:p>
            <a:pPr>
              <a:lnSpc>
                <a:spcPct val="100000"/>
              </a:lnSpc>
              <a:spcAft>
                <a:spcPts val="1200"/>
              </a:spcAft>
            </a:pPr>
            <a:r>
              <a:rPr lang="en-US" sz="2400" b="1" dirty="0"/>
              <a:t>SOURCE OF EMISSIONS</a:t>
            </a:r>
            <a:r>
              <a:rPr lang="en-US" sz="2400" dirty="0"/>
              <a:t>: Direct CO2 emissions from aviation account for about 3% of the EU total emissions.</a:t>
            </a:r>
          </a:p>
          <a:p>
            <a:pPr algn="just">
              <a:lnSpc>
                <a:spcPct val="150000"/>
              </a:lnSpc>
              <a:spcAft>
                <a:spcPts val="300"/>
              </a:spcAft>
            </a:pPr>
            <a:r>
              <a:rPr lang="en-US" sz="2400" b="1" dirty="0"/>
              <a:t>MOST CLIMATE INTENSIVE MODE OF TRANSPORT</a:t>
            </a:r>
            <a:r>
              <a:rPr lang="en-US" sz="2400" dirty="0"/>
              <a:t>: (multiplier of ≈2 for CO2 emissions) (Azar and Johansson, 2012)</a:t>
            </a:r>
            <a:endParaRPr lang="en-US" sz="2400" b="1" dirty="0"/>
          </a:p>
          <a:p>
            <a:pPr algn="just">
              <a:lnSpc>
                <a:spcPct val="150000"/>
              </a:lnSpc>
              <a:spcAft>
                <a:spcPts val="300"/>
              </a:spcAft>
            </a:pPr>
            <a:r>
              <a:rPr lang="en-US" sz="2400" b="1" dirty="0"/>
              <a:t>PROJECTED GROWTH:</a:t>
            </a:r>
            <a:r>
              <a:rPr lang="en-US" sz="2400" dirty="0"/>
              <a:t> IATA forecasts that by 2050, they could grow by a further 20-70% in comparison to 2019 levels.</a:t>
            </a:r>
          </a:p>
          <a:p>
            <a:pPr algn="just">
              <a:lnSpc>
                <a:spcPct val="150000"/>
              </a:lnSpc>
              <a:spcAft>
                <a:spcPts val="300"/>
              </a:spcAft>
            </a:pPr>
            <a:r>
              <a:rPr lang="en-US" sz="2400" b="1" dirty="0"/>
              <a:t>PARIS AGREEMENT</a:t>
            </a:r>
            <a:r>
              <a:rPr lang="en-US" sz="2400" dirty="0"/>
              <a:t>: No explicit mention and yet </a:t>
            </a:r>
            <a:r>
              <a:rPr lang="en-US" sz="2400" b="1" dirty="0">
                <a:solidFill>
                  <a:srgbClr val="7030A0"/>
                </a:solidFill>
              </a:rPr>
              <a:t>-41% to 96% </a:t>
            </a:r>
            <a:r>
              <a:rPr lang="en-US" sz="2400" dirty="0"/>
              <a:t>reduction in comparison to 2005 needed for 2050 for 2ºC threshold (</a:t>
            </a:r>
            <a:r>
              <a:rPr lang="en-US" sz="2400" dirty="0" err="1"/>
              <a:t>Cames</a:t>
            </a:r>
            <a:r>
              <a:rPr lang="en-US" sz="2400" dirty="0"/>
              <a:t> et al., 2015).   </a:t>
            </a:r>
          </a:p>
          <a:p>
            <a:pPr algn="just">
              <a:lnSpc>
                <a:spcPct val="100000"/>
              </a:lnSpc>
              <a:spcAft>
                <a:spcPts val="1200"/>
              </a:spcAft>
            </a:pPr>
            <a:r>
              <a:rPr lang="en-US" sz="2400" b="1" dirty="0"/>
              <a:t>EU ETS: </a:t>
            </a:r>
            <a:r>
              <a:rPr lang="en-US" sz="2400" dirty="0"/>
              <a:t>Aviation emissions included in 2012. We examine technology adoption in response to carbon pricing</a:t>
            </a:r>
          </a:p>
          <a:p>
            <a:pPr marL="0" indent="0" algn="just">
              <a:lnSpc>
                <a:spcPct val="150000"/>
              </a:lnSpc>
              <a:spcAft>
                <a:spcPts val="300"/>
              </a:spcAft>
              <a:buNone/>
            </a:pPr>
            <a:endParaRPr lang="en-US" sz="2400" dirty="0"/>
          </a:p>
          <a:p>
            <a:pPr marL="0" indent="0">
              <a:buNone/>
            </a:pPr>
            <a:endParaRPr lang="en-US" sz="2400" i="1" dirty="0"/>
          </a:p>
          <a:p>
            <a:pPr marL="0" indent="0">
              <a:buNone/>
            </a:pPr>
            <a:endParaRPr lang="es-ES" sz="1800" dirty="0"/>
          </a:p>
          <a:p>
            <a:pPr algn="just">
              <a:lnSpc>
                <a:spcPct val="150000"/>
              </a:lnSpc>
              <a:spcAft>
                <a:spcPts val="3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s-ES" sz="2000" dirty="0"/>
          </a:p>
          <a:p>
            <a:pPr>
              <a:lnSpc>
                <a:spcPct val="100000"/>
              </a:lnSpc>
              <a:spcAft>
                <a:spcPts val="1200"/>
              </a:spcAft>
            </a:pPr>
            <a:endParaRPr lang="en-GB" sz="2000" dirty="0">
              <a:solidFill>
                <a:srgbClr val="7030A0"/>
              </a:solidFill>
              <a:latin typeface="+mj-lt"/>
            </a:endParaRP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INTRODUCTION</a:t>
            </a:r>
          </a:p>
        </p:txBody>
      </p:sp>
      <p:sp>
        <p:nvSpPr>
          <p:cNvPr id="2" name="Footer Placeholder 1">
            <a:extLst>
              <a:ext uri="{FF2B5EF4-FFF2-40B4-BE49-F238E27FC236}">
                <a16:creationId xmlns:a16="http://schemas.microsoft.com/office/drawing/2014/main" id="{196F0A86-F1F7-4634-A6A8-1BB573E4DD22}"/>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09F5D55F-69DF-4973-8E91-5BAD6311B1B6}"/>
              </a:ext>
            </a:extLst>
          </p:cNvPr>
          <p:cNvSpPr>
            <a:spLocks noGrp="1"/>
          </p:cNvSpPr>
          <p:nvPr>
            <p:ph type="sldNum" sz="quarter" idx="12"/>
          </p:nvPr>
        </p:nvSpPr>
        <p:spPr/>
        <p:txBody>
          <a:bodyPr/>
          <a:lstStyle/>
          <a:p>
            <a:fld id="{3D365A10-FC4E-419E-BF0A-83007CB3D96A}" type="slidenum">
              <a:rPr lang="en-US" smtClean="0"/>
              <a:t>2</a:t>
            </a:fld>
            <a:endParaRPr lang="en-US"/>
          </a:p>
        </p:txBody>
      </p:sp>
    </p:spTree>
    <p:extLst>
      <p:ext uri="{BB962C8B-B14F-4D97-AF65-F5344CB8AC3E}">
        <p14:creationId xmlns:p14="http://schemas.microsoft.com/office/powerpoint/2010/main" val="28672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20</a:t>
            </a:fld>
            <a:endParaRPr lang="en-US"/>
          </a:p>
        </p:txBody>
      </p:sp>
      <p:sp>
        <p:nvSpPr>
          <p:cNvPr id="8" name="CuadroTexto 7">
            <a:extLst>
              <a:ext uri="{FF2B5EF4-FFF2-40B4-BE49-F238E27FC236}">
                <a16:creationId xmlns:a16="http://schemas.microsoft.com/office/drawing/2014/main" id="{49B56F80-D5EA-C600-150C-AD7C1C233383}"/>
              </a:ext>
            </a:extLst>
          </p:cNvPr>
          <p:cNvSpPr txBox="1"/>
          <p:nvPr/>
        </p:nvSpPr>
        <p:spPr>
          <a:xfrm>
            <a:off x="2328454" y="312389"/>
            <a:ext cx="8187145"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EU ETS and emission intensity (emissions per seat-km)</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ula 5">
            <a:extLst>
              <a:ext uri="{FF2B5EF4-FFF2-40B4-BE49-F238E27FC236}">
                <a16:creationId xmlns:a16="http://schemas.microsoft.com/office/drawing/2014/main" id="{BE7F2EF9-EC62-447E-801E-B63E31DB007A}"/>
              </a:ext>
            </a:extLst>
          </p:cNvPr>
          <p:cNvGraphicFramePr>
            <a:graphicFrameLocks noGrp="1"/>
          </p:cNvGraphicFramePr>
          <p:nvPr>
            <p:extLst>
              <p:ext uri="{D42A27DB-BD31-4B8C-83A1-F6EECF244321}">
                <p14:modId xmlns:p14="http://schemas.microsoft.com/office/powerpoint/2010/main" val="1136225455"/>
              </p:ext>
            </p:extLst>
          </p:nvPr>
        </p:nvGraphicFramePr>
        <p:xfrm>
          <a:off x="872924" y="1034120"/>
          <a:ext cx="10377668" cy="5209040"/>
        </p:xfrm>
        <a:graphic>
          <a:graphicData uri="http://schemas.openxmlformats.org/drawingml/2006/table">
            <a:tbl>
              <a:tblPr/>
              <a:tblGrid>
                <a:gridCol w="2060187">
                  <a:extLst>
                    <a:ext uri="{9D8B030D-6E8A-4147-A177-3AD203B41FA5}">
                      <a16:colId xmlns:a16="http://schemas.microsoft.com/office/drawing/2014/main" val="2715064358"/>
                    </a:ext>
                  </a:extLst>
                </a:gridCol>
                <a:gridCol w="2054372">
                  <a:extLst>
                    <a:ext uri="{9D8B030D-6E8A-4147-A177-3AD203B41FA5}">
                      <a16:colId xmlns:a16="http://schemas.microsoft.com/office/drawing/2014/main" val="2171860168"/>
                    </a:ext>
                  </a:extLst>
                </a:gridCol>
                <a:gridCol w="2125295">
                  <a:extLst>
                    <a:ext uri="{9D8B030D-6E8A-4147-A177-3AD203B41FA5}">
                      <a16:colId xmlns:a16="http://schemas.microsoft.com/office/drawing/2014/main" val="3512889441"/>
                    </a:ext>
                  </a:extLst>
                </a:gridCol>
                <a:gridCol w="2029959">
                  <a:extLst>
                    <a:ext uri="{9D8B030D-6E8A-4147-A177-3AD203B41FA5}">
                      <a16:colId xmlns:a16="http://schemas.microsoft.com/office/drawing/2014/main" val="3971811379"/>
                    </a:ext>
                  </a:extLst>
                </a:gridCol>
                <a:gridCol w="2107855">
                  <a:extLst>
                    <a:ext uri="{9D8B030D-6E8A-4147-A177-3AD203B41FA5}">
                      <a16:colId xmlns:a16="http://schemas.microsoft.com/office/drawing/2014/main" val="3064436345"/>
                    </a:ext>
                  </a:extLst>
                </a:gridCol>
              </a:tblGrid>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VARIABLES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(2)</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(3)</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(4)</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55602"/>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5032933"/>
                  </a:ext>
                </a:extLst>
              </a:tr>
              <a:tr h="310098">
                <a:tc>
                  <a:txBody>
                    <a:bodyPr/>
                    <a:lstStyle/>
                    <a:p>
                      <a:pPr>
                        <a:lnSpc>
                          <a:spcPct val="107000"/>
                        </a:lnSpc>
                        <a:spcAft>
                          <a:spcPts val="0"/>
                        </a:spcAft>
                      </a:pPr>
                      <a:r>
                        <a:rPr lang="en-US" sz="2100" b="1">
                          <a:effectLst/>
                          <a:latin typeface="Times New Roman" panose="02020603050405020304" pitchFamily="18" charset="0"/>
                          <a:ea typeface="Calibri" panose="020F0502020204030204" pitchFamily="34" charset="0"/>
                          <a:cs typeface="Arial" panose="020B0604020202020204" pitchFamily="34" charset="0"/>
                        </a:rPr>
                        <a:t>EU ETS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-0.0239***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-0.0260***</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-0.0219***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-0.0229***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1164604"/>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(0.00331)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(0.00369)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(0.00326)</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(0.00356)</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1552"/>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Constant</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1.600***</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1.585***</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0.481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0.366</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8031421"/>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(0.476)</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(0.488)</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(0.464)</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(0.483)</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81471189"/>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 </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824852"/>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Observations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158,891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146,765</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131,807</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119,681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3183119"/>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R-squared</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0.972</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0.973</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0.977</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0.978</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8175115"/>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Route-airline FE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3759483"/>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Year FE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8807152"/>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Sample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1900512"/>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Period</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2010-2021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2010-2021</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2010-2019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2010-2019</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4056768"/>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Year 2012</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NO</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YES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NO</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7191883"/>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Clusters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Route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Route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Route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Route</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0808388"/>
                  </a:ext>
                </a:extLst>
              </a:tr>
              <a:tr h="310098">
                <a:tc>
                  <a:txBody>
                    <a:bodyPr/>
                    <a:lstStyle/>
                    <a:p>
                      <a:pPr>
                        <a:lnSpc>
                          <a:spcPct val="107000"/>
                        </a:lnSpc>
                        <a:spcAft>
                          <a:spcPts val="0"/>
                        </a:spcAft>
                      </a:pPr>
                      <a:r>
                        <a:rPr lang="es-ES" sz="2100" b="1">
                          <a:effectLst/>
                          <a:latin typeface="Times New Roman" panose="02020603050405020304" pitchFamily="18" charset="0"/>
                          <a:ea typeface="Calibri" panose="020F0502020204030204" pitchFamily="34" charset="0"/>
                          <a:cs typeface="Arial" panose="020B0604020202020204" pitchFamily="34" charset="0"/>
                        </a:rPr>
                        <a:t>Controls</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a:effectLst/>
                          <a:latin typeface="Times New Roman" panose="02020603050405020304" pitchFamily="18" charset="0"/>
                          <a:ea typeface="Calibri" panose="020F0502020204030204" pitchFamily="34" charset="0"/>
                          <a:cs typeface="Arial" panose="020B0604020202020204" pitchFamily="34" charset="0"/>
                        </a:rPr>
                        <a:t>All</a:t>
                      </a:r>
                      <a:endParaRPr lang="ca-ES" sz="21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100" dirty="0" err="1">
                          <a:effectLst/>
                          <a:latin typeface="Times New Roman" panose="02020603050405020304" pitchFamily="18" charset="0"/>
                          <a:ea typeface="Calibri" panose="020F0502020204030204" pitchFamily="34" charset="0"/>
                          <a:cs typeface="Arial" panose="020B0604020202020204" pitchFamily="34" charset="0"/>
                        </a:rPr>
                        <a:t>All</a:t>
                      </a:r>
                      <a:endParaRPr lang="ca-ES" sz="21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813039"/>
                  </a:ext>
                </a:extLst>
              </a:tr>
            </a:tbl>
          </a:graphicData>
        </a:graphic>
      </p:graphicFrame>
    </p:spTree>
    <p:extLst>
      <p:ext uri="{BB962C8B-B14F-4D97-AF65-F5344CB8AC3E}">
        <p14:creationId xmlns:p14="http://schemas.microsoft.com/office/powerpoint/2010/main" val="364204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21</a:t>
            </a:fld>
            <a:endParaRPr lang="en-US"/>
          </a:p>
        </p:txBody>
      </p:sp>
      <p:sp>
        <p:nvSpPr>
          <p:cNvPr id="8" name="CuadroTexto 7">
            <a:extLst>
              <a:ext uri="{FF2B5EF4-FFF2-40B4-BE49-F238E27FC236}">
                <a16:creationId xmlns:a16="http://schemas.microsoft.com/office/drawing/2014/main" id="{49B56F80-D5EA-C600-150C-AD7C1C233383}"/>
              </a:ext>
            </a:extLst>
          </p:cNvPr>
          <p:cNvSpPr txBox="1"/>
          <p:nvPr/>
        </p:nvSpPr>
        <p:spPr>
          <a:xfrm>
            <a:off x="1583326" y="283257"/>
            <a:ext cx="9025346"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rPr>
              <a:t>Event-study estimates of the EU ETS effect on flight emission intensity</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tge 5">
            <a:extLst>
              <a:ext uri="{FF2B5EF4-FFF2-40B4-BE49-F238E27FC236}">
                <a16:creationId xmlns:a16="http://schemas.microsoft.com/office/drawing/2014/main" id="{63785247-3C53-44EC-B63E-DAFA9D7471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971" y="720043"/>
            <a:ext cx="9248701" cy="6001432"/>
          </a:xfrm>
          <a:prstGeom prst="rect">
            <a:avLst/>
          </a:prstGeom>
          <a:noFill/>
          <a:ln>
            <a:noFill/>
          </a:ln>
        </p:spPr>
      </p:pic>
    </p:spTree>
    <p:extLst>
      <p:ext uri="{BB962C8B-B14F-4D97-AF65-F5344CB8AC3E}">
        <p14:creationId xmlns:p14="http://schemas.microsoft.com/office/powerpoint/2010/main" val="426659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22</a:t>
            </a:fld>
            <a:endParaRPr lang="en-US"/>
          </a:p>
        </p:txBody>
      </p:sp>
      <p:sp>
        <p:nvSpPr>
          <p:cNvPr id="8" name="CuadroTexto 7">
            <a:extLst>
              <a:ext uri="{FF2B5EF4-FFF2-40B4-BE49-F238E27FC236}">
                <a16:creationId xmlns:a16="http://schemas.microsoft.com/office/drawing/2014/main" id="{49B56F80-D5EA-C600-150C-AD7C1C233383}"/>
              </a:ext>
            </a:extLst>
          </p:cNvPr>
          <p:cNvSpPr txBox="1"/>
          <p:nvPr/>
        </p:nvSpPr>
        <p:spPr>
          <a:xfrm>
            <a:off x="1583326" y="283257"/>
            <a:ext cx="9025346"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EU ETS effect on emission intensity (emissions per seat-km) by distance</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ula 5">
            <a:extLst>
              <a:ext uri="{FF2B5EF4-FFF2-40B4-BE49-F238E27FC236}">
                <a16:creationId xmlns:a16="http://schemas.microsoft.com/office/drawing/2014/main" id="{18BED1BA-1A4A-4B2B-8915-83CC196C5133}"/>
              </a:ext>
            </a:extLst>
          </p:cNvPr>
          <p:cNvGraphicFramePr>
            <a:graphicFrameLocks noGrp="1"/>
          </p:cNvGraphicFramePr>
          <p:nvPr>
            <p:extLst>
              <p:ext uri="{D42A27DB-BD31-4B8C-83A1-F6EECF244321}">
                <p14:modId xmlns:p14="http://schemas.microsoft.com/office/powerpoint/2010/main" val="1561473469"/>
              </p:ext>
            </p:extLst>
          </p:nvPr>
        </p:nvGraphicFramePr>
        <p:xfrm>
          <a:off x="1863523" y="720043"/>
          <a:ext cx="8654006" cy="5628513"/>
        </p:xfrm>
        <a:graphic>
          <a:graphicData uri="http://schemas.openxmlformats.org/drawingml/2006/table">
            <a:tbl>
              <a:tblPr/>
              <a:tblGrid>
                <a:gridCol w="1461286">
                  <a:extLst>
                    <a:ext uri="{9D8B030D-6E8A-4147-A177-3AD203B41FA5}">
                      <a16:colId xmlns:a16="http://schemas.microsoft.com/office/drawing/2014/main" val="224343783"/>
                    </a:ext>
                  </a:extLst>
                </a:gridCol>
                <a:gridCol w="2571111">
                  <a:extLst>
                    <a:ext uri="{9D8B030D-6E8A-4147-A177-3AD203B41FA5}">
                      <a16:colId xmlns:a16="http://schemas.microsoft.com/office/drawing/2014/main" val="596759208"/>
                    </a:ext>
                  </a:extLst>
                </a:gridCol>
                <a:gridCol w="2571111">
                  <a:extLst>
                    <a:ext uri="{9D8B030D-6E8A-4147-A177-3AD203B41FA5}">
                      <a16:colId xmlns:a16="http://schemas.microsoft.com/office/drawing/2014/main" val="3007585890"/>
                    </a:ext>
                  </a:extLst>
                </a:gridCol>
                <a:gridCol w="2050498">
                  <a:extLst>
                    <a:ext uri="{9D8B030D-6E8A-4147-A177-3AD203B41FA5}">
                      <a16:colId xmlns:a16="http://schemas.microsoft.com/office/drawing/2014/main" val="2971949460"/>
                    </a:ext>
                  </a:extLst>
                </a:gridCol>
              </a:tblGrid>
              <a:tr h="259478">
                <a:tc>
                  <a:txBody>
                    <a:bodyPr/>
                    <a:lstStyle/>
                    <a:p>
                      <a:pPr>
                        <a:lnSpc>
                          <a:spcPct val="107000"/>
                        </a:lnSpc>
                        <a:spcAft>
                          <a:spcPts val="0"/>
                        </a:spcAft>
                      </a:pPr>
                      <a:r>
                        <a:rPr lang="en-GB"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(1)</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(2)</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(3)</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8291959"/>
                  </a:ext>
                </a:extLst>
              </a:tr>
              <a:tr h="532385">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VARIABLES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Short-haul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Medium-haul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Long-haul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133317"/>
                  </a:ext>
                </a:extLst>
              </a:tr>
              <a:tr h="259478">
                <a:tc>
                  <a:txBody>
                    <a:bodyPr/>
                    <a:lstStyle/>
                    <a:p>
                      <a:pP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6710559"/>
                  </a:ext>
                </a:extLst>
              </a:tr>
              <a:tr h="259478">
                <a:tc>
                  <a:txBody>
                    <a:bodyPr/>
                    <a:lstStyle/>
                    <a:p>
                      <a:pP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EU ETS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-0.0263***</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-0.0187***</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0.0332</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8195146"/>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(0.00485)</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(0.00376)</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(0.0295)</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6183468"/>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Constant</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4.000***</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-1.891***</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5.245***</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5116980"/>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(0.704)</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(0.456)</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(1.741)</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9781271"/>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 </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868119"/>
                  </a:ext>
                </a:extLst>
              </a:tr>
              <a:tr h="532385">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Observations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65,329</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85,687</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7,584</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1659170"/>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R-squared</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0.953</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0.939</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0.818</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1818138"/>
                  </a:ext>
                </a:extLst>
              </a:tr>
              <a:tr h="532385">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Route-Airline FE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7906852"/>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Year FE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YES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8174014"/>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Sample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&lt;1000 kms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1000-2000 kms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&gt;3000 kms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308000"/>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Clusters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Route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Route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Route</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385588"/>
                  </a:ext>
                </a:extLst>
              </a:tr>
              <a:tr h="259478">
                <a:tc>
                  <a:txBody>
                    <a:bodyPr/>
                    <a:lstStyle/>
                    <a:p>
                      <a:pPr>
                        <a:lnSpc>
                          <a:spcPct val="107000"/>
                        </a:lnSpc>
                        <a:spcAft>
                          <a:spcPts val="0"/>
                        </a:spcAft>
                      </a:pPr>
                      <a:r>
                        <a:rPr lang="es-ES" sz="2000" b="1">
                          <a:effectLst/>
                          <a:latin typeface="Times New Roman" panose="02020603050405020304" pitchFamily="18" charset="0"/>
                          <a:ea typeface="Calibri" panose="020F0502020204030204" pitchFamily="34" charset="0"/>
                          <a:cs typeface="Arial" panose="020B0604020202020204" pitchFamily="34" charset="0"/>
                        </a:rPr>
                        <a:t>Controls</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All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Times New Roman" panose="02020603050405020304" pitchFamily="18" charset="0"/>
                          <a:ea typeface="Calibri" panose="020F0502020204030204" pitchFamily="34" charset="0"/>
                          <a:cs typeface="Arial" panose="020B0604020202020204" pitchFamily="34" charset="0"/>
                        </a:rPr>
                        <a:t>All</a:t>
                      </a:r>
                      <a:endParaRPr lang="ca-E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err="1">
                          <a:effectLst/>
                          <a:latin typeface="Times New Roman" panose="02020603050405020304" pitchFamily="18" charset="0"/>
                          <a:ea typeface="Calibri" panose="020F0502020204030204" pitchFamily="34" charset="0"/>
                          <a:cs typeface="Arial" panose="020B0604020202020204" pitchFamily="34" charset="0"/>
                        </a:rPr>
                        <a:t>All</a:t>
                      </a:r>
                      <a:endParaRPr lang="ca-E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868302"/>
                  </a:ext>
                </a:extLst>
              </a:tr>
            </a:tbl>
          </a:graphicData>
        </a:graphic>
      </p:graphicFrame>
    </p:spTree>
    <p:extLst>
      <p:ext uri="{BB962C8B-B14F-4D97-AF65-F5344CB8AC3E}">
        <p14:creationId xmlns:p14="http://schemas.microsoft.com/office/powerpoint/2010/main" val="81092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peu de pàgina 3">
            <a:extLst>
              <a:ext uri="{FF2B5EF4-FFF2-40B4-BE49-F238E27FC236}">
                <a16:creationId xmlns:a16="http://schemas.microsoft.com/office/drawing/2014/main" id="{F2212234-A417-49A3-9955-BB12C231AD2E}"/>
              </a:ext>
            </a:extLst>
          </p:cNvPr>
          <p:cNvSpPr>
            <a:spLocks noGrp="1"/>
          </p:cNvSpPr>
          <p:nvPr>
            <p:ph type="ftr" sz="quarter" idx="11"/>
          </p:nvPr>
        </p:nvSpPr>
        <p:spPr/>
        <p:txBody>
          <a:bodyPr/>
          <a:lstStyle/>
          <a:p>
            <a:r>
              <a:rPr lang="en-US"/>
              <a:t>Fageda &amp; Teixido. Carbon Pricing on Aviation</a:t>
            </a:r>
          </a:p>
        </p:txBody>
      </p:sp>
      <p:sp>
        <p:nvSpPr>
          <p:cNvPr id="5" name="Contenidor de número de diapositiva 4">
            <a:extLst>
              <a:ext uri="{FF2B5EF4-FFF2-40B4-BE49-F238E27FC236}">
                <a16:creationId xmlns:a16="http://schemas.microsoft.com/office/drawing/2014/main" id="{70AAFA03-688E-44F7-9560-707C08639F34}"/>
              </a:ext>
            </a:extLst>
          </p:cNvPr>
          <p:cNvSpPr>
            <a:spLocks noGrp="1"/>
          </p:cNvSpPr>
          <p:nvPr>
            <p:ph type="sldNum" sz="quarter" idx="12"/>
          </p:nvPr>
        </p:nvSpPr>
        <p:spPr/>
        <p:txBody>
          <a:bodyPr/>
          <a:lstStyle/>
          <a:p>
            <a:fld id="{3D365A10-FC4E-419E-BF0A-83007CB3D96A}" type="slidenum">
              <a:rPr lang="en-US" smtClean="0"/>
              <a:t>23</a:t>
            </a:fld>
            <a:endParaRPr lang="en-US"/>
          </a:p>
        </p:txBody>
      </p:sp>
      <p:pic>
        <p:nvPicPr>
          <p:cNvPr id="7" name="Imatge 6">
            <a:extLst>
              <a:ext uri="{FF2B5EF4-FFF2-40B4-BE49-F238E27FC236}">
                <a16:creationId xmlns:a16="http://schemas.microsoft.com/office/drawing/2014/main" id="{D45ECD75-BAF0-4640-910B-AC66E15FB0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104" y="613458"/>
            <a:ext cx="8800618" cy="6108017"/>
          </a:xfrm>
          <a:prstGeom prst="rect">
            <a:avLst/>
          </a:prstGeom>
          <a:noFill/>
          <a:ln>
            <a:noFill/>
          </a:ln>
        </p:spPr>
      </p:pic>
      <p:sp>
        <p:nvSpPr>
          <p:cNvPr id="8" name="Rectangle 7">
            <a:extLst>
              <a:ext uri="{FF2B5EF4-FFF2-40B4-BE49-F238E27FC236}">
                <a16:creationId xmlns:a16="http://schemas.microsoft.com/office/drawing/2014/main" id="{656CF07E-134C-439A-B6DA-CC903653E1D0}"/>
              </a:ext>
            </a:extLst>
          </p:cNvPr>
          <p:cNvSpPr/>
          <p:nvPr/>
        </p:nvSpPr>
        <p:spPr>
          <a:xfrm>
            <a:off x="1091878" y="237906"/>
            <a:ext cx="10008243" cy="375552"/>
          </a:xfrm>
          <a:prstGeom prst="rect">
            <a:avLst/>
          </a:prstGeom>
        </p:spPr>
        <p:txBody>
          <a:bodyPr wrap="squar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Figure 11. Event-study estimates of the effect of EU ETS on flight emission intensities by distance</a:t>
            </a:r>
            <a:endParaRPr lang="ca-E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756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24</a:t>
            </a:fld>
            <a:endParaRPr lang="en-US"/>
          </a:p>
        </p:txBody>
      </p:sp>
      <p:sp>
        <p:nvSpPr>
          <p:cNvPr id="7" name="CuadroTexto 6">
            <a:extLst>
              <a:ext uri="{FF2B5EF4-FFF2-40B4-BE49-F238E27FC236}">
                <a16:creationId xmlns:a16="http://schemas.microsoft.com/office/drawing/2014/main" id="{6EE3EF6A-85BB-E60D-8D86-40F0D50F4BA3}"/>
              </a:ext>
            </a:extLst>
          </p:cNvPr>
          <p:cNvSpPr txBox="1"/>
          <p:nvPr/>
        </p:nvSpPr>
        <p:spPr>
          <a:xfrm>
            <a:off x="2608218" y="136525"/>
            <a:ext cx="6093822"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EU ETS on aircraft choice</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ula 5">
            <a:extLst>
              <a:ext uri="{FF2B5EF4-FFF2-40B4-BE49-F238E27FC236}">
                <a16:creationId xmlns:a16="http://schemas.microsoft.com/office/drawing/2014/main" id="{485EE025-F389-484C-A76D-60F7EBFE43D9}"/>
              </a:ext>
            </a:extLst>
          </p:cNvPr>
          <p:cNvGraphicFramePr>
            <a:graphicFrameLocks noGrp="1"/>
          </p:cNvGraphicFramePr>
          <p:nvPr>
            <p:extLst>
              <p:ext uri="{D42A27DB-BD31-4B8C-83A1-F6EECF244321}">
                <p14:modId xmlns:p14="http://schemas.microsoft.com/office/powerpoint/2010/main" val="1978330969"/>
              </p:ext>
            </p:extLst>
          </p:nvPr>
        </p:nvGraphicFramePr>
        <p:xfrm>
          <a:off x="1759354" y="605123"/>
          <a:ext cx="8507390" cy="4936871"/>
        </p:xfrm>
        <a:graphic>
          <a:graphicData uri="http://schemas.openxmlformats.org/drawingml/2006/table">
            <a:tbl>
              <a:tblPr/>
              <a:tblGrid>
                <a:gridCol w="2031771">
                  <a:extLst>
                    <a:ext uri="{9D8B030D-6E8A-4147-A177-3AD203B41FA5}">
                      <a16:colId xmlns:a16="http://schemas.microsoft.com/office/drawing/2014/main" val="4245714921"/>
                    </a:ext>
                  </a:extLst>
                </a:gridCol>
                <a:gridCol w="1811662">
                  <a:extLst>
                    <a:ext uri="{9D8B030D-6E8A-4147-A177-3AD203B41FA5}">
                      <a16:colId xmlns:a16="http://schemas.microsoft.com/office/drawing/2014/main" val="3655935244"/>
                    </a:ext>
                  </a:extLst>
                </a:gridCol>
                <a:gridCol w="2897878">
                  <a:extLst>
                    <a:ext uri="{9D8B030D-6E8A-4147-A177-3AD203B41FA5}">
                      <a16:colId xmlns:a16="http://schemas.microsoft.com/office/drawing/2014/main" val="1443360313"/>
                    </a:ext>
                  </a:extLst>
                </a:gridCol>
                <a:gridCol w="1766079">
                  <a:extLst>
                    <a:ext uri="{9D8B030D-6E8A-4147-A177-3AD203B41FA5}">
                      <a16:colId xmlns:a16="http://schemas.microsoft.com/office/drawing/2014/main" val="2982293466"/>
                    </a:ext>
                  </a:extLst>
                </a:gridCol>
              </a:tblGrid>
              <a:tr h="243488">
                <a:tc>
                  <a:txBody>
                    <a:bodyPr/>
                    <a:lstStyle/>
                    <a:p>
                      <a:pPr algn="ctr">
                        <a:lnSpc>
                          <a:spcPct val="107000"/>
                        </a:lnSpc>
                        <a:spcAft>
                          <a:spcPts val="0"/>
                        </a:spcAft>
                      </a:pPr>
                      <a:r>
                        <a:rPr lang="en-GB" sz="1800" b="1">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(1)</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(2)</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(3)</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43291685"/>
                  </a:ext>
                </a:extLst>
              </a:tr>
              <a:tr h="669974">
                <a:tc>
                  <a:txBody>
                    <a:bodyPr/>
                    <a:lstStyle/>
                    <a:p>
                      <a:pPr algn="ct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VARIABLES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Narrowbody</a:t>
                      </a:r>
                      <a:endParaRPr lang="ca-ES" sz="18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aircraft</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Per year-distance fuel efficient aircrafts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Winglets in aircraft</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275499"/>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8872368"/>
                  </a:ext>
                </a:extLst>
              </a:tr>
              <a:tr h="217002">
                <a:tc>
                  <a:txBody>
                    <a:bodyPr/>
                    <a:lstStyle/>
                    <a:p>
                      <a:pPr>
                        <a:lnSpc>
                          <a:spcPct val="107000"/>
                        </a:lnSpc>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EU ETS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0.0368***</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0.0539***</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0.0798***</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5505678"/>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(0.00552)</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(0.0126)</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(0.00815)</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2981004"/>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Constant</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4.623***</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-2.179*</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0.967</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4654378"/>
                  </a:ext>
                </a:extLst>
              </a:tr>
              <a:tr h="311836">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(0.619)</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(1.217)</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(1.568)</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9800357"/>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 </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9524003"/>
                  </a:ext>
                </a:extLst>
              </a:tr>
              <a:tr h="442926">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Observations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530,162</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530,162</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409,513</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6861763"/>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R-squared</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0.803</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0.691</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0.610</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5141291"/>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Year FE</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YES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YES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YES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0877762"/>
                  </a:ext>
                </a:extLst>
              </a:tr>
              <a:tr h="442926">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Sample</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Popular aircrafts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5798702"/>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Airlines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9826079"/>
                  </a:ext>
                </a:extLst>
              </a:tr>
              <a:tr h="217002">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Clusters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Route</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Route</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a:noFill/>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Route</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5015283"/>
                  </a:ext>
                </a:extLst>
              </a:tr>
              <a:tr h="226647">
                <a:tc>
                  <a:txBody>
                    <a:bodyPr/>
                    <a:lstStyle/>
                    <a:p>
                      <a:pPr>
                        <a:lnSpc>
                          <a:spcPct val="107000"/>
                        </a:lnSpc>
                        <a:spcAft>
                          <a:spcPts val="0"/>
                        </a:spcAft>
                      </a:pPr>
                      <a:r>
                        <a:rPr lang="es-ES" sz="1800" b="1">
                          <a:effectLst/>
                          <a:latin typeface="Times New Roman" panose="02020603050405020304" pitchFamily="18" charset="0"/>
                          <a:ea typeface="Calibri" panose="020F0502020204030204" pitchFamily="34" charset="0"/>
                          <a:cs typeface="Arial" panose="020B0604020202020204" pitchFamily="34" charset="0"/>
                        </a:rPr>
                        <a:t>Controls</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a:effectLst/>
                          <a:latin typeface="Times New Roman" panose="02020603050405020304" pitchFamily="18" charset="0"/>
                          <a:ea typeface="Calibri" panose="020F0502020204030204" pitchFamily="34" charset="0"/>
                          <a:cs typeface="Arial" panose="020B0604020202020204" pitchFamily="34" charset="0"/>
                        </a:rPr>
                        <a:t>All</a:t>
                      </a:r>
                      <a:endParaRPr lang="ca-ES" sz="180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dirty="0" err="1">
                          <a:effectLst/>
                          <a:latin typeface="Times New Roman" panose="02020603050405020304" pitchFamily="18" charset="0"/>
                          <a:ea typeface="Calibri" panose="020F0502020204030204" pitchFamily="34" charset="0"/>
                          <a:cs typeface="Arial" panose="020B0604020202020204" pitchFamily="34" charset="0"/>
                        </a:rPr>
                        <a:t>All</a:t>
                      </a:r>
                      <a:endParaRPr lang="ca-ES" sz="18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31189"/>
                  </a:ext>
                </a:extLst>
              </a:tr>
            </a:tbl>
          </a:graphicData>
        </a:graphic>
      </p:graphicFrame>
      <p:sp>
        <p:nvSpPr>
          <p:cNvPr id="8" name="Rectangle 2">
            <a:extLst>
              <a:ext uri="{FF2B5EF4-FFF2-40B4-BE49-F238E27FC236}">
                <a16:creationId xmlns:a16="http://schemas.microsoft.com/office/drawing/2014/main" id="{82C0E19C-9386-43EB-BD5F-741D4765D28E}"/>
              </a:ext>
            </a:extLst>
          </p:cNvPr>
          <p:cNvSpPr>
            <a:spLocks noChangeArrowheads="1"/>
          </p:cNvSpPr>
          <p:nvPr/>
        </p:nvSpPr>
        <p:spPr bwMode="auto">
          <a:xfrm>
            <a:off x="1691834" y="5541994"/>
            <a:ext cx="85749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ca-E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Note: This table shows difference-in-difference coefficients using as our outcome variable dummies for the type of aircraft used. In column 1, we consider a dummy variable for </a:t>
            </a:r>
            <a:r>
              <a:rPr kumimoji="0" lang="en-US" altLang="ca-ES"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narrowbody</a:t>
            </a:r>
            <a:r>
              <a:rPr kumimoji="0" lang="en-US" altLang="ca-E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aircrafts, in column 2 for the most fuel-efficient aircraft in a given year and over a given distance, and in column 3 for winglet fittings. Robust standard errors (in parentheses) are clustered at the route level. </a:t>
            </a:r>
            <a:endParaRPr kumimoji="0" lang="en-US" altLang="ca-E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066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C35F1-731A-4990-9FAD-3C111DA1F183}"/>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EEFA08BB-DAD1-4320-A9CC-2D49D7EAAEEC}"/>
              </a:ext>
            </a:extLst>
          </p:cNvPr>
          <p:cNvSpPr>
            <a:spLocks noGrp="1"/>
          </p:cNvSpPr>
          <p:nvPr>
            <p:ph type="sldNum" sz="quarter" idx="12"/>
          </p:nvPr>
        </p:nvSpPr>
        <p:spPr/>
        <p:txBody>
          <a:bodyPr/>
          <a:lstStyle/>
          <a:p>
            <a:fld id="{3D365A10-FC4E-419E-BF0A-83007CB3D96A}" type="slidenum">
              <a:rPr lang="en-US" smtClean="0"/>
              <a:t>25</a:t>
            </a:fld>
            <a:endParaRPr lang="en-US"/>
          </a:p>
        </p:txBody>
      </p:sp>
      <p:sp>
        <p:nvSpPr>
          <p:cNvPr id="7" name="CuadroTexto 6">
            <a:extLst>
              <a:ext uri="{FF2B5EF4-FFF2-40B4-BE49-F238E27FC236}">
                <a16:creationId xmlns:a16="http://schemas.microsoft.com/office/drawing/2014/main" id="{6EE3EF6A-85BB-E60D-8D86-40F0D50F4BA3}"/>
              </a:ext>
            </a:extLst>
          </p:cNvPr>
          <p:cNvSpPr txBox="1"/>
          <p:nvPr/>
        </p:nvSpPr>
        <p:spPr>
          <a:xfrm>
            <a:off x="2516778" y="325046"/>
            <a:ext cx="6093822" cy="436786"/>
          </a:xfrm>
          <a:prstGeom prst="rect">
            <a:avLst/>
          </a:prstGeom>
          <a:noFill/>
        </p:spPr>
        <p:txBody>
          <a:bodyPr wrap="square">
            <a:spAutoFit/>
          </a:bodyPr>
          <a:lstStyle/>
          <a:p>
            <a:pPr algn="ctr">
              <a:lnSpc>
                <a:spcPct val="107000"/>
              </a:lnSpc>
              <a:spcAft>
                <a:spcPts val="800"/>
              </a:spcAft>
            </a:pPr>
            <a:r>
              <a:rPr lang="en-US" sz="2200" b="1" dirty="0">
                <a:effectLst/>
                <a:latin typeface="Times New Roman" panose="02020603050405020304" pitchFamily="18" charset="0"/>
                <a:ea typeface="Calibri" panose="020F0502020204030204" pitchFamily="34" charset="0"/>
              </a:rPr>
              <a:t>Event-study estimates for aircraft choice</a:t>
            </a:r>
            <a:r>
              <a:rPr lang="en-US" sz="2200" b="1" dirty="0">
                <a:solidFill>
                  <a:srgbClr val="FF0000"/>
                </a:solidFill>
                <a:effectLst/>
                <a:latin typeface="Times New Roman" panose="02020603050405020304" pitchFamily="18" charset="0"/>
                <a:ea typeface="Calibri" panose="020F0502020204030204" pitchFamily="34" charset="0"/>
              </a:rPr>
              <a:t> </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tge 5">
            <a:extLst>
              <a:ext uri="{FF2B5EF4-FFF2-40B4-BE49-F238E27FC236}">
                <a16:creationId xmlns:a16="http://schemas.microsoft.com/office/drawing/2014/main" id="{5AAEA48C-7ECA-458D-936A-7504B4331A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843" y="761832"/>
            <a:ext cx="8650314" cy="5993918"/>
          </a:xfrm>
          <a:prstGeom prst="rect">
            <a:avLst/>
          </a:prstGeom>
          <a:noFill/>
          <a:ln>
            <a:noFill/>
          </a:ln>
        </p:spPr>
      </p:pic>
    </p:spTree>
    <p:extLst>
      <p:ext uri="{BB962C8B-B14F-4D97-AF65-F5344CB8AC3E}">
        <p14:creationId xmlns:p14="http://schemas.microsoft.com/office/powerpoint/2010/main" val="231454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a:extLst>
              <a:ext uri="{FF2B5EF4-FFF2-40B4-BE49-F238E27FC236}">
                <a16:creationId xmlns:a16="http://schemas.microsoft.com/office/drawing/2014/main" id="{8CF3C88A-9D57-49B4-BE8C-8D00D7F2857A}"/>
              </a:ext>
            </a:extLst>
          </p:cNvPr>
          <p:cNvSpPr>
            <a:spLocks noGrp="1"/>
          </p:cNvSpPr>
          <p:nvPr>
            <p:ph idx="1"/>
          </p:nvPr>
        </p:nvSpPr>
        <p:spPr>
          <a:xfrm>
            <a:off x="375213" y="1339488"/>
            <a:ext cx="4114801" cy="4351338"/>
          </a:xfrm>
        </p:spPr>
        <p:txBody>
          <a:bodyPr>
            <a:normAutofit/>
          </a:bodyPr>
          <a:lstStyle/>
          <a:p>
            <a:pPr marL="0" indent="0">
              <a:buNone/>
            </a:pPr>
            <a:r>
              <a:rPr lang="en-US" sz="2400" dirty="0">
                <a:latin typeface="+mj-lt"/>
              </a:rPr>
              <a:t>WINGLETS: </a:t>
            </a:r>
          </a:p>
          <a:p>
            <a:r>
              <a:rPr lang="en-US" sz="2400" dirty="0">
                <a:latin typeface="+mj-lt"/>
              </a:rPr>
              <a:t>The concept was first devised in </a:t>
            </a:r>
            <a:r>
              <a:rPr lang="en-US" sz="2400" b="1" dirty="0">
                <a:latin typeface="+mj-lt"/>
              </a:rPr>
              <a:t>1897</a:t>
            </a:r>
            <a:r>
              <a:rPr lang="en-US" sz="2400" dirty="0">
                <a:latin typeface="+mj-lt"/>
              </a:rPr>
              <a:t>. </a:t>
            </a:r>
          </a:p>
          <a:p>
            <a:r>
              <a:rPr lang="en-US" sz="2400" dirty="0">
                <a:latin typeface="+mj-lt"/>
              </a:rPr>
              <a:t>First Boeing and Airbus winglet models would not be employed until </a:t>
            </a:r>
            <a:r>
              <a:rPr lang="en-US" sz="2400" b="1" dirty="0">
                <a:latin typeface="+mj-lt"/>
              </a:rPr>
              <a:t>1985</a:t>
            </a:r>
          </a:p>
          <a:p>
            <a:r>
              <a:rPr lang="en-US" sz="2400" dirty="0">
                <a:latin typeface="+mj-lt"/>
              </a:rPr>
              <a:t>In </a:t>
            </a:r>
            <a:r>
              <a:rPr lang="en-US" sz="2400" b="1" dirty="0">
                <a:latin typeface="+mj-lt"/>
              </a:rPr>
              <a:t>2010</a:t>
            </a:r>
            <a:r>
              <a:rPr lang="en-US" sz="2400" dirty="0">
                <a:latin typeface="+mj-lt"/>
              </a:rPr>
              <a:t> </a:t>
            </a:r>
            <a:r>
              <a:rPr lang="en-US" sz="2400" dirty="0">
                <a:latin typeface="+mj-lt"/>
                <a:sym typeface="Wingdings" panose="05000000000000000000" pitchFamily="2" charset="2"/>
              </a:rPr>
              <a:t>  </a:t>
            </a:r>
            <a:r>
              <a:rPr lang="en-US" sz="2400" dirty="0">
                <a:latin typeface="+mj-lt"/>
              </a:rPr>
              <a:t>about 10% of </a:t>
            </a:r>
            <a:r>
              <a:rPr lang="en-US" sz="2400" dirty="0" err="1">
                <a:latin typeface="+mj-lt"/>
              </a:rPr>
              <a:t>narrowbody</a:t>
            </a:r>
            <a:r>
              <a:rPr lang="en-US" sz="2400" dirty="0">
                <a:latin typeface="+mj-lt"/>
              </a:rPr>
              <a:t> planes in Europe use winglets</a:t>
            </a:r>
          </a:p>
          <a:p>
            <a:r>
              <a:rPr lang="en-US" sz="2400" dirty="0">
                <a:latin typeface="+mj-lt"/>
              </a:rPr>
              <a:t>by </a:t>
            </a:r>
            <a:r>
              <a:rPr lang="en-US" sz="2400" b="1" dirty="0">
                <a:latin typeface="+mj-lt"/>
              </a:rPr>
              <a:t>2019</a:t>
            </a:r>
            <a:r>
              <a:rPr lang="en-US" sz="2400" dirty="0">
                <a:latin typeface="+mj-lt"/>
              </a:rPr>
              <a:t> </a:t>
            </a:r>
            <a:r>
              <a:rPr lang="en-US" sz="2400" dirty="0">
                <a:latin typeface="+mj-lt"/>
                <a:sym typeface="Wingdings" panose="05000000000000000000" pitchFamily="2" charset="2"/>
              </a:rPr>
              <a:t> </a:t>
            </a:r>
            <a:r>
              <a:rPr lang="en-US" sz="2400" dirty="0">
                <a:latin typeface="+mj-lt"/>
              </a:rPr>
              <a:t>above 30%.</a:t>
            </a:r>
            <a:endParaRPr lang="es-ES" sz="2400" b="1" dirty="0">
              <a:latin typeface="+mj-lt"/>
            </a:endParaRPr>
          </a:p>
        </p:txBody>
      </p:sp>
      <p:sp>
        <p:nvSpPr>
          <p:cNvPr id="4" name="Contenidor de peu de pàgina 3">
            <a:extLst>
              <a:ext uri="{FF2B5EF4-FFF2-40B4-BE49-F238E27FC236}">
                <a16:creationId xmlns:a16="http://schemas.microsoft.com/office/drawing/2014/main" id="{C5869425-C156-46AA-9CE4-0608E818430C}"/>
              </a:ext>
            </a:extLst>
          </p:cNvPr>
          <p:cNvSpPr>
            <a:spLocks noGrp="1"/>
          </p:cNvSpPr>
          <p:nvPr>
            <p:ph type="ftr" sz="quarter" idx="11"/>
          </p:nvPr>
        </p:nvSpPr>
        <p:spPr/>
        <p:txBody>
          <a:bodyPr/>
          <a:lstStyle/>
          <a:p>
            <a:r>
              <a:rPr lang="en-US"/>
              <a:t>Fageda &amp; Teixido. Carbon Pricing on Aviation</a:t>
            </a:r>
          </a:p>
        </p:txBody>
      </p:sp>
      <p:sp>
        <p:nvSpPr>
          <p:cNvPr id="5" name="Contenidor de número de diapositiva 4">
            <a:extLst>
              <a:ext uri="{FF2B5EF4-FFF2-40B4-BE49-F238E27FC236}">
                <a16:creationId xmlns:a16="http://schemas.microsoft.com/office/drawing/2014/main" id="{EF1522F5-7A7C-4DE9-84E9-B8ADCF966D84}"/>
              </a:ext>
            </a:extLst>
          </p:cNvPr>
          <p:cNvSpPr>
            <a:spLocks noGrp="1"/>
          </p:cNvSpPr>
          <p:nvPr>
            <p:ph type="sldNum" sz="quarter" idx="12"/>
          </p:nvPr>
        </p:nvSpPr>
        <p:spPr/>
        <p:txBody>
          <a:bodyPr/>
          <a:lstStyle/>
          <a:p>
            <a:fld id="{3D365A10-FC4E-419E-BF0A-83007CB3D96A}" type="slidenum">
              <a:rPr lang="en-US" smtClean="0"/>
              <a:t>26</a:t>
            </a:fld>
            <a:endParaRPr lang="en-US"/>
          </a:p>
        </p:txBody>
      </p:sp>
      <p:pic>
        <p:nvPicPr>
          <p:cNvPr id="2050" name="Picture 2" descr="Here's Why Airplanes Have Winglets">
            <a:extLst>
              <a:ext uri="{FF2B5EF4-FFF2-40B4-BE49-F238E27FC236}">
                <a16:creationId xmlns:a16="http://schemas.microsoft.com/office/drawing/2014/main" id="{F15483CB-B8F4-4EDE-BABA-BC898C90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841406"/>
            <a:ext cx="714375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3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88D859E-9A2C-49F0-9C44-4F31566F4196}"/>
              </a:ext>
            </a:extLst>
          </p:cNvPr>
          <p:cNvSpPr>
            <a:spLocks noGrp="1"/>
          </p:cNvSpPr>
          <p:nvPr>
            <p:ph type="title"/>
          </p:nvPr>
        </p:nvSpPr>
        <p:spPr/>
        <p:txBody>
          <a:bodyPr/>
          <a:lstStyle/>
          <a:p>
            <a:endParaRPr lang="ca-ES"/>
          </a:p>
        </p:txBody>
      </p:sp>
      <p:sp>
        <p:nvSpPr>
          <p:cNvPr id="3" name="Contenidor de contingut 2">
            <a:extLst>
              <a:ext uri="{FF2B5EF4-FFF2-40B4-BE49-F238E27FC236}">
                <a16:creationId xmlns:a16="http://schemas.microsoft.com/office/drawing/2014/main" id="{119E176D-4330-4776-8263-923AA79084AC}"/>
              </a:ext>
            </a:extLst>
          </p:cNvPr>
          <p:cNvSpPr>
            <a:spLocks noGrp="1"/>
          </p:cNvSpPr>
          <p:nvPr>
            <p:ph idx="1"/>
          </p:nvPr>
        </p:nvSpPr>
        <p:spPr/>
        <p:txBody>
          <a:bodyPr/>
          <a:lstStyle/>
          <a:p>
            <a:endParaRPr lang="ca-ES"/>
          </a:p>
        </p:txBody>
      </p:sp>
      <p:sp>
        <p:nvSpPr>
          <p:cNvPr id="4" name="Contenidor de peu de pàgina 3">
            <a:extLst>
              <a:ext uri="{FF2B5EF4-FFF2-40B4-BE49-F238E27FC236}">
                <a16:creationId xmlns:a16="http://schemas.microsoft.com/office/drawing/2014/main" id="{E2CED13F-06E6-42FC-B53C-1BEDC34A14EF}"/>
              </a:ext>
            </a:extLst>
          </p:cNvPr>
          <p:cNvSpPr>
            <a:spLocks noGrp="1"/>
          </p:cNvSpPr>
          <p:nvPr>
            <p:ph type="ftr" sz="quarter" idx="11"/>
          </p:nvPr>
        </p:nvSpPr>
        <p:spPr/>
        <p:txBody>
          <a:bodyPr/>
          <a:lstStyle/>
          <a:p>
            <a:r>
              <a:rPr lang="en-US"/>
              <a:t>Fageda &amp; Teixido. Carbon Pricing on Aviation</a:t>
            </a:r>
          </a:p>
        </p:txBody>
      </p:sp>
      <p:sp>
        <p:nvSpPr>
          <p:cNvPr id="5" name="Contenidor de número de diapositiva 4">
            <a:extLst>
              <a:ext uri="{FF2B5EF4-FFF2-40B4-BE49-F238E27FC236}">
                <a16:creationId xmlns:a16="http://schemas.microsoft.com/office/drawing/2014/main" id="{841F2E83-EDEB-448F-90F6-F722B4A9323B}"/>
              </a:ext>
            </a:extLst>
          </p:cNvPr>
          <p:cNvSpPr>
            <a:spLocks noGrp="1"/>
          </p:cNvSpPr>
          <p:nvPr>
            <p:ph type="sldNum" sz="quarter" idx="12"/>
          </p:nvPr>
        </p:nvSpPr>
        <p:spPr/>
        <p:txBody>
          <a:bodyPr/>
          <a:lstStyle/>
          <a:p>
            <a:fld id="{3D365A10-FC4E-419E-BF0A-83007CB3D96A}" type="slidenum">
              <a:rPr lang="en-US" smtClean="0"/>
              <a:t>27</a:t>
            </a:fld>
            <a:endParaRPr lang="en-US"/>
          </a:p>
        </p:txBody>
      </p:sp>
    </p:spTree>
    <p:extLst>
      <p:ext uri="{BB962C8B-B14F-4D97-AF65-F5344CB8AC3E}">
        <p14:creationId xmlns:p14="http://schemas.microsoft.com/office/powerpoint/2010/main" val="361793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6389" y="895163"/>
            <a:ext cx="11469188" cy="4818063"/>
          </a:xfrm>
        </p:spPr>
        <p:txBody>
          <a:bodyPr>
            <a:noAutofit/>
          </a:bodyPr>
          <a:lstStyle/>
          <a:p>
            <a:pPr algn="just"/>
            <a:r>
              <a:rPr lang="en-US" sz="2100" dirty="0"/>
              <a:t>We report some evidence of low-carbon technology diffusion in response to the EU ETS. However, the impact is small.</a:t>
            </a:r>
          </a:p>
          <a:p>
            <a:pPr algn="just"/>
            <a:endParaRPr lang="en-US" sz="2100" dirty="0"/>
          </a:p>
          <a:p>
            <a:pPr algn="just"/>
            <a:r>
              <a:rPr lang="en-US" sz="2100" dirty="0"/>
              <a:t>From a policy perspective, the emission reductions achieved to date fall well short of climate targets in this sector.</a:t>
            </a:r>
          </a:p>
          <a:p>
            <a:pPr algn="just"/>
            <a:endParaRPr lang="en-US" sz="2100" dirty="0"/>
          </a:p>
          <a:p>
            <a:pPr algn="just"/>
            <a:r>
              <a:rPr lang="en-US" sz="2100" dirty="0"/>
              <a:t>The EU ETS has only moderated emission growth by reducing supply and, to a lesser extent, as we show, by spurring adoption of low-carbon technology. </a:t>
            </a:r>
          </a:p>
          <a:p>
            <a:pPr marL="0" indent="0" algn="just">
              <a:buNone/>
            </a:pPr>
            <a:endParaRPr lang="en-US" sz="2100" dirty="0"/>
          </a:p>
          <a:p>
            <a:pPr algn="just"/>
            <a:r>
              <a:rPr lang="en-US" sz="2100" dirty="0"/>
              <a:t>The retrofitting of winglets is the main adoption practice identified here as being of any great magnitude, especially after 2015, that is, after carbon emissions started being priced in the sector. </a:t>
            </a:r>
          </a:p>
          <a:p>
            <a:pPr algn="just"/>
            <a:endParaRPr lang="en-US" sz="2100" dirty="0"/>
          </a:p>
          <a:p>
            <a:pPr algn="just"/>
            <a:r>
              <a:rPr lang="en-US" sz="2100" dirty="0"/>
              <a:t>Even though higher carbon prices may trigger higher levels of low-carbon technology adoption, carbon pricing could be complemented with the regulation of technology standards</a:t>
            </a:r>
          </a:p>
          <a:p>
            <a:endParaRPr lang="en-US" dirty="0"/>
          </a:p>
          <a:p>
            <a:pPr marL="0" indent="0">
              <a:buNone/>
            </a:pPr>
            <a:endParaRPr lang="en-US" sz="2000" dirty="0">
              <a:solidFill>
                <a:srgbClr val="FF0000"/>
              </a:solidFill>
            </a:endParaRPr>
          </a:p>
        </p:txBody>
      </p:sp>
      <p:sp>
        <p:nvSpPr>
          <p:cNvPr id="4"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CONCLUSIONS</a:t>
            </a:r>
          </a:p>
        </p:txBody>
      </p:sp>
      <p:sp>
        <p:nvSpPr>
          <p:cNvPr id="2" name="Footer Placeholder 1">
            <a:extLst>
              <a:ext uri="{FF2B5EF4-FFF2-40B4-BE49-F238E27FC236}">
                <a16:creationId xmlns:a16="http://schemas.microsoft.com/office/drawing/2014/main" id="{B77B1F04-A9C4-43A2-84DB-87A0DA69E24E}"/>
              </a:ext>
            </a:extLst>
          </p:cNvPr>
          <p:cNvSpPr>
            <a:spLocks noGrp="1"/>
          </p:cNvSpPr>
          <p:nvPr>
            <p:ph type="ftr" sz="quarter" idx="11"/>
          </p:nvPr>
        </p:nvSpPr>
        <p:spPr>
          <a:xfrm>
            <a:off x="4038600" y="6356350"/>
            <a:ext cx="4114800" cy="365125"/>
          </a:xfrm>
        </p:spPr>
        <p:txBody>
          <a:bodyPr/>
          <a:lstStyle/>
          <a:p>
            <a:r>
              <a:rPr lang="en-US" dirty="0" err="1"/>
              <a:t>Fageda</a:t>
            </a:r>
            <a:r>
              <a:rPr lang="en-US" dirty="0"/>
              <a:t> &amp; Teixido. Carbon Pricing on Aviation</a:t>
            </a:r>
          </a:p>
        </p:txBody>
      </p:sp>
    </p:spTree>
    <p:extLst>
      <p:ext uri="{BB962C8B-B14F-4D97-AF65-F5344CB8AC3E}">
        <p14:creationId xmlns:p14="http://schemas.microsoft.com/office/powerpoint/2010/main" val="18479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9DAC-BBB7-4C4D-94CB-0EEF22C93168}"/>
              </a:ext>
            </a:extLst>
          </p:cNvPr>
          <p:cNvSpPr>
            <a:spLocks noGrp="1"/>
          </p:cNvSpPr>
          <p:nvPr>
            <p:ph idx="1"/>
          </p:nvPr>
        </p:nvSpPr>
        <p:spPr>
          <a:xfrm>
            <a:off x="235131" y="797540"/>
            <a:ext cx="11704320" cy="5558810"/>
          </a:xfrm>
        </p:spPr>
        <p:txBody>
          <a:bodyPr>
            <a:noAutofit/>
          </a:bodyPr>
          <a:lstStyle/>
          <a:p>
            <a:pPr algn="just">
              <a:lnSpc>
                <a:spcPct val="150000"/>
              </a:lnSpc>
              <a:spcAft>
                <a:spcPts val="300"/>
              </a:spcAft>
            </a:pPr>
            <a:r>
              <a:rPr lang="es-ES" sz="2400" b="1" dirty="0">
                <a:solidFill>
                  <a:srgbClr val="000000"/>
                </a:solidFill>
                <a:effectLst/>
                <a:ea typeface="Calibri" panose="020F0502020204030204" pitchFamily="34" charset="0"/>
                <a:cs typeface="Times New Roman" panose="02020603050405020304" pitchFamily="18" charset="0"/>
              </a:rPr>
              <a:t> </a:t>
            </a:r>
            <a:r>
              <a:rPr lang="en-GB" sz="2400" b="1" dirty="0">
                <a:solidFill>
                  <a:srgbClr val="000000"/>
                </a:solidFill>
                <a:effectLst/>
                <a:ea typeface="Calibri" panose="020F0502020204030204" pitchFamily="34" charset="0"/>
                <a:cs typeface="Times New Roman" panose="02020603050405020304" pitchFamily="18" charset="0"/>
              </a:rPr>
              <a:t>TECHNOLOGICAL CHANGE</a:t>
            </a:r>
            <a:r>
              <a:rPr lang="en-GB" sz="2400" dirty="0">
                <a:solidFill>
                  <a:srgbClr val="000000"/>
                </a:solidFill>
                <a:effectLst/>
                <a:ea typeface="Calibri" panose="020F0502020204030204" pitchFamily="34" charset="0"/>
                <a:cs typeface="Times New Roman" panose="02020603050405020304" pitchFamily="18" charset="0"/>
              </a:rPr>
              <a:t> (Schumpeter, 1942): Invention/Innovation/Diffusion</a:t>
            </a:r>
          </a:p>
          <a:p>
            <a:pPr marL="0" indent="0" algn="just">
              <a:lnSpc>
                <a:spcPct val="150000"/>
              </a:lnSpc>
              <a:spcAft>
                <a:spcPts val="300"/>
              </a:spcAft>
              <a:buNone/>
            </a:pPr>
            <a:endParaRPr lang="en-GB" sz="2400" dirty="0">
              <a:solidFill>
                <a:srgbClr val="000000"/>
              </a:solidFill>
              <a:effectLst/>
              <a:ea typeface="Calibri" panose="020F0502020204030204" pitchFamily="34" charset="0"/>
              <a:cs typeface="Times New Roman" panose="02020603050405020304" pitchFamily="18" charset="0"/>
            </a:endParaRPr>
          </a:p>
          <a:p>
            <a:pPr algn="just">
              <a:lnSpc>
                <a:spcPct val="150000"/>
              </a:lnSpc>
              <a:spcAft>
                <a:spcPts val="300"/>
              </a:spcAft>
            </a:pPr>
            <a:r>
              <a:rPr lang="en-US" sz="2400" b="1" dirty="0">
                <a:solidFill>
                  <a:srgbClr val="000000"/>
                </a:solidFill>
                <a:effectLst/>
                <a:ea typeface="Calibri" panose="020F0502020204030204" pitchFamily="34" charset="0"/>
                <a:cs typeface="Times New Roman" panose="02020603050405020304" pitchFamily="18" charset="0"/>
              </a:rPr>
              <a:t>INDUCED-DIFFUSION HYPOTHESIS </a:t>
            </a:r>
            <a:r>
              <a:rPr lang="en-US" sz="2400" dirty="0">
                <a:solidFill>
                  <a:srgbClr val="000000"/>
                </a:solidFill>
                <a:effectLst/>
                <a:ea typeface="Calibri" panose="020F0502020204030204" pitchFamily="34" charset="0"/>
                <a:cs typeface="Times New Roman" panose="02020603050405020304" pitchFamily="18" charset="0"/>
              </a:rPr>
              <a:t>with command-and-control measures </a:t>
            </a:r>
            <a:r>
              <a:rPr lang="en-US" sz="2400" dirty="0">
                <a:solidFill>
                  <a:srgbClr val="000000"/>
                </a:solidFill>
                <a:effectLst/>
                <a:ea typeface="Times New Roman" panose="02020603050405020304" pitchFamily="18" charset="0"/>
                <a:cs typeface="Times New Roman" panose="02020603050405020304" pitchFamily="18" charset="0"/>
              </a:rPr>
              <a:t>(Kerr &amp; Newell, 2003; Popp, 2010)</a:t>
            </a:r>
          </a:p>
          <a:p>
            <a:pPr marL="0" indent="0" algn="just">
              <a:lnSpc>
                <a:spcPct val="150000"/>
              </a:lnSpc>
              <a:spcAft>
                <a:spcPts val="300"/>
              </a:spcAft>
              <a:buNone/>
            </a:pPr>
            <a:endParaRPr lang="en-US" sz="2400" dirty="0">
              <a:solidFill>
                <a:srgbClr val="000000"/>
              </a:solidFill>
              <a:effectLst/>
              <a:ea typeface="Times New Roman" panose="02020603050405020304" pitchFamily="18" charset="0"/>
              <a:cs typeface="Times New Roman" panose="02020603050405020304" pitchFamily="18" charset="0"/>
            </a:endParaRPr>
          </a:p>
          <a:p>
            <a:r>
              <a:rPr lang="en-US" sz="2400" b="1" dirty="0"/>
              <a:t>EU ETS: </a:t>
            </a:r>
            <a:r>
              <a:rPr lang="en-US" sz="2400" dirty="0"/>
              <a:t>Evidence that has provided more innovation than adoption </a:t>
            </a:r>
            <a:r>
              <a:rPr lang="en-US" sz="2400" i="1" dirty="0"/>
              <a:t>(</a:t>
            </a:r>
            <a:r>
              <a:rPr lang="en-US" sz="2400" i="1" dirty="0" err="1"/>
              <a:t>Teixidó</a:t>
            </a:r>
            <a:r>
              <a:rPr lang="en-US" sz="2400" i="1" dirty="0"/>
              <a:t> et al., 2019; </a:t>
            </a:r>
            <a:r>
              <a:rPr lang="en-US" sz="2400" i="1" dirty="0" err="1"/>
              <a:t>Calel</a:t>
            </a:r>
            <a:r>
              <a:rPr lang="en-US" sz="2400" i="1" dirty="0"/>
              <a:t>, 2020; </a:t>
            </a:r>
            <a:r>
              <a:rPr lang="en-US" sz="2400" i="1" dirty="0" err="1"/>
              <a:t>Calel</a:t>
            </a:r>
            <a:r>
              <a:rPr lang="en-US" sz="2400" i="1" dirty="0"/>
              <a:t> &amp; </a:t>
            </a:r>
            <a:r>
              <a:rPr lang="en-US" sz="2400" i="1" dirty="0" err="1"/>
              <a:t>Dechezleprêtre</a:t>
            </a:r>
            <a:r>
              <a:rPr lang="en-US" sz="2400" i="1" dirty="0"/>
              <a:t>, 2016). </a:t>
            </a:r>
          </a:p>
          <a:p>
            <a:pPr marL="0" indent="0">
              <a:buNone/>
            </a:pPr>
            <a:endParaRPr lang="en-US" sz="2400" i="1" dirty="0"/>
          </a:p>
          <a:p>
            <a:r>
              <a:rPr lang="en-US" sz="2400" b="1" dirty="0"/>
              <a:t>EU ETS: </a:t>
            </a:r>
            <a:r>
              <a:rPr lang="en-US" sz="2400" dirty="0"/>
              <a:t>No evidence of changes in emission intensities </a:t>
            </a:r>
            <a:r>
              <a:rPr lang="en-US" sz="2400" i="1" dirty="0"/>
              <a:t>(</a:t>
            </a:r>
            <a:r>
              <a:rPr lang="en-US" sz="2400" i="1" dirty="0" err="1"/>
              <a:t>Calel</a:t>
            </a:r>
            <a:r>
              <a:rPr lang="en-US" sz="2400" i="1" dirty="0"/>
              <a:t>, 2020; </a:t>
            </a:r>
            <a:r>
              <a:rPr lang="en-US" sz="2400" i="1" dirty="0" err="1"/>
              <a:t>Jaraite</a:t>
            </a:r>
            <a:r>
              <a:rPr lang="en-US" sz="2400" i="1" dirty="0"/>
              <a:t> &amp; di Maria, 2016; </a:t>
            </a:r>
            <a:r>
              <a:rPr lang="en-US" sz="2400" i="1" dirty="0" err="1"/>
              <a:t>Klemetsen</a:t>
            </a:r>
            <a:r>
              <a:rPr lang="en-US" sz="2400" i="1" dirty="0"/>
              <a:t> et al., 2020; </a:t>
            </a:r>
            <a:r>
              <a:rPr lang="en-US" sz="2400" i="1" dirty="0" err="1"/>
              <a:t>Löfgren</a:t>
            </a:r>
            <a:r>
              <a:rPr lang="en-US" sz="2400" i="1" dirty="0"/>
              <a:t> et al., 2014). </a:t>
            </a:r>
          </a:p>
          <a:p>
            <a:endParaRPr lang="en-US" sz="2400" i="1" dirty="0"/>
          </a:p>
          <a:p>
            <a:pPr marL="0" indent="0">
              <a:buNone/>
            </a:pPr>
            <a:endParaRPr lang="es-ES" sz="1800" dirty="0"/>
          </a:p>
          <a:p>
            <a:pPr algn="just">
              <a:lnSpc>
                <a:spcPct val="150000"/>
              </a:lnSpc>
              <a:spcAft>
                <a:spcPts val="3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s-ES" sz="2000" dirty="0"/>
          </a:p>
          <a:p>
            <a:pPr>
              <a:lnSpc>
                <a:spcPct val="100000"/>
              </a:lnSpc>
              <a:spcAft>
                <a:spcPts val="1200"/>
              </a:spcAft>
            </a:pPr>
            <a:endParaRPr lang="en-GB" sz="2000" dirty="0">
              <a:solidFill>
                <a:srgbClr val="7030A0"/>
              </a:solidFill>
              <a:latin typeface="+mj-lt"/>
            </a:endParaRP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BACKGROUND</a:t>
            </a:r>
          </a:p>
        </p:txBody>
      </p:sp>
      <p:sp>
        <p:nvSpPr>
          <p:cNvPr id="2" name="Footer Placeholder 1">
            <a:extLst>
              <a:ext uri="{FF2B5EF4-FFF2-40B4-BE49-F238E27FC236}">
                <a16:creationId xmlns:a16="http://schemas.microsoft.com/office/drawing/2014/main" id="{196F0A86-F1F7-4634-A6A8-1BB573E4DD22}"/>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09F5D55F-69DF-4973-8E91-5BAD6311B1B6}"/>
              </a:ext>
            </a:extLst>
          </p:cNvPr>
          <p:cNvSpPr>
            <a:spLocks noGrp="1"/>
          </p:cNvSpPr>
          <p:nvPr>
            <p:ph type="sldNum" sz="quarter" idx="12"/>
          </p:nvPr>
        </p:nvSpPr>
        <p:spPr/>
        <p:txBody>
          <a:bodyPr/>
          <a:lstStyle/>
          <a:p>
            <a:fld id="{3D365A10-FC4E-419E-BF0A-83007CB3D96A}" type="slidenum">
              <a:rPr lang="en-US" smtClean="0"/>
              <a:t>3</a:t>
            </a:fld>
            <a:endParaRPr lang="en-US"/>
          </a:p>
        </p:txBody>
      </p:sp>
    </p:spTree>
    <p:extLst>
      <p:ext uri="{BB962C8B-B14F-4D97-AF65-F5344CB8AC3E}">
        <p14:creationId xmlns:p14="http://schemas.microsoft.com/office/powerpoint/2010/main" val="1176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9DAC-BBB7-4C4D-94CB-0EEF22C93168}"/>
              </a:ext>
            </a:extLst>
          </p:cNvPr>
          <p:cNvSpPr>
            <a:spLocks noGrp="1"/>
          </p:cNvSpPr>
          <p:nvPr>
            <p:ph idx="1"/>
          </p:nvPr>
        </p:nvSpPr>
        <p:spPr>
          <a:xfrm>
            <a:off x="382555" y="797540"/>
            <a:ext cx="11465456" cy="5064855"/>
          </a:xfrm>
        </p:spPr>
        <p:txBody>
          <a:bodyPr>
            <a:noAutofit/>
          </a:bodyPr>
          <a:lstStyle/>
          <a:p>
            <a:pPr algn="just"/>
            <a:r>
              <a:rPr lang="en-US" sz="2400" dirty="0"/>
              <a:t>We investigate the effect of the EU ETS on actual technology diffusion using reliable, comparable metrics of technology change. </a:t>
            </a:r>
          </a:p>
          <a:p>
            <a:pPr marL="525463" indent="-342900" algn="just">
              <a:buFontTx/>
              <a:buChar char="-"/>
            </a:pPr>
            <a:r>
              <a:rPr lang="en-US" sz="2400" dirty="0"/>
              <a:t>To do so, we analyze how the EU ETS affects actual emission intensity (kg of CO</a:t>
            </a:r>
            <a:r>
              <a:rPr lang="en-US" sz="2400" baseline="-25000" dirty="0"/>
              <a:t>2</a:t>
            </a:r>
            <a:r>
              <a:rPr lang="en-US" sz="2400" dirty="0"/>
              <a:t> per seat-km), aircraft model choice and aircraft retrofit decisions (winglets). </a:t>
            </a:r>
          </a:p>
          <a:p>
            <a:pPr marL="525463" indent="-342900" algn="just">
              <a:buFontTx/>
              <a:buChar char="-"/>
            </a:pPr>
            <a:endParaRPr lang="en-US" sz="2400" dirty="0"/>
          </a:p>
          <a:p>
            <a:r>
              <a:rPr lang="en-US" sz="2400" i="1" dirty="0"/>
              <a:t>Fageda and </a:t>
            </a:r>
            <a:r>
              <a:rPr lang="en-US" sz="2400" i="1" dirty="0" err="1"/>
              <a:t>Teixidó</a:t>
            </a:r>
            <a:r>
              <a:rPr lang="en-US" sz="2400" i="1" dirty="0"/>
              <a:t> (2022) and Kang et al. (2022) </a:t>
            </a:r>
            <a:r>
              <a:rPr lang="en-US" sz="2400" dirty="0"/>
              <a:t>report evidence of the short-run effect of the EU ETS in reducing the number of flights in response to carbon costs. </a:t>
            </a:r>
          </a:p>
          <a:p>
            <a:pPr marL="0" indent="0">
              <a:buNone/>
            </a:pPr>
            <a:endParaRPr lang="en-US" sz="2400" dirty="0"/>
          </a:p>
          <a:p>
            <a:pPr marL="0" indent="0">
              <a:buNone/>
            </a:pPr>
            <a:r>
              <a:rPr lang="en-US" sz="2400" dirty="0"/>
              <a:t>-  To date, the supply effect is the strongest channel of emission reduction in the sector. </a:t>
            </a:r>
          </a:p>
          <a:p>
            <a:endParaRPr lang="en-US" sz="2400" dirty="0"/>
          </a:p>
          <a:p>
            <a:r>
              <a:rPr lang="en-US" sz="2400" dirty="0"/>
              <a:t>We identify the onset of a long-run response, which is better characterized by retrofitting actions and earlier technology upgrades.</a:t>
            </a:r>
            <a:endParaRPr lang="es-ES" sz="2400" dirty="0"/>
          </a:p>
          <a:p>
            <a:pPr marL="525463" indent="-342900" algn="just">
              <a:buFontTx/>
              <a:buChar char="-"/>
            </a:pPr>
            <a:endParaRPr lang="en-US" sz="2200" dirty="0"/>
          </a:p>
          <a:p>
            <a:endParaRPr lang="en-US" sz="2000" dirty="0"/>
          </a:p>
          <a:p>
            <a:endParaRPr lang="es-ES" sz="2000" dirty="0"/>
          </a:p>
          <a:p>
            <a:pPr>
              <a:lnSpc>
                <a:spcPct val="100000"/>
              </a:lnSpc>
              <a:spcAft>
                <a:spcPts val="1200"/>
              </a:spcAft>
            </a:pPr>
            <a:endParaRPr lang="en-GB" sz="2000" dirty="0">
              <a:solidFill>
                <a:srgbClr val="7030A0"/>
              </a:solidFill>
              <a:latin typeface="+mj-lt"/>
            </a:endParaRP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BACKGROUND</a:t>
            </a:r>
          </a:p>
        </p:txBody>
      </p:sp>
      <p:sp>
        <p:nvSpPr>
          <p:cNvPr id="2" name="Footer Placeholder 1">
            <a:extLst>
              <a:ext uri="{FF2B5EF4-FFF2-40B4-BE49-F238E27FC236}">
                <a16:creationId xmlns:a16="http://schemas.microsoft.com/office/drawing/2014/main" id="{196F0A86-F1F7-4634-A6A8-1BB573E4DD22}"/>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09F5D55F-69DF-4973-8E91-5BAD6311B1B6}"/>
              </a:ext>
            </a:extLst>
          </p:cNvPr>
          <p:cNvSpPr>
            <a:spLocks noGrp="1"/>
          </p:cNvSpPr>
          <p:nvPr>
            <p:ph type="sldNum" sz="quarter" idx="12"/>
          </p:nvPr>
        </p:nvSpPr>
        <p:spPr/>
        <p:txBody>
          <a:bodyPr/>
          <a:lstStyle/>
          <a:p>
            <a:fld id="{3D365A10-FC4E-419E-BF0A-83007CB3D96A}" type="slidenum">
              <a:rPr lang="en-US" smtClean="0"/>
              <a:t>4</a:t>
            </a:fld>
            <a:endParaRPr lang="en-US"/>
          </a:p>
        </p:txBody>
      </p:sp>
    </p:spTree>
    <p:extLst>
      <p:ext uri="{BB962C8B-B14F-4D97-AF65-F5344CB8AC3E}">
        <p14:creationId xmlns:p14="http://schemas.microsoft.com/office/powerpoint/2010/main" val="38859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9DAC-BBB7-4C4D-94CB-0EEF22C93168}"/>
              </a:ext>
            </a:extLst>
          </p:cNvPr>
          <p:cNvSpPr>
            <a:spLocks noGrp="1"/>
          </p:cNvSpPr>
          <p:nvPr>
            <p:ph idx="1"/>
          </p:nvPr>
        </p:nvSpPr>
        <p:spPr>
          <a:xfrm>
            <a:off x="363272" y="661483"/>
            <a:ext cx="11465456" cy="5817694"/>
          </a:xfrm>
        </p:spPr>
        <p:txBody>
          <a:bodyPr>
            <a:noAutofit/>
          </a:bodyPr>
          <a:lstStyle/>
          <a:p>
            <a:pPr>
              <a:lnSpc>
                <a:spcPct val="100000"/>
              </a:lnSpc>
              <a:spcAft>
                <a:spcPts val="1200"/>
              </a:spcAft>
            </a:pPr>
            <a:r>
              <a:rPr lang="en-US" sz="2400" dirty="0">
                <a:effectLst/>
                <a:ea typeface="Calibri" panose="020F0502020204030204" pitchFamily="34" charset="0"/>
                <a:cs typeface="Times New Roman" panose="02020603050405020304" pitchFamily="18" charset="0"/>
              </a:rPr>
              <a:t>Some potentially applicable disruptive technologies (laminar flow control, open-rotor propulsion, and double-bubble designs) have still to overcome major technical and economic obstacles (Graham et al., 2014). </a:t>
            </a:r>
          </a:p>
          <a:p>
            <a:pPr>
              <a:lnSpc>
                <a:spcPct val="100000"/>
              </a:lnSpc>
              <a:spcAft>
                <a:spcPts val="1200"/>
              </a:spcAft>
            </a:pPr>
            <a:r>
              <a:rPr lang="en-US" sz="2400" dirty="0">
                <a:effectLst/>
                <a:ea typeface="Calibri" panose="020F0502020204030204" pitchFamily="34" charset="0"/>
                <a:cs typeface="Times New Roman" panose="02020603050405020304" pitchFamily="18" charset="0"/>
              </a:rPr>
              <a:t>The use of green hydrogen is a long way from being technically feasible. </a:t>
            </a:r>
            <a:endParaRPr lang="es-ES" sz="2400" dirty="0">
              <a:effectLst/>
              <a:ea typeface="Calibri" panose="020F0502020204030204" pitchFamily="34" charset="0"/>
              <a:cs typeface="Times New Roman" panose="02020603050405020304" pitchFamily="18" charset="0"/>
            </a:endParaRPr>
          </a:p>
          <a:p>
            <a:pPr>
              <a:lnSpc>
                <a:spcPct val="100000"/>
              </a:lnSpc>
              <a:spcAft>
                <a:spcPts val="1200"/>
              </a:spcAft>
            </a:pPr>
            <a:r>
              <a:rPr lang="en-US" sz="2400" u="sng" dirty="0">
                <a:effectLst/>
                <a:ea typeface="Calibri" panose="020F0502020204030204" pitchFamily="34" charset="0"/>
              </a:rPr>
              <a:t>Two main channels for reducing aircraft emission intensity over the next few years:</a:t>
            </a:r>
          </a:p>
          <a:p>
            <a:pPr marL="0" indent="0">
              <a:lnSpc>
                <a:spcPct val="100000"/>
              </a:lnSpc>
              <a:spcAft>
                <a:spcPts val="1200"/>
              </a:spcAft>
              <a:buNone/>
            </a:pPr>
            <a:r>
              <a:rPr lang="en-US" sz="2400" dirty="0">
                <a:effectLst/>
                <a:ea typeface="Calibri" panose="020F0502020204030204" pitchFamily="34" charset="0"/>
              </a:rPr>
              <a:t> - </a:t>
            </a:r>
            <a:r>
              <a:rPr lang="en-US" sz="2400" b="1" dirty="0">
                <a:ea typeface="Calibri" panose="020F0502020204030204" pitchFamily="34" charset="0"/>
              </a:rPr>
              <a:t>U</a:t>
            </a:r>
            <a:r>
              <a:rPr lang="en-US" sz="2400" b="1" dirty="0">
                <a:effectLst/>
                <a:ea typeface="Calibri" panose="020F0502020204030204" pitchFamily="34" charset="0"/>
              </a:rPr>
              <a:t>se of biofuels</a:t>
            </a:r>
            <a:r>
              <a:rPr lang="en-US" sz="2400" dirty="0">
                <a:effectLst/>
                <a:ea typeface="Calibri" panose="020F0502020204030204" pitchFamily="34" charset="0"/>
              </a:rPr>
              <a:t>. Some challenges: costs, infrastructure, feedstock</a:t>
            </a:r>
          </a:p>
          <a:p>
            <a:pPr>
              <a:lnSpc>
                <a:spcPct val="100000"/>
              </a:lnSpc>
              <a:spcAft>
                <a:spcPts val="1200"/>
              </a:spcAft>
              <a:buFontTx/>
              <a:buChar char="-"/>
            </a:pPr>
            <a:r>
              <a:rPr lang="en-US" sz="2400" b="1" dirty="0">
                <a:effectLst/>
                <a:ea typeface="Calibri" panose="020F0502020204030204" pitchFamily="34" charset="0"/>
              </a:rPr>
              <a:t>Improvements in aircraft technology </a:t>
            </a:r>
          </a:p>
          <a:p>
            <a:pPr marL="0" indent="0">
              <a:lnSpc>
                <a:spcPct val="100000"/>
              </a:lnSpc>
              <a:spcAft>
                <a:spcPts val="1200"/>
              </a:spcAft>
              <a:buNone/>
            </a:pPr>
            <a:r>
              <a:rPr lang="en-US" sz="2400" dirty="0">
                <a:effectLst/>
                <a:ea typeface="Calibri" panose="020F0502020204030204" pitchFamily="34" charset="0"/>
              </a:rPr>
              <a:t>    1. Retrofitting options: Winglets (Invention:1897, First Boeing/Airbus in 1985, modest presence in 2010)</a:t>
            </a:r>
          </a:p>
          <a:p>
            <a:pPr marL="0" indent="274638">
              <a:lnSpc>
                <a:spcPct val="100000"/>
              </a:lnSpc>
              <a:spcAft>
                <a:spcPts val="1200"/>
              </a:spcAft>
              <a:buNone/>
            </a:pPr>
            <a:r>
              <a:rPr lang="en-US" sz="2400" dirty="0">
                <a:effectLst/>
                <a:ea typeface="Calibri" panose="020F0502020204030204" pitchFamily="34" charset="0"/>
              </a:rPr>
              <a:t>2. New aircrafts: More efficient but still depend on petroleum-based fuels (</a:t>
            </a:r>
            <a:r>
              <a:rPr lang="en-US" sz="2400" dirty="0">
                <a:ea typeface="Calibri" panose="020F0502020204030204" pitchFamily="34" charset="0"/>
              </a:rPr>
              <a:t>e.g. A320neo)</a:t>
            </a:r>
            <a:endParaRPr lang="en-US" sz="2400" dirty="0">
              <a:effectLst/>
              <a:ea typeface="Calibri" panose="020F0502020204030204" pitchFamily="34" charset="0"/>
            </a:endParaRPr>
          </a:p>
          <a:p>
            <a:pPr>
              <a:lnSpc>
                <a:spcPct val="100000"/>
              </a:lnSpc>
              <a:spcAft>
                <a:spcPts val="1200"/>
              </a:spcAft>
              <a:buFontTx/>
              <a:buChar char="-"/>
            </a:pPr>
            <a:endParaRPr lang="en-US" sz="2200" b="1" dirty="0">
              <a:effectLst/>
              <a:ea typeface="Calibri" panose="020F0502020204030204" pitchFamily="34" charset="0"/>
            </a:endParaRPr>
          </a:p>
        </p:txBody>
      </p:sp>
      <p:sp>
        <p:nvSpPr>
          <p:cNvPr id="5" name="Título 1"/>
          <p:cNvSpPr txBox="1">
            <a:spLocks/>
          </p:cNvSpPr>
          <p:nvPr/>
        </p:nvSpPr>
        <p:spPr>
          <a:xfrm>
            <a:off x="672017" y="190029"/>
            <a:ext cx="10515600" cy="47145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INNOVATION, DIFFUSION AND AVIATION</a:t>
            </a:r>
          </a:p>
        </p:txBody>
      </p:sp>
      <p:sp>
        <p:nvSpPr>
          <p:cNvPr id="2" name="Footer Placeholder 1">
            <a:extLst>
              <a:ext uri="{FF2B5EF4-FFF2-40B4-BE49-F238E27FC236}">
                <a16:creationId xmlns:a16="http://schemas.microsoft.com/office/drawing/2014/main" id="{196F0A86-F1F7-4634-A6A8-1BB573E4DD22}"/>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4" name="Slide Number Placeholder 3">
            <a:extLst>
              <a:ext uri="{FF2B5EF4-FFF2-40B4-BE49-F238E27FC236}">
                <a16:creationId xmlns:a16="http://schemas.microsoft.com/office/drawing/2014/main" id="{09F5D55F-69DF-4973-8E91-5BAD6311B1B6}"/>
              </a:ext>
            </a:extLst>
          </p:cNvPr>
          <p:cNvSpPr>
            <a:spLocks noGrp="1"/>
          </p:cNvSpPr>
          <p:nvPr>
            <p:ph type="sldNum" sz="quarter" idx="12"/>
          </p:nvPr>
        </p:nvSpPr>
        <p:spPr/>
        <p:txBody>
          <a:bodyPr/>
          <a:lstStyle/>
          <a:p>
            <a:fld id="{3D365A10-FC4E-419E-BF0A-83007CB3D96A}" type="slidenum">
              <a:rPr lang="en-US" smtClean="0"/>
              <a:t>5</a:t>
            </a:fld>
            <a:endParaRPr lang="en-US" dirty="0"/>
          </a:p>
        </p:txBody>
      </p:sp>
    </p:spTree>
    <p:extLst>
      <p:ext uri="{BB962C8B-B14F-4D97-AF65-F5344CB8AC3E}">
        <p14:creationId xmlns:p14="http://schemas.microsoft.com/office/powerpoint/2010/main" val="9134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EE30A1-2ECC-42A1-978D-74870149A47B}"/>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7" name="Slide Number Placeholder 6">
            <a:extLst>
              <a:ext uri="{FF2B5EF4-FFF2-40B4-BE49-F238E27FC236}">
                <a16:creationId xmlns:a16="http://schemas.microsoft.com/office/drawing/2014/main" id="{0DBC22E0-8D44-48B6-8A30-76735563B70E}"/>
              </a:ext>
            </a:extLst>
          </p:cNvPr>
          <p:cNvSpPr>
            <a:spLocks noGrp="1"/>
          </p:cNvSpPr>
          <p:nvPr>
            <p:ph type="sldNum" sz="quarter" idx="12"/>
          </p:nvPr>
        </p:nvSpPr>
        <p:spPr/>
        <p:txBody>
          <a:bodyPr/>
          <a:lstStyle/>
          <a:p>
            <a:fld id="{3D365A10-FC4E-419E-BF0A-83007CB3D96A}" type="slidenum">
              <a:rPr lang="en-US" smtClean="0"/>
              <a:t>6</a:t>
            </a:fld>
            <a:endParaRPr lang="en-US"/>
          </a:p>
        </p:txBody>
      </p:sp>
      <p:pic>
        <p:nvPicPr>
          <p:cNvPr id="4" name="Imatge 3">
            <a:extLst>
              <a:ext uri="{FF2B5EF4-FFF2-40B4-BE49-F238E27FC236}">
                <a16:creationId xmlns:a16="http://schemas.microsoft.com/office/drawing/2014/main" id="{53FE4BE8-AC83-4ABB-A2AB-A1BA6BB28420}"/>
              </a:ext>
            </a:extLst>
          </p:cNvPr>
          <p:cNvPicPr>
            <a:picLocks noChangeAspect="1"/>
          </p:cNvPicPr>
          <p:nvPr/>
        </p:nvPicPr>
        <p:blipFill>
          <a:blip r:embed="rId2"/>
          <a:stretch>
            <a:fillRect/>
          </a:stretch>
        </p:blipFill>
        <p:spPr>
          <a:xfrm>
            <a:off x="2135557" y="687014"/>
            <a:ext cx="7920885" cy="5867456"/>
          </a:xfrm>
          <a:prstGeom prst="rect">
            <a:avLst/>
          </a:prstGeom>
        </p:spPr>
      </p:pic>
    </p:spTree>
    <p:extLst>
      <p:ext uri="{BB962C8B-B14F-4D97-AF65-F5344CB8AC3E}">
        <p14:creationId xmlns:p14="http://schemas.microsoft.com/office/powerpoint/2010/main" val="26738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EE30A1-2ECC-42A1-978D-74870149A47B}"/>
              </a:ext>
            </a:extLst>
          </p:cNvPr>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7" name="Slide Number Placeholder 6">
            <a:extLst>
              <a:ext uri="{FF2B5EF4-FFF2-40B4-BE49-F238E27FC236}">
                <a16:creationId xmlns:a16="http://schemas.microsoft.com/office/drawing/2014/main" id="{0DBC22E0-8D44-48B6-8A30-76735563B70E}"/>
              </a:ext>
            </a:extLst>
          </p:cNvPr>
          <p:cNvSpPr>
            <a:spLocks noGrp="1"/>
          </p:cNvSpPr>
          <p:nvPr>
            <p:ph type="sldNum" sz="quarter" idx="12"/>
          </p:nvPr>
        </p:nvSpPr>
        <p:spPr/>
        <p:txBody>
          <a:bodyPr/>
          <a:lstStyle/>
          <a:p>
            <a:fld id="{3D365A10-FC4E-419E-BF0A-83007CB3D96A}" type="slidenum">
              <a:rPr lang="en-US" smtClean="0"/>
              <a:t>7</a:t>
            </a:fld>
            <a:endParaRPr lang="en-US"/>
          </a:p>
        </p:txBody>
      </p:sp>
      <p:sp>
        <p:nvSpPr>
          <p:cNvPr id="6" name="Rectangle 5">
            <a:extLst>
              <a:ext uri="{FF2B5EF4-FFF2-40B4-BE49-F238E27FC236}">
                <a16:creationId xmlns:a16="http://schemas.microsoft.com/office/drawing/2014/main" id="{AB5A4C60-A4A0-48CC-BF61-50FF521850B9}"/>
              </a:ext>
            </a:extLst>
          </p:cNvPr>
          <p:cNvSpPr/>
          <p:nvPr/>
        </p:nvSpPr>
        <p:spPr>
          <a:xfrm>
            <a:off x="574876" y="4576216"/>
            <a:ext cx="2824223" cy="1200329"/>
          </a:xfrm>
          <a:prstGeom prst="rect">
            <a:avLst/>
          </a:prstGeom>
        </p:spPr>
        <p:txBody>
          <a:bodyPr wrap="square">
            <a:spAutoFit/>
          </a:bodyPr>
          <a:lstStyle/>
          <a:p>
            <a:r>
              <a:rPr lang="en-US" dirty="0">
                <a:latin typeface="CIDFont+F3"/>
              </a:rPr>
              <a:t>A single aircraft in this distance range usually makes around 3,000 flights</a:t>
            </a:r>
          </a:p>
          <a:p>
            <a:r>
              <a:rPr lang="es-ES" dirty="0">
                <a:latin typeface="CIDFont+F3"/>
              </a:rPr>
              <a:t>per </a:t>
            </a:r>
            <a:r>
              <a:rPr lang="es-ES" dirty="0" err="1">
                <a:latin typeface="CIDFont+F3"/>
              </a:rPr>
              <a:t>year</a:t>
            </a:r>
            <a:endParaRPr lang="es-ES" dirty="0"/>
          </a:p>
        </p:txBody>
      </p:sp>
      <p:pic>
        <p:nvPicPr>
          <p:cNvPr id="4" name="Imatge 3">
            <a:extLst>
              <a:ext uri="{FF2B5EF4-FFF2-40B4-BE49-F238E27FC236}">
                <a16:creationId xmlns:a16="http://schemas.microsoft.com/office/drawing/2014/main" id="{9AA86AC2-5C90-4F4B-A5FC-8384AB7273E7}"/>
              </a:ext>
            </a:extLst>
          </p:cNvPr>
          <p:cNvPicPr>
            <a:picLocks noChangeAspect="1"/>
          </p:cNvPicPr>
          <p:nvPr/>
        </p:nvPicPr>
        <p:blipFill>
          <a:blip r:embed="rId3"/>
          <a:stretch>
            <a:fillRect/>
          </a:stretch>
        </p:blipFill>
        <p:spPr>
          <a:xfrm>
            <a:off x="3399099" y="202535"/>
            <a:ext cx="8451207" cy="6300044"/>
          </a:xfrm>
          <a:prstGeom prst="rect">
            <a:avLst/>
          </a:prstGeom>
        </p:spPr>
      </p:pic>
    </p:spTree>
    <p:extLst>
      <p:ext uri="{BB962C8B-B14F-4D97-AF65-F5344CB8AC3E}">
        <p14:creationId xmlns:p14="http://schemas.microsoft.com/office/powerpoint/2010/main" val="40235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dirty="0">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5" name="Marcador de número de diapositiva 4"/>
          <p:cNvSpPr>
            <a:spLocks noGrp="1"/>
          </p:cNvSpPr>
          <p:nvPr>
            <p:ph type="sldNum" sz="quarter" idx="12"/>
          </p:nvPr>
        </p:nvSpPr>
        <p:spPr/>
        <p:txBody>
          <a:bodyPr/>
          <a:lstStyle/>
          <a:p>
            <a:fld id="{3D365A10-FC4E-419E-BF0A-83007CB3D96A}" type="slidenum">
              <a:rPr lang="en-US" smtClean="0"/>
              <a:t>8</a:t>
            </a:fld>
            <a:endParaRPr lang="en-US"/>
          </a:p>
        </p:txBody>
      </p:sp>
      <p:pic>
        <p:nvPicPr>
          <p:cNvPr id="2" name="Imatge 1">
            <a:extLst>
              <a:ext uri="{FF2B5EF4-FFF2-40B4-BE49-F238E27FC236}">
                <a16:creationId xmlns:a16="http://schemas.microsoft.com/office/drawing/2014/main" id="{284910A4-0172-4D0B-94D1-2C73F882E655}"/>
              </a:ext>
            </a:extLst>
          </p:cNvPr>
          <p:cNvPicPr>
            <a:picLocks noChangeAspect="1"/>
          </p:cNvPicPr>
          <p:nvPr/>
        </p:nvPicPr>
        <p:blipFill>
          <a:blip r:embed="rId2"/>
          <a:stretch>
            <a:fillRect/>
          </a:stretch>
        </p:blipFill>
        <p:spPr>
          <a:xfrm>
            <a:off x="2577081" y="64166"/>
            <a:ext cx="7037837" cy="6292184"/>
          </a:xfrm>
          <a:prstGeom prst="rect">
            <a:avLst/>
          </a:prstGeom>
        </p:spPr>
      </p:pic>
    </p:spTree>
    <p:extLst>
      <p:ext uri="{BB962C8B-B14F-4D97-AF65-F5344CB8AC3E}">
        <p14:creationId xmlns:p14="http://schemas.microsoft.com/office/powerpoint/2010/main" val="378926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a:solidFill>
                  <a:srgbClr val="808080"/>
                </a:solidFill>
              </a:rPr>
              <a:t>Fageda &amp; </a:t>
            </a:r>
            <a:r>
              <a:rPr lang="en-US" dirty="0" err="1">
                <a:solidFill>
                  <a:srgbClr val="808080"/>
                </a:solidFill>
              </a:rPr>
              <a:t>Teixidó</a:t>
            </a:r>
            <a:r>
              <a:rPr lang="en-US" dirty="0">
                <a:solidFill>
                  <a:srgbClr val="808080"/>
                </a:solidFill>
              </a:rPr>
              <a:t>. </a:t>
            </a:r>
            <a:r>
              <a:rPr lang="en-US">
                <a:solidFill>
                  <a:srgbClr val="808080"/>
                </a:solidFill>
                <a:effectLst/>
                <a:ea typeface="Calibri" panose="020F0502020204030204" pitchFamily="34" charset="0"/>
                <a:cs typeface="Times New Roman" panose="02020603050405020304" pitchFamily="18" charset="0"/>
              </a:rPr>
              <a:t>Technology diffusion in carbon markets</a:t>
            </a:r>
            <a:endParaRPr lang="en-US" dirty="0">
              <a:solidFill>
                <a:srgbClr val="808080"/>
              </a:solidFill>
            </a:endParaRPr>
          </a:p>
        </p:txBody>
      </p:sp>
      <p:sp>
        <p:nvSpPr>
          <p:cNvPr id="5" name="Marcador de número de diapositiva 4"/>
          <p:cNvSpPr>
            <a:spLocks noGrp="1"/>
          </p:cNvSpPr>
          <p:nvPr>
            <p:ph type="sldNum" sz="quarter" idx="12"/>
          </p:nvPr>
        </p:nvSpPr>
        <p:spPr/>
        <p:txBody>
          <a:bodyPr/>
          <a:lstStyle/>
          <a:p>
            <a:fld id="{3D365A10-FC4E-419E-BF0A-83007CB3D96A}" type="slidenum">
              <a:rPr lang="en-US" smtClean="0"/>
              <a:t>9</a:t>
            </a:fld>
            <a:endParaRPr lang="en-US"/>
          </a:p>
        </p:txBody>
      </p:sp>
      <p:sp>
        <p:nvSpPr>
          <p:cNvPr id="8" name="CuadroTexto 7">
            <a:extLst>
              <a:ext uri="{FF2B5EF4-FFF2-40B4-BE49-F238E27FC236}">
                <a16:creationId xmlns:a16="http://schemas.microsoft.com/office/drawing/2014/main" id="{85CBE1BA-29BF-89AD-47AA-12DEF161C239}"/>
              </a:ext>
            </a:extLst>
          </p:cNvPr>
          <p:cNvSpPr txBox="1"/>
          <p:nvPr/>
        </p:nvSpPr>
        <p:spPr>
          <a:xfrm>
            <a:off x="2432958" y="242611"/>
            <a:ext cx="7965076" cy="457048"/>
          </a:xfrm>
          <a:prstGeom prst="rect">
            <a:avLst/>
          </a:prstGeom>
          <a:noFill/>
        </p:spPr>
        <p:txBody>
          <a:bodyPr wrap="square">
            <a:spAutoFit/>
          </a:bodyPr>
          <a:lstStyle/>
          <a:p>
            <a:pPr algn="ctr">
              <a:lnSpc>
                <a:spcPct val="115000"/>
              </a:lnSpc>
              <a:spcAft>
                <a:spcPts val="80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Emission intensity (CO</a:t>
            </a:r>
            <a:r>
              <a:rPr lang="en-US" sz="22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per seat-kms vs distance) </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Gráfico, Gráfico de dispersión&#10;&#10;Descripción generada automáticamente">
            <a:extLst>
              <a:ext uri="{FF2B5EF4-FFF2-40B4-BE49-F238E27FC236}">
                <a16:creationId xmlns:a16="http://schemas.microsoft.com/office/drawing/2014/main" id="{98ACE957-CEA2-7300-920C-395CBC60EF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851" y="633296"/>
            <a:ext cx="9771018" cy="5591410"/>
          </a:xfrm>
          <a:prstGeom prst="rect">
            <a:avLst/>
          </a:prstGeom>
          <a:noFill/>
          <a:ln>
            <a:noFill/>
          </a:ln>
        </p:spPr>
      </p:pic>
    </p:spTree>
    <p:extLst>
      <p:ext uri="{BB962C8B-B14F-4D97-AF65-F5344CB8AC3E}">
        <p14:creationId xmlns:p14="http://schemas.microsoft.com/office/powerpoint/2010/main" val="99511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2B07B348AA044B9A082C41FC79680" ma:contentTypeVersion="13" ma:contentTypeDescription="Create a new document." ma:contentTypeScope="" ma:versionID="da88f0bd8bd96b9fd8185b9da0b307a0">
  <xsd:schema xmlns:xsd="http://www.w3.org/2001/XMLSchema" xmlns:xs="http://www.w3.org/2001/XMLSchema" xmlns:p="http://schemas.microsoft.com/office/2006/metadata/properties" xmlns:ns2="6223b777-599c-470d-a262-9e3afb76aaa8" xmlns:ns3="2f9cf08e-e931-4cc0-8abd-b1ce2a0afbd2" targetNamespace="http://schemas.microsoft.com/office/2006/metadata/properties" ma:root="true" ma:fieldsID="017cad4b69f4e3651d85752a0a14587a" ns2:_="" ns3:_="">
    <xsd:import namespace="6223b777-599c-470d-a262-9e3afb76aaa8"/>
    <xsd:import namespace="2f9cf08e-e931-4cc0-8abd-b1ce2a0afb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b777-599c-470d-a262-9e3afb76aa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a80b27-c97e-4b44-a014-5215f08bf505}" ma:internalName="TaxCatchAll" ma:showField="CatchAllData" ma:web="6223b777-599c-470d-a262-9e3afb76aa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9cf08e-e931-4cc0-8abd-b1ce2a0afb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1a43545-49ed-48fb-bdab-64fb7487fbb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23b777-599c-470d-a262-9e3afb76aaa8" xsi:nil="true"/>
    <lcf76f155ced4ddcb4097134ff3c332f xmlns="2f9cf08e-e931-4cc0-8abd-b1ce2a0afb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034AF1-467B-4E0B-B7B3-70D594AA237D}"/>
</file>

<file path=customXml/itemProps2.xml><?xml version="1.0" encoding="utf-8"?>
<ds:datastoreItem xmlns:ds="http://schemas.openxmlformats.org/officeDocument/2006/customXml" ds:itemID="{0D960F6C-DE9F-4D25-8383-13442811D291}">
  <ds:schemaRefs>
    <ds:schemaRef ds:uri="http://schemas.microsoft.com/sharepoint/v3/contenttype/forms"/>
  </ds:schemaRefs>
</ds:datastoreItem>
</file>

<file path=customXml/itemProps3.xml><?xml version="1.0" encoding="utf-8"?>
<ds:datastoreItem xmlns:ds="http://schemas.openxmlformats.org/officeDocument/2006/customXml" ds:itemID="{05714B79-D2E9-4DA0-B318-1B9D10B2D2F0}">
  <ds:schemaRefs>
    <ds:schemaRef ds:uri="http://schemas.microsoft.com/office/2006/metadata/properties"/>
    <ds:schemaRef ds:uri="http://purl.org/dc/terms/"/>
    <ds:schemaRef ds:uri="http://www.w3.org/XML/1998/namespace"/>
    <ds:schemaRef ds:uri="7e3ffb76-e2de-4682-837c-6e6363a332a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540ab86-e60a-4a4a-9bf7-75ec209e79a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18673</TotalTime>
  <Words>2301</Words>
  <Application>Microsoft Office PowerPoint</Application>
  <PresentationFormat>Pantalla panoràmica</PresentationFormat>
  <Paragraphs>507</Paragraphs>
  <Slides>28</Slides>
  <Notes>19</Notes>
  <HiddenSlides>0</HiddenSlides>
  <MMClips>0</MMClips>
  <ScaleCrop>false</ScaleCrop>
  <HeadingPairs>
    <vt:vector size="6" baseType="variant">
      <vt:variant>
        <vt:lpstr>Tipus de lletra utilitzats</vt:lpstr>
      </vt:variant>
      <vt:variant>
        <vt:i4>7</vt:i4>
      </vt:variant>
      <vt:variant>
        <vt:lpstr>Tema</vt:lpstr>
      </vt:variant>
      <vt:variant>
        <vt:i4>1</vt:i4>
      </vt:variant>
      <vt:variant>
        <vt:lpstr>Títols de les diapositives</vt:lpstr>
      </vt:variant>
      <vt:variant>
        <vt:i4>28</vt:i4>
      </vt:variant>
    </vt:vector>
  </HeadingPairs>
  <TitlesOfParts>
    <vt:vector size="36" baseType="lpstr">
      <vt:lpstr>Arial</vt:lpstr>
      <vt:lpstr>Calibri</vt:lpstr>
      <vt:lpstr>Calibri Light</vt:lpstr>
      <vt:lpstr>Cambria Math</vt:lpstr>
      <vt:lpstr>CIDFont+F3</vt:lpstr>
      <vt:lpstr>Times New Roman</vt:lpstr>
      <vt:lpstr>Wingdings</vt:lpstr>
      <vt:lpstr>Tema de Office</vt:lpstr>
      <vt:lpstr>TECHNOLOGY DIFFUSION IN CARBON MARKETS: Evidence from Aviation</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Universitat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 Josep Teixido Figueras</dc:creator>
  <cp:lastModifiedBy>Jordi Josep Teixido Figueras</cp:lastModifiedBy>
  <cp:revision>264</cp:revision>
  <cp:lastPrinted>2019-11-27T14:17:08Z</cp:lastPrinted>
  <dcterms:created xsi:type="dcterms:W3CDTF">2019-11-11T12:24:42Z</dcterms:created>
  <dcterms:modified xsi:type="dcterms:W3CDTF">2023-11-27T09:46:27Z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0x010100CEE2B07B348AA044B9A082C41FC79680</vt:lpwstr>
  </property>
</Properties>
</file>