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5.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24.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commentAuthors.xml" ContentType="application/vnd.openxmlformats-officedocument.presentationml.commentAuthor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256" r:id="rId2"/>
    <p:sldId id="516" r:id="rId3"/>
    <p:sldId id="537" r:id="rId4"/>
    <p:sldId id="530" r:id="rId5"/>
    <p:sldId id="491" r:id="rId6"/>
    <p:sldId id="528" r:id="rId7"/>
    <p:sldId id="510" r:id="rId8"/>
    <p:sldId id="511" r:id="rId9"/>
    <p:sldId id="512" r:id="rId10"/>
    <p:sldId id="410" r:id="rId11"/>
    <p:sldId id="415" r:id="rId12"/>
    <p:sldId id="447" r:id="rId13"/>
    <p:sldId id="445" r:id="rId14"/>
    <p:sldId id="448" r:id="rId15"/>
    <p:sldId id="525" r:id="rId16"/>
    <p:sldId id="524" r:id="rId17"/>
    <p:sldId id="522" r:id="rId18"/>
    <p:sldId id="523" r:id="rId19"/>
    <p:sldId id="477" r:id="rId20"/>
    <p:sldId id="473" r:id="rId21"/>
    <p:sldId id="475" r:id="rId22"/>
    <p:sldId id="487" r:id="rId23"/>
    <p:sldId id="488" r:id="rId24"/>
    <p:sldId id="482" r:id="rId25"/>
    <p:sldId id="479" r:id="rId26"/>
    <p:sldId id="476" r:id="rId27"/>
    <p:sldId id="526" r:id="rId28"/>
    <p:sldId id="480" r:id="rId29"/>
    <p:sldId id="531" r:id="rId30"/>
    <p:sldId id="490" r:id="rId31"/>
    <p:sldId id="527" r:id="rId32"/>
    <p:sldId id="532" r:id="rId33"/>
    <p:sldId id="534" r:id="rId34"/>
    <p:sldId id="535" r:id="rId35"/>
    <p:sldId id="536"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his Rogner" initials="MR" lastIdx="23" clrIdx="0">
    <p:extLst>
      <p:ext uri="{19B8F6BF-5375-455C-9EA6-DF929625EA0E}">
        <p15:presenceInfo xmlns:p15="http://schemas.microsoft.com/office/powerpoint/2012/main" userId="S::mathis.rogner@agora-energiewende.de::453767c8-0532-44b5-b586-02dd0ccb15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31"/>
    <p:restoredTop sz="88658" autoAdjust="0"/>
  </p:normalViewPr>
  <p:slideViewPr>
    <p:cSldViewPr snapToGrid="0" snapToObjects="1">
      <p:cViewPr varScale="1">
        <p:scale>
          <a:sx n="66" d="100"/>
          <a:sy n="66" d="100"/>
        </p:scale>
        <p:origin x="978" y="6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45"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DE43B6-C281-D749-9E39-97A0EF6314B3}" type="datetimeFigureOut">
              <a:rPr lang="en-US" smtClean="0"/>
              <a:t>11/26/2023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04A4F4-CAFF-B542-B9EA-E20042F783ED}" type="slidenum">
              <a:rPr lang="en-US" smtClean="0"/>
              <a:t>‹#›</a:t>
            </a:fld>
            <a:endParaRPr lang="en-US"/>
          </a:p>
        </p:txBody>
      </p:sp>
    </p:spTree>
    <p:extLst>
      <p:ext uri="{BB962C8B-B14F-4D97-AF65-F5344CB8AC3E}">
        <p14:creationId xmlns:p14="http://schemas.microsoft.com/office/powerpoint/2010/main" val="21001401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tr-TR" sz="2400" dirty="0"/>
              <a:t>When </a:t>
            </a:r>
            <a:r>
              <a:rPr lang="en-US" sz="2400" dirty="0"/>
              <a:t>2040 </a:t>
            </a:r>
            <a:r>
              <a:rPr lang="tr-TR" sz="2400" dirty="0"/>
              <a:t>pase path and </a:t>
            </a:r>
            <a:r>
              <a:rPr lang="en-US" sz="2400" dirty="0"/>
              <a:t>2040 </a:t>
            </a:r>
            <a:r>
              <a:rPr lang="tr-TR" sz="2400" dirty="0" smtClean="0"/>
              <a:t>SEI </a:t>
            </a:r>
            <a:r>
              <a:rPr lang="tr-TR" sz="2400" dirty="0"/>
              <a:t>scenarios are compared, net employment gains will be at around </a:t>
            </a:r>
            <a:r>
              <a:rPr lang="en-US" sz="2400" i="1" dirty="0"/>
              <a:t>85</a:t>
            </a:r>
            <a:r>
              <a:rPr lang="tr-TR" sz="2400" i="1" dirty="0"/>
              <a:t>.</a:t>
            </a:r>
            <a:r>
              <a:rPr lang="en-US" sz="2400" i="1" dirty="0"/>
              <a:t>946 </a:t>
            </a:r>
            <a:r>
              <a:rPr lang="tr-TR" sz="2400" dirty="0"/>
              <a:t>people and positive employment changes will be observed in the following sectors:</a:t>
            </a:r>
          </a:p>
          <a:p>
            <a:pPr marL="0" lvl="2" indent="0">
              <a:buNone/>
            </a:pPr>
            <a:r>
              <a:rPr lang="en-US" sz="2200" i="1" dirty="0"/>
              <a:t>OE: Other Economy</a:t>
            </a:r>
            <a:br>
              <a:rPr lang="en-US" sz="2200" i="1" dirty="0"/>
            </a:br>
            <a:r>
              <a:rPr lang="en-US" sz="2200" i="1" dirty="0"/>
              <a:t>CH: Chemicals</a:t>
            </a:r>
            <a:br>
              <a:rPr lang="en-US" sz="2200" i="1" dirty="0"/>
            </a:br>
            <a:r>
              <a:rPr lang="en-US" sz="2200" i="1" dirty="0"/>
              <a:t>IS: Iron and Steel</a:t>
            </a:r>
            <a:br>
              <a:rPr lang="en-US" sz="2200" i="1" dirty="0"/>
            </a:br>
            <a:r>
              <a:rPr lang="en-US" sz="2200" i="1" dirty="0"/>
              <a:t>MW: Machinery, White Goods</a:t>
            </a:r>
            <a:br>
              <a:rPr lang="en-US" sz="2200" i="1" dirty="0"/>
            </a:br>
            <a:r>
              <a:rPr lang="en-US" sz="2200" i="1" dirty="0"/>
              <a:t>AU: </a:t>
            </a:r>
            <a:r>
              <a:rPr lang="en-US" sz="2200" i="1" dirty="0" err="1"/>
              <a:t>Automative</a:t>
            </a:r>
            <a:r>
              <a:rPr lang="en-US" sz="2200" i="1" dirty="0"/>
              <a:t/>
            </a:r>
            <a:br>
              <a:rPr lang="en-US" sz="2200" i="1" dirty="0"/>
            </a:br>
            <a:r>
              <a:rPr lang="en-US" sz="2200" i="1" dirty="0"/>
              <a:t>ES: Education Services</a:t>
            </a:r>
            <a:br>
              <a:rPr lang="en-US" sz="2200" i="1" dirty="0"/>
            </a:br>
            <a:r>
              <a:rPr lang="en-US" sz="2200" i="1" dirty="0"/>
              <a:t>HE: Health Services</a:t>
            </a:r>
            <a:endParaRPr lang="tr-TR" sz="2200" i="1" dirty="0"/>
          </a:p>
          <a:p>
            <a:pPr marL="0" lvl="2" indent="0">
              <a:buNone/>
            </a:pPr>
            <a:r>
              <a:rPr lang="tr-TR" dirty="0"/>
              <a:t>The sectors that will lose the highest amounts of employment in such a transition scenario will be:</a:t>
            </a:r>
          </a:p>
          <a:p>
            <a:pPr marL="0" lvl="2" indent="0">
              <a:buNone/>
            </a:pPr>
            <a:r>
              <a:rPr lang="tr-TR" sz="2200" i="1" dirty="0"/>
              <a:t>TE: Textiles, Clothing</a:t>
            </a:r>
          </a:p>
          <a:p>
            <a:pPr marL="0" lvl="2" indent="0">
              <a:buNone/>
            </a:pPr>
            <a:r>
              <a:rPr lang="en-US" sz="2200" i="1" dirty="0"/>
              <a:t>AG: Agriculture</a:t>
            </a:r>
            <a:endParaRPr lang="tr-TR" sz="2200" i="1" dirty="0"/>
          </a:p>
          <a:p>
            <a:pPr marL="0" lvl="2" indent="0">
              <a:buNone/>
            </a:pPr>
            <a:r>
              <a:rPr lang="tr-TR" dirty="0">
                <a:solidFill>
                  <a:prstClr val="black"/>
                </a:solidFill>
              </a:rPr>
              <a:t>The employment changes in these sectors can be considered as the employment effects of the energy transition as a whole </a:t>
            </a:r>
            <a:r>
              <a:rPr lang="en-US" dirty="0">
                <a:solidFill>
                  <a:prstClr val="black"/>
                </a:solidFill>
              </a:rPr>
              <a:t>(</a:t>
            </a:r>
            <a:r>
              <a:rPr lang="en-US" dirty="0" err="1">
                <a:solidFill>
                  <a:prstClr val="black"/>
                </a:solidFill>
              </a:rPr>
              <a:t>RE+EE+Electrification</a:t>
            </a:r>
            <a:r>
              <a:rPr lang="tr-TR" dirty="0">
                <a:solidFill>
                  <a:prstClr val="black"/>
                </a:solidFill>
              </a:rPr>
              <a:t>).</a:t>
            </a:r>
          </a:p>
          <a:p>
            <a:endParaRPr lang="en-US" dirty="0"/>
          </a:p>
        </p:txBody>
      </p:sp>
      <p:sp>
        <p:nvSpPr>
          <p:cNvPr id="4" name="Slide Number Placeholder 3"/>
          <p:cNvSpPr>
            <a:spLocks noGrp="1"/>
          </p:cNvSpPr>
          <p:nvPr>
            <p:ph type="sldNum" sz="quarter" idx="10"/>
          </p:nvPr>
        </p:nvSpPr>
        <p:spPr/>
        <p:txBody>
          <a:bodyPr/>
          <a:lstStyle/>
          <a:p>
            <a:fld id="{3D04A4F4-CAFF-B542-B9EA-E20042F783ED}" type="slidenum">
              <a:rPr lang="en-US" smtClean="0"/>
              <a:t>20</a:t>
            </a:fld>
            <a:endParaRPr lang="en-US"/>
          </a:p>
        </p:txBody>
      </p:sp>
    </p:spTree>
    <p:extLst>
      <p:ext uri="{BB962C8B-B14F-4D97-AF65-F5344CB8AC3E}">
        <p14:creationId xmlns:p14="http://schemas.microsoft.com/office/powerpoint/2010/main" val="382880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tr-TR"/>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Click to edit Master subtitle style</a:t>
            </a:r>
            <a:endParaRPr lang="en-US"/>
          </a:p>
        </p:txBody>
      </p:sp>
      <p:sp>
        <p:nvSpPr>
          <p:cNvPr id="4" name="Date Placeholder 3"/>
          <p:cNvSpPr>
            <a:spLocks noGrp="1"/>
          </p:cNvSpPr>
          <p:nvPr>
            <p:ph type="dt" sz="half" idx="10"/>
          </p:nvPr>
        </p:nvSpPr>
        <p:spPr/>
        <p:txBody>
          <a:bodyPr/>
          <a:lstStyle/>
          <a:p>
            <a:fld id="{3261FF0B-BC27-764E-9E7C-3E91522589A4}"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6C9BA-699E-7F41-A024-E3ED0E53B34D}" type="slidenum">
              <a:rPr lang="en-US" smtClean="0"/>
              <a:t>‹#›</a:t>
            </a:fld>
            <a:endParaRPr lang="en-US"/>
          </a:p>
        </p:txBody>
      </p:sp>
    </p:spTree>
    <p:extLst>
      <p:ext uri="{BB962C8B-B14F-4D97-AF65-F5344CB8AC3E}">
        <p14:creationId xmlns:p14="http://schemas.microsoft.com/office/powerpoint/2010/main" val="407725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3261FF0B-BC27-764E-9E7C-3E91522589A4}"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6C9BA-699E-7F41-A024-E3ED0E53B34D}" type="slidenum">
              <a:rPr lang="en-US" smtClean="0"/>
              <a:t>‹#›</a:t>
            </a:fld>
            <a:endParaRPr lang="en-US"/>
          </a:p>
        </p:txBody>
      </p:sp>
    </p:spTree>
    <p:extLst>
      <p:ext uri="{BB962C8B-B14F-4D97-AF65-F5344CB8AC3E}">
        <p14:creationId xmlns:p14="http://schemas.microsoft.com/office/powerpoint/2010/main" val="1050868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tr-TR"/>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3261FF0B-BC27-764E-9E7C-3E91522589A4}"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6C9BA-699E-7F41-A024-E3ED0E53B34D}" type="slidenum">
              <a:rPr lang="en-US" smtClean="0"/>
              <a:t>‹#›</a:t>
            </a:fld>
            <a:endParaRPr lang="en-US"/>
          </a:p>
        </p:txBody>
      </p:sp>
    </p:spTree>
    <p:extLst>
      <p:ext uri="{BB962C8B-B14F-4D97-AF65-F5344CB8AC3E}">
        <p14:creationId xmlns:p14="http://schemas.microsoft.com/office/powerpoint/2010/main" val="80835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Content Placeholder 2"/>
          <p:cNvSpPr>
            <a:spLocks noGrp="1"/>
          </p:cNvSpPr>
          <p:nvPr>
            <p:ph idx="1"/>
          </p:nvPr>
        </p:nvSpPr>
        <p:spPr/>
        <p:txBody>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3261FF0B-BC27-764E-9E7C-3E91522589A4}"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6C9BA-699E-7F41-A024-E3ED0E53B34D}" type="slidenum">
              <a:rPr lang="en-US" smtClean="0"/>
              <a:t>‹#›</a:t>
            </a:fld>
            <a:endParaRPr lang="en-US"/>
          </a:p>
        </p:txBody>
      </p:sp>
    </p:spTree>
    <p:extLst>
      <p:ext uri="{BB962C8B-B14F-4D97-AF65-F5344CB8AC3E}">
        <p14:creationId xmlns:p14="http://schemas.microsoft.com/office/powerpoint/2010/main" val="3301504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Click to edit Master text styles</a:t>
            </a:r>
          </a:p>
        </p:txBody>
      </p:sp>
      <p:sp>
        <p:nvSpPr>
          <p:cNvPr id="4" name="Date Placeholder 3"/>
          <p:cNvSpPr>
            <a:spLocks noGrp="1"/>
          </p:cNvSpPr>
          <p:nvPr>
            <p:ph type="dt" sz="half" idx="10"/>
          </p:nvPr>
        </p:nvSpPr>
        <p:spPr/>
        <p:txBody>
          <a:bodyPr/>
          <a:lstStyle/>
          <a:p>
            <a:fld id="{3261FF0B-BC27-764E-9E7C-3E91522589A4}"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6C9BA-699E-7F41-A024-E3ED0E53B34D}" type="slidenum">
              <a:rPr lang="en-US" smtClean="0"/>
              <a:t>‹#›</a:t>
            </a:fld>
            <a:endParaRPr lang="en-US"/>
          </a:p>
        </p:txBody>
      </p:sp>
    </p:spTree>
    <p:extLst>
      <p:ext uri="{BB962C8B-B14F-4D97-AF65-F5344CB8AC3E}">
        <p14:creationId xmlns:p14="http://schemas.microsoft.com/office/powerpoint/2010/main" val="143976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5" name="Date Placeholder 4"/>
          <p:cNvSpPr>
            <a:spLocks noGrp="1"/>
          </p:cNvSpPr>
          <p:nvPr>
            <p:ph type="dt" sz="half" idx="10"/>
          </p:nvPr>
        </p:nvSpPr>
        <p:spPr/>
        <p:txBody>
          <a:bodyPr/>
          <a:lstStyle/>
          <a:p>
            <a:fld id="{3261FF0B-BC27-764E-9E7C-3E91522589A4}" type="datetimeFigureOut">
              <a:rPr lang="en-US" smtClean="0"/>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46C9BA-699E-7F41-A024-E3ED0E53B34D}" type="slidenum">
              <a:rPr lang="en-US" smtClean="0"/>
              <a:t>‹#›</a:t>
            </a:fld>
            <a:endParaRPr lang="en-US"/>
          </a:p>
        </p:txBody>
      </p:sp>
    </p:spTree>
    <p:extLst>
      <p:ext uri="{BB962C8B-B14F-4D97-AF65-F5344CB8AC3E}">
        <p14:creationId xmlns:p14="http://schemas.microsoft.com/office/powerpoint/2010/main" val="4217797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7" name="Date Placeholder 6"/>
          <p:cNvSpPr>
            <a:spLocks noGrp="1"/>
          </p:cNvSpPr>
          <p:nvPr>
            <p:ph type="dt" sz="half" idx="10"/>
          </p:nvPr>
        </p:nvSpPr>
        <p:spPr/>
        <p:txBody>
          <a:bodyPr/>
          <a:lstStyle/>
          <a:p>
            <a:fld id="{3261FF0B-BC27-764E-9E7C-3E91522589A4}" type="datetimeFigureOut">
              <a:rPr lang="en-US" smtClean="0"/>
              <a:t>11/26/2023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46C9BA-699E-7F41-A024-E3ED0E53B34D}" type="slidenum">
              <a:rPr lang="en-US" smtClean="0"/>
              <a:t>‹#›</a:t>
            </a:fld>
            <a:endParaRPr lang="en-US"/>
          </a:p>
        </p:txBody>
      </p:sp>
    </p:spTree>
    <p:extLst>
      <p:ext uri="{BB962C8B-B14F-4D97-AF65-F5344CB8AC3E}">
        <p14:creationId xmlns:p14="http://schemas.microsoft.com/office/powerpoint/2010/main" val="492271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Date Placeholder 2"/>
          <p:cNvSpPr>
            <a:spLocks noGrp="1"/>
          </p:cNvSpPr>
          <p:nvPr>
            <p:ph type="dt" sz="half" idx="10"/>
          </p:nvPr>
        </p:nvSpPr>
        <p:spPr/>
        <p:txBody>
          <a:bodyPr/>
          <a:lstStyle/>
          <a:p>
            <a:fld id="{3261FF0B-BC27-764E-9E7C-3E91522589A4}" type="datetimeFigureOut">
              <a:rPr lang="en-US" smtClean="0"/>
              <a:t>11/26/2023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46C9BA-699E-7F41-A024-E3ED0E53B34D}" type="slidenum">
              <a:rPr lang="en-US" smtClean="0"/>
              <a:t>‹#›</a:t>
            </a:fld>
            <a:endParaRPr lang="en-US"/>
          </a:p>
        </p:txBody>
      </p:sp>
    </p:spTree>
    <p:extLst>
      <p:ext uri="{BB962C8B-B14F-4D97-AF65-F5344CB8AC3E}">
        <p14:creationId xmlns:p14="http://schemas.microsoft.com/office/powerpoint/2010/main" val="2250715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1FF0B-BC27-764E-9E7C-3E91522589A4}" type="datetimeFigureOut">
              <a:rPr lang="en-US" smtClean="0"/>
              <a:t>11/26/2023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46C9BA-699E-7F41-A024-E3ED0E53B34D}" type="slidenum">
              <a:rPr lang="en-US" smtClean="0"/>
              <a:t>‹#›</a:t>
            </a:fld>
            <a:endParaRPr lang="en-US"/>
          </a:p>
        </p:txBody>
      </p:sp>
    </p:spTree>
    <p:extLst>
      <p:ext uri="{BB962C8B-B14F-4D97-AF65-F5344CB8AC3E}">
        <p14:creationId xmlns:p14="http://schemas.microsoft.com/office/powerpoint/2010/main" val="160051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3261FF0B-BC27-764E-9E7C-3E91522589A4}" type="datetimeFigureOut">
              <a:rPr lang="en-US" smtClean="0"/>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46C9BA-699E-7F41-A024-E3ED0E53B34D}" type="slidenum">
              <a:rPr lang="en-US" smtClean="0"/>
              <a:t>‹#›</a:t>
            </a:fld>
            <a:endParaRPr lang="en-US"/>
          </a:p>
        </p:txBody>
      </p:sp>
    </p:spTree>
    <p:extLst>
      <p:ext uri="{BB962C8B-B14F-4D97-AF65-F5344CB8AC3E}">
        <p14:creationId xmlns:p14="http://schemas.microsoft.com/office/powerpoint/2010/main" val="154924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3261FF0B-BC27-764E-9E7C-3E91522589A4}" type="datetimeFigureOut">
              <a:rPr lang="en-US" smtClean="0"/>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46C9BA-699E-7F41-A024-E3ED0E53B34D}" type="slidenum">
              <a:rPr lang="en-US" smtClean="0"/>
              <a:t>‹#›</a:t>
            </a:fld>
            <a:endParaRPr lang="en-US"/>
          </a:p>
        </p:txBody>
      </p:sp>
    </p:spTree>
    <p:extLst>
      <p:ext uri="{BB962C8B-B14F-4D97-AF65-F5344CB8AC3E}">
        <p14:creationId xmlns:p14="http://schemas.microsoft.com/office/powerpoint/2010/main" val="3959488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1FF0B-BC27-764E-9E7C-3E91522589A4}" type="datetimeFigureOut">
              <a:rPr lang="en-US" smtClean="0"/>
              <a:t>11/26/2023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46C9BA-699E-7F41-A024-E3ED0E53B34D}" type="slidenum">
              <a:rPr lang="en-US" smtClean="0"/>
              <a:t>‹#›</a:t>
            </a:fld>
            <a:endParaRPr lang="en-US"/>
          </a:p>
        </p:txBody>
      </p:sp>
    </p:spTree>
    <p:extLst>
      <p:ext uri="{BB962C8B-B14F-4D97-AF65-F5344CB8AC3E}">
        <p14:creationId xmlns:p14="http://schemas.microsoft.com/office/powerpoint/2010/main" val="1345165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200" dirty="0"/>
              <a:t>Transforming </a:t>
            </a:r>
            <a:r>
              <a:rPr lang="en-US" sz="3200" dirty="0" err="1" smtClean="0"/>
              <a:t>Turkiye's</a:t>
            </a:r>
            <a:r>
              <a:rPr lang="en-US" sz="3200" dirty="0" smtClean="0"/>
              <a:t> </a:t>
            </a:r>
            <a:r>
              <a:rPr lang="en-US" sz="3200" dirty="0"/>
              <a:t>power </a:t>
            </a:r>
            <a:r>
              <a:rPr lang="en-US" sz="3200" dirty="0" smtClean="0"/>
              <a:t>system</a:t>
            </a:r>
            <a:r>
              <a:rPr lang="en-US" sz="3200" dirty="0"/>
              <a:t>: An assessment of economic, social, and external impacts of an energy transition by 2030</a:t>
            </a:r>
          </a:p>
        </p:txBody>
      </p:sp>
      <p:sp>
        <p:nvSpPr>
          <p:cNvPr id="3" name="Subtitle 2"/>
          <p:cNvSpPr>
            <a:spLocks noGrp="1"/>
          </p:cNvSpPr>
          <p:nvPr>
            <p:ph type="subTitle" idx="1"/>
          </p:nvPr>
        </p:nvSpPr>
        <p:spPr>
          <a:xfrm>
            <a:off x="1553029" y="3886200"/>
            <a:ext cx="9303657" cy="1752600"/>
          </a:xfrm>
        </p:spPr>
        <p:txBody>
          <a:bodyPr>
            <a:normAutofit fontScale="70000" lnSpcReduction="20000"/>
          </a:bodyPr>
          <a:lstStyle/>
          <a:p>
            <a:r>
              <a:rPr lang="en-US" dirty="0" smtClean="0"/>
              <a:t>Sevil Acar*, </a:t>
            </a:r>
            <a:r>
              <a:rPr lang="en-US" dirty="0"/>
              <a:t>Bora </a:t>
            </a:r>
            <a:r>
              <a:rPr lang="en-US" dirty="0" smtClean="0"/>
              <a:t>Kat, </a:t>
            </a:r>
            <a:r>
              <a:rPr lang="en-US" dirty="0"/>
              <a:t>Mathis </a:t>
            </a:r>
            <a:r>
              <a:rPr lang="en-US" dirty="0" err="1" smtClean="0"/>
              <a:t>Rogner</a:t>
            </a:r>
            <a:r>
              <a:rPr lang="en-US" dirty="0" smtClean="0"/>
              <a:t>, </a:t>
            </a:r>
            <a:r>
              <a:rPr lang="en-US" dirty="0" err="1"/>
              <a:t>Deger</a:t>
            </a:r>
            <a:r>
              <a:rPr lang="en-US" dirty="0"/>
              <a:t> </a:t>
            </a:r>
            <a:r>
              <a:rPr lang="en-US" dirty="0" err="1" smtClean="0"/>
              <a:t>Saygin</a:t>
            </a:r>
            <a:r>
              <a:rPr lang="en-US" dirty="0" smtClean="0"/>
              <a:t>, </a:t>
            </a:r>
            <a:r>
              <a:rPr lang="en-US" dirty="0"/>
              <a:t>Yael </a:t>
            </a:r>
            <a:r>
              <a:rPr lang="en-US" dirty="0" smtClean="0"/>
              <a:t>Taranto, A. </a:t>
            </a:r>
            <a:r>
              <a:rPr lang="en-US" dirty="0" err="1"/>
              <a:t>Erinc</a:t>
            </a:r>
            <a:r>
              <a:rPr lang="en-US" dirty="0"/>
              <a:t> </a:t>
            </a:r>
            <a:r>
              <a:rPr lang="en-US" dirty="0" err="1"/>
              <a:t>Yeldan</a:t>
            </a:r>
            <a:r>
              <a:rPr lang="en-US" dirty="0"/>
              <a:t> </a:t>
            </a:r>
            <a:endParaRPr lang="en-US" dirty="0" smtClean="0"/>
          </a:p>
          <a:p>
            <a:endParaRPr lang="en-US" dirty="0" smtClean="0"/>
          </a:p>
          <a:p>
            <a:r>
              <a:rPr lang="en-US" dirty="0" smtClean="0"/>
              <a:t>*Presenting author. </a:t>
            </a:r>
            <a:r>
              <a:rPr lang="en-US" dirty="0" err="1" smtClean="0"/>
              <a:t>Bogazici</a:t>
            </a:r>
            <a:r>
              <a:rPr lang="en-US" dirty="0" smtClean="0"/>
              <a:t> University, Faculty of Managerial Sciences</a:t>
            </a:r>
          </a:p>
          <a:p>
            <a:r>
              <a:rPr lang="en-US" dirty="0" smtClean="0"/>
              <a:t>Istanbul / TÜRKİYE</a:t>
            </a:r>
            <a:endParaRPr lang="en-US" dirty="0"/>
          </a:p>
        </p:txBody>
      </p:sp>
      <p:sp>
        <p:nvSpPr>
          <p:cNvPr id="6" name="Rectangle 5"/>
          <p:cNvSpPr/>
          <p:nvPr/>
        </p:nvSpPr>
        <p:spPr>
          <a:xfrm>
            <a:off x="914399" y="1014854"/>
            <a:ext cx="5442857" cy="707886"/>
          </a:xfrm>
          <a:prstGeom prst="rect">
            <a:avLst/>
          </a:prstGeom>
        </p:spPr>
        <p:txBody>
          <a:bodyPr wrap="square">
            <a:spAutoFit/>
          </a:bodyPr>
          <a:lstStyle/>
          <a:p>
            <a:r>
              <a:rPr lang="en-US" sz="2000" dirty="0">
                <a:solidFill>
                  <a:srgbClr val="0070C0"/>
                </a:solidFill>
                <a:latin typeface="Arial" panose="020B0604020202020204" pitchFamily="34" charset="0"/>
                <a:cs typeface="Arial" panose="020B0604020202020204" pitchFamily="34" charset="0"/>
              </a:rPr>
              <a:t>FSR CLIMATE ANNUAL CONFERENCE 2023</a:t>
            </a:r>
          </a:p>
          <a:p>
            <a:r>
              <a:rPr lang="en-US" sz="2000" dirty="0" smtClean="0">
                <a:solidFill>
                  <a:srgbClr val="0070C0"/>
                </a:solidFill>
                <a:latin typeface="Arial" panose="020B0604020202020204" pitchFamily="34" charset="0"/>
                <a:cs typeface="Arial" panose="020B0604020202020204" pitchFamily="34" charset="0"/>
              </a:rPr>
              <a:t>27 </a:t>
            </a:r>
            <a:r>
              <a:rPr lang="en-US" sz="2000" dirty="0">
                <a:solidFill>
                  <a:srgbClr val="0070C0"/>
                </a:solidFill>
                <a:latin typeface="Arial" panose="020B0604020202020204" pitchFamily="34" charset="0"/>
                <a:cs typeface="Arial" panose="020B0604020202020204" pitchFamily="34" charset="0"/>
              </a:rPr>
              <a:t>- 28 NOVEMBER 2023</a:t>
            </a:r>
          </a:p>
        </p:txBody>
      </p:sp>
      <p:pic>
        <p:nvPicPr>
          <p:cNvPr id="1026" name="Picture 2" descr="https://apps.eui.eu/EventRegistration/Content/Images/eui-banner-20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377826"/>
            <a:ext cx="5715000" cy="1609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5060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t>C. Macroeconomic Results</a:t>
            </a:r>
          </a:p>
        </p:txBody>
      </p:sp>
    </p:spTree>
    <p:extLst>
      <p:ext uri="{BB962C8B-B14F-4D97-AF65-F5344CB8AC3E}">
        <p14:creationId xmlns:p14="http://schemas.microsoft.com/office/powerpoint/2010/main" val="33216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28A14C7E-A8EE-7F49-A46E-FCA105259F5F}"/>
              </a:ext>
            </a:extLst>
          </p:cNvPr>
          <p:cNvPicPr>
            <a:picLocks noChangeAspect="1"/>
          </p:cNvPicPr>
          <p:nvPr/>
        </p:nvPicPr>
        <p:blipFill>
          <a:blip r:embed="rId2"/>
          <a:stretch>
            <a:fillRect/>
          </a:stretch>
        </p:blipFill>
        <p:spPr>
          <a:xfrm>
            <a:off x="2006601" y="443948"/>
            <a:ext cx="8178799" cy="6414052"/>
          </a:xfrm>
          <a:prstGeom prst="rect">
            <a:avLst/>
          </a:prstGeom>
        </p:spPr>
      </p:pic>
      <p:sp>
        <p:nvSpPr>
          <p:cNvPr id="3" name="Rectangle 2"/>
          <p:cNvSpPr/>
          <p:nvPr/>
        </p:nvSpPr>
        <p:spPr>
          <a:xfrm>
            <a:off x="2525486" y="188686"/>
            <a:ext cx="7184571" cy="25526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tr-TR" dirty="0"/>
              <a:t>Reference </a:t>
            </a:r>
            <a:r>
              <a:rPr lang="en-US" dirty="0" smtClean="0"/>
              <a:t>(BAU) </a:t>
            </a:r>
            <a:r>
              <a:rPr lang="tr-TR" dirty="0" smtClean="0"/>
              <a:t>Scenario</a:t>
            </a:r>
            <a:endParaRPr lang="en-US" dirty="0"/>
          </a:p>
        </p:txBody>
      </p:sp>
    </p:spTree>
    <p:extLst>
      <p:ext uri="{BB962C8B-B14F-4D97-AF65-F5344CB8AC3E}">
        <p14:creationId xmlns:p14="http://schemas.microsoft.com/office/powerpoint/2010/main" val="3955242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9A5FC751-ACA5-0549-9735-673D2EA51308}"/>
              </a:ext>
            </a:extLst>
          </p:cNvPr>
          <p:cNvSpPr txBox="1"/>
          <p:nvPr/>
        </p:nvSpPr>
        <p:spPr>
          <a:xfrm>
            <a:off x="2610677" y="742122"/>
            <a:ext cx="7380487" cy="6186309"/>
          </a:xfrm>
          <a:prstGeom prst="rect">
            <a:avLst/>
          </a:prstGeom>
          <a:noFill/>
        </p:spPr>
        <p:txBody>
          <a:bodyPr wrap="square" rtlCol="0">
            <a:spAutoFit/>
          </a:bodyPr>
          <a:lstStyle/>
          <a:p>
            <a:r>
              <a:rPr lang="x-none" i="1" dirty="0"/>
              <a:t>Implementation of the</a:t>
            </a:r>
            <a:r>
              <a:rPr lang="tr-TR" i="1" dirty="0"/>
              <a:t> Socioeconomic Impact</a:t>
            </a:r>
            <a:r>
              <a:rPr lang="x-none" i="1" dirty="0"/>
              <a:t> </a:t>
            </a:r>
            <a:r>
              <a:rPr lang="tr-TR" i="1" dirty="0"/>
              <a:t>(SEI) </a:t>
            </a:r>
            <a:r>
              <a:rPr lang="x-none" i="1" dirty="0"/>
              <a:t>scenario</a:t>
            </a:r>
          </a:p>
          <a:p>
            <a:endParaRPr lang="x-none" dirty="0"/>
          </a:p>
          <a:p>
            <a:pPr marL="285750" indent="-285750">
              <a:buFont typeface="Arial" panose="020B0604020202020204" pitchFamily="34" charset="0"/>
              <a:buChar char="•"/>
            </a:pPr>
            <a:r>
              <a:rPr lang="x-none" dirty="0"/>
              <a:t>Reduce electricity </a:t>
            </a:r>
            <a:r>
              <a:rPr lang="x-none" dirty="0" smtClean="0"/>
              <a:t>demand </a:t>
            </a:r>
            <a:r>
              <a:rPr lang="en-US" dirty="0" smtClean="0"/>
              <a:t>by 27% (by limiting </a:t>
            </a:r>
            <a:r>
              <a:rPr lang="en-US" dirty="0"/>
              <a:t>growth of electricity demand from 3.8% per year to 2.7% per year between 2021 and </a:t>
            </a:r>
            <a:r>
              <a:rPr lang="en-US" dirty="0" smtClean="0"/>
              <a:t>2030)</a:t>
            </a:r>
          </a:p>
          <a:p>
            <a:pPr marL="285750" indent="-285750">
              <a:buFont typeface="Arial" panose="020B0604020202020204" pitchFamily="34" charset="0"/>
              <a:buChar char="•"/>
            </a:pPr>
            <a:r>
              <a:rPr lang="x-none" dirty="0" smtClean="0"/>
              <a:t>Increase </a:t>
            </a:r>
            <a:r>
              <a:rPr lang="x-none" dirty="0"/>
              <a:t>productivity gains in industry at a rate of 0.2% per </a:t>
            </a:r>
            <a:r>
              <a:rPr lang="x-none" dirty="0" smtClean="0"/>
              <a:t>annum</a:t>
            </a:r>
            <a:endParaRPr lang="en-US" dirty="0" smtClean="0"/>
          </a:p>
          <a:p>
            <a:pPr marL="285750" indent="-285750">
              <a:buFont typeface="Arial" panose="020B0604020202020204" pitchFamily="34" charset="0"/>
              <a:buChar char="•"/>
            </a:pPr>
            <a:r>
              <a:rPr lang="en-US" dirty="0" smtClean="0"/>
              <a:t>RE subsidies: 60% subsidy for biomass; 25% subsidy for geothermal; 25% subsidy for solar. </a:t>
            </a:r>
          </a:p>
          <a:p>
            <a:pPr marL="285750" indent="-285750">
              <a:buFont typeface="Arial" panose="020B0604020202020204" pitchFamily="34" charset="0"/>
              <a:buChar char="•"/>
            </a:pPr>
            <a:r>
              <a:rPr lang="en-US" dirty="0" smtClean="0"/>
              <a:t>Eliminate fossil fuel subsidies (0.1% of GDP)</a:t>
            </a:r>
          </a:p>
          <a:p>
            <a:pPr marL="285750" indent="-285750">
              <a:buFont typeface="Arial" panose="020B0604020202020204" pitchFamily="34" charset="0"/>
              <a:buChar char="•"/>
            </a:pPr>
            <a:r>
              <a:rPr lang="x-none" dirty="0" smtClean="0"/>
              <a:t>Increase production taxes in fossil fuel sectors (coal and petroleum products) gradually by 0.1% each per annum</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r>
              <a:rPr lang="en-US" i="1" dirty="0"/>
              <a:t>SEI Scenario pathway using the CGE Macro model</a:t>
            </a:r>
            <a:r>
              <a:rPr lang="tr-TR" i="1" dirty="0"/>
              <a:t> </a:t>
            </a:r>
            <a:r>
              <a:rPr lang="en-US" i="1" dirty="0"/>
              <a:t>(Results for </a:t>
            </a:r>
            <a:r>
              <a:rPr lang="en-US" i="1" dirty="0" smtClean="0"/>
              <a:t>2040</a:t>
            </a:r>
            <a:r>
              <a:rPr lang="en-US" i="1" dirty="0"/>
              <a:t>)</a:t>
            </a:r>
            <a:endParaRPr lang="en-US" b="1" i="1" dirty="0"/>
          </a:p>
          <a:p>
            <a:endParaRPr lang="en-US" dirty="0"/>
          </a:p>
          <a:p>
            <a:pPr marL="285750" indent="-285750">
              <a:buFont typeface="Arial" panose="020B0604020202020204" pitchFamily="34" charset="0"/>
              <a:buChar char="•"/>
            </a:pPr>
            <a:r>
              <a:rPr lang="en-US" dirty="0"/>
              <a:t>GDP (real, in fixed 2018 prices) reach</a:t>
            </a:r>
            <a:r>
              <a:rPr lang="tr-TR" dirty="0"/>
              <a:t>es</a:t>
            </a:r>
            <a:r>
              <a:rPr lang="en-US" dirty="0"/>
              <a:t> to 7.6 trillion </a:t>
            </a:r>
            <a:r>
              <a:rPr lang="en-US" dirty="0" smtClean="0"/>
              <a:t>TL in 2040 </a:t>
            </a:r>
            <a:r>
              <a:rPr lang="en-US" dirty="0"/>
              <a:t>(an increase of 3.4% over base path)</a:t>
            </a:r>
            <a:r>
              <a:rPr lang="tr-TR" dirty="0"/>
              <a:t>.</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Employment in industry increases from the base path 2040 value of 7.726 millions to 7.857 millions under the </a:t>
            </a:r>
            <a:r>
              <a:rPr lang="tr-TR" dirty="0"/>
              <a:t>S</a:t>
            </a:r>
            <a:r>
              <a:rPr lang="en-US" dirty="0"/>
              <a:t>EI scenario, an increase of 131 thousands.  </a:t>
            </a:r>
          </a:p>
          <a:p>
            <a:endParaRPr lang="x-none" dirty="0"/>
          </a:p>
          <a:p>
            <a:endParaRPr lang="x-none" dirty="0"/>
          </a:p>
        </p:txBody>
      </p:sp>
    </p:spTree>
    <p:extLst>
      <p:ext uri="{BB962C8B-B14F-4D97-AF65-F5344CB8AC3E}">
        <p14:creationId xmlns:p14="http://schemas.microsoft.com/office/powerpoint/2010/main" val="25246017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2393AD4A-A5B8-364B-9E2F-F466658B981E}"/>
              </a:ext>
            </a:extLst>
          </p:cNvPr>
          <p:cNvPicPr>
            <a:picLocks noChangeAspect="1"/>
          </p:cNvPicPr>
          <p:nvPr/>
        </p:nvPicPr>
        <p:blipFill>
          <a:blip r:embed="rId2"/>
          <a:stretch>
            <a:fillRect/>
          </a:stretch>
        </p:blipFill>
        <p:spPr>
          <a:xfrm>
            <a:off x="2755900" y="1174750"/>
            <a:ext cx="6680200" cy="4508500"/>
          </a:xfrm>
          <a:prstGeom prst="rect">
            <a:avLst/>
          </a:prstGeom>
        </p:spPr>
      </p:pic>
    </p:spTree>
    <p:extLst>
      <p:ext uri="{BB962C8B-B14F-4D97-AF65-F5344CB8AC3E}">
        <p14:creationId xmlns:p14="http://schemas.microsoft.com/office/powerpoint/2010/main" val="36792856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D66D29B9-123F-C640-8DA2-290D273CF375}"/>
              </a:ext>
            </a:extLst>
          </p:cNvPr>
          <p:cNvPicPr>
            <a:picLocks noChangeAspect="1"/>
          </p:cNvPicPr>
          <p:nvPr/>
        </p:nvPicPr>
        <p:blipFill>
          <a:blip r:embed="rId2"/>
          <a:stretch>
            <a:fillRect/>
          </a:stretch>
        </p:blipFill>
        <p:spPr>
          <a:xfrm>
            <a:off x="203200" y="1873250"/>
            <a:ext cx="11785600" cy="3111500"/>
          </a:xfrm>
          <a:prstGeom prst="rect">
            <a:avLst/>
          </a:prstGeom>
        </p:spPr>
      </p:pic>
    </p:spTree>
    <p:extLst>
      <p:ext uri="{BB962C8B-B14F-4D97-AF65-F5344CB8AC3E}">
        <p14:creationId xmlns:p14="http://schemas.microsoft.com/office/powerpoint/2010/main" val="31700891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33715"/>
            <a:ext cx="10972800" cy="5471886"/>
          </a:xfrm>
        </p:spPr>
        <p:txBody>
          <a:bodyPr>
            <a:noAutofit/>
          </a:bodyPr>
          <a:lstStyle/>
          <a:p>
            <a:pPr marL="0" indent="0">
              <a:buNone/>
            </a:pPr>
            <a:r>
              <a:rPr lang="en-US" sz="1400" i="1" dirty="0"/>
              <a:t>Recall </a:t>
            </a:r>
            <a:r>
              <a:rPr lang="en-US" sz="1400" b="1" i="1" dirty="0" smtClean="0"/>
              <a:t>Business-as-usual </a:t>
            </a:r>
            <a:r>
              <a:rPr lang="en-US" sz="1400" i="1" dirty="0"/>
              <a:t>pathway from the CGE Macro </a:t>
            </a:r>
            <a:r>
              <a:rPr lang="en-US" sz="1400" i="1" dirty="0" smtClean="0"/>
              <a:t>model</a:t>
            </a:r>
            <a:endParaRPr lang="en-US" sz="1400" b="1" i="1" dirty="0"/>
          </a:p>
          <a:p>
            <a:endParaRPr lang="en-US" sz="1400" dirty="0"/>
          </a:p>
          <a:p>
            <a:pPr marL="285750" indent="-285750">
              <a:buFont typeface="Arial" panose="020B0604020202020204" pitchFamily="34" charset="0"/>
              <a:buChar char="•"/>
            </a:pPr>
            <a:r>
              <a:rPr lang="en-US" sz="1400" dirty="0"/>
              <a:t>Total CO2(</a:t>
            </a:r>
            <a:r>
              <a:rPr lang="en-US" sz="1400" dirty="0" err="1"/>
              <a:t>eq</a:t>
            </a:r>
            <a:r>
              <a:rPr lang="en-US" sz="1400" dirty="0"/>
              <a:t>) emissions is observed to reach 966.5 million tons in 2040, </a:t>
            </a:r>
            <a:r>
              <a:rPr lang="en-US" sz="1400" dirty="0" smtClean="0"/>
              <a:t>rising from 520.9 </a:t>
            </a:r>
            <a:r>
              <a:rPr lang="en-US" sz="1400" dirty="0"/>
              <a:t>million tons in 2018.  </a:t>
            </a:r>
          </a:p>
          <a:p>
            <a:pPr marL="0" indent="0">
              <a:buNone/>
            </a:pPr>
            <a:endParaRPr lang="en-US" sz="1400" dirty="0"/>
          </a:p>
          <a:p>
            <a:pPr marL="285750" indent="-285750">
              <a:buFont typeface="Arial" panose="020B0604020202020204" pitchFamily="34" charset="0"/>
              <a:buChar char="•"/>
            </a:pPr>
            <a:r>
              <a:rPr lang="en-US" sz="1400" dirty="0"/>
              <a:t>Total carbon intensity of production expressed in US$ value of GDP (kg of CO2(</a:t>
            </a:r>
            <a:r>
              <a:rPr lang="en-US" sz="1400" dirty="0" err="1"/>
              <a:t>Eq</a:t>
            </a:r>
            <a:r>
              <a:rPr lang="en-US" sz="1400" dirty="0"/>
              <a:t>) / $GDP) falls from 0.660 kg in 2018, to 0.621 kg in 2040 (per $GDP produced in real 2018 prices).  </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a:t>Electricity generation was calculated to reach 606.4 </a:t>
            </a:r>
            <a:r>
              <a:rPr lang="en-US" sz="1400" dirty="0" err="1"/>
              <a:t>TWh</a:t>
            </a:r>
            <a:r>
              <a:rPr lang="en-US" sz="1400" dirty="0"/>
              <a:t> in 2040, from 300 </a:t>
            </a:r>
            <a:r>
              <a:rPr lang="en-US" sz="1400" dirty="0" err="1"/>
              <a:t>TWh</a:t>
            </a:r>
            <a:r>
              <a:rPr lang="en-US" sz="1400" dirty="0"/>
              <a:t> in 2018 under the base path</a:t>
            </a:r>
            <a:r>
              <a:rPr lang="en-US" sz="1400" dirty="0" smtClean="0"/>
              <a:t>.</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Total CO2 emitted due to energy combustion recedes from 0.500 kg in 2018 to 0.442 kg in 2040 per $GDP.</a:t>
            </a:r>
            <a:endParaRPr lang="x-none" sz="1400" dirty="0"/>
          </a:p>
          <a:p>
            <a:pPr marL="0" indent="0">
              <a:buNone/>
            </a:pPr>
            <a:endParaRPr lang="en-US" sz="1400" dirty="0"/>
          </a:p>
          <a:p>
            <a:pPr marL="0" indent="0">
              <a:buNone/>
            </a:pPr>
            <a:r>
              <a:rPr lang="en-US" sz="1400" dirty="0" smtClean="0"/>
              <a:t>As a result of the </a:t>
            </a:r>
            <a:r>
              <a:rPr lang="en-US" sz="1400" b="1" dirty="0" smtClean="0"/>
              <a:t>SEI scenario</a:t>
            </a:r>
            <a:r>
              <a:rPr lang="en-US" sz="1400" dirty="0" smtClean="0"/>
              <a:t>,</a:t>
            </a:r>
            <a:endParaRPr lang="tr-TR" sz="1400" dirty="0" smtClean="0"/>
          </a:p>
          <a:p>
            <a:pPr marL="0" indent="0">
              <a:buNone/>
            </a:pPr>
            <a:endParaRPr lang="en-US" sz="1400" dirty="0" smtClean="0"/>
          </a:p>
          <a:p>
            <a:pPr marL="285750" indent="-285750">
              <a:buFont typeface="Arial" panose="020B0604020202020204" pitchFamily="34" charset="0"/>
              <a:buChar char="•"/>
            </a:pPr>
            <a:r>
              <a:rPr lang="en-US" sz="1400" dirty="0"/>
              <a:t>Total CO2(</a:t>
            </a:r>
            <a:r>
              <a:rPr lang="en-US" sz="1400" dirty="0" err="1"/>
              <a:t>eq</a:t>
            </a:r>
            <a:r>
              <a:rPr lang="en-US" sz="1400" dirty="0"/>
              <a:t>) emissions </a:t>
            </a:r>
            <a:r>
              <a:rPr lang="tr-TR" sz="1400" dirty="0" smtClean="0"/>
              <a:t>are </a:t>
            </a:r>
            <a:r>
              <a:rPr lang="en-US" sz="1400" dirty="0" smtClean="0"/>
              <a:t>observed </a:t>
            </a:r>
            <a:r>
              <a:rPr lang="en-US" sz="1400" dirty="0"/>
              <a:t>to </a:t>
            </a:r>
            <a:r>
              <a:rPr lang="tr-TR" sz="1400" dirty="0" smtClean="0"/>
              <a:t>be at 840 </a:t>
            </a:r>
            <a:r>
              <a:rPr lang="en-US" sz="1400" dirty="0" smtClean="0"/>
              <a:t>million </a:t>
            </a:r>
            <a:r>
              <a:rPr lang="en-US" sz="1400" dirty="0"/>
              <a:t>tons in </a:t>
            </a:r>
            <a:r>
              <a:rPr lang="en-US" sz="1400" dirty="0" smtClean="0"/>
              <a:t>2040</a:t>
            </a:r>
            <a:r>
              <a:rPr lang="tr-TR" sz="1400" dirty="0" smtClean="0"/>
              <a:t>.</a:t>
            </a:r>
            <a:endParaRPr lang="en-US" sz="1400" dirty="0"/>
          </a:p>
          <a:p>
            <a:pPr marL="0" indent="0">
              <a:buNone/>
            </a:pPr>
            <a:endParaRPr lang="en-US" sz="1400" dirty="0"/>
          </a:p>
          <a:p>
            <a:pPr marL="285750" indent="-285750">
              <a:buFont typeface="Arial" panose="020B0604020202020204" pitchFamily="34" charset="0"/>
              <a:buChar char="•"/>
            </a:pPr>
            <a:r>
              <a:rPr lang="en-US" sz="1400" dirty="0" smtClean="0"/>
              <a:t>Total </a:t>
            </a:r>
            <a:r>
              <a:rPr lang="en-US" sz="1400" dirty="0"/>
              <a:t>greenhouse </a:t>
            </a:r>
            <a:r>
              <a:rPr lang="tr-TR" sz="1400" dirty="0"/>
              <a:t>gas </a:t>
            </a:r>
            <a:r>
              <a:rPr lang="en-US" sz="1400" dirty="0"/>
              <a:t>intensity of production expressed in US$ value of GDP (kg of CO2(</a:t>
            </a:r>
            <a:r>
              <a:rPr lang="en-US" sz="1400" dirty="0" err="1"/>
              <a:t>Eq</a:t>
            </a:r>
            <a:r>
              <a:rPr lang="en-US" sz="1400" dirty="0"/>
              <a:t>) / $GDP) falls from 0.621 kg under the base path, to 0.522 kg in 2040 (per $GDP produced in real 2018 prices).  </a:t>
            </a:r>
            <a:endParaRPr lang="en-US" sz="1400" dirty="0" smtClean="0"/>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Under </a:t>
            </a:r>
            <a:r>
              <a:rPr lang="en-US" sz="1400" dirty="0"/>
              <a:t>the </a:t>
            </a:r>
            <a:r>
              <a:rPr lang="tr-TR" sz="1400" dirty="0"/>
              <a:t>SEI </a:t>
            </a:r>
            <a:r>
              <a:rPr lang="en-US" sz="1400" dirty="0"/>
              <a:t>scenario</a:t>
            </a:r>
            <a:r>
              <a:rPr lang="tr-TR" sz="1400" dirty="0"/>
              <a:t>,</a:t>
            </a:r>
            <a:r>
              <a:rPr lang="en-US" sz="1400" dirty="0"/>
              <a:t> electricity generation is reduced to 527 </a:t>
            </a:r>
            <a:r>
              <a:rPr lang="tr-TR" sz="1400" dirty="0"/>
              <a:t>TW</a:t>
            </a:r>
            <a:r>
              <a:rPr lang="en-US" sz="1400" dirty="0"/>
              <a:t>h. </a:t>
            </a:r>
            <a:r>
              <a:rPr lang="tr-TR" sz="1400" dirty="0"/>
              <a:t> </a:t>
            </a:r>
            <a:endParaRPr lang="en-US" sz="1400" dirty="0" smtClean="0"/>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a:t>Emissions from electricity generation falls from 25</a:t>
            </a:r>
            <a:r>
              <a:rPr lang="tr-TR" sz="1400" dirty="0"/>
              <a:t>9</a:t>
            </a:r>
            <a:r>
              <a:rPr lang="en-US" sz="1400" dirty="0"/>
              <a:t> million tons (base </a:t>
            </a:r>
            <a:r>
              <a:rPr lang="tr-TR" sz="1400" dirty="0"/>
              <a:t>p</a:t>
            </a:r>
            <a:r>
              <a:rPr lang="en-US" sz="1400" dirty="0" err="1"/>
              <a:t>ath</a:t>
            </a:r>
            <a:r>
              <a:rPr lang="en-US" sz="1400" dirty="0"/>
              <a:t>, 2040) to 153 mill tons under the </a:t>
            </a:r>
            <a:r>
              <a:rPr lang="tr-TR" sz="1400" dirty="0"/>
              <a:t>CGE’s SEI </a:t>
            </a:r>
            <a:r>
              <a:rPr lang="en-US" sz="1400" dirty="0"/>
              <a:t>scenario</a:t>
            </a:r>
            <a:r>
              <a:rPr lang="en-US" sz="1400" dirty="0" smtClean="0"/>
              <a:t>.</a:t>
            </a:r>
            <a:endParaRPr lang="en-US" sz="1400" dirty="0"/>
          </a:p>
        </p:txBody>
      </p:sp>
      <p:sp>
        <p:nvSpPr>
          <p:cNvPr id="6" name="Title 1"/>
          <p:cNvSpPr>
            <a:spLocks noGrp="1"/>
          </p:cNvSpPr>
          <p:nvPr>
            <p:ph type="title"/>
          </p:nvPr>
        </p:nvSpPr>
        <p:spPr>
          <a:xfrm>
            <a:off x="609600" y="274638"/>
            <a:ext cx="10972800" cy="1143000"/>
          </a:xfrm>
        </p:spPr>
        <p:txBody>
          <a:bodyPr>
            <a:normAutofit fontScale="90000"/>
          </a:bodyPr>
          <a:lstStyle/>
          <a:p>
            <a:r>
              <a:rPr lang="en-US" dirty="0"/>
              <a:t>D.      </a:t>
            </a:r>
            <a:r>
              <a:rPr lang="en-US" dirty="0" smtClean="0"/>
              <a:t>Environmental Impacts: Emissions</a:t>
            </a:r>
            <a:r>
              <a:rPr lang="en-US" dirty="0"/>
              <a:t/>
            </a:r>
            <a:br>
              <a:rPr lang="en-US" dirty="0"/>
            </a:br>
            <a:endParaRPr lang="en-US" dirty="0"/>
          </a:p>
        </p:txBody>
      </p:sp>
    </p:spTree>
    <p:extLst>
      <p:ext uri="{BB962C8B-B14F-4D97-AF65-F5344CB8AC3E}">
        <p14:creationId xmlns:p14="http://schemas.microsoft.com/office/powerpoint/2010/main" val="3540208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C8D06A4C-C6FB-E745-9D57-B141F4CE350A}"/>
              </a:ext>
            </a:extLst>
          </p:cNvPr>
          <p:cNvPicPr>
            <a:picLocks noChangeAspect="1"/>
          </p:cNvPicPr>
          <p:nvPr/>
        </p:nvPicPr>
        <p:blipFill>
          <a:blip r:embed="rId2"/>
          <a:stretch>
            <a:fillRect/>
          </a:stretch>
        </p:blipFill>
        <p:spPr>
          <a:xfrm>
            <a:off x="203200" y="1231900"/>
            <a:ext cx="11785600" cy="4394200"/>
          </a:xfrm>
          <a:prstGeom prst="rect">
            <a:avLst/>
          </a:prstGeom>
        </p:spPr>
      </p:pic>
    </p:spTree>
    <p:extLst>
      <p:ext uri="{BB962C8B-B14F-4D97-AF65-F5344CB8AC3E}">
        <p14:creationId xmlns:p14="http://schemas.microsoft.com/office/powerpoint/2010/main" val="15849747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E760AFED-DEED-8D4C-A51D-AFD0057D644F}"/>
              </a:ext>
            </a:extLst>
          </p:cNvPr>
          <p:cNvPicPr>
            <a:picLocks noChangeAspect="1"/>
          </p:cNvPicPr>
          <p:nvPr/>
        </p:nvPicPr>
        <p:blipFill>
          <a:blip r:embed="rId2"/>
          <a:stretch>
            <a:fillRect/>
          </a:stretch>
        </p:blipFill>
        <p:spPr>
          <a:xfrm>
            <a:off x="2006601" y="1170798"/>
            <a:ext cx="8178799" cy="4516405"/>
          </a:xfrm>
          <a:prstGeom prst="rect">
            <a:avLst/>
          </a:prstGeom>
        </p:spPr>
      </p:pic>
      <p:sp>
        <p:nvSpPr>
          <p:cNvPr id="3" name="Rectangle 2"/>
          <p:cNvSpPr/>
          <p:nvPr/>
        </p:nvSpPr>
        <p:spPr>
          <a:xfrm>
            <a:off x="2917371" y="783771"/>
            <a:ext cx="6371772" cy="38702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tr-TR" dirty="0" smtClean="0"/>
              <a:t>Reference</a:t>
            </a:r>
            <a:r>
              <a:rPr lang="en-US" dirty="0" smtClean="0"/>
              <a:t> (BAU)</a:t>
            </a:r>
            <a:r>
              <a:rPr lang="tr-TR" dirty="0" smtClean="0"/>
              <a:t> </a:t>
            </a:r>
            <a:r>
              <a:rPr lang="tr-TR" dirty="0"/>
              <a:t>Scenario</a:t>
            </a:r>
            <a:endParaRPr lang="en-US" dirty="0"/>
          </a:p>
        </p:txBody>
      </p:sp>
    </p:spTree>
    <p:extLst>
      <p:ext uri="{BB962C8B-B14F-4D97-AF65-F5344CB8AC3E}">
        <p14:creationId xmlns:p14="http://schemas.microsoft.com/office/powerpoint/2010/main" val="6286814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BAB7C5FC-1427-B04F-A152-321F5003EA8E}"/>
              </a:ext>
            </a:extLst>
          </p:cNvPr>
          <p:cNvPicPr>
            <a:picLocks noChangeAspect="1"/>
          </p:cNvPicPr>
          <p:nvPr/>
        </p:nvPicPr>
        <p:blipFill>
          <a:blip r:embed="rId2"/>
          <a:stretch>
            <a:fillRect/>
          </a:stretch>
        </p:blipFill>
        <p:spPr>
          <a:xfrm>
            <a:off x="2774950" y="1352550"/>
            <a:ext cx="6642100" cy="4152900"/>
          </a:xfrm>
          <a:prstGeom prst="rect">
            <a:avLst/>
          </a:prstGeom>
        </p:spPr>
      </p:pic>
    </p:spTree>
    <p:extLst>
      <p:ext uri="{BB962C8B-B14F-4D97-AF65-F5344CB8AC3E}">
        <p14:creationId xmlns:p14="http://schemas.microsoft.com/office/powerpoint/2010/main" val="35776986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1292114" cy="4931228"/>
          </a:xfrm>
        </p:spPr>
        <p:txBody>
          <a:bodyPr>
            <a:normAutofit fontScale="77500" lnSpcReduction="20000"/>
          </a:bodyPr>
          <a:lstStyle/>
          <a:p>
            <a:r>
              <a:rPr lang="tr-TR" dirty="0"/>
              <a:t>(1) Total employment changes</a:t>
            </a:r>
            <a:r>
              <a:rPr lang="x-none" dirty="0"/>
              <a:t> simply </a:t>
            </a:r>
            <a:r>
              <a:rPr lang="tr-TR" dirty="0"/>
              <a:t>compare </a:t>
            </a:r>
            <a:r>
              <a:rPr lang="x-none" dirty="0"/>
              <a:t>the level of employment across the </a:t>
            </a:r>
            <a:r>
              <a:rPr lang="tr-TR" dirty="0"/>
              <a:t>SEI </a:t>
            </a:r>
            <a:r>
              <a:rPr lang="x-none" dirty="0"/>
              <a:t>scenario results and those of the base</a:t>
            </a:r>
            <a:r>
              <a:rPr lang="tr-TR" dirty="0"/>
              <a:t>line.</a:t>
            </a:r>
          </a:p>
          <a:p>
            <a:pPr lvl="1"/>
            <a:r>
              <a:rPr lang="tr-TR" dirty="0"/>
              <a:t>Data comes from the CGE results </a:t>
            </a:r>
            <a:r>
              <a:rPr lang="tr-TR" dirty="0" smtClean="0"/>
              <a:t>for</a:t>
            </a:r>
            <a:r>
              <a:rPr lang="en-US" dirty="0" smtClean="0"/>
              <a:t> 2030 and</a:t>
            </a:r>
            <a:r>
              <a:rPr lang="tr-TR" dirty="0" smtClean="0"/>
              <a:t> </a:t>
            </a:r>
            <a:r>
              <a:rPr lang="tr-TR" dirty="0"/>
              <a:t>2040.</a:t>
            </a:r>
          </a:p>
          <a:p>
            <a:endParaRPr lang="tr-TR" dirty="0"/>
          </a:p>
          <a:p>
            <a:r>
              <a:rPr lang="tr-TR" dirty="0"/>
              <a:t>(2.i) Employment effects due to </a:t>
            </a:r>
            <a:r>
              <a:rPr lang="tr-TR" i="1" dirty="0"/>
              <a:t>efficiency gains </a:t>
            </a:r>
            <a:r>
              <a:rPr lang="tr-TR" dirty="0"/>
              <a:t>(i.e. due to lower electricity demand)</a:t>
            </a:r>
            <a:endParaRPr lang="x-none" dirty="0"/>
          </a:p>
          <a:p>
            <a:pPr lvl="1"/>
            <a:r>
              <a:rPr lang="x-none" dirty="0"/>
              <a:t>In determining the impact of efficiency gains, both the direct and the indirect </a:t>
            </a:r>
            <a:r>
              <a:rPr lang="en-US" dirty="0" smtClean="0"/>
              <a:t>changes </a:t>
            </a:r>
            <a:r>
              <a:rPr lang="x-none" dirty="0" smtClean="0"/>
              <a:t>in </a:t>
            </a:r>
            <a:r>
              <a:rPr lang="x-none" dirty="0"/>
              <a:t>labor employmen</a:t>
            </a:r>
            <a:r>
              <a:rPr lang="tr-TR" dirty="0"/>
              <a:t>t can</a:t>
            </a:r>
            <a:r>
              <a:rPr lang="x-none" dirty="0"/>
              <a:t> be calculated.</a:t>
            </a:r>
            <a:r>
              <a:rPr lang="tr-TR" dirty="0"/>
              <a:t> Direct and </a:t>
            </a:r>
            <a:r>
              <a:rPr lang="en-US" dirty="0"/>
              <a:t>i</a:t>
            </a:r>
            <a:r>
              <a:rPr lang="x-none" dirty="0" smtClean="0"/>
              <a:t>ndirect </a:t>
            </a:r>
            <a:r>
              <a:rPr lang="en-US" dirty="0" smtClean="0"/>
              <a:t>changes </a:t>
            </a:r>
            <a:r>
              <a:rPr lang="x-none" dirty="0" smtClean="0"/>
              <a:t>entail </a:t>
            </a:r>
            <a:r>
              <a:rPr lang="x-none" dirty="0"/>
              <a:t>employment </a:t>
            </a:r>
            <a:r>
              <a:rPr lang="en-US" dirty="0" smtClean="0"/>
              <a:t>changes </a:t>
            </a:r>
            <a:r>
              <a:rPr lang="x-none" dirty="0" smtClean="0"/>
              <a:t>in</a:t>
            </a:r>
            <a:r>
              <a:rPr lang="tr-TR" dirty="0" smtClean="0"/>
              <a:t> </a:t>
            </a:r>
            <a:r>
              <a:rPr lang="tr-TR" dirty="0"/>
              <a:t>electricity and</a:t>
            </a:r>
            <a:r>
              <a:rPr lang="x-none" dirty="0"/>
              <a:t> other sectors </a:t>
            </a:r>
            <a:r>
              <a:rPr lang="tr-TR" dirty="0"/>
              <a:t>using </a:t>
            </a:r>
            <a:r>
              <a:rPr lang="x-none" dirty="0"/>
              <a:t>electricity</a:t>
            </a:r>
            <a:r>
              <a:rPr lang="tr-TR" dirty="0"/>
              <a:t> as an </a:t>
            </a:r>
            <a:r>
              <a:rPr lang="x-none" dirty="0"/>
              <a:t>inter</a:t>
            </a:r>
            <a:r>
              <a:rPr lang="tr-TR" dirty="0"/>
              <a:t>m</a:t>
            </a:r>
            <a:r>
              <a:rPr lang="x-none" dirty="0"/>
              <a:t>ediate input </a:t>
            </a:r>
            <a:r>
              <a:rPr lang="tr-TR" dirty="0"/>
              <a:t>in</a:t>
            </a:r>
            <a:r>
              <a:rPr lang="x-none" dirty="0"/>
              <a:t> the</a:t>
            </a:r>
            <a:r>
              <a:rPr lang="tr-TR" dirty="0"/>
              <a:t>ir</a:t>
            </a:r>
            <a:r>
              <a:rPr lang="x-none" dirty="0"/>
              <a:t> production</a:t>
            </a:r>
            <a:r>
              <a:rPr lang="tr-TR" dirty="0"/>
              <a:t>, respectively</a:t>
            </a:r>
            <a:r>
              <a:rPr lang="x-none" dirty="0"/>
              <a:t>. </a:t>
            </a:r>
            <a:r>
              <a:rPr lang="en-US" dirty="0"/>
              <a:t>T</a:t>
            </a:r>
            <a:r>
              <a:rPr lang="x-none" dirty="0"/>
              <a:t>h</a:t>
            </a:r>
            <a:r>
              <a:rPr lang="tr-TR" dirty="0"/>
              <a:t>ese</a:t>
            </a:r>
            <a:r>
              <a:rPr lang="x-none" dirty="0"/>
              <a:t> will be calculated using the so-called </a:t>
            </a:r>
            <a:r>
              <a:rPr lang="x-none" dirty="0" smtClean="0"/>
              <a:t>Leontief </a:t>
            </a:r>
            <a:r>
              <a:rPr lang="x-none" dirty="0"/>
              <a:t>inverse mult</a:t>
            </a:r>
            <a:r>
              <a:rPr lang="tr-TR" dirty="0"/>
              <a:t>i</a:t>
            </a:r>
            <a:r>
              <a:rPr lang="x-none" dirty="0"/>
              <a:t>plied by labor shares, (I-A)</a:t>
            </a:r>
            <a:r>
              <a:rPr lang="x-none" baseline="30000" dirty="0"/>
              <a:t>-1 </a:t>
            </a:r>
            <a:r>
              <a:rPr lang="x-none" dirty="0"/>
              <a:t> x (L/X)</a:t>
            </a:r>
            <a:r>
              <a:rPr lang="tr-TR" dirty="0"/>
              <a:t>.</a:t>
            </a:r>
          </a:p>
          <a:p>
            <a:endParaRPr lang="tr-TR" dirty="0"/>
          </a:p>
          <a:p>
            <a:r>
              <a:rPr lang="tr-TR" dirty="0"/>
              <a:t>(2.ii) Employment impacts due to increased shares of </a:t>
            </a:r>
            <a:r>
              <a:rPr lang="tr-TR" i="1" dirty="0"/>
              <a:t>RE</a:t>
            </a:r>
            <a:r>
              <a:rPr lang="tr-TR" dirty="0"/>
              <a:t> in total generation</a:t>
            </a:r>
          </a:p>
          <a:p>
            <a:pPr lvl="1"/>
            <a:r>
              <a:rPr lang="tr-TR" dirty="0"/>
              <a:t>We also account for the employment effects of the RE transition using </a:t>
            </a:r>
            <a:r>
              <a:rPr lang="tr-TR" dirty="0" smtClean="0"/>
              <a:t>employment </a:t>
            </a:r>
            <a:r>
              <a:rPr lang="tr-TR" dirty="0"/>
              <a:t>factors </a:t>
            </a:r>
            <a:r>
              <a:rPr lang="tr-TR" dirty="0" smtClean="0"/>
              <a:t>approach</a:t>
            </a:r>
            <a:endParaRPr lang="x-none" dirty="0"/>
          </a:p>
        </p:txBody>
      </p:sp>
      <p:sp>
        <p:nvSpPr>
          <p:cNvPr id="4" name="Title 1"/>
          <p:cNvSpPr txBox="1">
            <a:spLocks/>
          </p:cNvSpPr>
          <p:nvPr/>
        </p:nvSpPr>
        <p:spPr>
          <a:xfrm>
            <a:off x="762000" y="427038"/>
            <a:ext cx="10972800" cy="1143000"/>
          </a:xfrm>
          <a:prstGeom prst="rect">
            <a:avLst/>
          </a:prstGeom>
        </p:spPr>
        <p:txBody>
          <a:bodyPr vert="horz" lIns="91440" tIns="45720" rIns="91440" bIns="45720" rtlCol="0" anchor="ctr">
            <a:normAutofit fontScale="9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E</a:t>
            </a:r>
            <a:r>
              <a:rPr lang="en-US" dirty="0" smtClean="0"/>
              <a:t>.      Social Impacts: Employment and Wages</a:t>
            </a:r>
            <a:br>
              <a:rPr lang="en-US" dirty="0" smtClean="0"/>
            </a:br>
            <a:endParaRPr lang="en-US" dirty="0"/>
          </a:p>
        </p:txBody>
      </p:sp>
    </p:spTree>
    <p:extLst>
      <p:ext uri="{BB962C8B-B14F-4D97-AF65-F5344CB8AC3E}">
        <p14:creationId xmlns:p14="http://schemas.microsoft.com/office/powerpoint/2010/main" val="1236441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a:t>
            </a:r>
            <a:r>
              <a:rPr lang="en-US" dirty="0" smtClean="0"/>
              <a:t>. Introduction and Literature</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Turkiye</a:t>
            </a:r>
            <a:r>
              <a:rPr lang="en-US" dirty="0" smtClean="0"/>
              <a:t> </a:t>
            </a:r>
            <a:r>
              <a:rPr lang="en-US" dirty="0"/>
              <a:t>has the long-term goal of transforming its power system to one that is cleaner, more secure and more affordable. </a:t>
            </a:r>
            <a:endParaRPr lang="en-US" dirty="0" smtClean="0"/>
          </a:p>
          <a:p>
            <a:r>
              <a:rPr lang="en-US" dirty="0" smtClean="0"/>
              <a:t>The country announced </a:t>
            </a:r>
            <a:r>
              <a:rPr lang="en-US" dirty="0"/>
              <a:t>its net-zero emission target to be achieved by 2053. </a:t>
            </a:r>
            <a:r>
              <a:rPr lang="en-US" dirty="0" smtClean="0"/>
              <a:t>Reducing </a:t>
            </a:r>
            <a:r>
              <a:rPr lang="en-US" dirty="0" err="1" smtClean="0"/>
              <a:t>Turkiye’s</a:t>
            </a:r>
            <a:r>
              <a:rPr lang="en-US" dirty="0" smtClean="0"/>
              <a:t> </a:t>
            </a:r>
            <a:r>
              <a:rPr lang="en-US" dirty="0"/>
              <a:t>energy-related </a:t>
            </a:r>
            <a:r>
              <a:rPr lang="en-US" dirty="0" smtClean="0"/>
              <a:t>CO2 </a:t>
            </a:r>
            <a:r>
              <a:rPr lang="en-US" dirty="0"/>
              <a:t>emissions will be the main challenge as they account for about two-thirds of its total </a:t>
            </a:r>
            <a:r>
              <a:rPr lang="en-US" dirty="0" smtClean="0"/>
              <a:t>GHG emissions (</a:t>
            </a:r>
            <a:r>
              <a:rPr lang="en-US" dirty="0" err="1" smtClean="0"/>
              <a:t>TurkStat</a:t>
            </a:r>
            <a:r>
              <a:rPr lang="en-US" dirty="0"/>
              <a:t>, </a:t>
            </a:r>
            <a:r>
              <a:rPr lang="en-US" dirty="0" smtClean="0"/>
              <a:t>2021). </a:t>
            </a:r>
          </a:p>
          <a:p>
            <a:r>
              <a:rPr lang="en-US" dirty="0" err="1" smtClean="0"/>
              <a:t>Turkiye’s</a:t>
            </a:r>
            <a:r>
              <a:rPr lang="en-US" dirty="0" smtClean="0"/>
              <a:t> </a:t>
            </a:r>
            <a:r>
              <a:rPr lang="en-US" dirty="0"/>
              <a:t>energy demand growth dominated by fossil fuels needs to be reduced by an aggressive deployment of energy efficiency </a:t>
            </a:r>
            <a:r>
              <a:rPr lang="en-US" dirty="0" smtClean="0"/>
              <a:t>measures, </a:t>
            </a:r>
            <a:r>
              <a:rPr lang="en-US" dirty="0"/>
              <a:t>while fossil fuels need to be </a:t>
            </a:r>
            <a:r>
              <a:rPr lang="en-US" dirty="0" smtClean="0"/>
              <a:t>substituted </a:t>
            </a:r>
            <a:r>
              <a:rPr lang="en-US" dirty="0"/>
              <a:t>by renewable energy coupled with </a:t>
            </a:r>
            <a:r>
              <a:rPr lang="en-US" dirty="0" smtClean="0"/>
              <a:t>electrification </a:t>
            </a:r>
            <a:r>
              <a:rPr lang="en-US" dirty="0"/>
              <a:t>of heating and </a:t>
            </a:r>
            <a:r>
              <a:rPr lang="en-US" dirty="0" smtClean="0"/>
              <a:t>transport. </a:t>
            </a:r>
            <a:r>
              <a:rPr lang="en-US" dirty="0"/>
              <a:t/>
            </a:r>
            <a:br>
              <a:rPr lang="en-US" dirty="0"/>
            </a:br>
            <a:endParaRPr lang="en-US" dirty="0"/>
          </a:p>
        </p:txBody>
      </p:sp>
    </p:spTree>
    <p:extLst>
      <p:ext uri="{BB962C8B-B14F-4D97-AF65-F5344CB8AC3E}">
        <p14:creationId xmlns:p14="http://schemas.microsoft.com/office/powerpoint/2010/main" val="481381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743" y="0"/>
            <a:ext cx="11335657" cy="638629"/>
          </a:xfrm>
        </p:spPr>
        <p:txBody>
          <a:bodyPr>
            <a:noAutofit/>
          </a:bodyPr>
          <a:lstStyle/>
          <a:p>
            <a:r>
              <a:rPr lang="tr-TR" sz="2400" dirty="0"/>
              <a:t>General Outcome</a:t>
            </a:r>
            <a:br>
              <a:rPr lang="tr-TR" sz="2400" dirty="0"/>
            </a:br>
            <a:r>
              <a:rPr lang="tr-TR" sz="2400" dirty="0"/>
              <a:t>(1) Total employment changes in the </a:t>
            </a:r>
            <a:r>
              <a:rPr lang="tr-TR" sz="2400" dirty="0" smtClean="0"/>
              <a:t>SEI </a:t>
            </a:r>
            <a:r>
              <a:rPr lang="tr-TR" sz="2400" dirty="0"/>
              <a:t>Scenario</a:t>
            </a: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87449778"/>
              </p:ext>
            </p:extLst>
          </p:nvPr>
        </p:nvGraphicFramePr>
        <p:xfrm>
          <a:off x="2975429" y="754743"/>
          <a:ext cx="5576193" cy="5413839"/>
        </p:xfrm>
        <a:graphic>
          <a:graphicData uri="http://schemas.openxmlformats.org/drawingml/2006/table">
            <a:tbl>
              <a:tblPr/>
              <a:tblGrid>
                <a:gridCol w="1608920">
                  <a:extLst>
                    <a:ext uri="{9D8B030D-6E8A-4147-A177-3AD203B41FA5}">
                      <a16:colId xmlns="" xmlns:a16="http://schemas.microsoft.com/office/drawing/2014/main" val="20000"/>
                    </a:ext>
                  </a:extLst>
                </a:gridCol>
                <a:gridCol w="676180">
                  <a:extLst>
                    <a:ext uri="{9D8B030D-6E8A-4147-A177-3AD203B41FA5}">
                      <a16:colId xmlns="" xmlns:a16="http://schemas.microsoft.com/office/drawing/2014/main" val="20001"/>
                    </a:ext>
                  </a:extLst>
                </a:gridCol>
                <a:gridCol w="760702">
                  <a:extLst>
                    <a:ext uri="{9D8B030D-6E8A-4147-A177-3AD203B41FA5}">
                      <a16:colId xmlns="" xmlns:a16="http://schemas.microsoft.com/office/drawing/2014/main" val="20002"/>
                    </a:ext>
                  </a:extLst>
                </a:gridCol>
                <a:gridCol w="752779">
                  <a:extLst>
                    <a:ext uri="{9D8B030D-6E8A-4147-A177-3AD203B41FA5}">
                      <a16:colId xmlns="" xmlns:a16="http://schemas.microsoft.com/office/drawing/2014/main" val="20003"/>
                    </a:ext>
                  </a:extLst>
                </a:gridCol>
                <a:gridCol w="911257">
                  <a:extLst>
                    <a:ext uri="{9D8B030D-6E8A-4147-A177-3AD203B41FA5}">
                      <a16:colId xmlns="" xmlns:a16="http://schemas.microsoft.com/office/drawing/2014/main" val="20004"/>
                    </a:ext>
                  </a:extLst>
                </a:gridCol>
                <a:gridCol w="866355">
                  <a:extLst>
                    <a:ext uri="{9D8B030D-6E8A-4147-A177-3AD203B41FA5}">
                      <a16:colId xmlns="" xmlns:a16="http://schemas.microsoft.com/office/drawing/2014/main" val="20005"/>
                    </a:ext>
                  </a:extLst>
                </a:gridCol>
              </a:tblGrid>
              <a:tr h="1015998">
                <a:tc>
                  <a:txBody>
                    <a:bodyPr/>
                    <a:lstStyle/>
                    <a:p>
                      <a:pPr algn="l" fontAlgn="b"/>
                      <a:r>
                        <a:rPr lang="en-US" sz="800" b="0" i="0" u="none" strike="noStrike" dirty="0">
                          <a:solidFill>
                            <a:srgbClr val="000000"/>
                          </a:solidFill>
                          <a:effectLst/>
                          <a:latin typeface="Times New Roman" panose="02020603050405020304" pitchFamily="18" charset="0"/>
                        </a:rPr>
                        <a:t>Sectors</a:t>
                      </a:r>
                    </a:p>
                  </a:txBody>
                  <a:tcPr marL="6741" marR="6741" marT="674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Times New Roman" panose="02020603050405020304" pitchFamily="18" charset="0"/>
                        </a:rPr>
                        <a:t>Total sectorial employment in 2018</a:t>
                      </a:r>
                    </a:p>
                  </a:txBody>
                  <a:tcPr marL="6741" marR="6741" marT="674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Times New Roman" panose="02020603050405020304" pitchFamily="18" charset="0"/>
                        </a:rPr>
                        <a:t>Total sectorial employment to be reached by 2040 in the Reference Scenario</a:t>
                      </a:r>
                    </a:p>
                  </a:txBody>
                  <a:tcPr marL="6741" marR="6741" marT="674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Times New Roman" panose="02020603050405020304" pitchFamily="18" charset="0"/>
                        </a:rPr>
                        <a:t>Total sectorial employment to be reached by 2040 in the </a:t>
                      </a:r>
                      <a:r>
                        <a:rPr lang="en-US" sz="800" b="0" i="0" u="none" strike="noStrike" dirty="0" smtClean="0">
                          <a:solidFill>
                            <a:srgbClr val="000000"/>
                          </a:solidFill>
                          <a:effectLst/>
                          <a:latin typeface="Times New Roman" panose="02020603050405020304" pitchFamily="18" charset="0"/>
                        </a:rPr>
                        <a:t>SEI </a:t>
                      </a:r>
                      <a:r>
                        <a:rPr lang="en-US" sz="800" b="0" i="0" u="none" strike="noStrike" dirty="0">
                          <a:solidFill>
                            <a:srgbClr val="000000"/>
                          </a:solidFill>
                          <a:effectLst/>
                          <a:latin typeface="Times New Roman" panose="02020603050405020304" pitchFamily="18" charset="0"/>
                        </a:rPr>
                        <a:t>Scenario</a:t>
                      </a:r>
                    </a:p>
                  </a:txBody>
                  <a:tcPr marL="6741" marR="6741" marT="674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Times New Roman" panose="02020603050405020304" pitchFamily="18" charset="0"/>
                        </a:rPr>
                        <a:t>Change in employment (2040 </a:t>
                      </a:r>
                      <a:r>
                        <a:rPr lang="en-US" sz="800" b="0" i="0" u="none" strike="noStrike" dirty="0" smtClean="0">
                          <a:solidFill>
                            <a:srgbClr val="000000"/>
                          </a:solidFill>
                          <a:effectLst/>
                          <a:latin typeface="Times New Roman" panose="02020603050405020304" pitchFamily="18" charset="0"/>
                        </a:rPr>
                        <a:t>SEI </a:t>
                      </a:r>
                      <a:r>
                        <a:rPr lang="en-US" sz="800" b="0" i="0" u="none" strike="noStrike" dirty="0">
                          <a:solidFill>
                            <a:srgbClr val="000000"/>
                          </a:solidFill>
                          <a:effectLst/>
                          <a:latin typeface="Times New Roman" panose="02020603050405020304" pitchFamily="18" charset="0"/>
                        </a:rPr>
                        <a:t>Scenario - 2018 Employment)</a:t>
                      </a:r>
                    </a:p>
                  </a:txBody>
                  <a:tcPr marL="6741" marR="6741" marT="674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it-IT" sz="800" b="0" i="0" u="none" strike="noStrike" dirty="0">
                          <a:solidFill>
                            <a:srgbClr val="000000"/>
                          </a:solidFill>
                          <a:effectLst/>
                          <a:latin typeface="Times New Roman" panose="02020603050405020304" pitchFamily="18" charset="0"/>
                        </a:rPr>
                        <a:t>Change in employment  (2040 </a:t>
                      </a:r>
                      <a:r>
                        <a:rPr lang="it-IT" sz="800" b="0" i="0" u="none" strike="noStrike" dirty="0" smtClean="0">
                          <a:solidFill>
                            <a:srgbClr val="000000"/>
                          </a:solidFill>
                          <a:effectLst/>
                          <a:latin typeface="Times New Roman" panose="02020603050405020304" pitchFamily="18" charset="0"/>
                        </a:rPr>
                        <a:t>SEI </a:t>
                      </a:r>
                      <a:r>
                        <a:rPr lang="it-IT" sz="800" b="0" i="0" u="none" strike="noStrike" dirty="0">
                          <a:solidFill>
                            <a:srgbClr val="000000"/>
                          </a:solidFill>
                          <a:effectLst/>
                          <a:latin typeface="Times New Roman" panose="02020603050405020304" pitchFamily="18" charset="0"/>
                        </a:rPr>
                        <a:t>Scenario - 2040 Reference Scenario)</a:t>
                      </a:r>
                    </a:p>
                  </a:txBody>
                  <a:tcPr marL="6741" marR="6741" marT="674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 xmlns:a16="http://schemas.microsoft.com/office/drawing/2014/main" val="10000"/>
                  </a:ext>
                </a:extLst>
              </a:tr>
              <a:tr h="169334">
                <a:tc>
                  <a:txBody>
                    <a:bodyPr/>
                    <a:lstStyle/>
                    <a:p>
                      <a:pPr algn="l" fontAlgn="b"/>
                      <a:r>
                        <a:rPr lang="en-US" sz="800" b="0" i="0" u="none" strike="noStrike">
                          <a:solidFill>
                            <a:srgbClr val="000000"/>
                          </a:solidFill>
                          <a:effectLst/>
                          <a:latin typeface="Times New Roman" panose="02020603050405020304" pitchFamily="18" charset="0"/>
                        </a:rPr>
                        <a:t>AG: Agriculture</a:t>
                      </a:r>
                    </a:p>
                  </a:txBody>
                  <a:tcPr marL="6741" marR="6741" marT="674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Times New Roman" panose="02020603050405020304" pitchFamily="18" charset="0"/>
                        </a:rPr>
                        <a:t>4.739.000</a:t>
                      </a:r>
                    </a:p>
                  </a:txBody>
                  <a:tcPr marL="6741" marR="6741" marT="674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Times New Roman" panose="02020603050405020304" pitchFamily="18" charset="0"/>
                        </a:rPr>
                        <a:t>6.211.261</a:t>
                      </a:r>
                    </a:p>
                  </a:txBody>
                  <a:tcPr marL="6741" marR="6741" marT="674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Times New Roman" panose="02020603050405020304" pitchFamily="18" charset="0"/>
                        </a:rPr>
                        <a:t>5.973.047</a:t>
                      </a:r>
                    </a:p>
                  </a:txBody>
                  <a:tcPr marL="6741" marR="6741" marT="674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Times New Roman" panose="02020603050405020304" pitchFamily="18" charset="0"/>
                        </a:rPr>
                        <a:t>1.234.047</a:t>
                      </a:r>
                    </a:p>
                  </a:txBody>
                  <a:tcPr marL="6741" marR="6741" marT="6741" marB="0" anchor="b">
                    <a:lnL>
                      <a:noFill/>
                    </a:lnL>
                    <a:lnR>
                      <a:noFill/>
                    </a:lnR>
                    <a:lnT w="6350" cap="flat" cmpd="sng" algn="ctr">
                      <a:solidFill>
                        <a:srgbClr val="000000"/>
                      </a:solidFill>
                      <a:prstDash val="solid"/>
                      <a:round/>
                      <a:headEnd type="none" w="med" len="med"/>
                      <a:tailEnd type="none" w="med" len="med"/>
                    </a:lnT>
                    <a:lnB>
                      <a:noFill/>
                    </a:lnB>
                    <a:solidFill>
                      <a:srgbClr val="E7E6E6"/>
                    </a:solidFill>
                  </a:tcPr>
                </a:tc>
                <a:tc>
                  <a:txBody>
                    <a:bodyPr/>
                    <a:lstStyle/>
                    <a:p>
                      <a:pPr algn="r" fontAlgn="b"/>
                      <a:r>
                        <a:rPr lang="en-US" sz="800" b="0" i="0" u="none" strike="noStrike" dirty="0">
                          <a:solidFill>
                            <a:srgbClr val="000000"/>
                          </a:solidFill>
                          <a:effectLst/>
                          <a:latin typeface="Times New Roman" panose="02020603050405020304" pitchFamily="18" charset="0"/>
                        </a:rPr>
                        <a:t>-238.214</a:t>
                      </a:r>
                    </a:p>
                  </a:txBody>
                  <a:tcPr marL="6741" marR="6741" marT="6741" marB="0" anchor="b">
                    <a:lnL>
                      <a:noFill/>
                    </a:lnL>
                    <a:lnR>
                      <a:noFill/>
                    </a:lnR>
                    <a:lnT w="6350" cap="flat" cmpd="sng" algn="ctr">
                      <a:solidFill>
                        <a:srgbClr val="000000"/>
                      </a:solidFill>
                      <a:prstDash val="solid"/>
                      <a:round/>
                      <a:headEnd type="none" w="med" len="med"/>
                      <a:tailEnd type="none" w="med" len="med"/>
                    </a:lnT>
                    <a:lnB>
                      <a:noFill/>
                    </a:lnB>
                    <a:solidFill>
                      <a:srgbClr val="E7E6E6"/>
                    </a:solidFill>
                  </a:tcPr>
                </a:tc>
                <a:extLst>
                  <a:ext uri="{0D108BD9-81ED-4DB2-BD59-A6C34878D82A}">
                    <a16:rowId xmlns="" xmlns:a16="http://schemas.microsoft.com/office/drawing/2014/main" val="10001"/>
                  </a:ext>
                </a:extLst>
              </a:tr>
              <a:tr h="169334">
                <a:tc>
                  <a:txBody>
                    <a:bodyPr/>
                    <a:lstStyle/>
                    <a:p>
                      <a:pPr algn="l" fontAlgn="b"/>
                      <a:r>
                        <a:rPr lang="en-US" sz="800" b="0" i="0" u="none" strike="noStrike">
                          <a:solidFill>
                            <a:srgbClr val="000000"/>
                          </a:solidFill>
                          <a:effectLst/>
                          <a:latin typeface="Times New Roman" panose="02020603050405020304" pitchFamily="18" charset="0"/>
                        </a:rPr>
                        <a:t>MI: Mining</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150.000</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188.753</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150.561</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561</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dirty="0">
                          <a:solidFill>
                            <a:srgbClr val="000000"/>
                          </a:solidFill>
                          <a:effectLst/>
                          <a:latin typeface="Times New Roman" panose="02020603050405020304" pitchFamily="18" charset="0"/>
                        </a:rPr>
                        <a:t>-38.192</a:t>
                      </a:r>
                    </a:p>
                  </a:txBody>
                  <a:tcPr marL="6741" marR="6741" marT="6741" marB="0" anchor="b">
                    <a:lnL>
                      <a:noFill/>
                    </a:lnL>
                    <a:lnR>
                      <a:noFill/>
                    </a:lnR>
                    <a:lnT>
                      <a:noFill/>
                    </a:lnT>
                    <a:lnB>
                      <a:noFill/>
                    </a:lnB>
                    <a:solidFill>
                      <a:srgbClr val="E7E6E6"/>
                    </a:solidFill>
                  </a:tcPr>
                </a:tc>
                <a:extLst>
                  <a:ext uri="{0D108BD9-81ED-4DB2-BD59-A6C34878D82A}">
                    <a16:rowId xmlns="" xmlns:a16="http://schemas.microsoft.com/office/drawing/2014/main" val="10002"/>
                  </a:ext>
                </a:extLst>
              </a:tr>
              <a:tr h="169334">
                <a:tc>
                  <a:txBody>
                    <a:bodyPr/>
                    <a:lstStyle/>
                    <a:p>
                      <a:pPr algn="l" fontAlgn="b"/>
                      <a:r>
                        <a:rPr lang="en-US" sz="800" b="0" i="0" u="none" strike="noStrike">
                          <a:solidFill>
                            <a:srgbClr val="000000"/>
                          </a:solidFill>
                          <a:effectLst/>
                          <a:latin typeface="Times New Roman" panose="02020603050405020304" pitchFamily="18" charset="0"/>
                        </a:rPr>
                        <a:t>FO: Food Processing</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610.158</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766.377</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733.510</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123.352</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a:solidFill>
                            <a:srgbClr val="000000"/>
                          </a:solidFill>
                          <a:effectLst/>
                          <a:latin typeface="Times New Roman" panose="02020603050405020304" pitchFamily="18" charset="0"/>
                        </a:rPr>
                        <a:t>-32.867</a:t>
                      </a:r>
                    </a:p>
                  </a:txBody>
                  <a:tcPr marL="6741" marR="6741" marT="6741" marB="0" anchor="b">
                    <a:lnL>
                      <a:noFill/>
                    </a:lnL>
                    <a:lnR>
                      <a:noFill/>
                    </a:lnR>
                    <a:lnT>
                      <a:noFill/>
                    </a:lnT>
                    <a:lnB>
                      <a:noFill/>
                    </a:lnB>
                    <a:solidFill>
                      <a:srgbClr val="E7E6E6"/>
                    </a:solidFill>
                  </a:tcPr>
                </a:tc>
                <a:extLst>
                  <a:ext uri="{0D108BD9-81ED-4DB2-BD59-A6C34878D82A}">
                    <a16:rowId xmlns="" xmlns:a16="http://schemas.microsoft.com/office/drawing/2014/main" val="10003"/>
                  </a:ext>
                </a:extLst>
              </a:tr>
              <a:tr h="169334">
                <a:tc>
                  <a:txBody>
                    <a:bodyPr/>
                    <a:lstStyle/>
                    <a:p>
                      <a:pPr algn="l" fontAlgn="b"/>
                      <a:r>
                        <a:rPr lang="en-US" sz="800" b="0" i="0" u="none" strike="noStrike">
                          <a:solidFill>
                            <a:srgbClr val="000000"/>
                          </a:solidFill>
                          <a:effectLst/>
                          <a:latin typeface="Times New Roman" panose="02020603050405020304" pitchFamily="18" charset="0"/>
                        </a:rPr>
                        <a:t>TE: Textiles, Clothing</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1.241.675</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1.615.693</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1.366.057</a:t>
                      </a:r>
                    </a:p>
                  </a:txBody>
                  <a:tcPr marL="6741" marR="6741" marT="6741" marB="0" anchor="b">
                    <a:lnL>
                      <a:noFill/>
                    </a:lnL>
                    <a:lnR>
                      <a:noFill/>
                    </a:lnR>
                    <a:lnT>
                      <a:noFill/>
                    </a:lnT>
                    <a:lnB>
                      <a:noFill/>
                    </a:lnB>
                  </a:tcPr>
                </a:tc>
                <a:tc>
                  <a:txBody>
                    <a:bodyPr/>
                    <a:lstStyle/>
                    <a:p>
                      <a:pPr algn="r" fontAlgn="b"/>
                      <a:r>
                        <a:rPr lang="en-US" sz="800" b="0" i="0" u="none" strike="noStrike" dirty="0">
                          <a:solidFill>
                            <a:srgbClr val="000000"/>
                          </a:solidFill>
                          <a:effectLst/>
                          <a:latin typeface="Times New Roman" panose="02020603050405020304" pitchFamily="18" charset="0"/>
                        </a:rPr>
                        <a:t>124.382</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a:solidFill>
                            <a:srgbClr val="000000"/>
                          </a:solidFill>
                          <a:effectLst/>
                          <a:latin typeface="Times New Roman" panose="02020603050405020304" pitchFamily="18" charset="0"/>
                        </a:rPr>
                        <a:t>-249.636</a:t>
                      </a:r>
                    </a:p>
                  </a:txBody>
                  <a:tcPr marL="6741" marR="6741" marT="6741" marB="0" anchor="b">
                    <a:lnL>
                      <a:noFill/>
                    </a:lnL>
                    <a:lnR>
                      <a:noFill/>
                    </a:lnR>
                    <a:lnT>
                      <a:noFill/>
                    </a:lnT>
                    <a:lnB>
                      <a:noFill/>
                    </a:lnB>
                    <a:solidFill>
                      <a:srgbClr val="E7E6E6"/>
                    </a:solidFill>
                  </a:tcPr>
                </a:tc>
                <a:extLst>
                  <a:ext uri="{0D108BD9-81ED-4DB2-BD59-A6C34878D82A}">
                    <a16:rowId xmlns="" xmlns:a16="http://schemas.microsoft.com/office/drawing/2014/main" val="10004"/>
                  </a:ext>
                </a:extLst>
              </a:tr>
              <a:tr h="169334">
                <a:tc>
                  <a:txBody>
                    <a:bodyPr/>
                    <a:lstStyle/>
                    <a:p>
                      <a:pPr algn="l" fontAlgn="b"/>
                      <a:r>
                        <a:rPr lang="en-US" sz="800" b="0" i="0" u="none" strike="noStrike">
                          <a:solidFill>
                            <a:srgbClr val="000000"/>
                          </a:solidFill>
                          <a:effectLst/>
                          <a:latin typeface="Times New Roman" panose="02020603050405020304" pitchFamily="18" charset="0"/>
                        </a:rPr>
                        <a:t>OE: Other Economy</a:t>
                      </a:r>
                    </a:p>
                  </a:txBody>
                  <a:tcPr marL="6741" marR="6741" marT="6741" marB="0" anchor="b">
                    <a:lnL>
                      <a:noFill/>
                    </a:lnL>
                    <a:lnR>
                      <a:noFill/>
                    </a:lnR>
                    <a:lnT>
                      <a:noFill/>
                    </a:lnT>
                    <a:lnB>
                      <a:noFill/>
                    </a:lnB>
                    <a:solidFill>
                      <a:srgbClr val="A9D08E"/>
                    </a:solidFill>
                  </a:tcPr>
                </a:tc>
                <a:tc>
                  <a:txBody>
                    <a:bodyPr/>
                    <a:lstStyle/>
                    <a:p>
                      <a:pPr algn="r" fontAlgn="b"/>
                      <a:r>
                        <a:rPr lang="en-US" sz="800" b="0" i="0" u="none" strike="noStrike">
                          <a:solidFill>
                            <a:srgbClr val="000000"/>
                          </a:solidFill>
                          <a:effectLst/>
                          <a:latin typeface="Times New Roman" panose="02020603050405020304" pitchFamily="18" charset="0"/>
                        </a:rPr>
                        <a:t>4.676.522</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5.665.234</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5.833.521</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1.156.999</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a:solidFill>
                            <a:srgbClr val="000000"/>
                          </a:solidFill>
                          <a:effectLst/>
                          <a:latin typeface="Times New Roman" panose="02020603050405020304" pitchFamily="18" charset="0"/>
                        </a:rPr>
                        <a:t>168.287</a:t>
                      </a:r>
                    </a:p>
                  </a:txBody>
                  <a:tcPr marL="6741" marR="6741" marT="6741" marB="0" anchor="b">
                    <a:lnL>
                      <a:noFill/>
                    </a:lnL>
                    <a:lnR>
                      <a:noFill/>
                    </a:lnR>
                    <a:lnT>
                      <a:noFill/>
                    </a:lnT>
                    <a:lnB>
                      <a:noFill/>
                    </a:lnB>
                    <a:solidFill>
                      <a:srgbClr val="A9D08E"/>
                    </a:solidFill>
                  </a:tcPr>
                </a:tc>
                <a:extLst>
                  <a:ext uri="{0D108BD9-81ED-4DB2-BD59-A6C34878D82A}">
                    <a16:rowId xmlns="" xmlns:a16="http://schemas.microsoft.com/office/drawing/2014/main" val="10005"/>
                  </a:ext>
                </a:extLst>
              </a:tr>
              <a:tr h="169334">
                <a:tc>
                  <a:txBody>
                    <a:bodyPr/>
                    <a:lstStyle/>
                    <a:p>
                      <a:pPr algn="l" fontAlgn="b"/>
                      <a:r>
                        <a:rPr lang="en-US" sz="800" b="0" i="0" u="none" strike="noStrike">
                          <a:solidFill>
                            <a:srgbClr val="000000"/>
                          </a:solidFill>
                          <a:effectLst/>
                          <a:latin typeface="Times New Roman" panose="02020603050405020304" pitchFamily="18" charset="0"/>
                        </a:rPr>
                        <a:t>PA: Paper Products</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144.412</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186.545</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182.637</a:t>
                      </a:r>
                    </a:p>
                  </a:txBody>
                  <a:tcPr marL="6741" marR="6741" marT="6741" marB="0" anchor="b">
                    <a:lnL>
                      <a:noFill/>
                    </a:lnL>
                    <a:lnR>
                      <a:noFill/>
                    </a:lnR>
                    <a:lnT>
                      <a:noFill/>
                    </a:lnT>
                    <a:lnB>
                      <a:noFill/>
                    </a:lnB>
                  </a:tcPr>
                </a:tc>
                <a:tc>
                  <a:txBody>
                    <a:bodyPr/>
                    <a:lstStyle/>
                    <a:p>
                      <a:pPr algn="r" fontAlgn="b"/>
                      <a:r>
                        <a:rPr lang="en-US" sz="800" b="0" i="0" u="none" strike="noStrike" dirty="0">
                          <a:solidFill>
                            <a:srgbClr val="000000"/>
                          </a:solidFill>
                          <a:effectLst/>
                          <a:latin typeface="Times New Roman" panose="02020603050405020304" pitchFamily="18" charset="0"/>
                        </a:rPr>
                        <a:t>38.225</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a:solidFill>
                            <a:srgbClr val="000000"/>
                          </a:solidFill>
                          <a:effectLst/>
                          <a:latin typeface="Times New Roman" panose="02020603050405020304" pitchFamily="18" charset="0"/>
                        </a:rPr>
                        <a:t>-3.908</a:t>
                      </a:r>
                    </a:p>
                  </a:txBody>
                  <a:tcPr marL="6741" marR="6741" marT="6741" marB="0" anchor="b">
                    <a:lnL>
                      <a:noFill/>
                    </a:lnL>
                    <a:lnR>
                      <a:noFill/>
                    </a:lnR>
                    <a:lnT>
                      <a:noFill/>
                    </a:lnT>
                    <a:lnB>
                      <a:noFill/>
                    </a:lnB>
                    <a:solidFill>
                      <a:srgbClr val="E7E6E6"/>
                    </a:solidFill>
                  </a:tcPr>
                </a:tc>
                <a:extLst>
                  <a:ext uri="{0D108BD9-81ED-4DB2-BD59-A6C34878D82A}">
                    <a16:rowId xmlns="" xmlns:a16="http://schemas.microsoft.com/office/drawing/2014/main" val="10006"/>
                  </a:ext>
                </a:extLst>
              </a:tr>
              <a:tr h="169334">
                <a:tc>
                  <a:txBody>
                    <a:bodyPr/>
                    <a:lstStyle/>
                    <a:p>
                      <a:pPr algn="l" fontAlgn="b"/>
                      <a:r>
                        <a:rPr lang="en-US" sz="800" b="0" i="0" u="none" strike="noStrike">
                          <a:solidFill>
                            <a:srgbClr val="000000"/>
                          </a:solidFill>
                          <a:effectLst/>
                          <a:latin typeface="Times New Roman" panose="02020603050405020304" pitchFamily="18" charset="0"/>
                        </a:rPr>
                        <a:t>PE: Petroleum Products</a:t>
                      </a:r>
                    </a:p>
                  </a:txBody>
                  <a:tcPr marL="6741" marR="6741" marT="6741" marB="0" anchor="b">
                    <a:lnL>
                      <a:noFill/>
                    </a:lnL>
                    <a:lnR>
                      <a:noFill/>
                    </a:lnR>
                    <a:lnT>
                      <a:noFill/>
                    </a:lnT>
                    <a:lnB>
                      <a:noFill/>
                    </a:lnB>
                  </a:tcPr>
                </a:tc>
                <a:tc>
                  <a:txBody>
                    <a:bodyPr/>
                    <a:lstStyle/>
                    <a:p>
                      <a:pPr algn="r" fontAlgn="b"/>
                      <a:r>
                        <a:rPr lang="en-US" sz="800" b="0" i="0" u="none" strike="noStrike" dirty="0">
                          <a:solidFill>
                            <a:srgbClr val="000000"/>
                          </a:solidFill>
                          <a:effectLst/>
                          <a:latin typeface="Times New Roman" panose="02020603050405020304" pitchFamily="18" charset="0"/>
                        </a:rPr>
                        <a:t>10.380</a:t>
                      </a:r>
                    </a:p>
                  </a:txBody>
                  <a:tcPr marL="6741" marR="6741" marT="6741" marB="0" anchor="b">
                    <a:lnL>
                      <a:noFill/>
                    </a:lnL>
                    <a:lnR>
                      <a:noFill/>
                    </a:lnR>
                    <a:lnT>
                      <a:noFill/>
                    </a:lnT>
                    <a:lnB>
                      <a:noFill/>
                    </a:lnB>
                  </a:tcPr>
                </a:tc>
                <a:tc>
                  <a:txBody>
                    <a:bodyPr/>
                    <a:lstStyle/>
                    <a:p>
                      <a:pPr algn="r" fontAlgn="b"/>
                      <a:r>
                        <a:rPr lang="en-US" sz="800" b="0" i="0" u="none" strike="noStrike" dirty="0">
                          <a:solidFill>
                            <a:srgbClr val="000000"/>
                          </a:solidFill>
                          <a:effectLst/>
                          <a:latin typeface="Times New Roman" panose="02020603050405020304" pitchFamily="18" charset="0"/>
                        </a:rPr>
                        <a:t>13.369</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9.072</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-1.308</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a:solidFill>
                            <a:srgbClr val="000000"/>
                          </a:solidFill>
                          <a:effectLst/>
                          <a:latin typeface="Times New Roman" panose="02020603050405020304" pitchFamily="18" charset="0"/>
                        </a:rPr>
                        <a:t>-4.297</a:t>
                      </a:r>
                    </a:p>
                  </a:txBody>
                  <a:tcPr marL="6741" marR="6741" marT="6741" marB="0" anchor="b">
                    <a:lnL>
                      <a:noFill/>
                    </a:lnL>
                    <a:lnR>
                      <a:noFill/>
                    </a:lnR>
                    <a:lnT>
                      <a:noFill/>
                    </a:lnT>
                    <a:lnB>
                      <a:noFill/>
                    </a:lnB>
                    <a:solidFill>
                      <a:srgbClr val="E7E6E6"/>
                    </a:solidFill>
                  </a:tcPr>
                </a:tc>
                <a:extLst>
                  <a:ext uri="{0D108BD9-81ED-4DB2-BD59-A6C34878D82A}">
                    <a16:rowId xmlns="" xmlns:a16="http://schemas.microsoft.com/office/drawing/2014/main" val="10007"/>
                  </a:ext>
                </a:extLst>
              </a:tr>
              <a:tr h="169334">
                <a:tc>
                  <a:txBody>
                    <a:bodyPr/>
                    <a:lstStyle/>
                    <a:p>
                      <a:pPr algn="l" fontAlgn="b"/>
                      <a:r>
                        <a:rPr lang="en-US" sz="800" b="0" i="0" u="none" strike="noStrike">
                          <a:solidFill>
                            <a:srgbClr val="000000"/>
                          </a:solidFill>
                          <a:effectLst/>
                          <a:latin typeface="Times New Roman" panose="02020603050405020304" pitchFamily="18" charset="0"/>
                        </a:rPr>
                        <a:t>CH: Chemicals</a:t>
                      </a:r>
                    </a:p>
                  </a:txBody>
                  <a:tcPr marL="6741" marR="6741" marT="6741" marB="0" anchor="b">
                    <a:lnL>
                      <a:noFill/>
                    </a:lnL>
                    <a:lnR>
                      <a:noFill/>
                    </a:lnR>
                    <a:lnT>
                      <a:noFill/>
                    </a:lnT>
                    <a:lnB>
                      <a:noFill/>
                    </a:lnB>
                    <a:solidFill>
                      <a:srgbClr val="A9D08E"/>
                    </a:solidFill>
                  </a:tcPr>
                </a:tc>
                <a:tc>
                  <a:txBody>
                    <a:bodyPr/>
                    <a:lstStyle/>
                    <a:p>
                      <a:pPr algn="r" fontAlgn="b"/>
                      <a:r>
                        <a:rPr lang="en-US" sz="800" b="0" i="0" u="none" strike="noStrike">
                          <a:solidFill>
                            <a:srgbClr val="000000"/>
                          </a:solidFill>
                          <a:effectLst/>
                          <a:latin typeface="Times New Roman" panose="02020603050405020304" pitchFamily="18" charset="0"/>
                        </a:rPr>
                        <a:t>409.504</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647.399</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766.906</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357.402</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a:solidFill>
                            <a:srgbClr val="000000"/>
                          </a:solidFill>
                          <a:effectLst/>
                          <a:latin typeface="Times New Roman" panose="02020603050405020304" pitchFamily="18" charset="0"/>
                        </a:rPr>
                        <a:t>119.507</a:t>
                      </a:r>
                    </a:p>
                  </a:txBody>
                  <a:tcPr marL="6741" marR="6741" marT="6741" marB="0" anchor="b">
                    <a:lnL>
                      <a:noFill/>
                    </a:lnL>
                    <a:lnR>
                      <a:noFill/>
                    </a:lnR>
                    <a:lnT>
                      <a:noFill/>
                    </a:lnT>
                    <a:lnB>
                      <a:noFill/>
                    </a:lnB>
                    <a:solidFill>
                      <a:srgbClr val="A9D08E"/>
                    </a:solidFill>
                  </a:tcPr>
                </a:tc>
                <a:extLst>
                  <a:ext uri="{0D108BD9-81ED-4DB2-BD59-A6C34878D82A}">
                    <a16:rowId xmlns="" xmlns:a16="http://schemas.microsoft.com/office/drawing/2014/main" val="10008"/>
                  </a:ext>
                </a:extLst>
              </a:tr>
              <a:tr h="169334">
                <a:tc>
                  <a:txBody>
                    <a:bodyPr/>
                    <a:lstStyle/>
                    <a:p>
                      <a:pPr algn="l" fontAlgn="b"/>
                      <a:r>
                        <a:rPr lang="en-US" sz="800" b="0" i="0" u="none" strike="noStrike">
                          <a:solidFill>
                            <a:srgbClr val="000000"/>
                          </a:solidFill>
                          <a:effectLst/>
                          <a:latin typeface="Times New Roman" panose="02020603050405020304" pitchFamily="18" charset="0"/>
                        </a:rPr>
                        <a:t>CE: Cement</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305.010</a:t>
                      </a:r>
                    </a:p>
                  </a:txBody>
                  <a:tcPr marL="6741" marR="6741" marT="6741" marB="0" anchor="b">
                    <a:lnL>
                      <a:noFill/>
                    </a:lnL>
                    <a:lnR>
                      <a:noFill/>
                    </a:lnR>
                    <a:lnT>
                      <a:noFill/>
                    </a:lnT>
                    <a:lnB>
                      <a:noFill/>
                    </a:lnB>
                  </a:tcPr>
                </a:tc>
                <a:tc>
                  <a:txBody>
                    <a:bodyPr/>
                    <a:lstStyle/>
                    <a:p>
                      <a:pPr algn="r" fontAlgn="b"/>
                      <a:r>
                        <a:rPr lang="en-US" sz="800" b="0" i="0" u="none" strike="noStrike" dirty="0">
                          <a:solidFill>
                            <a:srgbClr val="000000"/>
                          </a:solidFill>
                          <a:effectLst/>
                          <a:latin typeface="Times New Roman" panose="02020603050405020304" pitchFamily="18" charset="0"/>
                        </a:rPr>
                        <a:t>382.566</a:t>
                      </a:r>
                    </a:p>
                  </a:txBody>
                  <a:tcPr marL="6741" marR="6741" marT="6741" marB="0" anchor="b">
                    <a:lnL>
                      <a:noFill/>
                    </a:lnL>
                    <a:lnR>
                      <a:noFill/>
                    </a:lnR>
                    <a:lnT>
                      <a:noFill/>
                    </a:lnT>
                    <a:lnB>
                      <a:noFill/>
                    </a:lnB>
                  </a:tcPr>
                </a:tc>
                <a:tc>
                  <a:txBody>
                    <a:bodyPr/>
                    <a:lstStyle/>
                    <a:p>
                      <a:pPr algn="r" fontAlgn="b"/>
                      <a:r>
                        <a:rPr lang="en-US" sz="800" b="0" i="0" u="none" strike="noStrike" dirty="0">
                          <a:solidFill>
                            <a:srgbClr val="000000"/>
                          </a:solidFill>
                          <a:effectLst/>
                          <a:latin typeface="Times New Roman" panose="02020603050405020304" pitchFamily="18" charset="0"/>
                        </a:rPr>
                        <a:t>380.250</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75.240</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a:solidFill>
                            <a:srgbClr val="000000"/>
                          </a:solidFill>
                          <a:effectLst/>
                          <a:latin typeface="Times New Roman" panose="02020603050405020304" pitchFamily="18" charset="0"/>
                        </a:rPr>
                        <a:t>-2.316</a:t>
                      </a:r>
                    </a:p>
                  </a:txBody>
                  <a:tcPr marL="6741" marR="6741" marT="6741" marB="0" anchor="b">
                    <a:lnL>
                      <a:noFill/>
                    </a:lnL>
                    <a:lnR>
                      <a:noFill/>
                    </a:lnR>
                    <a:lnT>
                      <a:noFill/>
                    </a:lnT>
                    <a:lnB>
                      <a:noFill/>
                    </a:lnB>
                    <a:solidFill>
                      <a:srgbClr val="E7E6E6"/>
                    </a:solidFill>
                  </a:tcPr>
                </a:tc>
                <a:extLst>
                  <a:ext uri="{0D108BD9-81ED-4DB2-BD59-A6C34878D82A}">
                    <a16:rowId xmlns="" xmlns:a16="http://schemas.microsoft.com/office/drawing/2014/main" val="10009"/>
                  </a:ext>
                </a:extLst>
              </a:tr>
              <a:tr h="169334">
                <a:tc>
                  <a:txBody>
                    <a:bodyPr/>
                    <a:lstStyle/>
                    <a:p>
                      <a:pPr algn="l" fontAlgn="b"/>
                      <a:r>
                        <a:rPr lang="en-US" sz="800" b="0" i="0" u="none" strike="noStrike">
                          <a:solidFill>
                            <a:srgbClr val="000000"/>
                          </a:solidFill>
                          <a:effectLst/>
                          <a:latin typeface="Times New Roman" panose="02020603050405020304" pitchFamily="18" charset="0"/>
                        </a:rPr>
                        <a:t>IS: Iron and Steel</a:t>
                      </a:r>
                    </a:p>
                  </a:txBody>
                  <a:tcPr marL="6741" marR="6741" marT="6741" marB="0" anchor="b">
                    <a:lnL>
                      <a:noFill/>
                    </a:lnL>
                    <a:lnR>
                      <a:noFill/>
                    </a:lnR>
                    <a:lnT>
                      <a:noFill/>
                    </a:lnT>
                    <a:lnB>
                      <a:noFill/>
                    </a:lnB>
                    <a:solidFill>
                      <a:srgbClr val="A9D08E"/>
                    </a:solidFill>
                  </a:tcPr>
                </a:tc>
                <a:tc>
                  <a:txBody>
                    <a:bodyPr/>
                    <a:lstStyle/>
                    <a:p>
                      <a:pPr algn="r" fontAlgn="b"/>
                      <a:r>
                        <a:rPr lang="en-US" sz="800" b="0" i="0" u="none" strike="noStrike">
                          <a:solidFill>
                            <a:srgbClr val="000000"/>
                          </a:solidFill>
                          <a:effectLst/>
                          <a:latin typeface="Times New Roman" panose="02020603050405020304" pitchFamily="18" charset="0"/>
                        </a:rPr>
                        <a:t>172.456</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225.170</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242.517</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70.061</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a:solidFill>
                            <a:srgbClr val="000000"/>
                          </a:solidFill>
                          <a:effectLst/>
                          <a:latin typeface="Times New Roman" panose="02020603050405020304" pitchFamily="18" charset="0"/>
                        </a:rPr>
                        <a:t>17.347</a:t>
                      </a:r>
                    </a:p>
                  </a:txBody>
                  <a:tcPr marL="6741" marR="6741" marT="6741" marB="0" anchor="b">
                    <a:lnL>
                      <a:noFill/>
                    </a:lnL>
                    <a:lnR>
                      <a:noFill/>
                    </a:lnR>
                    <a:lnT>
                      <a:noFill/>
                    </a:lnT>
                    <a:lnB>
                      <a:noFill/>
                    </a:lnB>
                    <a:solidFill>
                      <a:srgbClr val="A9D08E"/>
                    </a:solidFill>
                  </a:tcPr>
                </a:tc>
                <a:extLst>
                  <a:ext uri="{0D108BD9-81ED-4DB2-BD59-A6C34878D82A}">
                    <a16:rowId xmlns="" xmlns:a16="http://schemas.microsoft.com/office/drawing/2014/main" val="10010"/>
                  </a:ext>
                </a:extLst>
              </a:tr>
              <a:tr h="169334">
                <a:tc>
                  <a:txBody>
                    <a:bodyPr/>
                    <a:lstStyle/>
                    <a:p>
                      <a:pPr algn="l" fontAlgn="b"/>
                      <a:r>
                        <a:rPr lang="en-US" sz="800" b="0" i="0" u="none" strike="noStrike">
                          <a:solidFill>
                            <a:srgbClr val="000000"/>
                          </a:solidFill>
                          <a:effectLst/>
                          <a:latin typeface="Times New Roman" panose="02020603050405020304" pitchFamily="18" charset="0"/>
                        </a:rPr>
                        <a:t>MW: Machinery, White Goods</a:t>
                      </a:r>
                    </a:p>
                  </a:txBody>
                  <a:tcPr marL="6741" marR="6741" marT="6741" marB="0" anchor="b">
                    <a:lnL>
                      <a:noFill/>
                    </a:lnL>
                    <a:lnR>
                      <a:noFill/>
                    </a:lnR>
                    <a:lnT>
                      <a:noFill/>
                    </a:lnT>
                    <a:lnB>
                      <a:noFill/>
                    </a:lnB>
                    <a:solidFill>
                      <a:srgbClr val="A9D08E"/>
                    </a:solidFill>
                  </a:tcPr>
                </a:tc>
                <a:tc>
                  <a:txBody>
                    <a:bodyPr/>
                    <a:lstStyle/>
                    <a:p>
                      <a:pPr algn="r" fontAlgn="b"/>
                      <a:r>
                        <a:rPr lang="en-US" sz="800" b="0" i="0" u="none" strike="noStrike">
                          <a:solidFill>
                            <a:srgbClr val="000000"/>
                          </a:solidFill>
                          <a:effectLst/>
                          <a:latin typeface="Times New Roman" panose="02020603050405020304" pitchFamily="18" charset="0"/>
                        </a:rPr>
                        <a:t>990.347</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1.257.136</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1.431.208</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440.861</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a:solidFill>
                            <a:srgbClr val="000000"/>
                          </a:solidFill>
                          <a:effectLst/>
                          <a:latin typeface="Times New Roman" panose="02020603050405020304" pitchFamily="18" charset="0"/>
                        </a:rPr>
                        <a:t>174.072</a:t>
                      </a:r>
                    </a:p>
                  </a:txBody>
                  <a:tcPr marL="6741" marR="6741" marT="6741" marB="0" anchor="b">
                    <a:lnL>
                      <a:noFill/>
                    </a:lnL>
                    <a:lnR>
                      <a:noFill/>
                    </a:lnR>
                    <a:lnT>
                      <a:noFill/>
                    </a:lnT>
                    <a:lnB>
                      <a:noFill/>
                    </a:lnB>
                    <a:solidFill>
                      <a:srgbClr val="A9D08E"/>
                    </a:solidFill>
                  </a:tcPr>
                </a:tc>
                <a:extLst>
                  <a:ext uri="{0D108BD9-81ED-4DB2-BD59-A6C34878D82A}">
                    <a16:rowId xmlns="" xmlns:a16="http://schemas.microsoft.com/office/drawing/2014/main" val="10011"/>
                  </a:ext>
                </a:extLst>
              </a:tr>
              <a:tr h="169334">
                <a:tc>
                  <a:txBody>
                    <a:bodyPr/>
                    <a:lstStyle/>
                    <a:p>
                      <a:pPr algn="l" fontAlgn="b"/>
                      <a:r>
                        <a:rPr lang="en-US" sz="800" b="0" i="0" u="none" strike="noStrike">
                          <a:solidFill>
                            <a:srgbClr val="000000"/>
                          </a:solidFill>
                          <a:effectLst/>
                          <a:latin typeface="Times New Roman" panose="02020603050405020304" pitchFamily="18" charset="0"/>
                        </a:rPr>
                        <a:t>AU: Automative</a:t>
                      </a:r>
                    </a:p>
                  </a:txBody>
                  <a:tcPr marL="6741" marR="6741" marT="6741" marB="0" anchor="b">
                    <a:lnL>
                      <a:noFill/>
                    </a:lnL>
                    <a:lnR>
                      <a:noFill/>
                    </a:lnR>
                    <a:lnT>
                      <a:noFill/>
                    </a:lnT>
                    <a:lnB>
                      <a:noFill/>
                    </a:lnB>
                    <a:solidFill>
                      <a:srgbClr val="A9D08E"/>
                    </a:solidFill>
                  </a:tcPr>
                </a:tc>
                <a:tc>
                  <a:txBody>
                    <a:bodyPr/>
                    <a:lstStyle/>
                    <a:p>
                      <a:pPr algn="r" fontAlgn="b"/>
                      <a:r>
                        <a:rPr lang="en-US" sz="800" b="0" i="0" u="none" strike="noStrike">
                          <a:solidFill>
                            <a:srgbClr val="000000"/>
                          </a:solidFill>
                          <a:effectLst/>
                          <a:latin typeface="Times New Roman" panose="02020603050405020304" pitchFamily="18" charset="0"/>
                        </a:rPr>
                        <a:t>215.077</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271.577</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413.180</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198.103</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a:solidFill>
                            <a:srgbClr val="000000"/>
                          </a:solidFill>
                          <a:effectLst/>
                          <a:latin typeface="Times New Roman" panose="02020603050405020304" pitchFamily="18" charset="0"/>
                        </a:rPr>
                        <a:t>141.603</a:t>
                      </a:r>
                    </a:p>
                  </a:txBody>
                  <a:tcPr marL="6741" marR="6741" marT="6741" marB="0" anchor="b">
                    <a:lnL>
                      <a:noFill/>
                    </a:lnL>
                    <a:lnR>
                      <a:noFill/>
                    </a:lnR>
                    <a:lnT>
                      <a:noFill/>
                    </a:lnT>
                    <a:lnB>
                      <a:noFill/>
                    </a:lnB>
                    <a:solidFill>
                      <a:srgbClr val="A9D08E"/>
                    </a:solidFill>
                  </a:tcPr>
                </a:tc>
                <a:extLst>
                  <a:ext uri="{0D108BD9-81ED-4DB2-BD59-A6C34878D82A}">
                    <a16:rowId xmlns="" xmlns:a16="http://schemas.microsoft.com/office/drawing/2014/main" val="10012"/>
                  </a:ext>
                </a:extLst>
              </a:tr>
              <a:tr h="177396">
                <a:tc>
                  <a:txBody>
                    <a:bodyPr/>
                    <a:lstStyle/>
                    <a:p>
                      <a:pPr algn="l" fontAlgn="b"/>
                      <a:r>
                        <a:rPr lang="en-US" sz="800" b="0" i="0" u="none" strike="noStrike">
                          <a:solidFill>
                            <a:srgbClr val="000000"/>
                          </a:solidFill>
                          <a:effectLst/>
                          <a:latin typeface="Times New Roman" panose="02020603050405020304" pitchFamily="18" charset="0"/>
                        </a:rPr>
                        <a:t>EL: Electricity</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288.000</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359.125</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357.069</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69.069</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a:solidFill>
                            <a:srgbClr val="000000"/>
                          </a:solidFill>
                          <a:effectLst/>
                          <a:latin typeface="Times New Roman" panose="02020603050405020304" pitchFamily="18" charset="0"/>
                        </a:rPr>
                        <a:t>-2.056</a:t>
                      </a:r>
                    </a:p>
                  </a:txBody>
                  <a:tcPr marL="6741" marR="6741" marT="6741" marB="0" anchor="b">
                    <a:lnL>
                      <a:noFill/>
                    </a:lnL>
                    <a:lnR>
                      <a:noFill/>
                    </a:lnR>
                    <a:lnT>
                      <a:noFill/>
                    </a:lnT>
                    <a:lnB>
                      <a:noFill/>
                    </a:lnB>
                    <a:solidFill>
                      <a:srgbClr val="E7E6E6"/>
                    </a:solidFill>
                  </a:tcPr>
                </a:tc>
                <a:extLst>
                  <a:ext uri="{0D108BD9-81ED-4DB2-BD59-A6C34878D82A}">
                    <a16:rowId xmlns="" xmlns:a16="http://schemas.microsoft.com/office/drawing/2014/main" val="10013"/>
                  </a:ext>
                </a:extLst>
              </a:tr>
              <a:tr h="177396">
                <a:tc>
                  <a:txBody>
                    <a:bodyPr/>
                    <a:lstStyle/>
                    <a:p>
                      <a:pPr algn="l" fontAlgn="b"/>
                      <a:r>
                        <a:rPr lang="en-US" sz="800" b="0" i="0" u="none" strike="noStrike">
                          <a:solidFill>
                            <a:srgbClr val="000000"/>
                          </a:solidFill>
                          <a:effectLst/>
                          <a:latin typeface="Times New Roman" panose="02020603050405020304" pitchFamily="18" charset="0"/>
                        </a:rPr>
                        <a:t>CN: Construction</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1.972.000</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2.360.761</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2.328.219</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356.219</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a:solidFill>
                            <a:srgbClr val="000000"/>
                          </a:solidFill>
                          <a:effectLst/>
                          <a:latin typeface="Times New Roman" panose="02020603050405020304" pitchFamily="18" charset="0"/>
                        </a:rPr>
                        <a:t>-32.542</a:t>
                      </a:r>
                    </a:p>
                  </a:txBody>
                  <a:tcPr marL="6741" marR="6741" marT="6741" marB="0" anchor="b">
                    <a:lnL>
                      <a:noFill/>
                    </a:lnL>
                    <a:lnR>
                      <a:noFill/>
                    </a:lnR>
                    <a:lnT>
                      <a:noFill/>
                    </a:lnT>
                    <a:lnB>
                      <a:noFill/>
                    </a:lnB>
                    <a:solidFill>
                      <a:srgbClr val="E7E6E6"/>
                    </a:solidFill>
                  </a:tcPr>
                </a:tc>
                <a:extLst>
                  <a:ext uri="{0D108BD9-81ED-4DB2-BD59-A6C34878D82A}">
                    <a16:rowId xmlns="" xmlns:a16="http://schemas.microsoft.com/office/drawing/2014/main" val="10014"/>
                  </a:ext>
                </a:extLst>
              </a:tr>
              <a:tr h="169334">
                <a:tc>
                  <a:txBody>
                    <a:bodyPr/>
                    <a:lstStyle/>
                    <a:p>
                      <a:pPr algn="l" fontAlgn="b"/>
                      <a:r>
                        <a:rPr lang="en-US" sz="800" b="0" i="0" u="none" strike="noStrike">
                          <a:solidFill>
                            <a:srgbClr val="000000"/>
                          </a:solidFill>
                          <a:effectLst/>
                          <a:latin typeface="Times New Roman" panose="02020603050405020304" pitchFamily="18" charset="0"/>
                        </a:rPr>
                        <a:t>RT: Retail trade</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3.960.000</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4.815.652</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4.806.868</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846.868</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a:solidFill>
                            <a:srgbClr val="000000"/>
                          </a:solidFill>
                          <a:effectLst/>
                          <a:latin typeface="Times New Roman" panose="02020603050405020304" pitchFamily="18" charset="0"/>
                        </a:rPr>
                        <a:t>-8.784</a:t>
                      </a:r>
                    </a:p>
                  </a:txBody>
                  <a:tcPr marL="6741" marR="6741" marT="6741" marB="0" anchor="b">
                    <a:lnL>
                      <a:noFill/>
                    </a:lnL>
                    <a:lnR>
                      <a:noFill/>
                    </a:lnR>
                    <a:lnT>
                      <a:noFill/>
                    </a:lnT>
                    <a:lnB>
                      <a:noFill/>
                    </a:lnB>
                    <a:solidFill>
                      <a:srgbClr val="E7E6E6"/>
                    </a:solidFill>
                  </a:tcPr>
                </a:tc>
                <a:extLst>
                  <a:ext uri="{0D108BD9-81ED-4DB2-BD59-A6C34878D82A}">
                    <a16:rowId xmlns="" xmlns:a16="http://schemas.microsoft.com/office/drawing/2014/main" val="10015"/>
                  </a:ext>
                </a:extLst>
              </a:tr>
              <a:tr h="169334">
                <a:tc>
                  <a:txBody>
                    <a:bodyPr/>
                    <a:lstStyle/>
                    <a:p>
                      <a:pPr algn="l" fontAlgn="b"/>
                      <a:r>
                        <a:rPr lang="en-US" sz="800" b="0" i="0" u="none" strike="noStrike">
                          <a:solidFill>
                            <a:srgbClr val="000000"/>
                          </a:solidFill>
                          <a:effectLst/>
                          <a:latin typeface="Times New Roman" panose="02020603050405020304" pitchFamily="18" charset="0"/>
                        </a:rPr>
                        <a:t>TR: Transportation</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1.174.709</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1.458.005</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1.447.127</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272.418</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a:solidFill>
                            <a:srgbClr val="000000"/>
                          </a:solidFill>
                          <a:effectLst/>
                          <a:latin typeface="Times New Roman" panose="02020603050405020304" pitchFamily="18" charset="0"/>
                        </a:rPr>
                        <a:t>-10.878</a:t>
                      </a:r>
                    </a:p>
                  </a:txBody>
                  <a:tcPr marL="6741" marR="6741" marT="6741" marB="0" anchor="b">
                    <a:lnL>
                      <a:noFill/>
                    </a:lnL>
                    <a:lnR>
                      <a:noFill/>
                    </a:lnR>
                    <a:lnT>
                      <a:noFill/>
                    </a:lnT>
                    <a:lnB>
                      <a:noFill/>
                    </a:lnB>
                    <a:solidFill>
                      <a:srgbClr val="E7E6E6"/>
                    </a:solidFill>
                  </a:tcPr>
                </a:tc>
                <a:extLst>
                  <a:ext uri="{0D108BD9-81ED-4DB2-BD59-A6C34878D82A}">
                    <a16:rowId xmlns="" xmlns:a16="http://schemas.microsoft.com/office/drawing/2014/main" val="10016"/>
                  </a:ext>
                </a:extLst>
              </a:tr>
              <a:tr h="169334">
                <a:tc>
                  <a:txBody>
                    <a:bodyPr/>
                    <a:lstStyle/>
                    <a:p>
                      <a:pPr algn="l" fontAlgn="b"/>
                      <a:r>
                        <a:rPr lang="en-US" sz="800" b="0" i="0" u="none" strike="noStrike">
                          <a:solidFill>
                            <a:srgbClr val="000000"/>
                          </a:solidFill>
                          <a:effectLst/>
                          <a:latin typeface="Times New Roman" panose="02020603050405020304" pitchFamily="18" charset="0"/>
                        </a:rPr>
                        <a:t>AT: Air Transport</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295.028</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345.489</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285.435</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-9.593</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a:solidFill>
                            <a:srgbClr val="000000"/>
                          </a:solidFill>
                          <a:effectLst/>
                          <a:latin typeface="Times New Roman" panose="02020603050405020304" pitchFamily="18" charset="0"/>
                        </a:rPr>
                        <a:t>-60.054</a:t>
                      </a:r>
                    </a:p>
                  </a:txBody>
                  <a:tcPr marL="6741" marR="6741" marT="6741" marB="0" anchor="b">
                    <a:lnL>
                      <a:noFill/>
                    </a:lnL>
                    <a:lnR>
                      <a:noFill/>
                    </a:lnR>
                    <a:lnT>
                      <a:noFill/>
                    </a:lnT>
                    <a:lnB>
                      <a:noFill/>
                    </a:lnB>
                    <a:solidFill>
                      <a:srgbClr val="E7E6E6"/>
                    </a:solidFill>
                  </a:tcPr>
                </a:tc>
                <a:extLst>
                  <a:ext uri="{0D108BD9-81ED-4DB2-BD59-A6C34878D82A}">
                    <a16:rowId xmlns="" xmlns:a16="http://schemas.microsoft.com/office/drawing/2014/main" val="10017"/>
                  </a:ext>
                </a:extLst>
              </a:tr>
              <a:tr h="169334">
                <a:tc>
                  <a:txBody>
                    <a:bodyPr/>
                    <a:lstStyle/>
                    <a:p>
                      <a:pPr algn="l" fontAlgn="b"/>
                      <a:r>
                        <a:rPr lang="en-US" sz="800" b="0" i="0" u="none" strike="noStrike">
                          <a:solidFill>
                            <a:srgbClr val="000000"/>
                          </a:solidFill>
                          <a:effectLst/>
                          <a:latin typeface="Times New Roman" panose="02020603050405020304" pitchFamily="18" charset="0"/>
                        </a:rPr>
                        <a:t>PS: Postal and Courier Services</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93.460</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112.320</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111.669</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18.209</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a:solidFill>
                            <a:srgbClr val="000000"/>
                          </a:solidFill>
                          <a:effectLst/>
                          <a:latin typeface="Times New Roman" panose="02020603050405020304" pitchFamily="18" charset="0"/>
                        </a:rPr>
                        <a:t>-651</a:t>
                      </a:r>
                    </a:p>
                  </a:txBody>
                  <a:tcPr marL="6741" marR="6741" marT="6741" marB="0" anchor="b">
                    <a:lnL>
                      <a:noFill/>
                    </a:lnL>
                    <a:lnR>
                      <a:noFill/>
                    </a:lnR>
                    <a:lnT>
                      <a:noFill/>
                    </a:lnT>
                    <a:lnB>
                      <a:noFill/>
                    </a:lnB>
                    <a:solidFill>
                      <a:srgbClr val="E7E6E6"/>
                    </a:solidFill>
                  </a:tcPr>
                </a:tc>
                <a:extLst>
                  <a:ext uri="{0D108BD9-81ED-4DB2-BD59-A6C34878D82A}">
                    <a16:rowId xmlns="" xmlns:a16="http://schemas.microsoft.com/office/drawing/2014/main" val="10018"/>
                  </a:ext>
                </a:extLst>
              </a:tr>
              <a:tr h="169334">
                <a:tc>
                  <a:txBody>
                    <a:bodyPr/>
                    <a:lstStyle/>
                    <a:p>
                      <a:pPr algn="l" fontAlgn="b"/>
                      <a:r>
                        <a:rPr lang="en-US" sz="800" b="0" i="0" u="none" strike="noStrike">
                          <a:solidFill>
                            <a:srgbClr val="000000"/>
                          </a:solidFill>
                          <a:effectLst/>
                          <a:latin typeface="Times New Roman" panose="02020603050405020304" pitchFamily="18" charset="0"/>
                        </a:rPr>
                        <a:t>AF: Accomodation and Food</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1.611.000</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1.913.918</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1.837.536</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226.536</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a:solidFill>
                            <a:srgbClr val="000000"/>
                          </a:solidFill>
                          <a:effectLst/>
                          <a:latin typeface="Times New Roman" panose="02020603050405020304" pitchFamily="18" charset="0"/>
                        </a:rPr>
                        <a:t>-76.382</a:t>
                      </a:r>
                    </a:p>
                  </a:txBody>
                  <a:tcPr marL="6741" marR="6741" marT="6741" marB="0" anchor="b">
                    <a:lnL>
                      <a:noFill/>
                    </a:lnL>
                    <a:lnR>
                      <a:noFill/>
                    </a:lnR>
                    <a:lnT>
                      <a:noFill/>
                    </a:lnT>
                    <a:lnB>
                      <a:noFill/>
                    </a:lnB>
                    <a:solidFill>
                      <a:srgbClr val="E7E6E6"/>
                    </a:solidFill>
                  </a:tcPr>
                </a:tc>
                <a:extLst>
                  <a:ext uri="{0D108BD9-81ED-4DB2-BD59-A6C34878D82A}">
                    <a16:rowId xmlns="" xmlns:a16="http://schemas.microsoft.com/office/drawing/2014/main" val="10019"/>
                  </a:ext>
                </a:extLst>
              </a:tr>
              <a:tr h="169334">
                <a:tc>
                  <a:txBody>
                    <a:bodyPr/>
                    <a:lstStyle/>
                    <a:p>
                      <a:pPr algn="l" fontAlgn="b"/>
                      <a:r>
                        <a:rPr lang="en-US" sz="800" b="0" i="0" u="none" strike="noStrike">
                          <a:solidFill>
                            <a:srgbClr val="000000"/>
                          </a:solidFill>
                          <a:effectLst/>
                          <a:latin typeface="Times New Roman" panose="02020603050405020304" pitchFamily="18" charset="0"/>
                        </a:rPr>
                        <a:t>PR: Professional Services</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1.336.826</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1.628.968</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1.619.929</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283.103</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a:solidFill>
                            <a:srgbClr val="000000"/>
                          </a:solidFill>
                          <a:effectLst/>
                          <a:latin typeface="Times New Roman" panose="02020603050405020304" pitchFamily="18" charset="0"/>
                        </a:rPr>
                        <a:t>-9.039</a:t>
                      </a:r>
                    </a:p>
                  </a:txBody>
                  <a:tcPr marL="6741" marR="6741" marT="6741" marB="0" anchor="b">
                    <a:lnL>
                      <a:noFill/>
                    </a:lnL>
                    <a:lnR>
                      <a:noFill/>
                    </a:lnR>
                    <a:lnT>
                      <a:noFill/>
                    </a:lnT>
                    <a:lnB>
                      <a:noFill/>
                    </a:lnB>
                    <a:solidFill>
                      <a:srgbClr val="E7E6E6"/>
                    </a:solidFill>
                  </a:tcPr>
                </a:tc>
                <a:extLst>
                  <a:ext uri="{0D108BD9-81ED-4DB2-BD59-A6C34878D82A}">
                    <a16:rowId xmlns="" xmlns:a16="http://schemas.microsoft.com/office/drawing/2014/main" val="10020"/>
                  </a:ext>
                </a:extLst>
              </a:tr>
              <a:tr h="317701">
                <a:tc>
                  <a:txBody>
                    <a:bodyPr/>
                    <a:lstStyle/>
                    <a:p>
                      <a:pPr algn="l" fontAlgn="b"/>
                      <a:r>
                        <a:rPr lang="en-US" sz="800" b="0" i="0" u="none" strike="noStrike">
                          <a:solidFill>
                            <a:srgbClr val="000000"/>
                          </a:solidFill>
                          <a:effectLst/>
                          <a:latin typeface="Times New Roman" panose="02020603050405020304" pitchFamily="18" charset="0"/>
                        </a:rPr>
                        <a:t>FS: Financial and Real Estate Services</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1.043.998</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1.281.935</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1.275.573</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231.575</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a:solidFill>
                            <a:srgbClr val="000000"/>
                          </a:solidFill>
                          <a:effectLst/>
                          <a:latin typeface="Times New Roman" panose="02020603050405020304" pitchFamily="18" charset="0"/>
                        </a:rPr>
                        <a:t>-6.362</a:t>
                      </a:r>
                    </a:p>
                  </a:txBody>
                  <a:tcPr marL="6741" marR="6741" marT="6741" marB="0" anchor="b">
                    <a:lnL>
                      <a:noFill/>
                    </a:lnL>
                    <a:lnR>
                      <a:noFill/>
                    </a:lnR>
                    <a:lnT>
                      <a:noFill/>
                    </a:lnT>
                    <a:lnB>
                      <a:noFill/>
                    </a:lnB>
                    <a:solidFill>
                      <a:srgbClr val="E7E6E6"/>
                    </a:solidFill>
                  </a:tcPr>
                </a:tc>
                <a:extLst>
                  <a:ext uri="{0D108BD9-81ED-4DB2-BD59-A6C34878D82A}">
                    <a16:rowId xmlns="" xmlns:a16="http://schemas.microsoft.com/office/drawing/2014/main" val="10021"/>
                  </a:ext>
                </a:extLst>
              </a:tr>
              <a:tr h="169334">
                <a:tc>
                  <a:txBody>
                    <a:bodyPr/>
                    <a:lstStyle/>
                    <a:p>
                      <a:pPr algn="l" fontAlgn="b"/>
                      <a:r>
                        <a:rPr lang="en-US" sz="800" b="0" i="0" u="none" strike="noStrike">
                          <a:solidFill>
                            <a:srgbClr val="000000"/>
                          </a:solidFill>
                          <a:effectLst/>
                          <a:latin typeface="Times New Roman" panose="02020603050405020304" pitchFamily="18" charset="0"/>
                        </a:rPr>
                        <a:t>TS: Tourism</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233.439</a:t>
                      </a:r>
                    </a:p>
                  </a:txBody>
                  <a:tcPr marL="6741" marR="6741" marT="6741" marB="0" anchor="b">
                    <a:lnL>
                      <a:noFill/>
                    </a:lnL>
                    <a:lnR>
                      <a:noFill/>
                    </a:lnR>
                    <a:lnT>
                      <a:noFill/>
                    </a:lnT>
                    <a:lnB>
                      <a:noFill/>
                    </a:lnB>
                  </a:tcPr>
                </a:tc>
                <a:tc>
                  <a:txBody>
                    <a:bodyPr/>
                    <a:lstStyle/>
                    <a:p>
                      <a:pPr algn="r" fontAlgn="b"/>
                      <a:r>
                        <a:rPr lang="en-US" sz="800" b="0" i="0" u="none" strike="noStrike" dirty="0">
                          <a:solidFill>
                            <a:srgbClr val="000000"/>
                          </a:solidFill>
                          <a:effectLst/>
                          <a:latin typeface="Times New Roman" panose="02020603050405020304" pitchFamily="18" charset="0"/>
                        </a:rPr>
                        <a:t>260.155</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238.665</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5.226</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a:solidFill>
                            <a:srgbClr val="000000"/>
                          </a:solidFill>
                          <a:effectLst/>
                          <a:latin typeface="Times New Roman" panose="02020603050405020304" pitchFamily="18" charset="0"/>
                        </a:rPr>
                        <a:t>-21.490</a:t>
                      </a:r>
                    </a:p>
                  </a:txBody>
                  <a:tcPr marL="6741" marR="6741" marT="6741" marB="0" anchor="b">
                    <a:lnL>
                      <a:noFill/>
                    </a:lnL>
                    <a:lnR>
                      <a:noFill/>
                    </a:lnR>
                    <a:lnT>
                      <a:noFill/>
                    </a:lnT>
                    <a:lnB>
                      <a:noFill/>
                    </a:lnB>
                    <a:solidFill>
                      <a:srgbClr val="E7E6E6"/>
                    </a:solidFill>
                  </a:tcPr>
                </a:tc>
                <a:extLst>
                  <a:ext uri="{0D108BD9-81ED-4DB2-BD59-A6C34878D82A}">
                    <a16:rowId xmlns="" xmlns:a16="http://schemas.microsoft.com/office/drawing/2014/main" val="10022"/>
                  </a:ext>
                </a:extLst>
              </a:tr>
              <a:tr h="169334">
                <a:tc>
                  <a:txBody>
                    <a:bodyPr/>
                    <a:lstStyle/>
                    <a:p>
                      <a:pPr algn="l" fontAlgn="b"/>
                      <a:r>
                        <a:rPr lang="en-US" sz="800" b="0" i="0" u="none" strike="noStrike">
                          <a:solidFill>
                            <a:srgbClr val="000000"/>
                          </a:solidFill>
                          <a:effectLst/>
                          <a:latin typeface="Times New Roman" panose="02020603050405020304" pitchFamily="18" charset="0"/>
                        </a:rPr>
                        <a:t>ES: Education Services</a:t>
                      </a:r>
                    </a:p>
                  </a:txBody>
                  <a:tcPr marL="6741" marR="6741" marT="6741" marB="0" anchor="b">
                    <a:lnL>
                      <a:noFill/>
                    </a:lnL>
                    <a:lnR>
                      <a:noFill/>
                    </a:lnR>
                    <a:lnT>
                      <a:noFill/>
                    </a:lnT>
                    <a:lnB>
                      <a:noFill/>
                    </a:lnB>
                    <a:solidFill>
                      <a:srgbClr val="A9D08E"/>
                    </a:solidFill>
                  </a:tcPr>
                </a:tc>
                <a:tc>
                  <a:txBody>
                    <a:bodyPr/>
                    <a:lstStyle/>
                    <a:p>
                      <a:pPr algn="r" fontAlgn="b"/>
                      <a:r>
                        <a:rPr lang="en-US" sz="800" b="0" i="0" u="none" strike="noStrike">
                          <a:solidFill>
                            <a:srgbClr val="000000"/>
                          </a:solidFill>
                          <a:effectLst/>
                          <a:latin typeface="Times New Roman" panose="02020603050405020304" pitchFamily="18" charset="0"/>
                        </a:rPr>
                        <a:t>1.682.000</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2.066.473</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2.204.936</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522.936</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a:solidFill>
                            <a:srgbClr val="000000"/>
                          </a:solidFill>
                          <a:effectLst/>
                          <a:latin typeface="Times New Roman" panose="02020603050405020304" pitchFamily="18" charset="0"/>
                        </a:rPr>
                        <a:t>138.463</a:t>
                      </a:r>
                    </a:p>
                  </a:txBody>
                  <a:tcPr marL="6741" marR="6741" marT="6741" marB="0" anchor="b">
                    <a:lnL>
                      <a:noFill/>
                    </a:lnL>
                    <a:lnR>
                      <a:noFill/>
                    </a:lnR>
                    <a:lnT>
                      <a:noFill/>
                    </a:lnT>
                    <a:lnB>
                      <a:noFill/>
                    </a:lnB>
                    <a:solidFill>
                      <a:srgbClr val="A9D08E"/>
                    </a:solidFill>
                  </a:tcPr>
                </a:tc>
                <a:extLst>
                  <a:ext uri="{0D108BD9-81ED-4DB2-BD59-A6C34878D82A}">
                    <a16:rowId xmlns="" xmlns:a16="http://schemas.microsoft.com/office/drawing/2014/main" val="10023"/>
                  </a:ext>
                </a:extLst>
              </a:tr>
              <a:tr h="169334">
                <a:tc>
                  <a:txBody>
                    <a:bodyPr/>
                    <a:lstStyle/>
                    <a:p>
                      <a:pPr algn="l" fontAlgn="b"/>
                      <a:r>
                        <a:rPr lang="en-US" sz="800" b="0" i="0" u="none" strike="noStrike">
                          <a:solidFill>
                            <a:srgbClr val="000000"/>
                          </a:solidFill>
                          <a:effectLst/>
                          <a:latin typeface="Times New Roman" panose="02020603050405020304" pitchFamily="18" charset="0"/>
                        </a:rPr>
                        <a:t>HE: Health Services</a:t>
                      </a:r>
                    </a:p>
                  </a:txBody>
                  <a:tcPr marL="6741" marR="6741" marT="6741" marB="0" anchor="b">
                    <a:lnL>
                      <a:noFill/>
                    </a:lnL>
                    <a:lnR>
                      <a:noFill/>
                    </a:lnR>
                    <a:lnT>
                      <a:noFill/>
                    </a:lnT>
                    <a:lnB>
                      <a:noFill/>
                    </a:lnB>
                    <a:solidFill>
                      <a:srgbClr val="A9D08E"/>
                    </a:solidFill>
                  </a:tcPr>
                </a:tc>
                <a:tc>
                  <a:txBody>
                    <a:bodyPr/>
                    <a:lstStyle/>
                    <a:p>
                      <a:pPr algn="r" fontAlgn="b"/>
                      <a:r>
                        <a:rPr lang="en-US" sz="800" b="0" i="0" u="none" strike="noStrike">
                          <a:solidFill>
                            <a:srgbClr val="000000"/>
                          </a:solidFill>
                          <a:effectLst/>
                          <a:latin typeface="Times New Roman" panose="02020603050405020304" pitchFamily="18" charset="0"/>
                        </a:rPr>
                        <a:t>1.383.000</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1.701.246</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1.825.581</a:t>
                      </a:r>
                    </a:p>
                  </a:txBody>
                  <a:tcPr marL="6741" marR="6741" marT="6741"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442.581</a:t>
                      </a:r>
                    </a:p>
                  </a:txBody>
                  <a:tcPr marL="6741" marR="6741" marT="6741" marB="0" anchor="b">
                    <a:lnL>
                      <a:noFill/>
                    </a:lnL>
                    <a:lnR>
                      <a:noFill/>
                    </a:lnR>
                    <a:lnT>
                      <a:noFill/>
                    </a:lnT>
                    <a:lnB>
                      <a:noFill/>
                    </a:lnB>
                    <a:solidFill>
                      <a:srgbClr val="E7E6E6"/>
                    </a:solidFill>
                  </a:tcPr>
                </a:tc>
                <a:tc>
                  <a:txBody>
                    <a:bodyPr/>
                    <a:lstStyle/>
                    <a:p>
                      <a:pPr algn="r" fontAlgn="b"/>
                      <a:r>
                        <a:rPr lang="en-US" sz="800" b="0" i="0" u="none" strike="noStrike">
                          <a:solidFill>
                            <a:srgbClr val="000000"/>
                          </a:solidFill>
                          <a:effectLst/>
                          <a:latin typeface="Times New Roman" panose="02020603050405020304" pitchFamily="18" charset="0"/>
                        </a:rPr>
                        <a:t>124.335</a:t>
                      </a:r>
                    </a:p>
                  </a:txBody>
                  <a:tcPr marL="6741" marR="6741" marT="6741" marB="0" anchor="b">
                    <a:lnL>
                      <a:noFill/>
                    </a:lnL>
                    <a:lnR>
                      <a:noFill/>
                    </a:lnR>
                    <a:lnT>
                      <a:noFill/>
                    </a:lnT>
                    <a:lnB>
                      <a:noFill/>
                    </a:lnB>
                    <a:solidFill>
                      <a:srgbClr val="A9D08E"/>
                    </a:solidFill>
                  </a:tcPr>
                </a:tc>
                <a:extLst>
                  <a:ext uri="{0D108BD9-81ED-4DB2-BD59-A6C34878D82A}">
                    <a16:rowId xmlns="" xmlns:a16="http://schemas.microsoft.com/office/drawing/2014/main" val="10024"/>
                  </a:ext>
                </a:extLst>
              </a:tr>
              <a:tr h="169334">
                <a:tc>
                  <a:txBody>
                    <a:bodyPr/>
                    <a:lstStyle/>
                    <a:p>
                      <a:pPr algn="l" fontAlgn="b"/>
                      <a:r>
                        <a:rPr lang="en-US" sz="800" b="0" i="1" u="none" strike="noStrike">
                          <a:solidFill>
                            <a:srgbClr val="000000"/>
                          </a:solidFill>
                          <a:effectLst/>
                          <a:latin typeface="Times New Roman" panose="02020603050405020304" pitchFamily="18" charset="0"/>
                        </a:rPr>
                        <a:t>Total employment</a:t>
                      </a:r>
                    </a:p>
                  </a:txBody>
                  <a:tcPr marL="6741" marR="6741" marT="674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1" u="none" strike="noStrike">
                          <a:solidFill>
                            <a:srgbClr val="000000"/>
                          </a:solidFill>
                          <a:effectLst/>
                          <a:latin typeface="Times New Roman" panose="02020603050405020304" pitchFamily="18" charset="0"/>
                        </a:rPr>
                        <a:t>28.738.000</a:t>
                      </a:r>
                    </a:p>
                  </a:txBody>
                  <a:tcPr marL="6741" marR="6741" marT="674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1" u="none" strike="noStrike">
                          <a:solidFill>
                            <a:srgbClr val="000000"/>
                          </a:solidFill>
                          <a:effectLst/>
                          <a:latin typeface="Times New Roman" panose="02020603050405020304" pitchFamily="18" charset="0"/>
                        </a:rPr>
                        <a:t>35.735.127</a:t>
                      </a:r>
                    </a:p>
                  </a:txBody>
                  <a:tcPr marL="6741" marR="6741" marT="674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1" u="none" strike="noStrike">
                          <a:solidFill>
                            <a:srgbClr val="000000"/>
                          </a:solidFill>
                          <a:effectLst/>
                          <a:latin typeface="Times New Roman" panose="02020603050405020304" pitchFamily="18" charset="0"/>
                        </a:rPr>
                        <a:t>35.821.073</a:t>
                      </a:r>
                    </a:p>
                  </a:txBody>
                  <a:tcPr marL="6741" marR="6741" marT="674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1" u="none" strike="noStrike" dirty="0">
                          <a:solidFill>
                            <a:srgbClr val="000000"/>
                          </a:solidFill>
                          <a:effectLst/>
                          <a:latin typeface="Times New Roman" panose="02020603050405020304" pitchFamily="18" charset="0"/>
                        </a:rPr>
                        <a:t>7.083.073</a:t>
                      </a:r>
                    </a:p>
                  </a:txBody>
                  <a:tcPr marL="6741" marR="6741" marT="6741" marB="0" anchor="b">
                    <a:lnL>
                      <a:noFill/>
                    </a:lnL>
                    <a:lnR>
                      <a:noFill/>
                    </a:lnR>
                    <a:lnT>
                      <a:noFill/>
                    </a:lnT>
                    <a:lnB w="6350" cap="flat" cmpd="sng" algn="ctr">
                      <a:solidFill>
                        <a:srgbClr val="000000"/>
                      </a:solidFill>
                      <a:prstDash val="solid"/>
                      <a:round/>
                      <a:headEnd type="none" w="med" len="med"/>
                      <a:tailEnd type="none" w="med" len="med"/>
                    </a:lnB>
                    <a:solidFill>
                      <a:srgbClr val="E7E6E6"/>
                    </a:solidFill>
                  </a:tcPr>
                </a:tc>
                <a:tc>
                  <a:txBody>
                    <a:bodyPr/>
                    <a:lstStyle/>
                    <a:p>
                      <a:pPr algn="r" fontAlgn="b"/>
                      <a:r>
                        <a:rPr lang="en-US" sz="800" b="0" i="1" u="none" strike="noStrike" dirty="0">
                          <a:solidFill>
                            <a:srgbClr val="000000"/>
                          </a:solidFill>
                          <a:effectLst/>
                          <a:latin typeface="Times New Roman" panose="02020603050405020304" pitchFamily="18" charset="0"/>
                        </a:rPr>
                        <a:t>85.946</a:t>
                      </a:r>
                    </a:p>
                  </a:txBody>
                  <a:tcPr marL="6741" marR="6741" marT="6741" marB="0" anchor="b">
                    <a:lnL>
                      <a:noFill/>
                    </a:lnL>
                    <a:lnR>
                      <a:noFill/>
                    </a:lnR>
                    <a:lnT>
                      <a:noFill/>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 xmlns:a16="http://schemas.microsoft.com/office/drawing/2014/main" val="10025"/>
                  </a:ext>
                </a:extLst>
              </a:tr>
            </a:tbl>
          </a:graphicData>
        </a:graphic>
      </p:graphicFrame>
      <p:sp>
        <p:nvSpPr>
          <p:cNvPr id="6" name="Rectangle 5"/>
          <p:cNvSpPr/>
          <p:nvPr/>
        </p:nvSpPr>
        <p:spPr>
          <a:xfrm>
            <a:off x="2975429" y="6284695"/>
            <a:ext cx="5576193" cy="57330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tr-TR" sz="1200" dirty="0">
                <a:solidFill>
                  <a:schemeClr val="tx1"/>
                </a:solidFill>
              </a:rPr>
              <a:t>Source: Authors’ calculations</a:t>
            </a:r>
          </a:p>
          <a:p>
            <a:r>
              <a:rPr lang="tr-TR" sz="1200" dirty="0">
                <a:solidFill>
                  <a:schemeClr val="tx1"/>
                </a:solidFill>
              </a:rPr>
              <a:t>Note: Positive employment changes will be observed in the sectors highlighted in green. The rest of the sectors will experience negative employment changes.</a:t>
            </a:r>
            <a:endParaRPr lang="en-US" sz="1200" dirty="0">
              <a:solidFill>
                <a:schemeClr val="tx1"/>
              </a:solidFill>
            </a:endParaRPr>
          </a:p>
        </p:txBody>
      </p:sp>
    </p:spTree>
    <p:extLst>
      <p:ext uri="{BB962C8B-B14F-4D97-AF65-F5344CB8AC3E}">
        <p14:creationId xmlns:p14="http://schemas.microsoft.com/office/powerpoint/2010/main" val="16314604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10972800" cy="6400799"/>
          </a:xfrm>
        </p:spPr>
        <p:txBody>
          <a:bodyPr>
            <a:normAutofit fontScale="77500" lnSpcReduction="20000"/>
          </a:bodyPr>
          <a:lstStyle/>
          <a:p>
            <a:pPr marL="0" lvl="2" indent="0">
              <a:buNone/>
            </a:pPr>
            <a:r>
              <a:rPr lang="en-US" dirty="0"/>
              <a:t>The </a:t>
            </a:r>
            <a:r>
              <a:rPr lang="en-US" dirty="0" err="1" smtClean="0"/>
              <a:t>transformaton</a:t>
            </a:r>
            <a:r>
              <a:rPr lang="en-US" dirty="0" smtClean="0"/>
              <a:t> </a:t>
            </a:r>
            <a:r>
              <a:rPr lang="en-US" dirty="0"/>
              <a:t>results in a net increase in jobs of </a:t>
            </a:r>
            <a:r>
              <a:rPr lang="en-US" b="1" i="1" dirty="0" smtClean="0"/>
              <a:t>43.382</a:t>
            </a:r>
            <a:r>
              <a:rPr lang="en-US" b="1" dirty="0" smtClean="0"/>
              <a:t> </a:t>
            </a:r>
            <a:r>
              <a:rPr lang="en-US" b="1" dirty="0"/>
              <a:t>in </a:t>
            </a:r>
            <a:r>
              <a:rPr lang="en-US" b="1" dirty="0" smtClean="0"/>
              <a:t>2030</a:t>
            </a:r>
            <a:r>
              <a:rPr lang="en-US" dirty="0" smtClean="0"/>
              <a:t>. </a:t>
            </a:r>
          </a:p>
          <a:p>
            <a:pPr marL="342900" lvl="2" indent="-342900"/>
            <a:r>
              <a:rPr lang="en-US" dirty="0" smtClean="0"/>
              <a:t>The </a:t>
            </a:r>
            <a:r>
              <a:rPr lang="en-US" dirty="0"/>
              <a:t>largest gains occur in high growth sectors such as machinery and white goods (+</a:t>
            </a:r>
            <a:r>
              <a:rPr lang="en-US" dirty="0" smtClean="0"/>
              <a:t>85.000 </a:t>
            </a:r>
            <a:r>
              <a:rPr lang="en-US" dirty="0"/>
              <a:t>additional jobs), installation and repair (+</a:t>
            </a:r>
            <a:r>
              <a:rPr lang="en-US" dirty="0" smtClean="0"/>
              <a:t>85.000</a:t>
            </a:r>
            <a:r>
              <a:rPr lang="en-US" dirty="0"/>
              <a:t>), automotive (+</a:t>
            </a:r>
            <a:r>
              <a:rPr lang="en-US" dirty="0" smtClean="0"/>
              <a:t>63.000</a:t>
            </a:r>
            <a:r>
              <a:rPr lang="en-US" dirty="0"/>
              <a:t>) and chemicals (+</a:t>
            </a:r>
            <a:r>
              <a:rPr lang="en-US" dirty="0" smtClean="0"/>
              <a:t>42.000</a:t>
            </a:r>
            <a:r>
              <a:rPr lang="en-US" dirty="0"/>
              <a:t>). </a:t>
            </a:r>
            <a:r>
              <a:rPr lang="en-US" dirty="0" smtClean="0"/>
              <a:t>	Machinery</a:t>
            </a:r>
            <a:r>
              <a:rPr lang="en-US" dirty="0"/>
              <a:t>, equipment, installation, and repair as well as the iron and steel sectors provide intermediate goods for the power system transformation. </a:t>
            </a:r>
            <a:endParaRPr lang="en-US" dirty="0" smtClean="0"/>
          </a:p>
          <a:p>
            <a:pPr marL="342900" lvl="2" indent="-342900"/>
            <a:r>
              <a:rPr lang="en-US" dirty="0" smtClean="0"/>
              <a:t>Employment </a:t>
            </a:r>
            <a:r>
              <a:rPr lang="en-US" dirty="0"/>
              <a:t>gains in the services sectors (+</a:t>
            </a:r>
            <a:r>
              <a:rPr lang="en-US" dirty="0" smtClean="0"/>
              <a:t>132.000</a:t>
            </a:r>
            <a:r>
              <a:rPr lang="en-US" dirty="0"/>
              <a:t>) are explained by additional skills development required for the transformation as well as an improvement in social services with corresponding health benefits. </a:t>
            </a:r>
            <a:endParaRPr lang="en-US" dirty="0" smtClean="0"/>
          </a:p>
          <a:p>
            <a:pPr marL="342900" lvl="2" indent="-342900"/>
            <a:r>
              <a:rPr lang="en-US" dirty="0" smtClean="0"/>
              <a:t>Employment </a:t>
            </a:r>
            <a:r>
              <a:rPr lang="en-US" dirty="0"/>
              <a:t>in the mining sector is about </a:t>
            </a:r>
            <a:r>
              <a:rPr lang="en-US" dirty="0" smtClean="0"/>
              <a:t>21.000 </a:t>
            </a:r>
            <a:r>
              <a:rPr lang="en-US" dirty="0"/>
              <a:t>lower than in the BAU scenario, albeit still </a:t>
            </a:r>
            <a:r>
              <a:rPr lang="en-US" dirty="0" smtClean="0"/>
              <a:t>3.300 </a:t>
            </a:r>
            <a:r>
              <a:rPr lang="en-US" dirty="0"/>
              <a:t>jobs higher than in 2018</a:t>
            </a:r>
            <a:r>
              <a:rPr lang="en-US" dirty="0" smtClean="0"/>
              <a:t>.</a:t>
            </a:r>
          </a:p>
          <a:p>
            <a:pPr marL="0" lvl="2" indent="0">
              <a:buNone/>
            </a:pPr>
            <a:endParaRPr lang="tr-TR" dirty="0" smtClean="0"/>
          </a:p>
          <a:p>
            <a:pPr marL="0" lvl="2" indent="0">
              <a:buNone/>
            </a:pPr>
            <a:r>
              <a:rPr lang="tr-TR" dirty="0" smtClean="0"/>
              <a:t>When </a:t>
            </a:r>
            <a:r>
              <a:rPr lang="en-US" b="1" dirty="0"/>
              <a:t>2040</a:t>
            </a:r>
            <a:r>
              <a:rPr lang="en-US" dirty="0"/>
              <a:t> </a:t>
            </a:r>
            <a:r>
              <a:rPr lang="tr-TR" dirty="0"/>
              <a:t>pase path and </a:t>
            </a:r>
            <a:r>
              <a:rPr lang="en-US" dirty="0"/>
              <a:t>2040 </a:t>
            </a:r>
            <a:r>
              <a:rPr lang="tr-TR" dirty="0"/>
              <a:t>SEI scenarios are compared, net employment gains will be at around </a:t>
            </a:r>
            <a:r>
              <a:rPr lang="en-US" b="1" i="1" dirty="0" smtClean="0"/>
              <a:t>85.946 </a:t>
            </a:r>
            <a:r>
              <a:rPr lang="tr-TR" dirty="0" smtClean="0"/>
              <a:t>people</a:t>
            </a:r>
            <a:r>
              <a:rPr lang="en-US" dirty="0" smtClean="0"/>
              <a:t>.</a:t>
            </a:r>
            <a:r>
              <a:rPr lang="tr-TR" dirty="0" smtClean="0"/>
              <a:t> </a:t>
            </a:r>
            <a:endParaRPr lang="en-US" dirty="0" smtClean="0"/>
          </a:p>
          <a:p>
            <a:pPr marL="0" lvl="2" indent="0">
              <a:buNone/>
            </a:pPr>
            <a:endParaRPr lang="en-US" dirty="0"/>
          </a:p>
          <a:p>
            <a:pPr marL="0" lvl="2" indent="0">
              <a:buNone/>
            </a:pPr>
            <a:r>
              <a:rPr lang="tr-TR" dirty="0" smtClean="0"/>
              <a:t>By </a:t>
            </a:r>
            <a:r>
              <a:rPr lang="tr-TR" dirty="0"/>
              <a:t>2040, the electricity sector is estimated to employ </a:t>
            </a:r>
            <a:r>
              <a:rPr lang="tr-TR" dirty="0" smtClean="0"/>
              <a:t>357</a:t>
            </a:r>
            <a:r>
              <a:rPr lang="en-US" dirty="0"/>
              <a:t>.</a:t>
            </a:r>
            <a:r>
              <a:rPr lang="tr-TR" dirty="0" smtClean="0"/>
              <a:t>069 </a:t>
            </a:r>
            <a:r>
              <a:rPr lang="tr-TR" dirty="0"/>
              <a:t>people in total (</a:t>
            </a:r>
            <a:r>
              <a:rPr lang="en-US" dirty="0"/>
              <a:t>-2</a:t>
            </a:r>
            <a:r>
              <a:rPr lang="tr-TR" dirty="0"/>
              <a:t>.</a:t>
            </a:r>
            <a:r>
              <a:rPr lang="en-US" dirty="0"/>
              <a:t>056 </a:t>
            </a:r>
            <a:r>
              <a:rPr lang="tr-TR" dirty="0"/>
              <a:t>people in comparison to the base path, 2040 employment level). Apparently, a transition towards higher energy efficiency, although coupled with a rise in RE (solar+wind), might give rise to such job losses in the sector. This result could also be supported by declining production in mining (mainly coal) and petroleum and gas sectors. </a:t>
            </a:r>
          </a:p>
          <a:p>
            <a:pPr marL="0" lvl="2" indent="0">
              <a:buNone/>
            </a:pPr>
            <a:endParaRPr lang="tr-TR" dirty="0"/>
          </a:p>
          <a:p>
            <a:pPr marL="0" lvl="2" indent="0">
              <a:buNone/>
            </a:pPr>
            <a:r>
              <a:rPr lang="tr-TR" dirty="0"/>
              <a:t>The results are in line with previous findings, such as with those of the OECD (2020), which reports that </a:t>
            </a:r>
            <a:r>
              <a:rPr lang="en-US" dirty="0"/>
              <a:t>the majority of job creations, in the next two decades, </a:t>
            </a:r>
            <a:r>
              <a:rPr lang="tr-TR" dirty="0"/>
              <a:t>are expected to take place in </a:t>
            </a:r>
            <a:r>
              <a:rPr lang="en-US" dirty="0"/>
              <a:t>renewable power generation and</a:t>
            </a:r>
            <a:r>
              <a:rPr lang="tr-TR" dirty="0"/>
              <a:t> </a:t>
            </a:r>
            <a:r>
              <a:rPr lang="en-US" dirty="0"/>
              <a:t>services</a:t>
            </a:r>
            <a:r>
              <a:rPr lang="tr-TR" dirty="0"/>
              <a:t> (mainly education and health among others)</a:t>
            </a:r>
            <a:r>
              <a:rPr lang="en-US" dirty="0"/>
              <a:t>,</a:t>
            </a:r>
            <a:r>
              <a:rPr lang="tr-TR" dirty="0"/>
              <a:t> </a:t>
            </a:r>
            <a:r>
              <a:rPr lang="en-US" dirty="0"/>
              <a:t>while </a:t>
            </a:r>
            <a:r>
              <a:rPr lang="tr-TR" dirty="0"/>
              <a:t>several </a:t>
            </a:r>
            <a:r>
              <a:rPr lang="en-US" dirty="0"/>
              <a:t>manufacturing sectors, agriculture, food production and fossil-fuel based power are</a:t>
            </a:r>
            <a:r>
              <a:rPr lang="tr-TR" dirty="0"/>
              <a:t> </a:t>
            </a:r>
            <a:r>
              <a:rPr lang="en-US" dirty="0"/>
              <a:t>expected to record job losses.</a:t>
            </a:r>
            <a:endParaRPr lang="tr-TR" dirty="0"/>
          </a:p>
          <a:p>
            <a:pPr marL="0" lvl="2" indent="0">
              <a:buNone/>
            </a:pPr>
            <a:endParaRPr lang="tr-TR" i="1" dirty="0"/>
          </a:p>
        </p:txBody>
      </p:sp>
    </p:spTree>
    <p:extLst>
      <p:ext uri="{BB962C8B-B14F-4D97-AF65-F5344CB8AC3E}">
        <p14:creationId xmlns:p14="http://schemas.microsoft.com/office/powerpoint/2010/main" val="8909237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5609"/>
            <a:ext cx="10972800" cy="1143000"/>
          </a:xfrm>
        </p:spPr>
        <p:txBody>
          <a:bodyPr>
            <a:normAutofit fontScale="90000"/>
          </a:bodyPr>
          <a:lstStyle/>
          <a:p>
            <a:r>
              <a:rPr lang="tr-TR" sz="2400" dirty="0"/>
              <a:t>Detailed Outcome</a:t>
            </a:r>
            <a:br>
              <a:rPr lang="tr-TR" sz="2400" dirty="0"/>
            </a:br>
            <a:r>
              <a:rPr lang="tr-TR" sz="2400" dirty="0"/>
              <a:t>(2.i) Sectorial employment generated by elecricity demand in 2018 vs. in 2040 according to the SEI scenario (</a:t>
            </a:r>
            <a:r>
              <a:rPr lang="tr-TR" sz="2400" i="1" dirty="0"/>
              <a:t>results of the Input-Output analysis</a:t>
            </a:r>
            <a:r>
              <a:rPr lang="tr-TR" sz="2400" dirty="0"/>
              <a:t>)</a:t>
            </a:r>
            <a:endParaRPr lang="en-US" sz="2400" dirty="0"/>
          </a:p>
        </p:txBody>
      </p:sp>
      <p:graphicFrame>
        <p:nvGraphicFramePr>
          <p:cNvPr id="11" name="Content Placeholder 10"/>
          <p:cNvGraphicFramePr>
            <a:graphicFrameLocks noGrp="1"/>
          </p:cNvGraphicFramePr>
          <p:nvPr>
            <p:ph idx="1"/>
          </p:nvPr>
        </p:nvGraphicFramePr>
        <p:xfrm>
          <a:off x="4320052" y="1570600"/>
          <a:ext cx="3551896" cy="4585163"/>
        </p:xfrm>
        <a:graphic>
          <a:graphicData uri="http://schemas.openxmlformats.org/drawingml/2006/table">
            <a:tbl>
              <a:tblPr/>
              <a:tblGrid>
                <a:gridCol w="1640895">
                  <a:extLst>
                    <a:ext uri="{9D8B030D-6E8A-4147-A177-3AD203B41FA5}">
                      <a16:colId xmlns="" xmlns:a16="http://schemas.microsoft.com/office/drawing/2014/main" val="20000"/>
                    </a:ext>
                  </a:extLst>
                </a:gridCol>
                <a:gridCol w="857587">
                  <a:extLst>
                    <a:ext uri="{9D8B030D-6E8A-4147-A177-3AD203B41FA5}">
                      <a16:colId xmlns="" xmlns:a16="http://schemas.microsoft.com/office/drawing/2014/main" val="20001"/>
                    </a:ext>
                  </a:extLst>
                </a:gridCol>
                <a:gridCol w="1053414">
                  <a:extLst>
                    <a:ext uri="{9D8B030D-6E8A-4147-A177-3AD203B41FA5}">
                      <a16:colId xmlns="" xmlns:a16="http://schemas.microsoft.com/office/drawing/2014/main" val="20002"/>
                    </a:ext>
                  </a:extLst>
                </a:gridCol>
              </a:tblGrid>
              <a:tr h="709928">
                <a:tc>
                  <a:txBody>
                    <a:bodyPr/>
                    <a:lstStyle/>
                    <a:p>
                      <a:pPr algn="l" fontAlgn="b"/>
                      <a:r>
                        <a:rPr lang="en-US" sz="900" b="1" i="0" u="none" strike="noStrike" dirty="0">
                          <a:solidFill>
                            <a:srgbClr val="000000"/>
                          </a:solidFill>
                          <a:effectLst/>
                          <a:latin typeface="Times New Roman" panose="02020603050405020304" pitchFamily="18" charset="0"/>
                        </a:rPr>
                        <a:t>Sectors</a:t>
                      </a:r>
                    </a:p>
                  </a:txBody>
                  <a:tcPr marL="6761" marR="6761" marT="67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Times New Roman" panose="02020603050405020304" pitchFamily="18" charset="0"/>
                        </a:rPr>
                        <a:t>Employment generated by electricity demand in 2018</a:t>
                      </a:r>
                    </a:p>
                  </a:txBody>
                  <a:tcPr marL="6761" marR="6761" marT="67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Times New Roman" panose="02020603050405020304" pitchFamily="18" charset="0"/>
                        </a:rPr>
                        <a:t>Employment generated by electricity demand in 2040 in the SEI scenario</a:t>
                      </a:r>
                    </a:p>
                  </a:txBody>
                  <a:tcPr marL="6761" marR="6761" marT="67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41986">
                <a:tc>
                  <a:txBody>
                    <a:bodyPr/>
                    <a:lstStyle/>
                    <a:p>
                      <a:pPr algn="l" fontAlgn="b"/>
                      <a:r>
                        <a:rPr lang="en-US" sz="900" b="0" i="0" u="none" strike="noStrike">
                          <a:solidFill>
                            <a:srgbClr val="000000"/>
                          </a:solidFill>
                          <a:effectLst/>
                          <a:latin typeface="Times New Roman" panose="02020603050405020304" pitchFamily="18" charset="0"/>
                        </a:rPr>
                        <a:t>AG: Agriculture</a:t>
                      </a:r>
                    </a:p>
                  </a:txBody>
                  <a:tcPr marL="6761" marR="6761" marT="67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Times New Roman" panose="02020603050405020304" pitchFamily="18" charset="0"/>
                        </a:rPr>
                        <a:t>5.687</a:t>
                      </a:r>
                    </a:p>
                  </a:txBody>
                  <a:tcPr marL="6761" marR="6761" marT="67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Times New Roman" panose="02020603050405020304" pitchFamily="18" charset="0"/>
                        </a:rPr>
                        <a:t>4.275</a:t>
                      </a:r>
                    </a:p>
                  </a:txBody>
                  <a:tcPr marL="6761" marR="6761" marT="6761"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41986">
                <a:tc>
                  <a:txBody>
                    <a:bodyPr/>
                    <a:lstStyle/>
                    <a:p>
                      <a:pPr algn="l" fontAlgn="b"/>
                      <a:r>
                        <a:rPr lang="en-US" sz="900" b="0" i="0" u="none" strike="noStrike">
                          <a:solidFill>
                            <a:srgbClr val="000000"/>
                          </a:solidFill>
                          <a:effectLst/>
                          <a:latin typeface="Times New Roman" panose="02020603050405020304" pitchFamily="18" charset="0"/>
                        </a:rPr>
                        <a:t>MI: Mining</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40.847</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38.411</a:t>
                      </a:r>
                    </a:p>
                  </a:txBody>
                  <a:tcPr marL="6761" marR="6761" marT="6761" marB="0" anchor="b">
                    <a:lnL>
                      <a:noFill/>
                    </a:lnL>
                    <a:lnR>
                      <a:noFill/>
                    </a:lnR>
                    <a:lnT>
                      <a:noFill/>
                    </a:lnT>
                    <a:lnB>
                      <a:noFill/>
                    </a:lnB>
                  </a:tcPr>
                </a:tc>
                <a:extLst>
                  <a:ext uri="{0D108BD9-81ED-4DB2-BD59-A6C34878D82A}">
                    <a16:rowId xmlns="" xmlns:a16="http://schemas.microsoft.com/office/drawing/2014/main" val="10002"/>
                  </a:ext>
                </a:extLst>
              </a:tr>
              <a:tr h="141986">
                <a:tc>
                  <a:txBody>
                    <a:bodyPr/>
                    <a:lstStyle/>
                    <a:p>
                      <a:pPr algn="l" fontAlgn="b"/>
                      <a:r>
                        <a:rPr lang="en-US" sz="900" b="0" i="0" u="none" strike="noStrike">
                          <a:solidFill>
                            <a:srgbClr val="000000"/>
                          </a:solidFill>
                          <a:effectLst/>
                          <a:latin typeface="Times New Roman" panose="02020603050405020304" pitchFamily="18" charset="0"/>
                        </a:rPr>
                        <a:t>FO: Food Processing</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542</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468</a:t>
                      </a:r>
                    </a:p>
                  </a:txBody>
                  <a:tcPr marL="6761" marR="6761" marT="6761" marB="0" anchor="b">
                    <a:lnL>
                      <a:noFill/>
                    </a:lnL>
                    <a:lnR>
                      <a:noFill/>
                    </a:lnR>
                    <a:lnT>
                      <a:noFill/>
                    </a:lnT>
                    <a:lnB>
                      <a:noFill/>
                    </a:lnB>
                  </a:tcPr>
                </a:tc>
                <a:extLst>
                  <a:ext uri="{0D108BD9-81ED-4DB2-BD59-A6C34878D82A}">
                    <a16:rowId xmlns="" xmlns:a16="http://schemas.microsoft.com/office/drawing/2014/main" val="10003"/>
                  </a:ext>
                </a:extLst>
              </a:tr>
              <a:tr h="141986">
                <a:tc>
                  <a:txBody>
                    <a:bodyPr/>
                    <a:lstStyle/>
                    <a:p>
                      <a:pPr algn="l" fontAlgn="b"/>
                      <a:r>
                        <a:rPr lang="en-US" sz="900" b="0" i="0" u="none" strike="noStrike">
                          <a:solidFill>
                            <a:srgbClr val="000000"/>
                          </a:solidFill>
                          <a:effectLst/>
                          <a:latin typeface="Times New Roman" panose="02020603050405020304" pitchFamily="18" charset="0"/>
                        </a:rPr>
                        <a:t>TE: Textiles, Clothing</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1.747</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1.258</a:t>
                      </a:r>
                    </a:p>
                  </a:txBody>
                  <a:tcPr marL="6761" marR="6761" marT="6761" marB="0" anchor="b">
                    <a:lnL>
                      <a:noFill/>
                    </a:lnL>
                    <a:lnR>
                      <a:noFill/>
                    </a:lnR>
                    <a:lnT>
                      <a:noFill/>
                    </a:lnT>
                    <a:lnB>
                      <a:noFill/>
                    </a:lnB>
                  </a:tcPr>
                </a:tc>
                <a:extLst>
                  <a:ext uri="{0D108BD9-81ED-4DB2-BD59-A6C34878D82A}">
                    <a16:rowId xmlns="" xmlns:a16="http://schemas.microsoft.com/office/drawing/2014/main" val="10004"/>
                  </a:ext>
                </a:extLst>
              </a:tr>
              <a:tr h="141986">
                <a:tc>
                  <a:txBody>
                    <a:bodyPr/>
                    <a:lstStyle/>
                    <a:p>
                      <a:pPr algn="l" fontAlgn="b"/>
                      <a:r>
                        <a:rPr lang="en-US" sz="900" b="0" i="0" u="none" strike="noStrike">
                          <a:solidFill>
                            <a:srgbClr val="000000"/>
                          </a:solidFill>
                          <a:effectLst/>
                          <a:latin typeface="Times New Roman" panose="02020603050405020304" pitchFamily="18" charset="0"/>
                        </a:rPr>
                        <a:t>OE: Other Economy</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42.735</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37.013</a:t>
                      </a:r>
                    </a:p>
                  </a:txBody>
                  <a:tcPr marL="6761" marR="6761" marT="6761" marB="0" anchor="b">
                    <a:lnL>
                      <a:noFill/>
                    </a:lnL>
                    <a:lnR>
                      <a:noFill/>
                    </a:lnR>
                    <a:lnT>
                      <a:noFill/>
                    </a:lnT>
                    <a:lnB>
                      <a:noFill/>
                    </a:lnB>
                  </a:tcPr>
                </a:tc>
                <a:extLst>
                  <a:ext uri="{0D108BD9-81ED-4DB2-BD59-A6C34878D82A}">
                    <a16:rowId xmlns="" xmlns:a16="http://schemas.microsoft.com/office/drawing/2014/main" val="10005"/>
                  </a:ext>
                </a:extLst>
              </a:tr>
              <a:tr h="141986">
                <a:tc>
                  <a:txBody>
                    <a:bodyPr/>
                    <a:lstStyle/>
                    <a:p>
                      <a:pPr algn="l" fontAlgn="b"/>
                      <a:r>
                        <a:rPr lang="en-US" sz="900" b="0" i="0" u="none" strike="noStrike">
                          <a:solidFill>
                            <a:srgbClr val="000000"/>
                          </a:solidFill>
                          <a:effectLst/>
                          <a:latin typeface="Times New Roman" panose="02020603050405020304" pitchFamily="18" charset="0"/>
                        </a:rPr>
                        <a:t>PA: Paper Products</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1.883</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1.370</a:t>
                      </a:r>
                    </a:p>
                  </a:txBody>
                  <a:tcPr marL="6761" marR="6761" marT="6761" marB="0" anchor="b">
                    <a:lnL>
                      <a:noFill/>
                    </a:lnL>
                    <a:lnR>
                      <a:noFill/>
                    </a:lnR>
                    <a:lnT>
                      <a:noFill/>
                    </a:lnT>
                    <a:lnB>
                      <a:noFill/>
                    </a:lnB>
                  </a:tcPr>
                </a:tc>
                <a:extLst>
                  <a:ext uri="{0D108BD9-81ED-4DB2-BD59-A6C34878D82A}">
                    <a16:rowId xmlns="" xmlns:a16="http://schemas.microsoft.com/office/drawing/2014/main" val="10006"/>
                  </a:ext>
                </a:extLst>
              </a:tr>
              <a:tr h="141986">
                <a:tc>
                  <a:txBody>
                    <a:bodyPr/>
                    <a:lstStyle/>
                    <a:p>
                      <a:pPr algn="l" fontAlgn="b"/>
                      <a:r>
                        <a:rPr lang="en-US" sz="900" b="0" i="0" u="none" strike="noStrike">
                          <a:solidFill>
                            <a:srgbClr val="000000"/>
                          </a:solidFill>
                          <a:effectLst/>
                          <a:latin typeface="Times New Roman" panose="02020603050405020304" pitchFamily="18" charset="0"/>
                        </a:rPr>
                        <a:t>PE: Petroleum Products</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309</a:t>
                      </a:r>
                    </a:p>
                  </a:txBody>
                  <a:tcPr marL="6761" marR="6761" marT="6761" marB="0" anchor="b">
                    <a:lnL>
                      <a:noFill/>
                    </a:lnL>
                    <a:lnR>
                      <a:noFill/>
                    </a:lnR>
                    <a:lnT>
                      <a:noFill/>
                    </a:lnT>
                    <a:lnB>
                      <a:noFill/>
                    </a:lnB>
                  </a:tcPr>
                </a:tc>
                <a:tc>
                  <a:txBody>
                    <a:bodyPr/>
                    <a:lstStyle/>
                    <a:p>
                      <a:pPr algn="r" fontAlgn="b"/>
                      <a:r>
                        <a:rPr lang="en-US" sz="900" b="0" i="0" u="none" strike="noStrike" dirty="0">
                          <a:solidFill>
                            <a:srgbClr val="000000"/>
                          </a:solidFill>
                          <a:effectLst/>
                          <a:latin typeface="Times New Roman" panose="02020603050405020304" pitchFamily="18" charset="0"/>
                        </a:rPr>
                        <a:t>155</a:t>
                      </a:r>
                    </a:p>
                  </a:txBody>
                  <a:tcPr marL="6761" marR="6761" marT="6761" marB="0" anchor="b">
                    <a:lnL>
                      <a:noFill/>
                    </a:lnL>
                    <a:lnR>
                      <a:noFill/>
                    </a:lnR>
                    <a:lnT>
                      <a:noFill/>
                    </a:lnT>
                    <a:lnB>
                      <a:noFill/>
                    </a:lnB>
                  </a:tcPr>
                </a:tc>
                <a:extLst>
                  <a:ext uri="{0D108BD9-81ED-4DB2-BD59-A6C34878D82A}">
                    <a16:rowId xmlns="" xmlns:a16="http://schemas.microsoft.com/office/drawing/2014/main" val="10007"/>
                  </a:ext>
                </a:extLst>
              </a:tr>
              <a:tr h="141986">
                <a:tc>
                  <a:txBody>
                    <a:bodyPr/>
                    <a:lstStyle/>
                    <a:p>
                      <a:pPr algn="l" fontAlgn="b"/>
                      <a:r>
                        <a:rPr lang="en-US" sz="900" b="0" i="0" u="none" strike="noStrike">
                          <a:solidFill>
                            <a:srgbClr val="000000"/>
                          </a:solidFill>
                          <a:effectLst/>
                          <a:latin typeface="Times New Roman" panose="02020603050405020304" pitchFamily="18" charset="0"/>
                        </a:rPr>
                        <a:t>CH: Chemicals</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5.869</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2.664</a:t>
                      </a:r>
                    </a:p>
                  </a:txBody>
                  <a:tcPr marL="6761" marR="6761" marT="6761" marB="0" anchor="b">
                    <a:lnL>
                      <a:noFill/>
                    </a:lnL>
                    <a:lnR>
                      <a:noFill/>
                    </a:lnR>
                    <a:lnT>
                      <a:noFill/>
                    </a:lnT>
                    <a:lnB>
                      <a:noFill/>
                    </a:lnB>
                  </a:tcPr>
                </a:tc>
                <a:extLst>
                  <a:ext uri="{0D108BD9-81ED-4DB2-BD59-A6C34878D82A}">
                    <a16:rowId xmlns="" xmlns:a16="http://schemas.microsoft.com/office/drawing/2014/main" val="10008"/>
                  </a:ext>
                </a:extLst>
              </a:tr>
              <a:tr h="141986">
                <a:tc>
                  <a:txBody>
                    <a:bodyPr/>
                    <a:lstStyle/>
                    <a:p>
                      <a:pPr algn="l" fontAlgn="b"/>
                      <a:r>
                        <a:rPr lang="en-US" sz="900" b="0" i="0" u="none" strike="noStrike">
                          <a:solidFill>
                            <a:srgbClr val="000000"/>
                          </a:solidFill>
                          <a:effectLst/>
                          <a:latin typeface="Times New Roman" panose="02020603050405020304" pitchFamily="18" charset="0"/>
                        </a:rPr>
                        <a:t>CE: Cement</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3.650</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3.548</a:t>
                      </a:r>
                    </a:p>
                  </a:txBody>
                  <a:tcPr marL="6761" marR="6761" marT="6761" marB="0" anchor="b">
                    <a:lnL>
                      <a:noFill/>
                    </a:lnL>
                    <a:lnR>
                      <a:noFill/>
                    </a:lnR>
                    <a:lnT>
                      <a:noFill/>
                    </a:lnT>
                    <a:lnB>
                      <a:noFill/>
                    </a:lnB>
                  </a:tcPr>
                </a:tc>
                <a:extLst>
                  <a:ext uri="{0D108BD9-81ED-4DB2-BD59-A6C34878D82A}">
                    <a16:rowId xmlns="" xmlns:a16="http://schemas.microsoft.com/office/drawing/2014/main" val="10009"/>
                  </a:ext>
                </a:extLst>
              </a:tr>
              <a:tr h="141986">
                <a:tc>
                  <a:txBody>
                    <a:bodyPr/>
                    <a:lstStyle/>
                    <a:p>
                      <a:pPr algn="l" fontAlgn="b"/>
                      <a:r>
                        <a:rPr lang="en-US" sz="900" b="0" i="0" u="none" strike="noStrike">
                          <a:solidFill>
                            <a:srgbClr val="000000"/>
                          </a:solidFill>
                          <a:effectLst/>
                          <a:latin typeface="Times New Roman" panose="02020603050405020304" pitchFamily="18" charset="0"/>
                        </a:rPr>
                        <a:t>IS: Iron and Steel</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1.426</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738</a:t>
                      </a:r>
                    </a:p>
                  </a:txBody>
                  <a:tcPr marL="6761" marR="6761" marT="6761" marB="0" anchor="b">
                    <a:lnL>
                      <a:noFill/>
                    </a:lnL>
                    <a:lnR>
                      <a:noFill/>
                    </a:lnR>
                    <a:lnT>
                      <a:noFill/>
                    </a:lnT>
                    <a:lnB>
                      <a:noFill/>
                    </a:lnB>
                  </a:tcPr>
                </a:tc>
                <a:extLst>
                  <a:ext uri="{0D108BD9-81ED-4DB2-BD59-A6C34878D82A}">
                    <a16:rowId xmlns="" xmlns:a16="http://schemas.microsoft.com/office/drawing/2014/main" val="10010"/>
                  </a:ext>
                </a:extLst>
              </a:tr>
              <a:tr h="141986">
                <a:tc>
                  <a:txBody>
                    <a:bodyPr/>
                    <a:lstStyle/>
                    <a:p>
                      <a:pPr algn="l" fontAlgn="b"/>
                      <a:r>
                        <a:rPr lang="en-US" sz="900" b="0" i="0" u="none" strike="noStrike">
                          <a:solidFill>
                            <a:srgbClr val="000000"/>
                          </a:solidFill>
                          <a:effectLst/>
                          <a:latin typeface="Times New Roman" panose="02020603050405020304" pitchFamily="18" charset="0"/>
                        </a:rPr>
                        <a:t>MW: Machinery, White Goods</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9.930</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6.634</a:t>
                      </a:r>
                    </a:p>
                  </a:txBody>
                  <a:tcPr marL="6761" marR="6761" marT="6761" marB="0" anchor="b">
                    <a:lnL>
                      <a:noFill/>
                    </a:lnL>
                    <a:lnR>
                      <a:noFill/>
                    </a:lnR>
                    <a:lnT>
                      <a:noFill/>
                    </a:lnT>
                    <a:lnB>
                      <a:noFill/>
                    </a:lnB>
                  </a:tcPr>
                </a:tc>
                <a:extLst>
                  <a:ext uri="{0D108BD9-81ED-4DB2-BD59-A6C34878D82A}">
                    <a16:rowId xmlns="" xmlns:a16="http://schemas.microsoft.com/office/drawing/2014/main" val="10011"/>
                  </a:ext>
                </a:extLst>
              </a:tr>
              <a:tr h="141986">
                <a:tc>
                  <a:txBody>
                    <a:bodyPr/>
                    <a:lstStyle/>
                    <a:p>
                      <a:pPr algn="l" fontAlgn="b"/>
                      <a:r>
                        <a:rPr lang="en-US" sz="900" b="0" i="0" u="none" strike="noStrike">
                          <a:solidFill>
                            <a:srgbClr val="000000"/>
                          </a:solidFill>
                          <a:effectLst/>
                          <a:latin typeface="Times New Roman" panose="02020603050405020304" pitchFamily="18" charset="0"/>
                        </a:rPr>
                        <a:t>AU: Automative</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189</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117</a:t>
                      </a:r>
                    </a:p>
                  </a:txBody>
                  <a:tcPr marL="6761" marR="6761" marT="6761" marB="0" anchor="b">
                    <a:lnL>
                      <a:noFill/>
                    </a:lnL>
                    <a:lnR>
                      <a:noFill/>
                    </a:lnR>
                    <a:lnT>
                      <a:noFill/>
                    </a:lnT>
                    <a:lnB>
                      <a:noFill/>
                    </a:lnB>
                  </a:tcPr>
                </a:tc>
                <a:extLst>
                  <a:ext uri="{0D108BD9-81ED-4DB2-BD59-A6C34878D82A}">
                    <a16:rowId xmlns="" xmlns:a16="http://schemas.microsoft.com/office/drawing/2014/main" val="10012"/>
                  </a:ext>
                </a:extLst>
              </a:tr>
              <a:tr h="141986">
                <a:tc>
                  <a:txBody>
                    <a:bodyPr/>
                    <a:lstStyle/>
                    <a:p>
                      <a:pPr algn="l" fontAlgn="b"/>
                      <a:r>
                        <a:rPr lang="en-US" sz="900" b="0" i="0" u="none" strike="noStrike">
                          <a:solidFill>
                            <a:srgbClr val="000000"/>
                          </a:solidFill>
                          <a:effectLst/>
                          <a:latin typeface="Times New Roman" panose="02020603050405020304" pitchFamily="18" charset="0"/>
                        </a:rPr>
                        <a:t>EL: Electricity</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166.930</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196.863</a:t>
                      </a:r>
                    </a:p>
                  </a:txBody>
                  <a:tcPr marL="6761" marR="6761" marT="6761" marB="0" anchor="b">
                    <a:lnL>
                      <a:noFill/>
                    </a:lnL>
                    <a:lnR>
                      <a:noFill/>
                    </a:lnR>
                    <a:lnT>
                      <a:noFill/>
                    </a:lnT>
                    <a:lnB>
                      <a:noFill/>
                    </a:lnB>
                  </a:tcPr>
                </a:tc>
                <a:extLst>
                  <a:ext uri="{0D108BD9-81ED-4DB2-BD59-A6C34878D82A}">
                    <a16:rowId xmlns="" xmlns:a16="http://schemas.microsoft.com/office/drawing/2014/main" val="10013"/>
                  </a:ext>
                </a:extLst>
              </a:tr>
              <a:tr h="141986">
                <a:tc>
                  <a:txBody>
                    <a:bodyPr/>
                    <a:lstStyle/>
                    <a:p>
                      <a:pPr algn="l" fontAlgn="b"/>
                      <a:r>
                        <a:rPr lang="en-US" sz="900" b="0" i="0" u="none" strike="noStrike">
                          <a:solidFill>
                            <a:srgbClr val="000000"/>
                          </a:solidFill>
                          <a:effectLst/>
                          <a:latin typeface="Times New Roman" panose="02020603050405020304" pitchFamily="18" charset="0"/>
                        </a:rPr>
                        <a:t>CN: Construction</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7.516</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8.332</a:t>
                      </a:r>
                    </a:p>
                  </a:txBody>
                  <a:tcPr marL="6761" marR="6761" marT="6761" marB="0" anchor="b">
                    <a:lnL>
                      <a:noFill/>
                    </a:lnL>
                    <a:lnR>
                      <a:noFill/>
                    </a:lnR>
                    <a:lnT>
                      <a:noFill/>
                    </a:lnT>
                    <a:lnB>
                      <a:noFill/>
                    </a:lnB>
                  </a:tcPr>
                </a:tc>
                <a:extLst>
                  <a:ext uri="{0D108BD9-81ED-4DB2-BD59-A6C34878D82A}">
                    <a16:rowId xmlns="" xmlns:a16="http://schemas.microsoft.com/office/drawing/2014/main" val="10014"/>
                  </a:ext>
                </a:extLst>
              </a:tr>
              <a:tr h="141986">
                <a:tc>
                  <a:txBody>
                    <a:bodyPr/>
                    <a:lstStyle/>
                    <a:p>
                      <a:pPr algn="l" fontAlgn="b"/>
                      <a:r>
                        <a:rPr lang="en-US" sz="900" b="0" i="0" u="none" strike="noStrike">
                          <a:solidFill>
                            <a:srgbClr val="000000"/>
                          </a:solidFill>
                          <a:effectLst/>
                          <a:latin typeface="Times New Roman" panose="02020603050405020304" pitchFamily="18" charset="0"/>
                        </a:rPr>
                        <a:t>RT: Retail trade</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18.969</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19.054</a:t>
                      </a:r>
                    </a:p>
                  </a:txBody>
                  <a:tcPr marL="6761" marR="6761" marT="6761" marB="0" anchor="b">
                    <a:lnL>
                      <a:noFill/>
                    </a:lnL>
                    <a:lnR>
                      <a:noFill/>
                    </a:lnR>
                    <a:lnT>
                      <a:noFill/>
                    </a:lnT>
                    <a:lnB>
                      <a:noFill/>
                    </a:lnB>
                  </a:tcPr>
                </a:tc>
                <a:extLst>
                  <a:ext uri="{0D108BD9-81ED-4DB2-BD59-A6C34878D82A}">
                    <a16:rowId xmlns="" xmlns:a16="http://schemas.microsoft.com/office/drawing/2014/main" val="10015"/>
                  </a:ext>
                </a:extLst>
              </a:tr>
              <a:tr h="141986">
                <a:tc>
                  <a:txBody>
                    <a:bodyPr/>
                    <a:lstStyle/>
                    <a:p>
                      <a:pPr algn="l" fontAlgn="b"/>
                      <a:r>
                        <a:rPr lang="en-US" sz="900" b="0" i="0" u="none" strike="noStrike">
                          <a:solidFill>
                            <a:srgbClr val="000000"/>
                          </a:solidFill>
                          <a:effectLst/>
                          <a:latin typeface="Times New Roman" panose="02020603050405020304" pitchFamily="18" charset="0"/>
                        </a:rPr>
                        <a:t>TR: Transportation</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13.133</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11.990</a:t>
                      </a:r>
                    </a:p>
                  </a:txBody>
                  <a:tcPr marL="6761" marR="6761" marT="6761" marB="0" anchor="b">
                    <a:lnL>
                      <a:noFill/>
                    </a:lnL>
                    <a:lnR>
                      <a:noFill/>
                    </a:lnR>
                    <a:lnT>
                      <a:noFill/>
                    </a:lnT>
                    <a:lnB>
                      <a:noFill/>
                    </a:lnB>
                  </a:tcPr>
                </a:tc>
                <a:extLst>
                  <a:ext uri="{0D108BD9-81ED-4DB2-BD59-A6C34878D82A}">
                    <a16:rowId xmlns="" xmlns:a16="http://schemas.microsoft.com/office/drawing/2014/main" val="10016"/>
                  </a:ext>
                </a:extLst>
              </a:tr>
              <a:tr h="141986">
                <a:tc>
                  <a:txBody>
                    <a:bodyPr/>
                    <a:lstStyle/>
                    <a:p>
                      <a:pPr algn="l" fontAlgn="b"/>
                      <a:r>
                        <a:rPr lang="en-US" sz="900" b="0" i="0" u="none" strike="noStrike">
                          <a:solidFill>
                            <a:srgbClr val="000000"/>
                          </a:solidFill>
                          <a:effectLst/>
                          <a:latin typeface="Times New Roman" panose="02020603050405020304" pitchFamily="18" charset="0"/>
                        </a:rPr>
                        <a:t>AT: Air Transport</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1.585</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1.217</a:t>
                      </a:r>
                    </a:p>
                  </a:txBody>
                  <a:tcPr marL="6761" marR="6761" marT="6761" marB="0" anchor="b">
                    <a:lnL>
                      <a:noFill/>
                    </a:lnL>
                    <a:lnR>
                      <a:noFill/>
                    </a:lnR>
                    <a:lnT>
                      <a:noFill/>
                    </a:lnT>
                    <a:lnB>
                      <a:noFill/>
                    </a:lnB>
                  </a:tcPr>
                </a:tc>
                <a:extLst>
                  <a:ext uri="{0D108BD9-81ED-4DB2-BD59-A6C34878D82A}">
                    <a16:rowId xmlns="" xmlns:a16="http://schemas.microsoft.com/office/drawing/2014/main" val="10017"/>
                  </a:ext>
                </a:extLst>
              </a:tr>
              <a:tr h="141986">
                <a:tc>
                  <a:txBody>
                    <a:bodyPr/>
                    <a:lstStyle/>
                    <a:p>
                      <a:pPr algn="l" fontAlgn="b"/>
                      <a:r>
                        <a:rPr lang="en-US" sz="900" b="0" i="0" u="none" strike="noStrike">
                          <a:solidFill>
                            <a:srgbClr val="000000"/>
                          </a:solidFill>
                          <a:effectLst/>
                          <a:latin typeface="Times New Roman" panose="02020603050405020304" pitchFamily="18" charset="0"/>
                        </a:rPr>
                        <a:t>PS: Postal and Courier Services</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958</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946</a:t>
                      </a:r>
                    </a:p>
                  </a:txBody>
                  <a:tcPr marL="6761" marR="6761" marT="6761" marB="0" anchor="b">
                    <a:lnL>
                      <a:noFill/>
                    </a:lnL>
                    <a:lnR>
                      <a:noFill/>
                    </a:lnR>
                    <a:lnT>
                      <a:noFill/>
                    </a:lnT>
                    <a:lnB>
                      <a:noFill/>
                    </a:lnB>
                  </a:tcPr>
                </a:tc>
                <a:extLst>
                  <a:ext uri="{0D108BD9-81ED-4DB2-BD59-A6C34878D82A}">
                    <a16:rowId xmlns="" xmlns:a16="http://schemas.microsoft.com/office/drawing/2014/main" val="10018"/>
                  </a:ext>
                </a:extLst>
              </a:tr>
              <a:tr h="141986">
                <a:tc>
                  <a:txBody>
                    <a:bodyPr/>
                    <a:lstStyle/>
                    <a:p>
                      <a:pPr algn="l" fontAlgn="b"/>
                      <a:r>
                        <a:rPr lang="en-US" sz="900" b="0" i="0" u="none" strike="noStrike">
                          <a:solidFill>
                            <a:srgbClr val="000000"/>
                          </a:solidFill>
                          <a:effectLst/>
                          <a:latin typeface="Times New Roman" panose="02020603050405020304" pitchFamily="18" charset="0"/>
                        </a:rPr>
                        <a:t>AF: Accomodation and Food</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2.899</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2.677</a:t>
                      </a:r>
                    </a:p>
                  </a:txBody>
                  <a:tcPr marL="6761" marR="6761" marT="6761" marB="0" anchor="b">
                    <a:lnL>
                      <a:noFill/>
                    </a:lnL>
                    <a:lnR>
                      <a:noFill/>
                    </a:lnR>
                    <a:lnT>
                      <a:noFill/>
                    </a:lnT>
                    <a:lnB>
                      <a:noFill/>
                    </a:lnB>
                  </a:tcPr>
                </a:tc>
                <a:extLst>
                  <a:ext uri="{0D108BD9-81ED-4DB2-BD59-A6C34878D82A}">
                    <a16:rowId xmlns="" xmlns:a16="http://schemas.microsoft.com/office/drawing/2014/main" val="10019"/>
                  </a:ext>
                </a:extLst>
              </a:tr>
              <a:tr h="141986">
                <a:tc>
                  <a:txBody>
                    <a:bodyPr/>
                    <a:lstStyle/>
                    <a:p>
                      <a:pPr algn="l" fontAlgn="b"/>
                      <a:r>
                        <a:rPr lang="en-US" sz="900" b="0" i="0" u="none" strike="noStrike">
                          <a:solidFill>
                            <a:srgbClr val="000000"/>
                          </a:solidFill>
                          <a:effectLst/>
                          <a:latin typeface="Times New Roman" panose="02020603050405020304" pitchFamily="18" charset="0"/>
                        </a:rPr>
                        <a:t>PR: Professional Services</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17.747</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16.447</a:t>
                      </a:r>
                    </a:p>
                  </a:txBody>
                  <a:tcPr marL="6761" marR="6761" marT="6761" marB="0" anchor="b">
                    <a:lnL>
                      <a:noFill/>
                    </a:lnL>
                    <a:lnR>
                      <a:noFill/>
                    </a:lnR>
                    <a:lnT>
                      <a:noFill/>
                    </a:lnT>
                    <a:lnB>
                      <a:noFill/>
                    </a:lnB>
                  </a:tcPr>
                </a:tc>
                <a:extLst>
                  <a:ext uri="{0D108BD9-81ED-4DB2-BD59-A6C34878D82A}">
                    <a16:rowId xmlns="" xmlns:a16="http://schemas.microsoft.com/office/drawing/2014/main" val="10020"/>
                  </a:ext>
                </a:extLst>
              </a:tr>
              <a:tr h="266392">
                <a:tc>
                  <a:txBody>
                    <a:bodyPr/>
                    <a:lstStyle/>
                    <a:p>
                      <a:pPr algn="l" fontAlgn="b"/>
                      <a:r>
                        <a:rPr lang="en-US" sz="900" b="0" i="0" u="none" strike="noStrike">
                          <a:solidFill>
                            <a:srgbClr val="000000"/>
                          </a:solidFill>
                          <a:effectLst/>
                          <a:latin typeface="Times New Roman" panose="02020603050405020304" pitchFamily="18" charset="0"/>
                        </a:rPr>
                        <a:t>FS: Financial and Real Estate Services</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23.984</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26.242</a:t>
                      </a:r>
                    </a:p>
                  </a:txBody>
                  <a:tcPr marL="6761" marR="6761" marT="6761" marB="0" anchor="b">
                    <a:lnL>
                      <a:noFill/>
                    </a:lnL>
                    <a:lnR>
                      <a:noFill/>
                    </a:lnR>
                    <a:lnT>
                      <a:noFill/>
                    </a:lnT>
                    <a:lnB>
                      <a:noFill/>
                    </a:lnB>
                  </a:tcPr>
                </a:tc>
                <a:extLst>
                  <a:ext uri="{0D108BD9-81ED-4DB2-BD59-A6C34878D82A}">
                    <a16:rowId xmlns="" xmlns:a16="http://schemas.microsoft.com/office/drawing/2014/main" val="10021"/>
                  </a:ext>
                </a:extLst>
              </a:tr>
              <a:tr h="141986">
                <a:tc>
                  <a:txBody>
                    <a:bodyPr/>
                    <a:lstStyle/>
                    <a:p>
                      <a:pPr algn="l" fontAlgn="b"/>
                      <a:r>
                        <a:rPr lang="en-US" sz="900" b="0" i="0" u="none" strike="noStrike">
                          <a:solidFill>
                            <a:srgbClr val="000000"/>
                          </a:solidFill>
                          <a:effectLst/>
                          <a:latin typeface="Times New Roman" panose="02020603050405020304" pitchFamily="18" charset="0"/>
                        </a:rPr>
                        <a:t>TS: Tourism</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300</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254</a:t>
                      </a:r>
                    </a:p>
                  </a:txBody>
                  <a:tcPr marL="6761" marR="6761" marT="6761" marB="0" anchor="b">
                    <a:lnL>
                      <a:noFill/>
                    </a:lnL>
                    <a:lnR>
                      <a:noFill/>
                    </a:lnR>
                    <a:lnT>
                      <a:noFill/>
                    </a:lnT>
                    <a:lnB>
                      <a:noFill/>
                    </a:lnB>
                  </a:tcPr>
                </a:tc>
                <a:extLst>
                  <a:ext uri="{0D108BD9-81ED-4DB2-BD59-A6C34878D82A}">
                    <a16:rowId xmlns="" xmlns:a16="http://schemas.microsoft.com/office/drawing/2014/main" val="10022"/>
                  </a:ext>
                </a:extLst>
              </a:tr>
              <a:tr h="141986">
                <a:tc>
                  <a:txBody>
                    <a:bodyPr/>
                    <a:lstStyle/>
                    <a:p>
                      <a:pPr algn="l" fontAlgn="b"/>
                      <a:r>
                        <a:rPr lang="en-US" sz="900" b="0" i="0" u="none" strike="noStrike">
                          <a:solidFill>
                            <a:srgbClr val="000000"/>
                          </a:solidFill>
                          <a:effectLst/>
                          <a:latin typeface="Times New Roman" panose="02020603050405020304" pitchFamily="18" charset="0"/>
                        </a:rPr>
                        <a:t>ES: Education Services</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1.137</a:t>
                      </a:r>
                    </a:p>
                  </a:txBody>
                  <a:tcPr marL="6761" marR="6761" marT="6761" marB="0" anchor="b">
                    <a:lnL>
                      <a:noFill/>
                    </a:lnL>
                    <a:lnR>
                      <a:noFill/>
                    </a:lnR>
                    <a:lnT>
                      <a:noFill/>
                    </a:lnT>
                    <a:lnB>
                      <a:noFill/>
                    </a:lnB>
                  </a:tcPr>
                </a:tc>
                <a:tc>
                  <a:txBody>
                    <a:bodyPr/>
                    <a:lstStyle/>
                    <a:p>
                      <a:pPr algn="r" fontAlgn="b"/>
                      <a:r>
                        <a:rPr lang="en-US" sz="900" b="0" i="0" u="none" strike="noStrike">
                          <a:solidFill>
                            <a:srgbClr val="000000"/>
                          </a:solidFill>
                          <a:effectLst/>
                          <a:latin typeface="Times New Roman" panose="02020603050405020304" pitchFamily="18" charset="0"/>
                        </a:rPr>
                        <a:t>1.119</a:t>
                      </a:r>
                    </a:p>
                  </a:txBody>
                  <a:tcPr marL="6761" marR="6761" marT="6761" marB="0" anchor="b">
                    <a:lnL>
                      <a:noFill/>
                    </a:lnL>
                    <a:lnR>
                      <a:noFill/>
                    </a:lnR>
                    <a:lnT>
                      <a:noFill/>
                    </a:lnT>
                    <a:lnB>
                      <a:noFill/>
                    </a:lnB>
                  </a:tcPr>
                </a:tc>
                <a:extLst>
                  <a:ext uri="{0D108BD9-81ED-4DB2-BD59-A6C34878D82A}">
                    <a16:rowId xmlns="" xmlns:a16="http://schemas.microsoft.com/office/drawing/2014/main" val="10023"/>
                  </a:ext>
                </a:extLst>
              </a:tr>
              <a:tr h="141986">
                <a:tc>
                  <a:txBody>
                    <a:bodyPr/>
                    <a:lstStyle/>
                    <a:p>
                      <a:pPr algn="l" fontAlgn="b"/>
                      <a:r>
                        <a:rPr lang="en-US" sz="900" b="0" i="0" u="none" strike="noStrike">
                          <a:solidFill>
                            <a:srgbClr val="000000"/>
                          </a:solidFill>
                          <a:effectLst/>
                          <a:latin typeface="Times New Roman" panose="02020603050405020304" pitchFamily="18" charset="0"/>
                        </a:rPr>
                        <a:t>HE: Health Services</a:t>
                      </a:r>
                    </a:p>
                  </a:txBody>
                  <a:tcPr marL="6761" marR="6761" marT="67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Times New Roman" panose="02020603050405020304" pitchFamily="18" charset="0"/>
                        </a:rPr>
                        <a:t>22</a:t>
                      </a:r>
                    </a:p>
                  </a:txBody>
                  <a:tcPr marL="6761" marR="6761" marT="67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Times New Roman" panose="02020603050405020304" pitchFamily="18" charset="0"/>
                        </a:rPr>
                        <a:t>23</a:t>
                      </a:r>
                    </a:p>
                  </a:txBody>
                  <a:tcPr marL="6761" marR="6761" marT="6761"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4"/>
                  </a:ext>
                </a:extLst>
              </a:tr>
              <a:tr h="283971">
                <a:tc>
                  <a:txBody>
                    <a:bodyPr/>
                    <a:lstStyle/>
                    <a:p>
                      <a:pPr algn="l" fontAlgn="b"/>
                      <a:r>
                        <a:rPr lang="en-US" sz="900" b="0" i="1" u="none" strike="noStrike">
                          <a:solidFill>
                            <a:srgbClr val="000000"/>
                          </a:solidFill>
                          <a:effectLst/>
                          <a:latin typeface="Times New Roman" panose="02020603050405020304" pitchFamily="18" charset="0"/>
                        </a:rPr>
                        <a:t>Total employment generated by electricity demand</a:t>
                      </a:r>
                    </a:p>
                  </a:txBody>
                  <a:tcPr marL="6761" marR="6761" marT="67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Times New Roman" panose="02020603050405020304" pitchFamily="18" charset="0"/>
                        </a:rPr>
                        <a:t>369.994</a:t>
                      </a:r>
                    </a:p>
                  </a:txBody>
                  <a:tcPr marL="6761" marR="6761" marT="67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1" u="none" strike="noStrike" dirty="0">
                          <a:solidFill>
                            <a:srgbClr val="000000"/>
                          </a:solidFill>
                          <a:effectLst/>
                          <a:latin typeface="Times New Roman" panose="02020603050405020304" pitchFamily="18" charset="0"/>
                        </a:rPr>
                        <a:t>381.815</a:t>
                      </a:r>
                    </a:p>
                  </a:txBody>
                  <a:tcPr marL="6761" marR="6761" marT="67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5"/>
                  </a:ext>
                </a:extLst>
              </a:tr>
            </a:tbl>
          </a:graphicData>
        </a:graphic>
      </p:graphicFrame>
    </p:spTree>
    <p:extLst>
      <p:ext uri="{BB962C8B-B14F-4D97-AF65-F5344CB8AC3E}">
        <p14:creationId xmlns:p14="http://schemas.microsoft.com/office/powerpoint/2010/main" val="31879354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lvl="2" indent="0">
              <a:buNone/>
            </a:pPr>
            <a:r>
              <a:rPr lang="tr-TR" i="1" dirty="0"/>
              <a:t>Direct </a:t>
            </a:r>
            <a:r>
              <a:rPr lang="tr-TR" dirty="0"/>
              <a:t>emloyment effects in the electricity sector due to lower electricity demand are negative in comparison to the baseline scenario, 2040, as the sector needs to employ less labour owing to</a:t>
            </a:r>
            <a:r>
              <a:rPr lang="tr-TR" i="1" dirty="0"/>
              <a:t> energy </a:t>
            </a:r>
            <a:r>
              <a:rPr lang="tr-TR" i="1" dirty="0" smtClean="0"/>
              <a:t>efficiency</a:t>
            </a:r>
            <a:r>
              <a:rPr lang="en-US" i="1" dirty="0" smtClean="0"/>
              <a:t> gains</a:t>
            </a:r>
            <a:r>
              <a:rPr lang="tr-TR" i="1" dirty="0" smtClean="0"/>
              <a:t>. </a:t>
            </a:r>
            <a:endParaRPr lang="tr-TR" i="1" dirty="0"/>
          </a:p>
          <a:p>
            <a:pPr marL="0" lvl="2" indent="0">
              <a:buNone/>
            </a:pPr>
            <a:endParaRPr lang="tr-TR" dirty="0"/>
          </a:p>
          <a:p>
            <a:pPr marL="0" lvl="2" indent="0">
              <a:buNone/>
            </a:pPr>
            <a:r>
              <a:rPr lang="tr-TR" dirty="0"/>
              <a:t>Yet, employment to be generated due to </a:t>
            </a:r>
            <a:r>
              <a:rPr lang="tr-TR" i="1" dirty="0"/>
              <a:t>electricity demand </a:t>
            </a:r>
            <a:r>
              <a:rPr lang="tr-TR" dirty="0"/>
              <a:t>in the electricity sector is estimated to be 196.863 people in 2040 as shown in Table 2.i. In total, electricity-demand-driven employment to be generated by 2040 reaches 381.815 people in the SEI scenario (see Table 2.i), whereas this number was 369.994 in 2018.</a:t>
            </a:r>
          </a:p>
          <a:p>
            <a:pPr marL="0" lvl="2" indent="0">
              <a:buNone/>
            </a:pPr>
            <a:endParaRPr lang="tr-TR" i="1" dirty="0"/>
          </a:p>
          <a:p>
            <a:pPr marL="0" lvl="2" indent="0">
              <a:buNone/>
            </a:pPr>
            <a:r>
              <a:rPr lang="tr-TR" i="1" dirty="0"/>
              <a:t>Indirect </a:t>
            </a:r>
            <a:r>
              <a:rPr lang="tr-TR" dirty="0"/>
              <a:t>emloyment effects in the other sectors due to lower electricity demand are </a:t>
            </a:r>
            <a:r>
              <a:rPr lang="en-US" dirty="0" smtClean="0"/>
              <a:t>mostly </a:t>
            </a:r>
            <a:r>
              <a:rPr lang="tr-TR" dirty="0" smtClean="0"/>
              <a:t>negative </a:t>
            </a:r>
            <a:r>
              <a:rPr lang="tr-TR" dirty="0"/>
              <a:t>in comparison to the baseline scenario, 2040, as well, as the sectors will need to employ less labour owing to</a:t>
            </a:r>
            <a:r>
              <a:rPr lang="tr-TR" i="1" dirty="0"/>
              <a:t> energy efficiency. </a:t>
            </a:r>
          </a:p>
          <a:p>
            <a:endParaRPr lang="en-US" dirty="0"/>
          </a:p>
        </p:txBody>
      </p:sp>
    </p:spTree>
    <p:extLst>
      <p:ext uri="{BB962C8B-B14F-4D97-AF65-F5344CB8AC3E}">
        <p14:creationId xmlns:p14="http://schemas.microsoft.com/office/powerpoint/2010/main" val="13701755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(2.ii) Jobs in Renewable Energy</a:t>
            </a:r>
            <a:endParaRPr lang="en-US" dirty="0"/>
          </a:p>
        </p:txBody>
      </p:sp>
      <p:sp>
        <p:nvSpPr>
          <p:cNvPr id="3" name="Content Placeholder 2"/>
          <p:cNvSpPr>
            <a:spLocks noGrp="1"/>
          </p:cNvSpPr>
          <p:nvPr>
            <p:ph idx="1"/>
          </p:nvPr>
        </p:nvSpPr>
        <p:spPr/>
        <p:txBody>
          <a:bodyPr/>
          <a:lstStyle/>
          <a:p>
            <a:pPr marL="0" indent="0">
              <a:buNone/>
            </a:pPr>
            <a:r>
              <a:rPr lang="tr-TR" dirty="0"/>
              <a:t>There are several ways of calculating/estimating the number of jobs that can be generated via renewable energy. E.g.:</a:t>
            </a:r>
          </a:p>
          <a:p>
            <a:pPr>
              <a:buFontTx/>
              <a:buChar char="-"/>
            </a:pPr>
            <a:r>
              <a:rPr lang="tr-TR" dirty="0"/>
              <a:t>Employment factors </a:t>
            </a:r>
            <a:r>
              <a:rPr lang="tr-TR" dirty="0" smtClean="0"/>
              <a:t>approach (</a:t>
            </a:r>
            <a:r>
              <a:rPr lang="tr-TR" i="1" dirty="0" smtClean="0"/>
              <a:t>we </a:t>
            </a:r>
            <a:r>
              <a:rPr lang="en-US" i="1" dirty="0" smtClean="0"/>
              <a:t>present these results</a:t>
            </a:r>
            <a:r>
              <a:rPr lang="tr-TR" dirty="0" smtClean="0"/>
              <a:t>)</a:t>
            </a:r>
            <a:endParaRPr lang="en-US" dirty="0"/>
          </a:p>
          <a:p>
            <a:pPr>
              <a:buFontTx/>
              <a:buChar char="-"/>
            </a:pPr>
            <a:r>
              <a:rPr lang="en-US" dirty="0" smtClean="0"/>
              <a:t>Decomposition analysis</a:t>
            </a:r>
            <a:endParaRPr lang="tr-TR" dirty="0"/>
          </a:p>
        </p:txBody>
      </p:sp>
    </p:spTree>
    <p:extLst>
      <p:ext uri="{BB962C8B-B14F-4D97-AF65-F5344CB8AC3E}">
        <p14:creationId xmlns:p14="http://schemas.microsoft.com/office/powerpoint/2010/main" val="11211411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Employment</a:t>
            </a:r>
            <a:r>
              <a:rPr lang="tr-TR" dirty="0"/>
              <a:t> </a:t>
            </a:r>
            <a:r>
              <a:rPr lang="tr-TR" dirty="0" err="1"/>
              <a:t>Factors</a:t>
            </a:r>
            <a:r>
              <a:rPr lang="tr-TR" dirty="0"/>
              <a:t> </a:t>
            </a:r>
            <a:r>
              <a:rPr lang="tr-TR" dirty="0" err="1"/>
              <a:t>Approach</a:t>
            </a:r>
            <a:endParaRPr lang="tr-TR" dirty="0"/>
          </a:p>
        </p:txBody>
      </p:sp>
      <p:sp>
        <p:nvSpPr>
          <p:cNvPr id="3" name="İçerik Yer Tutucusu 2"/>
          <p:cNvSpPr>
            <a:spLocks noGrp="1"/>
          </p:cNvSpPr>
          <p:nvPr>
            <p:ph idx="1"/>
          </p:nvPr>
        </p:nvSpPr>
        <p:spPr/>
        <p:txBody>
          <a:bodyPr>
            <a:normAutofit fontScale="85000" lnSpcReduction="20000"/>
          </a:bodyPr>
          <a:lstStyle/>
          <a:p>
            <a:r>
              <a:rPr lang="tr-TR" dirty="0"/>
              <a:t>E</a:t>
            </a:r>
            <a:r>
              <a:rPr lang="en-US" dirty="0" err="1"/>
              <a:t>mployment</a:t>
            </a:r>
            <a:r>
              <a:rPr lang="en-US" dirty="0"/>
              <a:t> factors (EF), defined as the number of jobs derived from a certain energy technology capacity addition or investment</a:t>
            </a:r>
            <a:r>
              <a:rPr lang="tr-TR" dirty="0"/>
              <a:t>, are </a:t>
            </a:r>
            <a:r>
              <a:rPr lang="en-US" dirty="0" err="1"/>
              <a:t>utilised</a:t>
            </a:r>
            <a:r>
              <a:rPr lang="en-US" dirty="0"/>
              <a:t> for estimates of job creation potential in</a:t>
            </a:r>
            <a:r>
              <a:rPr lang="tr-TR" dirty="0"/>
              <a:t> wind and solar sectors in </a:t>
            </a:r>
            <a:r>
              <a:rPr lang="tr-TR" dirty="0" smtClean="0"/>
              <a:t>Turkiye. </a:t>
            </a:r>
            <a:r>
              <a:rPr lang="tr-TR" dirty="0"/>
              <a:t>The EF approach is documented by Rutovitz et al. (2015) and further refined by Ram et al. (2020). </a:t>
            </a:r>
          </a:p>
          <a:p>
            <a:r>
              <a:rPr lang="tr-TR" dirty="0"/>
              <a:t>Rutovitz et al. (2015) </a:t>
            </a:r>
            <a:r>
              <a:rPr lang="tr-TR" dirty="0" err="1"/>
              <a:t>summarizes</a:t>
            </a:r>
            <a:r>
              <a:rPr lang="tr-TR" dirty="0"/>
              <a:t> </a:t>
            </a:r>
            <a:r>
              <a:rPr lang="tr-TR" dirty="0" err="1"/>
              <a:t>employment</a:t>
            </a:r>
            <a:r>
              <a:rPr lang="tr-TR" dirty="0"/>
              <a:t> </a:t>
            </a:r>
            <a:r>
              <a:rPr lang="tr-TR" dirty="0" err="1"/>
              <a:t>factors</a:t>
            </a:r>
            <a:r>
              <a:rPr lang="tr-TR" dirty="0"/>
              <a:t> </a:t>
            </a:r>
            <a:r>
              <a:rPr lang="tr-TR" dirty="0" err="1"/>
              <a:t>for</a:t>
            </a:r>
            <a:r>
              <a:rPr lang="tr-TR" dirty="0"/>
              <a:t> </a:t>
            </a:r>
            <a:r>
              <a:rPr lang="tr-TR" dirty="0" err="1"/>
              <a:t>various</a:t>
            </a:r>
            <a:r>
              <a:rPr lang="tr-TR" dirty="0"/>
              <a:t> </a:t>
            </a:r>
            <a:r>
              <a:rPr lang="tr-TR" dirty="0" err="1"/>
              <a:t>energy</a:t>
            </a:r>
            <a:r>
              <a:rPr lang="tr-TR" dirty="0"/>
              <a:t> </a:t>
            </a:r>
            <a:r>
              <a:rPr lang="tr-TR" dirty="0" err="1"/>
              <a:t>technologies</a:t>
            </a:r>
            <a:r>
              <a:rPr lang="tr-TR" dirty="0"/>
              <a:t>.  </a:t>
            </a:r>
            <a:r>
              <a:rPr lang="tr-TR" dirty="0" err="1"/>
              <a:t>Employment</a:t>
            </a:r>
            <a:r>
              <a:rPr lang="tr-TR" dirty="0"/>
              <a:t> </a:t>
            </a:r>
            <a:r>
              <a:rPr lang="tr-TR" dirty="0" err="1"/>
              <a:t>factors</a:t>
            </a:r>
            <a:r>
              <a:rPr lang="tr-TR" dirty="0"/>
              <a:t> </a:t>
            </a:r>
            <a:r>
              <a:rPr lang="tr-TR" dirty="0" err="1"/>
              <a:t>are</a:t>
            </a:r>
            <a:r>
              <a:rPr lang="tr-TR" dirty="0"/>
              <a:t> </a:t>
            </a:r>
            <a:r>
              <a:rPr lang="tr-TR" dirty="0" err="1"/>
              <a:t>reported</a:t>
            </a:r>
            <a:r>
              <a:rPr lang="tr-TR" dirty="0"/>
              <a:t> </a:t>
            </a:r>
            <a:r>
              <a:rPr lang="tr-TR" dirty="0" err="1"/>
              <a:t>under</a:t>
            </a:r>
            <a:r>
              <a:rPr lang="tr-TR" dirty="0"/>
              <a:t> </a:t>
            </a:r>
            <a:r>
              <a:rPr lang="tr-TR" dirty="0" err="1"/>
              <a:t>the</a:t>
            </a:r>
            <a:r>
              <a:rPr lang="tr-TR" dirty="0"/>
              <a:t> </a:t>
            </a:r>
            <a:r>
              <a:rPr lang="tr-TR" dirty="0" err="1"/>
              <a:t>following</a:t>
            </a:r>
            <a:r>
              <a:rPr lang="tr-TR" dirty="0"/>
              <a:t> </a:t>
            </a:r>
            <a:r>
              <a:rPr lang="tr-TR" dirty="0" err="1"/>
              <a:t>headings</a:t>
            </a:r>
            <a:r>
              <a:rPr lang="tr-TR" dirty="0"/>
              <a:t>:</a:t>
            </a:r>
          </a:p>
          <a:p>
            <a:pPr lvl="1"/>
            <a:r>
              <a:rPr lang="en-US" b="1" dirty="0"/>
              <a:t>Construction </a:t>
            </a:r>
            <a:r>
              <a:rPr lang="en-US" dirty="0"/>
              <a:t>Person years/MW 	</a:t>
            </a:r>
            <a:endParaRPr lang="tr-TR" dirty="0"/>
          </a:p>
          <a:p>
            <a:pPr lvl="1"/>
            <a:r>
              <a:rPr lang="en-US" b="1" dirty="0"/>
              <a:t>Manufacturing </a:t>
            </a:r>
            <a:r>
              <a:rPr lang="en-US" dirty="0"/>
              <a:t>Person years/MW 	</a:t>
            </a:r>
            <a:endParaRPr lang="tr-TR" dirty="0"/>
          </a:p>
          <a:p>
            <a:pPr lvl="1"/>
            <a:r>
              <a:rPr lang="en-US" b="1" dirty="0"/>
              <a:t>O&amp;M </a:t>
            </a:r>
            <a:r>
              <a:rPr lang="en-US" dirty="0"/>
              <a:t>Jobs/ MW 	</a:t>
            </a:r>
          </a:p>
          <a:p>
            <a:r>
              <a:rPr lang="tr-TR" dirty="0"/>
              <a:t>However, there is no </a:t>
            </a:r>
            <a:r>
              <a:rPr lang="tr-TR" dirty="0" smtClean="0"/>
              <a:t>Turkiye-specific </a:t>
            </a:r>
            <a:r>
              <a:rPr lang="tr-TR" dirty="0"/>
              <a:t>data.</a:t>
            </a:r>
          </a:p>
        </p:txBody>
      </p:sp>
    </p:spTree>
    <p:extLst>
      <p:ext uri="{BB962C8B-B14F-4D97-AF65-F5344CB8AC3E}">
        <p14:creationId xmlns:p14="http://schemas.microsoft.com/office/powerpoint/2010/main" val="34960096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sz="2400" dirty="0"/>
              <a:t>Based on Rutovitz et al. (2015), Ram  et al. (2020) calculates </a:t>
            </a:r>
            <a:r>
              <a:rPr lang="en-US" sz="2400" dirty="0"/>
              <a:t>employment multipliers, based on </a:t>
            </a:r>
            <a:r>
              <a:rPr lang="en-US" sz="2400" dirty="0" err="1"/>
              <a:t>labour</a:t>
            </a:r>
            <a:r>
              <a:rPr lang="en-US" sz="2400" dirty="0"/>
              <a:t> productivity across the different regions used in the estimation of jobs created during the energy transition from</a:t>
            </a:r>
            <a:r>
              <a:rPr lang="tr-TR" sz="2400" dirty="0"/>
              <a:t> 2015 to 2050. The following table provides a general overview for solar and wind power</a:t>
            </a:r>
            <a:r>
              <a:rPr lang="tr-TR" sz="2400" dirty="0" smtClean="0"/>
              <a:t>.</a:t>
            </a:r>
            <a:endParaRPr lang="en-US" sz="2400" dirty="0" smtClean="0"/>
          </a:p>
          <a:p>
            <a:r>
              <a:rPr lang="en-US" sz="2400" dirty="0" smtClean="0"/>
              <a:t>We multiply the following employment factors by regional multipliers in the next slide to arrive at the number of jobs created in 2030 &amp; 2040.</a:t>
            </a:r>
            <a:endParaRPr lang="tr-TR" sz="2400" dirty="0"/>
          </a:p>
          <a:p>
            <a:endParaRPr lang="tr-TR" dirty="0"/>
          </a:p>
        </p:txBody>
      </p:sp>
      <p:graphicFrame>
        <p:nvGraphicFramePr>
          <p:cNvPr id="7" name="Table 6"/>
          <p:cNvGraphicFramePr>
            <a:graphicFrameLocks noGrp="1"/>
          </p:cNvGraphicFramePr>
          <p:nvPr>
            <p:extLst>
              <p:ext uri="{D42A27DB-BD31-4B8C-83A1-F6EECF244321}">
                <p14:modId xmlns:p14="http://schemas.microsoft.com/office/powerpoint/2010/main" val="1431058425"/>
              </p:ext>
            </p:extLst>
          </p:nvPr>
        </p:nvGraphicFramePr>
        <p:xfrm>
          <a:off x="3106057" y="4406609"/>
          <a:ext cx="3950026" cy="1719555"/>
        </p:xfrm>
        <a:graphic>
          <a:graphicData uri="http://schemas.openxmlformats.org/drawingml/2006/table">
            <a:tbl>
              <a:tblPr/>
              <a:tblGrid>
                <a:gridCol w="1560839">
                  <a:extLst>
                    <a:ext uri="{9D8B030D-6E8A-4147-A177-3AD203B41FA5}">
                      <a16:colId xmlns="" xmlns:a16="http://schemas.microsoft.com/office/drawing/2014/main" val="20000"/>
                    </a:ext>
                  </a:extLst>
                </a:gridCol>
                <a:gridCol w="889000">
                  <a:extLst>
                    <a:ext uri="{9D8B030D-6E8A-4147-A177-3AD203B41FA5}">
                      <a16:colId xmlns="" xmlns:a16="http://schemas.microsoft.com/office/drawing/2014/main" val="20001"/>
                    </a:ext>
                  </a:extLst>
                </a:gridCol>
                <a:gridCol w="822325">
                  <a:extLst>
                    <a:ext uri="{9D8B030D-6E8A-4147-A177-3AD203B41FA5}">
                      <a16:colId xmlns="" xmlns:a16="http://schemas.microsoft.com/office/drawing/2014/main" val="20002"/>
                    </a:ext>
                  </a:extLst>
                </a:gridCol>
                <a:gridCol w="677862">
                  <a:extLst>
                    <a:ext uri="{9D8B030D-6E8A-4147-A177-3AD203B41FA5}">
                      <a16:colId xmlns="" xmlns:a16="http://schemas.microsoft.com/office/drawing/2014/main" val="20003"/>
                    </a:ext>
                  </a:extLst>
                </a:gridCol>
              </a:tblGrid>
              <a:tr h="431919">
                <a:tc>
                  <a:txBody>
                    <a:bodyPr/>
                    <a:lstStyle/>
                    <a:p>
                      <a:pPr algn="l" fontAlgn="b"/>
                      <a:r>
                        <a:rPr lang="en-US" sz="1100" b="0" i="0" u="none" strike="noStrike" dirty="0">
                          <a:solidFill>
                            <a:srgbClr val="000000"/>
                          </a:solidFill>
                          <a:effectLst/>
                          <a:latin typeface="Calibri" panose="020F0502020204030204" pitchFamily="34" charset="0"/>
                        </a:rPr>
                        <a:t>Technologies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Manufacturing</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[Job-</a:t>
                      </a:r>
                      <a:r>
                        <a:rPr lang="en-US" sz="1100" b="0" i="0" u="none" strike="noStrike" dirty="0" err="1">
                          <a:solidFill>
                            <a:srgbClr val="000000"/>
                          </a:solidFill>
                          <a:effectLst/>
                          <a:latin typeface="Calibri" panose="020F0502020204030204" pitchFamily="34" charset="0"/>
                        </a:rPr>
                        <a:t>yrs</a:t>
                      </a:r>
                      <a:r>
                        <a:rPr lang="en-US" sz="1100" b="0" i="0" u="none" strike="noStrike" dirty="0">
                          <a:solidFill>
                            <a:srgbClr val="000000"/>
                          </a:solidFill>
                          <a:effectLst/>
                          <a:latin typeface="Calibri" panose="020F0502020204030204" pitchFamily="34" charset="0"/>
                        </a:rPr>
                        <a:t>/MW]</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C&amp;I</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[job-yrs/MW]</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O&amp;M</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[Jobs/MW]</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21909">
                <a:tc>
                  <a:txBody>
                    <a:bodyPr/>
                    <a:lstStyle/>
                    <a:p>
                      <a:pPr algn="l" fontAlgn="b"/>
                      <a:r>
                        <a:rPr lang="en-US" sz="1100" b="0" i="0" u="none" strike="noStrike">
                          <a:solidFill>
                            <a:srgbClr val="000000"/>
                          </a:solidFill>
                          <a:effectLst/>
                          <a:latin typeface="Calibri" panose="020F0502020204030204" pitchFamily="34" charset="0"/>
                        </a:rPr>
                        <a:t>Wind onshore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dirty="0">
                          <a:solidFill>
                            <a:srgbClr val="000000"/>
                          </a:solidFill>
                          <a:effectLst/>
                          <a:latin typeface="Calibri" panose="020F0502020204030204" pitchFamily="34" charset="0"/>
                        </a:rPr>
                        <a:t>4,7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3,2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dirty="0">
                          <a:solidFill>
                            <a:srgbClr val="000000"/>
                          </a:solidFill>
                          <a:effectLst/>
                          <a:latin typeface="Calibri" panose="020F0502020204030204" pitchFamily="34" charset="0"/>
                        </a:rPr>
                        <a:t>0,3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321909">
                <a:tc>
                  <a:txBody>
                    <a:bodyPr/>
                    <a:lstStyle/>
                    <a:p>
                      <a:pPr algn="l" fontAlgn="b"/>
                      <a:r>
                        <a:rPr lang="en-US" sz="1100" b="0" i="0" u="none" strike="noStrike">
                          <a:solidFill>
                            <a:srgbClr val="000000"/>
                          </a:solidFill>
                          <a:effectLst/>
                          <a:latin typeface="Calibri" panose="020F0502020204030204" pitchFamily="34" charset="0"/>
                        </a:rPr>
                        <a:t>Wind offshore</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15,6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a:t>
                      </a:r>
                    </a:p>
                  </a:txBody>
                  <a:tcPr marL="9525" marR="9525" marT="9525" marB="0" anchor="b">
                    <a:lnL>
                      <a:noFill/>
                    </a:lnL>
                    <a:lnR>
                      <a:noFill/>
                    </a:lnR>
                    <a:lnT>
                      <a:noFill/>
                    </a:lnT>
                    <a:lnB>
                      <a:noFill/>
                    </a:lnB>
                  </a:tcPr>
                </a:tc>
                <a:extLst>
                  <a:ext uri="{0D108BD9-81ED-4DB2-BD59-A6C34878D82A}">
                    <a16:rowId xmlns="" xmlns:a16="http://schemas.microsoft.com/office/drawing/2014/main" val="10002"/>
                  </a:ext>
                </a:extLst>
              </a:tr>
              <a:tr h="321909">
                <a:tc>
                  <a:txBody>
                    <a:bodyPr/>
                    <a:lstStyle/>
                    <a:p>
                      <a:pPr algn="l" fontAlgn="b"/>
                      <a:r>
                        <a:rPr lang="en-US" sz="1100" b="0" i="0" u="none" strike="noStrike">
                          <a:solidFill>
                            <a:srgbClr val="000000"/>
                          </a:solidFill>
                          <a:effectLst/>
                          <a:latin typeface="Calibri" panose="020F0502020204030204" pitchFamily="34" charset="0"/>
                        </a:rPr>
                        <a:t>PV Utility-scale</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6,7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0,7</a:t>
                      </a:r>
                    </a:p>
                  </a:txBody>
                  <a:tcPr marL="9525" marR="9525" marT="9525" marB="0" anchor="b">
                    <a:lnL>
                      <a:noFill/>
                    </a:lnL>
                    <a:lnR>
                      <a:noFill/>
                    </a:lnR>
                    <a:lnT>
                      <a:noFill/>
                    </a:lnT>
                    <a:lnB>
                      <a:noFill/>
                    </a:lnB>
                  </a:tcPr>
                </a:tc>
                <a:extLst>
                  <a:ext uri="{0D108BD9-81ED-4DB2-BD59-A6C34878D82A}">
                    <a16:rowId xmlns="" xmlns:a16="http://schemas.microsoft.com/office/drawing/2014/main" val="10003"/>
                  </a:ext>
                </a:extLst>
              </a:tr>
              <a:tr h="321909">
                <a:tc>
                  <a:txBody>
                    <a:bodyPr/>
                    <a:lstStyle/>
                    <a:p>
                      <a:pPr algn="l" fontAlgn="b"/>
                      <a:r>
                        <a:rPr lang="en-US" sz="1100" b="0" i="0" u="none" strike="noStrike">
                          <a:solidFill>
                            <a:srgbClr val="000000"/>
                          </a:solidFill>
                          <a:effectLst/>
                          <a:latin typeface="Calibri" panose="020F0502020204030204" pitchFamily="34" charset="0"/>
                        </a:rPr>
                        <a:t>PV rooftop</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
        <p:nvSpPr>
          <p:cNvPr id="9" name="Rectangle 8"/>
          <p:cNvSpPr/>
          <p:nvPr/>
        </p:nvSpPr>
        <p:spPr>
          <a:xfrm>
            <a:off x="3106057" y="6152505"/>
            <a:ext cx="3950026" cy="31244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tr-TR" sz="1600" dirty="0">
                <a:solidFill>
                  <a:schemeClr val="tx1"/>
                </a:solidFill>
              </a:rPr>
              <a:t>Source: Ram et al. (2020)</a:t>
            </a:r>
            <a:endParaRPr lang="en-US" sz="1600" dirty="0">
              <a:solidFill>
                <a:schemeClr val="tx1"/>
              </a:solidFill>
            </a:endParaRPr>
          </a:p>
        </p:txBody>
      </p:sp>
    </p:spTree>
    <p:extLst>
      <p:ext uri="{BB962C8B-B14F-4D97-AF65-F5344CB8AC3E}">
        <p14:creationId xmlns:p14="http://schemas.microsoft.com/office/powerpoint/2010/main" val="36741918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Rectangle 4"/>
          <p:cNvSpPr/>
          <p:nvPr/>
        </p:nvSpPr>
        <p:spPr>
          <a:xfrm>
            <a:off x="1299934" y="5075021"/>
            <a:ext cx="3950026" cy="31244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tr-TR" sz="1600" dirty="0">
                <a:solidFill>
                  <a:schemeClr val="tx1"/>
                </a:solidFill>
              </a:rPr>
              <a:t>Source: Ram et al. (2020)</a:t>
            </a:r>
            <a:endParaRPr lang="en-US" sz="1600" dirty="0">
              <a:solidFill>
                <a:schemeClr val="tx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2535803"/>
              </p:ext>
            </p:extLst>
          </p:nvPr>
        </p:nvGraphicFramePr>
        <p:xfrm>
          <a:off x="1299933" y="1538515"/>
          <a:ext cx="7259867" cy="3548630"/>
        </p:xfrm>
        <a:graphic>
          <a:graphicData uri="http://schemas.openxmlformats.org/drawingml/2006/table">
            <a:tbl>
              <a:tblPr>
                <a:tableStyleId>{5C22544A-7EE6-4342-B048-85BDC9FD1C3A}</a:tableStyleId>
              </a:tblPr>
              <a:tblGrid>
                <a:gridCol w="1867625"/>
                <a:gridCol w="898707"/>
                <a:gridCol w="898707"/>
                <a:gridCol w="898707"/>
                <a:gridCol w="898707"/>
                <a:gridCol w="898707"/>
                <a:gridCol w="898707"/>
              </a:tblGrid>
              <a:tr h="510892">
                <a:tc gridSpan="7">
                  <a:txBody>
                    <a:bodyPr/>
                    <a:lstStyle/>
                    <a:p>
                      <a:pPr algn="ctr" fontAlgn="b"/>
                      <a:r>
                        <a:rPr lang="en-US" sz="1100" u="none" strike="noStrike" dirty="0">
                          <a:effectLst/>
                        </a:rPr>
                        <a:t>Regional Multipliers: Factors for Labor Intensity for Production - Regional Distribution  (OECD=1)</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615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2015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2020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2025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2030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2035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2040</a:t>
                      </a:r>
                      <a:endParaRPr lang="en-US" sz="1100" b="0" i="0" u="none" strike="noStrike">
                        <a:solidFill>
                          <a:srgbClr val="000000"/>
                        </a:solidFill>
                        <a:effectLst/>
                        <a:latin typeface="Calibri" panose="020F0502020204030204" pitchFamily="34" charset="0"/>
                      </a:endParaRPr>
                    </a:p>
                  </a:txBody>
                  <a:tcPr marL="9525" marR="9525" marT="9525" marB="0" anchor="b"/>
                </a:tc>
              </a:tr>
              <a:tr h="276158">
                <a:tc>
                  <a:txBody>
                    <a:bodyPr/>
                    <a:lstStyle/>
                    <a:p>
                      <a:pPr algn="l" fontAlgn="b"/>
                      <a:r>
                        <a:rPr lang="en-US" sz="1100" u="none" strike="noStrike">
                          <a:effectLst/>
                        </a:rPr>
                        <a:t>Europe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1.10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1.13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1.17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1.19</a:t>
                      </a:r>
                      <a:endParaRPr lang="en-US" sz="1100" b="0" i="0" u="none" strike="noStrike">
                        <a:solidFill>
                          <a:srgbClr val="000000"/>
                        </a:solidFill>
                        <a:effectLst/>
                        <a:latin typeface="Calibri" panose="020F0502020204030204" pitchFamily="34" charset="0"/>
                      </a:endParaRPr>
                    </a:p>
                  </a:txBody>
                  <a:tcPr marL="9525" marR="9525" marT="9525" marB="0" anchor="b"/>
                </a:tc>
              </a:tr>
              <a:tr h="276158">
                <a:tc>
                  <a:txBody>
                    <a:bodyPr/>
                    <a:lstStyle/>
                    <a:p>
                      <a:pPr algn="l" fontAlgn="b"/>
                      <a:r>
                        <a:rPr lang="en-US" sz="1100" u="none" strike="noStrike" dirty="0">
                          <a:solidFill>
                            <a:srgbClr val="FF0000"/>
                          </a:solidFill>
                          <a:effectLst/>
                        </a:rPr>
                        <a:t>Eurasia</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1.86</a:t>
                      </a:r>
                      <a:endParaRPr lang="en-US" sz="1100" b="0" i="0" u="none" strike="noStrike">
                        <a:solidFill>
                          <a:srgbClr val="FF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1.80</a:t>
                      </a:r>
                      <a:endParaRPr lang="en-US" sz="1100" b="0" i="0" u="none" strike="noStrike">
                        <a:solidFill>
                          <a:srgbClr val="FF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1.75</a:t>
                      </a:r>
                      <a:endParaRPr lang="en-US" sz="1100" b="0" i="0" u="none" strike="noStrike">
                        <a:solidFill>
                          <a:srgbClr val="FF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1.70</a:t>
                      </a:r>
                      <a:endParaRPr lang="en-US" sz="1100" b="0" i="0" u="none" strike="noStrike">
                        <a:solidFill>
                          <a:srgbClr val="FF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1.65</a:t>
                      </a:r>
                      <a:endParaRPr lang="en-US" sz="1100" b="0" i="0" u="none" strike="noStrike">
                        <a:solidFill>
                          <a:srgbClr val="FF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1.65</a:t>
                      </a:r>
                      <a:endParaRPr lang="en-US" sz="1100" b="0" i="0" u="none" strike="noStrike">
                        <a:solidFill>
                          <a:srgbClr val="FF0000"/>
                        </a:solidFill>
                        <a:effectLst/>
                        <a:latin typeface="Calibri" panose="020F0502020204030204" pitchFamily="34" charset="0"/>
                      </a:endParaRPr>
                    </a:p>
                  </a:txBody>
                  <a:tcPr marL="9525" marR="9525" marT="9525" marB="0" anchor="b"/>
                </a:tc>
              </a:tr>
              <a:tr h="276158">
                <a:tc>
                  <a:txBody>
                    <a:bodyPr/>
                    <a:lstStyle/>
                    <a:p>
                      <a:pPr algn="l" fontAlgn="b"/>
                      <a:r>
                        <a:rPr lang="en-US" sz="1100" u="none" strike="noStrike">
                          <a:effectLst/>
                        </a:rPr>
                        <a:t>MENA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1.94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1.66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1.51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1.37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1.32</a:t>
                      </a:r>
                      <a:endParaRPr lang="en-US" sz="1100" b="0" i="0" u="none" strike="noStrike">
                        <a:solidFill>
                          <a:srgbClr val="000000"/>
                        </a:solidFill>
                        <a:effectLst/>
                        <a:latin typeface="Calibri" panose="020F0502020204030204" pitchFamily="34" charset="0"/>
                      </a:endParaRPr>
                    </a:p>
                  </a:txBody>
                  <a:tcPr marL="9525" marR="9525" marT="9525" marB="0" anchor="b"/>
                </a:tc>
              </a:tr>
              <a:tr h="276158">
                <a:tc>
                  <a:txBody>
                    <a:bodyPr/>
                    <a:lstStyle/>
                    <a:p>
                      <a:pPr algn="l" fontAlgn="b"/>
                      <a:r>
                        <a:rPr lang="en-US" sz="1100" u="none" strike="noStrike">
                          <a:effectLst/>
                        </a:rPr>
                        <a:t>Sub-Saharan Africa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7.49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6.42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5.51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5.00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4.54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4.38</a:t>
                      </a:r>
                      <a:endParaRPr lang="en-US" sz="1100" b="0" i="0" u="none" strike="noStrike">
                        <a:solidFill>
                          <a:srgbClr val="000000"/>
                        </a:solidFill>
                        <a:effectLst/>
                        <a:latin typeface="Calibri" panose="020F0502020204030204" pitchFamily="34" charset="0"/>
                      </a:endParaRPr>
                    </a:p>
                  </a:txBody>
                  <a:tcPr marL="9525" marR="9525" marT="9525" marB="0" anchor="b"/>
                </a:tc>
              </a:tr>
              <a:tr h="276158">
                <a:tc>
                  <a:txBody>
                    <a:bodyPr/>
                    <a:lstStyle/>
                    <a:p>
                      <a:pPr algn="l" fontAlgn="b"/>
                      <a:r>
                        <a:rPr lang="en-US" sz="1100" u="none" strike="noStrike">
                          <a:effectLst/>
                        </a:rPr>
                        <a:t>SAARC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5.18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3.99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3.07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2.56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2.13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2.00</a:t>
                      </a:r>
                      <a:endParaRPr lang="en-US" sz="1100" b="0" i="0" u="none" strike="noStrike">
                        <a:solidFill>
                          <a:srgbClr val="000000"/>
                        </a:solidFill>
                        <a:effectLst/>
                        <a:latin typeface="Calibri" panose="020F0502020204030204" pitchFamily="34" charset="0"/>
                      </a:endParaRPr>
                    </a:p>
                  </a:txBody>
                  <a:tcPr marL="9525" marR="9525" marT="9525" marB="0" anchor="b"/>
                </a:tc>
              </a:tr>
              <a:tr h="276158">
                <a:tc>
                  <a:txBody>
                    <a:bodyPr/>
                    <a:lstStyle/>
                    <a:p>
                      <a:pPr algn="l" fontAlgn="b"/>
                      <a:r>
                        <a:rPr lang="en-US" sz="1100" u="none" strike="noStrike">
                          <a:effectLst/>
                        </a:rPr>
                        <a:t>Northeast Asia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2.22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1.89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1.60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1.50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1.41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1.42</a:t>
                      </a:r>
                      <a:endParaRPr lang="en-US" sz="1100" b="0" i="0" u="none" strike="noStrike">
                        <a:solidFill>
                          <a:srgbClr val="000000"/>
                        </a:solidFill>
                        <a:effectLst/>
                        <a:latin typeface="Calibri" panose="020F0502020204030204" pitchFamily="34" charset="0"/>
                      </a:endParaRPr>
                    </a:p>
                  </a:txBody>
                  <a:tcPr marL="9525" marR="9525" marT="9525" marB="0" anchor="b"/>
                </a:tc>
              </a:tr>
              <a:tr h="276158">
                <a:tc>
                  <a:txBody>
                    <a:bodyPr/>
                    <a:lstStyle/>
                    <a:p>
                      <a:pPr algn="l" fontAlgn="b"/>
                      <a:r>
                        <a:rPr lang="en-US" sz="1100" u="none" strike="noStrike">
                          <a:effectLst/>
                        </a:rPr>
                        <a:t>Southeast Asia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2.52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2.20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1.93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1.77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1.63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1.58</a:t>
                      </a:r>
                      <a:endParaRPr lang="en-US" sz="1100" b="0" i="0" u="none" strike="noStrike">
                        <a:solidFill>
                          <a:srgbClr val="000000"/>
                        </a:solidFill>
                        <a:effectLst/>
                        <a:latin typeface="Calibri" panose="020F0502020204030204" pitchFamily="34" charset="0"/>
                      </a:endParaRPr>
                    </a:p>
                  </a:txBody>
                  <a:tcPr marL="9525" marR="9525" marT="9525" marB="0" anchor="b"/>
                </a:tc>
              </a:tr>
              <a:tr h="276158">
                <a:tc>
                  <a:txBody>
                    <a:bodyPr/>
                    <a:lstStyle/>
                    <a:p>
                      <a:pPr algn="l" fontAlgn="b"/>
                      <a:r>
                        <a:rPr lang="en-US" sz="1100" u="none" strike="noStrike">
                          <a:effectLst/>
                        </a:rPr>
                        <a:t>North America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525" marR="9525" marT="9525" marB="0" anchor="b"/>
                </a:tc>
              </a:tr>
              <a:tr h="276158">
                <a:tc>
                  <a:txBody>
                    <a:bodyPr/>
                    <a:lstStyle/>
                    <a:p>
                      <a:pPr algn="l" fontAlgn="b"/>
                      <a:r>
                        <a:rPr lang="en-US" sz="1100" u="none" strike="noStrike">
                          <a:effectLst/>
                        </a:rPr>
                        <a:t>South America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3.14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2.69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2.31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2.10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1.90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1.84</a:t>
                      </a:r>
                      <a:endParaRPr lang="en-US" sz="1100" b="0" i="0" u="none" strike="noStrike">
                        <a:solidFill>
                          <a:srgbClr val="000000"/>
                        </a:solidFill>
                        <a:effectLst/>
                        <a:latin typeface="Calibri" panose="020F0502020204030204" pitchFamily="34" charset="0"/>
                      </a:endParaRPr>
                    </a:p>
                  </a:txBody>
                  <a:tcPr marL="9525" marR="9525" marT="9525" marB="0" anchor="b"/>
                </a:tc>
              </a:tr>
              <a:tr h="276158">
                <a:tc>
                  <a:txBody>
                    <a:bodyPr/>
                    <a:lstStyle/>
                    <a:p>
                      <a:pPr algn="l" fontAlgn="b"/>
                      <a:r>
                        <a:rPr lang="en-US" sz="1100" u="none" strike="noStrike">
                          <a:effectLst/>
                        </a:rPr>
                        <a:t>Global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2.18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1.99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1.81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1.70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1.60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1.56</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39247673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51543"/>
            <a:ext cx="10972800" cy="6023428"/>
          </a:xfrm>
        </p:spPr>
        <p:txBody>
          <a:bodyPr>
            <a:normAutofit/>
          </a:bodyPr>
          <a:lstStyle/>
          <a:p>
            <a:pPr marL="0" lvl="2" indent="0">
              <a:buNone/>
            </a:pPr>
            <a:r>
              <a:rPr lang="tr-TR" sz="2200" dirty="0" smtClean="0"/>
              <a:t>According to the SEI scenario, by 2040, the share of solar and wind in total electricity generation is expected to reach 38%, amounting up to 75.042 GWh solar and 126.139 GWh  wind generation [with an installed capacity of 40 GW solar + 48 GW wind].</a:t>
            </a:r>
            <a:r>
              <a:rPr lang="en-US" sz="2200" dirty="0" smtClean="0"/>
              <a:t> [By 2030, it is expected to reach 30%: 36,39 GW solar + 38,02 GW wind]</a:t>
            </a:r>
            <a:endParaRPr lang="tr-TR" sz="2200" dirty="0" smtClean="0"/>
          </a:p>
          <a:p>
            <a:pPr marL="0" lvl="2" indent="0">
              <a:buNone/>
            </a:pPr>
            <a:r>
              <a:rPr lang="tr-TR" sz="2200" dirty="0" smtClean="0"/>
              <a:t>Using </a:t>
            </a:r>
            <a:r>
              <a:rPr lang="tr-TR" sz="2200" dirty="0"/>
              <a:t>the employment factors and regional-specific multipliers for Eurosia reported by Ram et al. (2020), we can estimate that 40 GW solar and 48 GW wind might employ, in 2040, the following amounts of labour (e.g. a total of </a:t>
            </a:r>
            <a:r>
              <a:rPr lang="en-US" sz="2200" dirty="0" smtClean="0"/>
              <a:t>116.160</a:t>
            </a:r>
            <a:r>
              <a:rPr lang="tr-TR" sz="2200" dirty="0" smtClean="0"/>
              <a:t> </a:t>
            </a:r>
            <a:r>
              <a:rPr lang="tr-TR" sz="2200" dirty="0"/>
              <a:t>jobs at the O&amp;M </a:t>
            </a:r>
            <a:r>
              <a:rPr lang="tr-TR" sz="2200" dirty="0" smtClean="0"/>
              <a:t>stage</a:t>
            </a:r>
            <a:r>
              <a:rPr lang="en-US" sz="2200" dirty="0" smtClean="0"/>
              <a:t> in 2040</a:t>
            </a:r>
            <a:r>
              <a:rPr lang="tr-TR" sz="2200" dirty="0" smtClean="0"/>
              <a:t>):</a:t>
            </a:r>
            <a:endParaRPr lang="tr-TR" sz="2200" dirty="0"/>
          </a:p>
        </p:txBody>
      </p:sp>
      <p:sp>
        <p:nvSpPr>
          <p:cNvPr id="8" name="Rectangle 7"/>
          <p:cNvSpPr/>
          <p:nvPr/>
        </p:nvSpPr>
        <p:spPr>
          <a:xfrm>
            <a:off x="2032002" y="5457371"/>
            <a:ext cx="7082968" cy="63080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tr-TR" sz="1400" dirty="0">
                <a:solidFill>
                  <a:schemeClr val="tx1"/>
                </a:solidFill>
              </a:rPr>
              <a:t>Source: Authors’ calculations</a:t>
            </a:r>
          </a:p>
          <a:p>
            <a:pPr algn="just"/>
            <a:r>
              <a:rPr lang="tr-TR" sz="1400" dirty="0" smtClean="0">
                <a:solidFill>
                  <a:schemeClr val="tx1"/>
                </a:solidFill>
              </a:rPr>
              <a:t>Notes: C&amp;I stands for Construction and Installation. O&amp;M stands for Operation and Maintenance .</a:t>
            </a:r>
            <a:r>
              <a:rPr lang="en-US" sz="1400" dirty="0">
                <a:solidFill>
                  <a:schemeClr val="tx1"/>
                </a:solidFill>
              </a:rPr>
              <a:t> </a:t>
            </a:r>
            <a:r>
              <a:rPr lang="en-US" sz="1400" dirty="0" smtClean="0">
                <a:solidFill>
                  <a:schemeClr val="tx1"/>
                </a:solidFill>
              </a:rPr>
              <a:t>The figures are </a:t>
            </a:r>
            <a:r>
              <a:rPr lang="en-US" sz="1400" dirty="0">
                <a:solidFill>
                  <a:schemeClr val="tx1"/>
                </a:solidFill>
              </a:rPr>
              <a:t>based on the assumption that only onshore wind and utility-scale solar PV will be put in use by 2030 &amp; 2040.</a:t>
            </a:r>
          </a:p>
          <a:p>
            <a:pPr algn="just"/>
            <a:endParaRPr lang="en-US" sz="1400"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385352019"/>
              </p:ext>
            </p:extLst>
          </p:nvPr>
        </p:nvGraphicFramePr>
        <p:xfrm>
          <a:off x="2032002" y="3135085"/>
          <a:ext cx="6821712" cy="1880167"/>
        </p:xfrm>
        <a:graphic>
          <a:graphicData uri="http://schemas.openxmlformats.org/drawingml/2006/table">
            <a:tbl>
              <a:tblPr/>
              <a:tblGrid>
                <a:gridCol w="1127042"/>
                <a:gridCol w="1042880"/>
                <a:gridCol w="1009947"/>
                <a:gridCol w="907488"/>
                <a:gridCol w="164666"/>
                <a:gridCol w="1083131"/>
                <a:gridCol w="702571"/>
                <a:gridCol w="783987"/>
              </a:tblGrid>
              <a:tr h="313361">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1100" b="1" i="0" u="none" strike="noStrike">
                          <a:solidFill>
                            <a:srgbClr val="000000"/>
                          </a:solidFill>
                          <a:effectLst/>
                          <a:latin typeface="Calibri" panose="020F0502020204030204" pitchFamily="34" charset="0"/>
                        </a:rPr>
                        <a:t>2030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gridSpan="3">
                  <a:txBody>
                    <a:bodyPr/>
                    <a:lstStyle/>
                    <a:p>
                      <a:pPr algn="ctr" fontAlgn="b"/>
                      <a:r>
                        <a:rPr lang="en-US" sz="1100" b="1" i="0" u="none" strike="noStrike">
                          <a:solidFill>
                            <a:srgbClr val="000000"/>
                          </a:solidFill>
                          <a:effectLst/>
                          <a:latin typeface="Calibri" panose="020F0502020204030204" pitchFamily="34" charset="0"/>
                        </a:rPr>
                        <a:t>2040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940084">
                <a:tc>
                  <a:txBody>
                    <a:bodyPr/>
                    <a:lstStyle/>
                    <a:p>
                      <a:pPr algn="l" fontAlgn="b"/>
                      <a:r>
                        <a:rPr lang="en-US" sz="1100" b="0" i="0" u="none" strike="noStrike">
                          <a:solidFill>
                            <a:srgbClr val="000000"/>
                          </a:solidFill>
                          <a:effectLst/>
                          <a:latin typeface="Calibri" panose="020F0502020204030204" pitchFamily="34" charset="0"/>
                        </a:rPr>
                        <a:t>Technologies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Manufacturing</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[Job-</a:t>
                      </a:r>
                      <a:r>
                        <a:rPr lang="en-US" sz="1100" b="0" i="0" u="none" strike="noStrike" dirty="0" err="1">
                          <a:solidFill>
                            <a:srgbClr val="000000"/>
                          </a:solidFill>
                          <a:effectLst/>
                          <a:latin typeface="Calibri" panose="020F0502020204030204" pitchFamily="34" charset="0"/>
                        </a:rPr>
                        <a:t>yrs</a:t>
                      </a:r>
                      <a:r>
                        <a:rPr lang="en-US" sz="1100" b="0" i="0" u="none" strike="noStrike" dirty="0">
                          <a:solidFill>
                            <a:srgbClr val="000000"/>
                          </a:solidFill>
                          <a:effectLst/>
                          <a:latin typeface="Calibri" panose="020F0502020204030204" pitchFamily="34" charset="0"/>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C&amp;I</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[job-</a:t>
                      </a:r>
                      <a:r>
                        <a:rPr lang="en-US" sz="1100" b="0" i="0" u="none" strike="noStrike" dirty="0" err="1">
                          <a:solidFill>
                            <a:srgbClr val="000000"/>
                          </a:solidFill>
                          <a:effectLst/>
                          <a:latin typeface="Calibri" panose="020F0502020204030204" pitchFamily="34" charset="0"/>
                        </a:rPr>
                        <a:t>yrs</a:t>
                      </a:r>
                      <a:r>
                        <a:rPr lang="en-US" sz="1100" b="0" i="0" u="none" strike="noStrike" dirty="0">
                          <a:solidFill>
                            <a:srgbClr val="000000"/>
                          </a:solidFill>
                          <a:effectLst/>
                          <a:latin typeface="Calibri" panose="020F0502020204030204" pitchFamily="34" charset="0"/>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O&amp;M</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[Jobs]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Manufacturing</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[Job-</a:t>
                      </a:r>
                      <a:r>
                        <a:rPr lang="en-US" sz="1100" b="0" i="0" u="none" strike="noStrike" dirty="0" err="1">
                          <a:solidFill>
                            <a:srgbClr val="000000"/>
                          </a:solidFill>
                          <a:effectLst/>
                          <a:latin typeface="Calibri" panose="020F0502020204030204" pitchFamily="34" charset="0"/>
                        </a:rPr>
                        <a:t>yrs</a:t>
                      </a:r>
                      <a:r>
                        <a:rPr lang="en-US" sz="1100" b="0" i="0" u="none" strike="noStrike" dirty="0">
                          <a:solidFill>
                            <a:srgbClr val="000000"/>
                          </a:solidFill>
                          <a:effectLst/>
                          <a:latin typeface="Calibri" panose="020F0502020204030204" pitchFamily="34" charset="0"/>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C&amp;I</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[job-</a:t>
                      </a:r>
                      <a:r>
                        <a:rPr lang="en-US" sz="1100" b="0" i="0" u="none" strike="noStrike" dirty="0" err="1">
                          <a:solidFill>
                            <a:srgbClr val="000000"/>
                          </a:solidFill>
                          <a:effectLst/>
                          <a:latin typeface="Calibri" panose="020F0502020204030204" pitchFamily="34" charset="0"/>
                        </a:rPr>
                        <a:t>yrs</a:t>
                      </a:r>
                      <a:r>
                        <a:rPr lang="en-US" sz="1100" b="0" i="0" u="none" strike="noStrike" dirty="0">
                          <a:solidFill>
                            <a:srgbClr val="000000"/>
                          </a:solidFill>
                          <a:effectLst/>
                          <a:latin typeface="Calibri" panose="020F0502020204030204" pitchFamily="34" charset="0"/>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O&amp;M</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[Jobs]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3361">
                <a:tc>
                  <a:txBody>
                    <a:bodyPr/>
                    <a:lstStyle/>
                    <a:p>
                      <a:pPr algn="l" fontAlgn="b"/>
                      <a:r>
                        <a:rPr lang="en-US" sz="1100" b="0" i="0" u="none" strike="noStrike">
                          <a:solidFill>
                            <a:srgbClr val="000000"/>
                          </a:solidFill>
                          <a:effectLst/>
                          <a:latin typeface="Calibri" panose="020F0502020204030204" pitchFamily="34" charset="0"/>
                        </a:rPr>
                        <a:t>Wind onshore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303,780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206,829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dirty="0">
                          <a:solidFill>
                            <a:srgbClr val="000000"/>
                          </a:solidFill>
                          <a:effectLst/>
                          <a:latin typeface="Calibri" panose="020F0502020204030204" pitchFamily="34" charset="0"/>
                        </a:rPr>
                        <a:t>19,390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372,240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253,440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dirty="0">
                          <a:solidFill>
                            <a:srgbClr val="000000"/>
                          </a:solidFill>
                          <a:effectLst/>
                          <a:latin typeface="Calibri" panose="020F0502020204030204" pitchFamily="34" charset="0"/>
                        </a:rPr>
                        <a:t>23,760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313361">
                <a:tc>
                  <a:txBody>
                    <a:bodyPr/>
                    <a:lstStyle/>
                    <a:p>
                      <a:pPr algn="l" fontAlgn="b"/>
                      <a:r>
                        <a:rPr lang="en-US" sz="1100" b="0" i="0" u="none" strike="noStrike" dirty="0">
                          <a:solidFill>
                            <a:srgbClr val="000000"/>
                          </a:solidFill>
                          <a:effectLst/>
                          <a:latin typeface="Calibri" panose="020F0502020204030204" pitchFamily="34" charset="0"/>
                        </a:rPr>
                        <a:t>PV Utility-scale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414,482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804,219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43,304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442,200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1,716,000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92,400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258026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0C796439-D8D4-EA41-AD5A-E6D595D7FEE0}"/>
              </a:ext>
            </a:extLst>
          </p:cNvPr>
          <p:cNvPicPr>
            <a:picLocks noChangeAspect="1"/>
          </p:cNvPicPr>
          <p:nvPr/>
        </p:nvPicPr>
        <p:blipFill>
          <a:blip r:embed="rId2"/>
          <a:stretch>
            <a:fillRect/>
          </a:stretch>
        </p:blipFill>
        <p:spPr>
          <a:xfrm>
            <a:off x="2292350" y="1841500"/>
            <a:ext cx="7607300" cy="4394200"/>
          </a:xfrm>
          <a:prstGeom prst="rect">
            <a:avLst/>
          </a:prstGeom>
        </p:spPr>
      </p:pic>
      <p:sp>
        <p:nvSpPr>
          <p:cNvPr id="2" name="Rectangle 1"/>
          <p:cNvSpPr/>
          <p:nvPr/>
        </p:nvSpPr>
        <p:spPr>
          <a:xfrm>
            <a:off x="2292350" y="849477"/>
            <a:ext cx="7607300" cy="461665"/>
          </a:xfrm>
          <a:prstGeom prst="rect">
            <a:avLst/>
          </a:prstGeom>
        </p:spPr>
        <p:txBody>
          <a:bodyPr wrap="square">
            <a:spAutoFit/>
          </a:bodyPr>
          <a:lstStyle/>
          <a:p>
            <a:r>
              <a:rPr lang="en-US" sz="2400" dirty="0" smtClean="0"/>
              <a:t>Real Wages (derived from the CGE model)</a:t>
            </a:r>
            <a:endParaRPr lang="en-US" sz="2400" dirty="0"/>
          </a:p>
        </p:txBody>
      </p:sp>
    </p:spTree>
    <p:extLst>
      <p:ext uri="{BB962C8B-B14F-4D97-AF65-F5344CB8AC3E}">
        <p14:creationId xmlns:p14="http://schemas.microsoft.com/office/powerpoint/2010/main" val="351102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Turkish electricity market: stylized </a:t>
            </a:r>
            <a:r>
              <a:rPr lang="en-US" sz="3600" dirty="0" smtClean="0"/>
              <a:t>facts</a:t>
            </a:r>
            <a:endParaRPr lang="en-US" sz="3600" dirty="0"/>
          </a:p>
        </p:txBody>
      </p:sp>
      <p:sp>
        <p:nvSpPr>
          <p:cNvPr id="3" name="Content Placeholder 2"/>
          <p:cNvSpPr>
            <a:spLocks noGrp="1"/>
          </p:cNvSpPr>
          <p:nvPr>
            <p:ph idx="1"/>
          </p:nvPr>
        </p:nvSpPr>
        <p:spPr>
          <a:xfrm>
            <a:off x="609600" y="1417638"/>
            <a:ext cx="6023429" cy="5229905"/>
          </a:xfrm>
        </p:spPr>
        <p:txBody>
          <a:bodyPr>
            <a:normAutofit/>
          </a:bodyPr>
          <a:lstStyle/>
          <a:p>
            <a:pPr algn="just"/>
            <a:r>
              <a:rPr lang="en-US" sz="1400" dirty="0" err="1" smtClean="0"/>
              <a:t>Turkiye</a:t>
            </a:r>
            <a:r>
              <a:rPr lang="en-US" sz="1400" dirty="0" smtClean="0"/>
              <a:t> </a:t>
            </a:r>
            <a:r>
              <a:rPr lang="en-US" sz="1400" dirty="0"/>
              <a:t>faces the problem of meeting the rapidly increasing energy demand while also ensuring the affordability and security of supply. </a:t>
            </a:r>
            <a:endParaRPr lang="en-US" sz="1400" dirty="0" smtClean="0"/>
          </a:p>
          <a:p>
            <a:pPr algn="just"/>
            <a:r>
              <a:rPr lang="en-US" sz="1400" dirty="0" smtClean="0"/>
              <a:t>Electricity </a:t>
            </a:r>
            <a:r>
              <a:rPr lang="en-US" sz="1400" dirty="0"/>
              <a:t>consumption increased by over 100% in the 1999–2019 period. Installed power, which was 26,119 MW (MW) in 1999, increased by almost 250% to 91,267 MW in 2019. </a:t>
            </a:r>
          </a:p>
          <a:p>
            <a:pPr algn="just"/>
            <a:r>
              <a:rPr lang="en-US" sz="1400" dirty="0" smtClean="0"/>
              <a:t>This </a:t>
            </a:r>
            <a:r>
              <a:rPr lang="en-US" sz="1400" dirty="0"/>
              <a:t>situation has led the country to develop a strategy focusing on the development of domestic coal resources. </a:t>
            </a:r>
            <a:endParaRPr lang="en-US" sz="1400" dirty="0" smtClean="0"/>
          </a:p>
          <a:p>
            <a:pPr lvl="1" algn="just"/>
            <a:r>
              <a:rPr lang="en-US" sz="1400" dirty="0" smtClean="0"/>
              <a:t>In </a:t>
            </a:r>
            <a:r>
              <a:rPr lang="en-US" sz="1400" dirty="0"/>
              <a:t>2019, </a:t>
            </a:r>
            <a:r>
              <a:rPr lang="en-US" sz="1400" dirty="0" smtClean="0"/>
              <a:t>28% </a:t>
            </a:r>
            <a:r>
              <a:rPr lang="en-US" sz="1400" dirty="0"/>
              <a:t>of the installed capacity was comprised of natural gas-based power plants, </a:t>
            </a:r>
            <a:r>
              <a:rPr lang="en-US" sz="1400" dirty="0" smtClean="0"/>
              <a:t>23% </a:t>
            </a:r>
            <a:r>
              <a:rPr lang="en-US" sz="1400" dirty="0"/>
              <a:t>was dam hydraulic power plants, and </a:t>
            </a:r>
            <a:r>
              <a:rPr lang="en-US" sz="1400" dirty="0" smtClean="0"/>
              <a:t>11% </a:t>
            </a:r>
            <a:r>
              <a:rPr lang="en-US" sz="1400" dirty="0"/>
              <a:t>was lignite-based power plants. </a:t>
            </a:r>
            <a:endParaRPr lang="en-US" sz="1400" dirty="0" smtClean="0"/>
          </a:p>
          <a:p>
            <a:pPr lvl="1" algn="just"/>
            <a:r>
              <a:rPr lang="en-US" sz="1400" dirty="0" smtClean="0"/>
              <a:t>While </a:t>
            </a:r>
            <a:r>
              <a:rPr lang="en-US" sz="1400" dirty="0"/>
              <a:t>the remaining 38% consisted of other fossil fuels and renewable energy, wind power (8.32%) and solar power (6.57%) were the main sources amongst the renewables. </a:t>
            </a:r>
            <a:endParaRPr lang="en-US" sz="1400" dirty="0" smtClean="0"/>
          </a:p>
          <a:p>
            <a:pPr lvl="1" algn="just"/>
            <a:r>
              <a:rPr lang="en-US" sz="1400" dirty="0" smtClean="0"/>
              <a:t>In terms of supply, </a:t>
            </a:r>
            <a:r>
              <a:rPr lang="en-US" sz="1400" dirty="0"/>
              <a:t>the share of wind and solar energy in total energy generation was 7.5% in 2019 (Turkish Electricity Transmission Corporation, 2023</a:t>
            </a:r>
            <a:r>
              <a:rPr lang="en-US" sz="1400" dirty="0" smtClean="0"/>
              <a:t>).</a:t>
            </a:r>
          </a:p>
          <a:p>
            <a:pPr algn="just"/>
            <a:r>
              <a:rPr lang="en-US" sz="1400" dirty="0" err="1" smtClean="0"/>
              <a:t>Turkiye</a:t>
            </a:r>
            <a:r>
              <a:rPr lang="en-US" sz="1400" dirty="0" smtClean="0"/>
              <a:t> </a:t>
            </a:r>
            <a:r>
              <a:rPr lang="en-US" sz="1400" dirty="0"/>
              <a:t>still provides many incentives to the electricity </a:t>
            </a:r>
            <a:r>
              <a:rPr lang="en-US" sz="1400" dirty="0" smtClean="0"/>
              <a:t>and coal sector </a:t>
            </a:r>
            <a:r>
              <a:rPr lang="en-US" sz="1400" dirty="0"/>
              <a:t>through direct and indirect subsidies</a:t>
            </a:r>
            <a:r>
              <a:rPr lang="en-US" sz="1400" dirty="0" smtClean="0"/>
              <a:t>.</a:t>
            </a:r>
          </a:p>
          <a:p>
            <a:pPr algn="just"/>
            <a:r>
              <a:rPr lang="en-US" sz="1400" dirty="0"/>
              <a:t>Energy intensity has declined at an annual rate of more than 1</a:t>
            </a:r>
            <a:r>
              <a:rPr lang="en-US" sz="1400" dirty="0" smtClean="0"/>
              <a:t>%; </a:t>
            </a:r>
            <a:r>
              <a:rPr lang="en-US" sz="1400" dirty="0"/>
              <a:t>however, the rate of decline needs to accelerate to realize </a:t>
            </a:r>
            <a:r>
              <a:rPr lang="en-US" sz="1400" dirty="0" smtClean="0"/>
              <a:t>the vast </a:t>
            </a:r>
            <a:r>
              <a:rPr lang="en-US" sz="1400" dirty="0"/>
              <a:t>efficiency potential and to achieve the national sector-wide targets set by </a:t>
            </a:r>
            <a:r>
              <a:rPr lang="en-US" sz="1400" dirty="0" smtClean="0"/>
              <a:t>the government</a:t>
            </a:r>
            <a:r>
              <a:rPr lang="en-US" sz="1400" dirty="0"/>
              <a:t>.</a:t>
            </a:r>
          </a:p>
        </p:txBody>
      </p:sp>
      <p:sp>
        <p:nvSpPr>
          <p:cNvPr id="5" name="Title 1"/>
          <p:cNvSpPr txBox="1">
            <a:spLocks/>
          </p:cNvSpPr>
          <p:nvPr/>
        </p:nvSpPr>
        <p:spPr>
          <a:xfrm>
            <a:off x="7837713" y="1930400"/>
            <a:ext cx="3897085" cy="3585028"/>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tr-TR" sz="2000" dirty="0" smtClean="0">
                <a:solidFill>
                  <a:srgbClr val="00B050"/>
                </a:solidFill>
              </a:rPr>
              <a:t>Jobs in Renewable Energy</a:t>
            </a:r>
            <a:r>
              <a:rPr lang="en-US" sz="2000" dirty="0" smtClean="0">
                <a:solidFill>
                  <a:srgbClr val="00B050"/>
                </a:solidFill>
              </a:rPr>
              <a:t> in </a:t>
            </a:r>
            <a:r>
              <a:rPr lang="en-US" sz="2000" dirty="0" err="1" smtClean="0">
                <a:solidFill>
                  <a:srgbClr val="00B050"/>
                </a:solidFill>
              </a:rPr>
              <a:t>Turkiye</a:t>
            </a:r>
            <a:endParaRPr lang="en-US" sz="2000" dirty="0" smtClean="0">
              <a:solidFill>
                <a:srgbClr val="00B050"/>
              </a:solidFill>
            </a:endParaRPr>
          </a:p>
          <a:p>
            <a:pPr algn="just"/>
            <a:r>
              <a:rPr lang="tr-TR" sz="1800" dirty="0" smtClean="0"/>
              <a:t/>
            </a:r>
            <a:br>
              <a:rPr lang="tr-TR" sz="1800" dirty="0" smtClean="0"/>
            </a:br>
            <a:r>
              <a:rPr lang="en-US" sz="1800" dirty="0" smtClean="0"/>
              <a:t>A</a:t>
            </a:r>
            <a:r>
              <a:rPr lang="tr-TR" sz="1800" smtClean="0"/>
              <a:t>ccording </a:t>
            </a:r>
            <a:r>
              <a:rPr lang="tr-TR" sz="1800" dirty="0" smtClean="0"/>
              <a:t>to </a:t>
            </a:r>
            <a:r>
              <a:rPr lang="tr-TR" sz="1800" smtClean="0"/>
              <a:t>IRENA data, </a:t>
            </a:r>
            <a:r>
              <a:rPr lang="tr-TR" sz="1800" dirty="0" smtClean="0"/>
              <a:t>37.200 people are estimated to be employed in solar PV and wind sectors in Turkiye.</a:t>
            </a:r>
            <a:endParaRPr lang="en-US" sz="1800" dirty="0"/>
          </a:p>
        </p:txBody>
      </p:sp>
      <p:pic>
        <p:nvPicPr>
          <p:cNvPr id="6" name="Resim 3"/>
          <p:cNvPicPr/>
          <p:nvPr/>
        </p:nvPicPr>
        <p:blipFill>
          <a:blip r:embed="rId2">
            <a:extLst>
              <a:ext uri="{28A0092B-C50C-407E-A947-70E740481C1C}">
                <a14:useLocalDpi xmlns:a14="http://schemas.microsoft.com/office/drawing/2010/main" val="0"/>
              </a:ext>
            </a:extLst>
          </a:blip>
          <a:srcRect/>
          <a:stretch>
            <a:fillRect/>
          </a:stretch>
        </p:blipFill>
        <p:spPr bwMode="auto">
          <a:xfrm>
            <a:off x="8404812" y="1660367"/>
            <a:ext cx="802005" cy="791210"/>
          </a:xfrm>
          <a:prstGeom prst="rect">
            <a:avLst/>
          </a:prstGeom>
          <a:noFill/>
          <a:ln>
            <a:noFill/>
          </a:ln>
        </p:spPr>
      </p:pic>
      <p:pic>
        <p:nvPicPr>
          <p:cNvPr id="7" name="Resim 2"/>
          <p:cNvPicPr/>
          <p:nvPr/>
        </p:nvPicPr>
        <p:blipFill>
          <a:blip r:embed="rId3">
            <a:extLst>
              <a:ext uri="{28A0092B-C50C-407E-A947-70E740481C1C}">
                <a14:useLocalDpi xmlns:a14="http://schemas.microsoft.com/office/drawing/2010/main" val="0"/>
              </a:ext>
            </a:extLst>
          </a:blip>
          <a:srcRect/>
          <a:stretch>
            <a:fillRect/>
          </a:stretch>
        </p:blipFill>
        <p:spPr bwMode="auto">
          <a:xfrm>
            <a:off x="10254341" y="1292067"/>
            <a:ext cx="770890" cy="763905"/>
          </a:xfrm>
          <a:prstGeom prst="rect">
            <a:avLst/>
          </a:prstGeom>
          <a:noFill/>
          <a:ln>
            <a:noFill/>
          </a:ln>
        </p:spPr>
      </p:pic>
      <p:pic>
        <p:nvPicPr>
          <p:cNvPr id="8" name="Resim 5"/>
          <p:cNvPicPr/>
          <p:nvPr/>
        </p:nvPicPr>
        <p:blipFill>
          <a:blip r:embed="rId4">
            <a:extLst>
              <a:ext uri="{28A0092B-C50C-407E-A947-70E740481C1C}">
                <a14:useLocalDpi xmlns:a14="http://schemas.microsoft.com/office/drawing/2010/main" val="0"/>
              </a:ext>
            </a:extLst>
          </a:blip>
          <a:srcRect/>
          <a:stretch>
            <a:fillRect/>
          </a:stretch>
        </p:blipFill>
        <p:spPr bwMode="auto">
          <a:xfrm>
            <a:off x="9518648" y="2015796"/>
            <a:ext cx="793750" cy="754380"/>
          </a:xfrm>
          <a:prstGeom prst="rect">
            <a:avLst/>
          </a:prstGeom>
          <a:noFill/>
          <a:ln>
            <a:noFill/>
          </a:ln>
        </p:spPr>
      </p:pic>
    </p:spTree>
    <p:extLst>
      <p:ext uri="{BB962C8B-B14F-4D97-AF65-F5344CB8AC3E}">
        <p14:creationId xmlns:p14="http://schemas.microsoft.com/office/powerpoint/2010/main" val="34989706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Implication</a:t>
            </a:r>
            <a:r>
              <a:rPr lang="tr-TR" dirty="0"/>
              <a:t>s regarding </a:t>
            </a:r>
            <a:r>
              <a:rPr lang="tr-TR" dirty="0" smtClean="0"/>
              <a:t>employment</a:t>
            </a:r>
            <a:r>
              <a:rPr lang="en-US" dirty="0" smtClean="0"/>
              <a:t> and wages</a:t>
            </a:r>
            <a:endParaRPr lang="en-US" dirty="0"/>
          </a:p>
        </p:txBody>
      </p:sp>
      <p:sp>
        <p:nvSpPr>
          <p:cNvPr id="3" name="Content Placeholder 2"/>
          <p:cNvSpPr>
            <a:spLocks noGrp="1"/>
          </p:cNvSpPr>
          <p:nvPr>
            <p:ph idx="1"/>
          </p:nvPr>
        </p:nvSpPr>
        <p:spPr/>
        <p:txBody>
          <a:bodyPr>
            <a:normAutofit fontScale="70000" lnSpcReduction="20000"/>
          </a:bodyPr>
          <a:lstStyle/>
          <a:p>
            <a:r>
              <a:rPr lang="tr-TR" dirty="0"/>
              <a:t>Energy transition leads to </a:t>
            </a:r>
            <a:r>
              <a:rPr lang="en-US" dirty="0"/>
              <a:t>employment creation</a:t>
            </a:r>
            <a:r>
              <a:rPr lang="tr-TR" dirty="0"/>
              <a:t> in general.</a:t>
            </a:r>
          </a:p>
          <a:p>
            <a:r>
              <a:rPr lang="tr-TR" dirty="0"/>
              <a:t>Gains </a:t>
            </a:r>
            <a:r>
              <a:rPr lang="en-US" dirty="0"/>
              <a:t> </a:t>
            </a:r>
            <a:r>
              <a:rPr lang="tr-TR" dirty="0"/>
              <a:t>in employment can be further achieved if do</a:t>
            </a:r>
            <a:r>
              <a:rPr lang="en-US" dirty="0" err="1"/>
              <a:t>mestic</a:t>
            </a:r>
            <a:r>
              <a:rPr lang="en-US" dirty="0"/>
              <a:t> production possibilities </a:t>
            </a:r>
            <a:r>
              <a:rPr lang="tr-TR" dirty="0"/>
              <a:t>expand throughout 2040.</a:t>
            </a:r>
          </a:p>
          <a:p>
            <a:r>
              <a:rPr lang="tr-TR" dirty="0"/>
              <a:t>Our results are driven by the assumption that the proportion of local manufacturing of energy equipments is expected to reach </a:t>
            </a:r>
            <a:r>
              <a:rPr lang="en-US" dirty="0" smtClean="0"/>
              <a:t>70% by the year 2030 &amp; </a:t>
            </a:r>
            <a:r>
              <a:rPr lang="tr-TR" dirty="0" smtClean="0"/>
              <a:t>90</a:t>
            </a:r>
            <a:r>
              <a:rPr lang="tr-TR" dirty="0"/>
              <a:t>% by </a:t>
            </a:r>
            <a:r>
              <a:rPr lang="tr-TR" dirty="0" smtClean="0"/>
              <a:t>2040 </a:t>
            </a:r>
            <a:r>
              <a:rPr lang="tr-TR" dirty="0"/>
              <a:t>according to UNIDO (2013, </a:t>
            </a:r>
            <a:r>
              <a:rPr lang="en-US" dirty="0"/>
              <a:t>Emerging Trends in global manufacturing</a:t>
            </a:r>
            <a:r>
              <a:rPr lang="tr-TR" dirty="0"/>
              <a:t>) and Ram et al. (2020</a:t>
            </a:r>
            <a:r>
              <a:rPr lang="tr-TR" dirty="0" smtClean="0"/>
              <a:t>).</a:t>
            </a:r>
          </a:p>
          <a:p>
            <a:r>
              <a:rPr lang="tr-TR" dirty="0" smtClean="0"/>
              <a:t>The index of real wages (2018=100) is projected to increase from</a:t>
            </a:r>
            <a:r>
              <a:rPr lang="en-US" dirty="0" smtClean="0"/>
              <a:t> 126 to 130 in 2030 and from</a:t>
            </a:r>
            <a:r>
              <a:rPr lang="tr-TR" dirty="0" smtClean="0"/>
              <a:t> 160 to 164 in 2040 as a result of the SEI scenario </a:t>
            </a:r>
            <a:r>
              <a:rPr lang="tr-TR" i="1" dirty="0" smtClean="0"/>
              <a:t>(with respect to the baseline).</a:t>
            </a:r>
            <a:endParaRPr lang="tr-TR" i="1" dirty="0"/>
          </a:p>
          <a:p>
            <a:r>
              <a:rPr lang="tr-TR" dirty="0"/>
              <a:t>Most of the workforce is employed at middle- and high-skill occupations in the current solar and wind power sectors of </a:t>
            </a:r>
            <a:r>
              <a:rPr lang="tr-TR" dirty="0" smtClean="0"/>
              <a:t>Turkiye </a:t>
            </a:r>
            <a:r>
              <a:rPr lang="tr-TR" dirty="0"/>
              <a:t>(Cobenefits Report, 2019). Addressing</a:t>
            </a:r>
            <a:r>
              <a:rPr lang="en-US" dirty="0"/>
              <a:t> the skills gap </a:t>
            </a:r>
            <a:r>
              <a:rPr lang="tr-TR" dirty="0"/>
              <a:t>will be crucial in order to achieve the employment gains during RE transition as well as owing to investments in energy efficiency. </a:t>
            </a:r>
          </a:p>
        </p:txBody>
      </p:sp>
    </p:spTree>
    <p:extLst>
      <p:ext uri="{BB962C8B-B14F-4D97-AF65-F5344CB8AC3E}">
        <p14:creationId xmlns:p14="http://schemas.microsoft.com/office/powerpoint/2010/main" val="11605185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t>
            </a:r>
            <a:r>
              <a:rPr lang="en-US" dirty="0" smtClean="0"/>
              <a:t>.</a:t>
            </a:r>
            <a:r>
              <a:rPr lang="en-US" dirty="0"/>
              <a:t>       Conclusions and Next Steps</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power system transformation assessed in this analysis was based on a 55% share of renewable </a:t>
            </a:r>
            <a:r>
              <a:rPr lang="en-US" dirty="0" smtClean="0"/>
              <a:t>energy (30% </a:t>
            </a:r>
            <a:r>
              <a:rPr lang="en-US" dirty="0" err="1" smtClean="0"/>
              <a:t>solar+wind</a:t>
            </a:r>
            <a:r>
              <a:rPr lang="en-US" dirty="0" smtClean="0"/>
              <a:t>) </a:t>
            </a:r>
            <a:r>
              <a:rPr lang="en-US" dirty="0"/>
              <a:t>in total electricity </a:t>
            </a:r>
            <a:r>
              <a:rPr lang="en-US" dirty="0" smtClean="0"/>
              <a:t>supply coupled </a:t>
            </a:r>
            <a:r>
              <a:rPr lang="en-US" dirty="0"/>
              <a:t>with energy efficiency improvements </a:t>
            </a:r>
            <a:r>
              <a:rPr lang="en-US" dirty="0" smtClean="0"/>
              <a:t>that </a:t>
            </a:r>
            <a:r>
              <a:rPr lang="en-US" dirty="0"/>
              <a:t>can collectively </a:t>
            </a:r>
            <a:r>
              <a:rPr lang="en-US" dirty="0" smtClean="0"/>
              <a:t>decrease CO</a:t>
            </a:r>
            <a:r>
              <a:rPr lang="en-US" baseline="-25000" dirty="0" smtClean="0"/>
              <a:t>2</a:t>
            </a:r>
            <a:r>
              <a:rPr lang="en-US" dirty="0" smtClean="0"/>
              <a:t> emissions by 2030. </a:t>
            </a:r>
          </a:p>
          <a:p>
            <a:r>
              <a:rPr lang="en-US" dirty="0" smtClean="0"/>
              <a:t>The </a:t>
            </a:r>
            <a:r>
              <a:rPr lang="en-US" dirty="0"/>
              <a:t>transformation is found to result in net benefits on all impact categories, including </a:t>
            </a:r>
            <a:r>
              <a:rPr lang="en-US" dirty="0" smtClean="0"/>
              <a:t>economic </a:t>
            </a:r>
            <a:r>
              <a:rPr lang="en-US" dirty="0"/>
              <a:t>growth, job creation, income levels </a:t>
            </a:r>
            <a:r>
              <a:rPr lang="en-US" dirty="0" smtClean="0"/>
              <a:t>and </a:t>
            </a:r>
            <a:r>
              <a:rPr lang="en-US" dirty="0"/>
              <a:t>a better environment. </a:t>
            </a:r>
            <a:endParaRPr lang="en-US" dirty="0" smtClean="0"/>
          </a:p>
          <a:p>
            <a:r>
              <a:rPr lang="en-US" dirty="0" smtClean="0"/>
              <a:t>Yet </a:t>
            </a:r>
            <a:r>
              <a:rPr lang="en-US" dirty="0"/>
              <a:t>the assessment needs to be expanded for the longer term to estimate the impacts of a scenario that is aligned with </a:t>
            </a:r>
            <a:r>
              <a:rPr lang="en-US" dirty="0" err="1" smtClean="0"/>
              <a:t>Turkiye’s</a:t>
            </a:r>
            <a:r>
              <a:rPr lang="en-US" dirty="0" smtClean="0"/>
              <a:t> </a:t>
            </a:r>
            <a:r>
              <a:rPr lang="en-US" dirty="0"/>
              <a:t>net-zero by 2053 emissions targets while also considering the just transition needs of the </a:t>
            </a:r>
            <a:r>
              <a:rPr lang="en-US" dirty="0" smtClean="0"/>
              <a:t>transformation and </a:t>
            </a:r>
            <a:r>
              <a:rPr lang="en-US" dirty="0"/>
              <a:t>the various cases of market and financing interventions to arrive at the most effective policy mix</a:t>
            </a:r>
            <a:r>
              <a:rPr lang="en-US" dirty="0" smtClean="0"/>
              <a:t>.</a:t>
            </a:r>
            <a:endParaRPr lang="en-US" dirty="0"/>
          </a:p>
        </p:txBody>
      </p:sp>
    </p:spTree>
    <p:extLst>
      <p:ext uri="{BB962C8B-B14F-4D97-AF65-F5344CB8AC3E}">
        <p14:creationId xmlns:p14="http://schemas.microsoft.com/office/powerpoint/2010/main" val="7567050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Thanks </a:t>
            </a:r>
            <a:r>
              <a:rPr lang="en-US" dirty="0" smtClean="0">
                <a:sym typeface="Wingdings" panose="05000000000000000000" pitchFamily="2" charset="2"/>
              </a:rPr>
              <a:t></a:t>
            </a:r>
          </a:p>
          <a:p>
            <a:pPr marL="0" indent="0">
              <a:buNone/>
            </a:pPr>
            <a:endParaRPr lang="en-US" dirty="0"/>
          </a:p>
        </p:txBody>
      </p:sp>
    </p:spTree>
    <p:extLst>
      <p:ext uri="{BB962C8B-B14F-4D97-AF65-F5344CB8AC3E}">
        <p14:creationId xmlns:p14="http://schemas.microsoft.com/office/powerpoint/2010/main" val="10746629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normAutofit fontScale="90000"/>
          </a:bodyPr>
          <a:lstStyle/>
          <a:p>
            <a:pPr algn="l"/>
            <a:r>
              <a:rPr lang="tr-TR" sz="4000" dirty="0"/>
              <a:t>Jobs in Renewable Energy</a:t>
            </a:r>
            <a:r>
              <a:rPr lang="tr-TR" sz="4900" dirty="0"/>
              <a:t/>
            </a:r>
            <a:br>
              <a:rPr lang="tr-TR" sz="4900" dirty="0"/>
            </a:br>
            <a:r>
              <a:rPr lang="tr-TR" sz="3000" dirty="0"/>
              <a:t>Currently (according to IRENA data), 37.200 people are estimated to be employed in solar PV and wind sectors in </a:t>
            </a:r>
            <a:r>
              <a:rPr lang="tr-TR" sz="3000" dirty="0" smtClean="0"/>
              <a:t>Turkiye.</a:t>
            </a:r>
            <a:endParaRPr lang="en-US" sz="3000" dirty="0"/>
          </a:p>
        </p:txBody>
      </p:sp>
      <p:graphicFrame>
        <p:nvGraphicFramePr>
          <p:cNvPr id="4" name="Content Placeholder 3"/>
          <p:cNvGraphicFramePr>
            <a:graphicFrameLocks noGrp="1"/>
          </p:cNvGraphicFramePr>
          <p:nvPr>
            <p:ph idx="1"/>
            <p:extLst/>
          </p:nvPr>
        </p:nvGraphicFramePr>
        <p:xfrm>
          <a:off x="4470399" y="1886856"/>
          <a:ext cx="3106059" cy="3639285"/>
        </p:xfrm>
        <a:graphic>
          <a:graphicData uri="http://schemas.openxmlformats.org/drawingml/2006/table">
            <a:tbl>
              <a:tblPr/>
              <a:tblGrid>
                <a:gridCol w="2032001">
                  <a:extLst>
                    <a:ext uri="{9D8B030D-6E8A-4147-A177-3AD203B41FA5}">
                      <a16:colId xmlns="" xmlns:a16="http://schemas.microsoft.com/office/drawing/2014/main" val="20000"/>
                    </a:ext>
                  </a:extLst>
                </a:gridCol>
                <a:gridCol w="1074058">
                  <a:extLst>
                    <a:ext uri="{9D8B030D-6E8A-4147-A177-3AD203B41FA5}">
                      <a16:colId xmlns="" xmlns:a16="http://schemas.microsoft.com/office/drawing/2014/main" val="20001"/>
                    </a:ext>
                  </a:extLst>
                </a:gridCol>
              </a:tblGrid>
              <a:tr h="559890">
                <a:tc>
                  <a:txBody>
                    <a:bodyPr/>
                    <a:lstStyle/>
                    <a:p>
                      <a:pPr algn="l" fontAlgn="b"/>
                      <a:r>
                        <a:rPr lang="en-US" sz="1100" b="1" i="0" u="none" strike="noStrike" dirty="0">
                          <a:solidFill>
                            <a:srgbClr val="000000"/>
                          </a:solidFill>
                          <a:effectLst/>
                          <a:latin typeface="Calibri" panose="020F0502020204030204" pitchFamily="34" charset="0"/>
                        </a:rPr>
                        <a:t>Renewable Energy Employment by Technology</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Number of jobs in thousands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79945">
                <a:tc>
                  <a:txBody>
                    <a:bodyPr/>
                    <a:lstStyle/>
                    <a:p>
                      <a:pPr algn="l" fontAlgn="b"/>
                      <a:r>
                        <a:rPr lang="en-US" sz="1100" b="0" i="1" u="none" strike="noStrike">
                          <a:solidFill>
                            <a:srgbClr val="000000"/>
                          </a:solidFill>
                          <a:effectLst/>
                          <a:latin typeface="Calibri" panose="020F0502020204030204" pitchFamily="34" charset="0"/>
                        </a:rPr>
                        <a:t>All RE technologies</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1" u="none" strike="noStrike">
                          <a:solidFill>
                            <a:srgbClr val="000000"/>
                          </a:solidFill>
                          <a:effectLst/>
                          <a:latin typeface="Calibri" panose="020F0502020204030204" pitchFamily="34" charset="0"/>
                        </a:rPr>
                        <a:t>102,9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279945">
                <a:tc>
                  <a:txBody>
                    <a:bodyPr/>
                    <a:lstStyle/>
                    <a:p>
                      <a:pPr algn="l" fontAlgn="b"/>
                      <a:r>
                        <a:rPr lang="en-US" sz="1100" b="0" i="0" u="none" strike="noStrike">
                          <a:solidFill>
                            <a:srgbClr val="000000"/>
                          </a:solidFill>
                          <a:effectLst/>
                          <a:latin typeface="Calibri" panose="020F0502020204030204" pitchFamily="34" charset="0"/>
                        </a:rPr>
                        <a:t>Hydropower</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47,7</a:t>
                      </a:r>
                    </a:p>
                  </a:txBody>
                  <a:tcPr marL="9525" marR="9525" marT="9525" marB="0" anchor="b">
                    <a:lnL>
                      <a:noFill/>
                    </a:lnL>
                    <a:lnR>
                      <a:noFill/>
                    </a:lnR>
                    <a:lnT>
                      <a:noFill/>
                    </a:lnT>
                    <a:lnB>
                      <a:noFill/>
                    </a:lnB>
                  </a:tcPr>
                </a:tc>
                <a:extLst>
                  <a:ext uri="{0D108BD9-81ED-4DB2-BD59-A6C34878D82A}">
                    <a16:rowId xmlns="" xmlns:a16="http://schemas.microsoft.com/office/drawing/2014/main" val="10002"/>
                  </a:ext>
                </a:extLst>
              </a:tr>
              <a:tr h="279945">
                <a:tc>
                  <a:txBody>
                    <a:bodyPr/>
                    <a:lstStyle/>
                    <a:p>
                      <a:pPr algn="l" fontAlgn="b"/>
                      <a:r>
                        <a:rPr lang="en-US" sz="1100" b="0" i="0" u="none" strike="noStrike" dirty="0">
                          <a:solidFill>
                            <a:srgbClr val="000000"/>
                          </a:solidFill>
                          <a:effectLst/>
                          <a:latin typeface="Calibri" panose="020F0502020204030204" pitchFamily="34" charset="0"/>
                        </a:rPr>
                        <a:t>Solar Photovoltaic</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30,5</a:t>
                      </a:r>
                    </a:p>
                  </a:txBody>
                  <a:tcPr marL="9525" marR="9525" marT="9525" marB="0" anchor="b">
                    <a:lnL>
                      <a:noFill/>
                    </a:lnL>
                    <a:lnR>
                      <a:noFill/>
                    </a:lnR>
                    <a:lnT>
                      <a:noFill/>
                    </a:lnT>
                    <a:lnB>
                      <a:noFill/>
                    </a:lnB>
                  </a:tcPr>
                </a:tc>
                <a:extLst>
                  <a:ext uri="{0D108BD9-81ED-4DB2-BD59-A6C34878D82A}">
                    <a16:rowId xmlns="" xmlns:a16="http://schemas.microsoft.com/office/drawing/2014/main" val="10003"/>
                  </a:ext>
                </a:extLst>
              </a:tr>
              <a:tr h="279945">
                <a:tc>
                  <a:txBody>
                    <a:bodyPr/>
                    <a:lstStyle/>
                    <a:p>
                      <a:pPr algn="l" fontAlgn="b"/>
                      <a:r>
                        <a:rPr lang="en-US" sz="1100" b="0" i="0" u="none" strike="noStrike">
                          <a:solidFill>
                            <a:srgbClr val="000000"/>
                          </a:solidFill>
                          <a:effectLst/>
                          <a:latin typeface="Calibri" panose="020F0502020204030204" pitchFamily="34" charset="0"/>
                        </a:rPr>
                        <a:t>Solar Heating / Cooling</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8,7</a:t>
                      </a:r>
                    </a:p>
                  </a:txBody>
                  <a:tcPr marL="9525" marR="9525" marT="9525" marB="0" anchor="b">
                    <a:lnL>
                      <a:noFill/>
                    </a:lnL>
                    <a:lnR>
                      <a:noFill/>
                    </a:lnR>
                    <a:lnT>
                      <a:noFill/>
                    </a:lnT>
                    <a:lnB>
                      <a:noFill/>
                    </a:lnB>
                  </a:tcPr>
                </a:tc>
                <a:extLst>
                  <a:ext uri="{0D108BD9-81ED-4DB2-BD59-A6C34878D82A}">
                    <a16:rowId xmlns="" xmlns:a16="http://schemas.microsoft.com/office/drawing/2014/main" val="10004"/>
                  </a:ext>
                </a:extLst>
              </a:tr>
              <a:tr h="279945">
                <a:tc>
                  <a:txBody>
                    <a:bodyPr/>
                    <a:lstStyle/>
                    <a:p>
                      <a:pPr algn="l" fontAlgn="b"/>
                      <a:r>
                        <a:rPr lang="en-US" sz="1100" b="0" i="0" u="none" strike="noStrike" dirty="0">
                          <a:solidFill>
                            <a:srgbClr val="000000"/>
                          </a:solidFill>
                          <a:effectLst/>
                          <a:latin typeface="Calibri" panose="020F0502020204030204" pitchFamily="34" charset="0"/>
                        </a:rPr>
                        <a:t>Wind Energy</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6,7</a:t>
                      </a:r>
                    </a:p>
                  </a:txBody>
                  <a:tcPr marL="9525" marR="9525" marT="9525" marB="0" anchor="b">
                    <a:lnL>
                      <a:noFill/>
                    </a:lnL>
                    <a:lnR>
                      <a:noFill/>
                    </a:lnR>
                    <a:lnT>
                      <a:noFill/>
                    </a:lnT>
                    <a:lnB>
                      <a:noFill/>
                    </a:lnB>
                  </a:tcPr>
                </a:tc>
                <a:extLst>
                  <a:ext uri="{0D108BD9-81ED-4DB2-BD59-A6C34878D82A}">
                    <a16:rowId xmlns="" xmlns:a16="http://schemas.microsoft.com/office/drawing/2014/main" val="10005"/>
                  </a:ext>
                </a:extLst>
              </a:tr>
              <a:tr h="279945">
                <a:tc>
                  <a:txBody>
                    <a:bodyPr/>
                    <a:lstStyle/>
                    <a:p>
                      <a:pPr algn="l" fontAlgn="b"/>
                      <a:r>
                        <a:rPr lang="en-US" sz="1100" b="0" i="0" u="none" strike="noStrike">
                          <a:solidFill>
                            <a:srgbClr val="000000"/>
                          </a:solidFill>
                          <a:effectLst/>
                          <a:latin typeface="Calibri" panose="020F0502020204030204" pitchFamily="34" charset="0"/>
                        </a:rPr>
                        <a:t>Geothermal Energy</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6</a:t>
                      </a:r>
                    </a:p>
                  </a:txBody>
                  <a:tcPr marL="9525" marR="9525" marT="9525" marB="0" anchor="b">
                    <a:lnL>
                      <a:noFill/>
                    </a:lnL>
                    <a:lnR>
                      <a:noFill/>
                    </a:lnR>
                    <a:lnT>
                      <a:noFill/>
                    </a:lnT>
                    <a:lnB>
                      <a:noFill/>
                    </a:lnB>
                  </a:tcPr>
                </a:tc>
                <a:extLst>
                  <a:ext uri="{0D108BD9-81ED-4DB2-BD59-A6C34878D82A}">
                    <a16:rowId xmlns="" xmlns:a16="http://schemas.microsoft.com/office/drawing/2014/main" val="10006"/>
                  </a:ext>
                </a:extLst>
              </a:tr>
              <a:tr h="279945">
                <a:tc>
                  <a:txBody>
                    <a:bodyPr/>
                    <a:lstStyle/>
                    <a:p>
                      <a:pPr algn="l" fontAlgn="b"/>
                      <a:r>
                        <a:rPr lang="en-US" sz="1100" b="0" i="0" u="none" strike="noStrike">
                          <a:solidFill>
                            <a:srgbClr val="000000"/>
                          </a:solidFill>
                          <a:effectLst/>
                          <a:latin typeface="Calibri" panose="020F0502020204030204" pitchFamily="34" charset="0"/>
                        </a:rPr>
                        <a:t>Municipal and Industrial Waste</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2,2</a:t>
                      </a:r>
                    </a:p>
                  </a:txBody>
                  <a:tcPr marL="9525" marR="9525" marT="9525" marB="0" anchor="b">
                    <a:lnL>
                      <a:noFill/>
                    </a:lnL>
                    <a:lnR>
                      <a:noFill/>
                    </a:lnR>
                    <a:lnT>
                      <a:noFill/>
                    </a:lnT>
                    <a:lnB>
                      <a:noFill/>
                    </a:lnB>
                  </a:tcPr>
                </a:tc>
                <a:extLst>
                  <a:ext uri="{0D108BD9-81ED-4DB2-BD59-A6C34878D82A}">
                    <a16:rowId xmlns="" xmlns:a16="http://schemas.microsoft.com/office/drawing/2014/main" val="10007"/>
                  </a:ext>
                </a:extLst>
              </a:tr>
              <a:tr h="279945">
                <a:tc>
                  <a:txBody>
                    <a:bodyPr/>
                    <a:lstStyle/>
                    <a:p>
                      <a:pPr algn="l" fontAlgn="b"/>
                      <a:r>
                        <a:rPr lang="en-US" sz="1100" b="0" i="0" u="none" strike="noStrike">
                          <a:solidFill>
                            <a:srgbClr val="000000"/>
                          </a:solidFill>
                          <a:effectLst/>
                          <a:latin typeface="Calibri" panose="020F0502020204030204" pitchFamily="34" charset="0"/>
                        </a:rPr>
                        <a:t>Biogas</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0,7</a:t>
                      </a:r>
                    </a:p>
                  </a:txBody>
                  <a:tcPr marL="9525" marR="9525" marT="9525" marB="0" anchor="b">
                    <a:lnL>
                      <a:noFill/>
                    </a:lnL>
                    <a:lnR>
                      <a:noFill/>
                    </a:lnR>
                    <a:lnT>
                      <a:noFill/>
                    </a:lnT>
                    <a:lnB>
                      <a:noFill/>
                    </a:lnB>
                  </a:tcPr>
                </a:tc>
                <a:extLst>
                  <a:ext uri="{0D108BD9-81ED-4DB2-BD59-A6C34878D82A}">
                    <a16:rowId xmlns="" xmlns:a16="http://schemas.microsoft.com/office/drawing/2014/main" val="10008"/>
                  </a:ext>
                </a:extLst>
              </a:tr>
              <a:tr h="279945">
                <a:tc>
                  <a:txBody>
                    <a:bodyPr/>
                    <a:lstStyle/>
                    <a:p>
                      <a:pPr algn="l" fontAlgn="b"/>
                      <a:r>
                        <a:rPr lang="en-US" sz="1100" b="0" i="0" u="none" strike="noStrike">
                          <a:solidFill>
                            <a:srgbClr val="000000"/>
                          </a:solidFill>
                          <a:effectLst/>
                          <a:latin typeface="Calibri" panose="020F0502020204030204" pitchFamily="34" charset="0"/>
                        </a:rPr>
                        <a:t>Liquid Biofuels</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0,5</a:t>
                      </a:r>
                    </a:p>
                  </a:txBody>
                  <a:tcPr marL="9525" marR="9525" marT="9525" marB="0" anchor="b">
                    <a:lnL>
                      <a:noFill/>
                    </a:lnL>
                    <a:lnR>
                      <a:noFill/>
                    </a:lnR>
                    <a:lnT>
                      <a:noFill/>
                    </a:lnT>
                    <a:lnB>
                      <a:noFill/>
                    </a:lnB>
                  </a:tcPr>
                </a:tc>
                <a:extLst>
                  <a:ext uri="{0D108BD9-81ED-4DB2-BD59-A6C34878D82A}">
                    <a16:rowId xmlns="" xmlns:a16="http://schemas.microsoft.com/office/drawing/2014/main" val="10009"/>
                  </a:ext>
                </a:extLst>
              </a:tr>
              <a:tr h="279945">
                <a:tc>
                  <a:txBody>
                    <a:bodyPr/>
                    <a:lstStyle/>
                    <a:p>
                      <a:pPr algn="l" fontAlgn="b"/>
                      <a:r>
                        <a:rPr lang="en-US" sz="1100" b="0" i="0" u="none" strike="noStrike">
                          <a:solidFill>
                            <a:srgbClr val="000000"/>
                          </a:solidFill>
                          <a:effectLst/>
                          <a:latin typeface="Calibri" panose="020F0502020204030204" pitchFamily="34" charset="0"/>
                        </a:rPr>
                        <a:t>CSP</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0</a:t>
                      </a:r>
                    </a:p>
                  </a:txBody>
                  <a:tcPr marL="9525" marR="9525" marT="9525" marB="0" anchor="b">
                    <a:lnL>
                      <a:noFill/>
                    </a:lnL>
                    <a:lnR>
                      <a:noFill/>
                    </a:lnR>
                    <a:lnT>
                      <a:noFill/>
                    </a:lnT>
                    <a:lnB>
                      <a:noFill/>
                    </a:lnB>
                  </a:tcPr>
                </a:tc>
                <a:extLst>
                  <a:ext uri="{0D108BD9-81ED-4DB2-BD59-A6C34878D82A}">
                    <a16:rowId xmlns="" xmlns:a16="http://schemas.microsoft.com/office/drawing/2014/main" val="10010"/>
                  </a:ext>
                </a:extLst>
              </a:tr>
              <a:tr h="279945">
                <a:tc>
                  <a:txBody>
                    <a:bodyPr/>
                    <a:lstStyle/>
                    <a:p>
                      <a:pPr algn="l" fontAlgn="b"/>
                      <a:r>
                        <a:rPr lang="en-US" sz="1100" b="0" i="0" u="none" strike="noStrike">
                          <a:solidFill>
                            <a:srgbClr val="000000"/>
                          </a:solidFill>
                          <a:effectLst/>
                          <a:latin typeface="Calibri" panose="020F0502020204030204" pitchFamily="34" charset="0"/>
                        </a:rPr>
                        <a:t>Solid Biomass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bl>
          </a:graphicData>
        </a:graphic>
      </p:graphicFrame>
      <p:sp>
        <p:nvSpPr>
          <p:cNvPr id="5" name="Rectangle 4"/>
          <p:cNvSpPr/>
          <p:nvPr/>
        </p:nvSpPr>
        <p:spPr>
          <a:xfrm>
            <a:off x="4470399" y="5526142"/>
            <a:ext cx="3178630" cy="107405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tr-TR" dirty="0">
                <a:solidFill>
                  <a:schemeClr val="tx1"/>
                </a:solidFill>
              </a:rPr>
              <a:t>Source: IRENA (2020). </a:t>
            </a:r>
            <a:r>
              <a:rPr lang="en-US" dirty="0">
                <a:solidFill>
                  <a:schemeClr val="tx1"/>
                </a:solidFill>
              </a:rPr>
              <a:t>Renewable Energy Employment by Technology</a:t>
            </a:r>
            <a:r>
              <a:rPr lang="tr-TR" dirty="0">
                <a:solidFill>
                  <a:schemeClr val="tx1"/>
                </a:solidFill>
              </a:rPr>
              <a:t>, 2018</a:t>
            </a:r>
            <a:endParaRPr lang="en-US" dirty="0">
              <a:solidFill>
                <a:schemeClr val="tx1"/>
              </a:solidFill>
            </a:endParaRPr>
          </a:p>
        </p:txBody>
      </p:sp>
    </p:spTree>
    <p:extLst>
      <p:ext uri="{BB962C8B-B14F-4D97-AF65-F5344CB8AC3E}">
        <p14:creationId xmlns:p14="http://schemas.microsoft.com/office/powerpoint/2010/main" val="2544453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508849"/>
          </a:xfrm>
        </p:spPr>
        <p:txBody>
          <a:bodyPr>
            <a:noAutofit/>
          </a:bodyPr>
          <a:lstStyle/>
          <a:p>
            <a:r>
              <a:rPr lang="en-US" sz="2400" b="1" dirty="0"/>
              <a:t>Table </a:t>
            </a:r>
            <a:r>
              <a:rPr lang="en-US" sz="2400" b="1" dirty="0" smtClean="0"/>
              <a:t>2. </a:t>
            </a:r>
            <a:r>
              <a:rPr lang="en-US" sz="2400" dirty="0" smtClean="0"/>
              <a:t>Summary </a:t>
            </a:r>
            <a:r>
              <a:rPr lang="en-US" sz="2400" dirty="0"/>
              <a:t>of changes to transform </a:t>
            </a:r>
            <a:r>
              <a:rPr lang="en-US" sz="2400" dirty="0" err="1" smtClean="0"/>
              <a:t>Turkiye’s</a:t>
            </a:r>
            <a:r>
              <a:rPr lang="en-US" sz="2400" dirty="0" smtClean="0"/>
              <a:t> </a:t>
            </a:r>
            <a:r>
              <a:rPr lang="en-US" sz="2400" dirty="0"/>
              <a:t>power system by </a:t>
            </a:r>
            <a:r>
              <a:rPr lang="en-US" sz="2400" dirty="0" smtClean="0"/>
              <a:t>2030</a:t>
            </a:r>
            <a:endParaRPr lang="en-US" sz="2400" dirty="0"/>
          </a:p>
        </p:txBody>
      </p:sp>
      <p:graphicFrame>
        <p:nvGraphicFramePr>
          <p:cNvPr id="4" name="Content Placeholder 3"/>
          <p:cNvGraphicFramePr>
            <a:graphicFrameLocks noGrp="1"/>
          </p:cNvGraphicFramePr>
          <p:nvPr>
            <p:ph idx="1"/>
            <p:extLst/>
          </p:nvPr>
        </p:nvGraphicFramePr>
        <p:xfrm>
          <a:off x="609600" y="508849"/>
          <a:ext cx="10580913" cy="6403109"/>
        </p:xfrm>
        <a:graphic>
          <a:graphicData uri="http://schemas.openxmlformats.org/drawingml/2006/table">
            <a:tbl>
              <a:tblPr firstRow="1" firstCol="1" bandRow="1">
                <a:tableStyleId>{5C22544A-7EE6-4342-B048-85BDC9FD1C3A}</a:tableStyleId>
              </a:tblPr>
              <a:tblGrid>
                <a:gridCol w="2128857"/>
                <a:gridCol w="2081912"/>
                <a:gridCol w="1973948"/>
                <a:gridCol w="1794391"/>
                <a:gridCol w="2601805"/>
              </a:tblGrid>
              <a:tr h="204200">
                <a:tc>
                  <a:txBody>
                    <a:bodyPr/>
                    <a:lstStyle/>
                    <a:p>
                      <a:pPr marL="0" marR="0">
                        <a:lnSpc>
                          <a:spcPct val="107000"/>
                        </a:lnSpc>
                        <a:spcBef>
                          <a:spcPts val="0"/>
                        </a:spcBef>
                        <a:spcAft>
                          <a:spcPts val="0"/>
                        </a:spcAft>
                      </a:pPr>
                      <a:r>
                        <a:rPr lang="en-US" sz="800" dirty="0">
                          <a:effectLst/>
                        </a:rPr>
                        <a:t>Transformative technologies and other assumptions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2021 level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BAU</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Contribution to Transformation in 2030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References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r>
              <a:tr h="60114">
                <a:tc gridSpan="5">
                  <a:txBody>
                    <a:bodyPr/>
                    <a:lstStyle/>
                    <a:p>
                      <a:pPr marL="0" marR="0">
                        <a:lnSpc>
                          <a:spcPct val="107000"/>
                        </a:lnSpc>
                        <a:spcBef>
                          <a:spcPts val="0"/>
                        </a:spcBef>
                        <a:spcAft>
                          <a:spcPts val="0"/>
                        </a:spcAft>
                      </a:pPr>
                      <a:r>
                        <a:rPr lang="en-US" sz="800">
                          <a:effectLst/>
                        </a:rPr>
                        <a:t>Energy efficiency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27300">
                <a:tc>
                  <a:txBody>
                    <a:bodyPr/>
                    <a:lstStyle/>
                    <a:p>
                      <a:pPr marL="0" marR="0">
                        <a:lnSpc>
                          <a:spcPct val="107000"/>
                        </a:lnSpc>
                        <a:spcBef>
                          <a:spcPts val="0"/>
                        </a:spcBef>
                        <a:spcAft>
                          <a:spcPts val="0"/>
                        </a:spcAft>
                      </a:pPr>
                      <a:r>
                        <a:rPr lang="en-US" sz="800">
                          <a:effectLst/>
                        </a:rPr>
                        <a:t>Limiting growth of electricity demand from 3.8% per year to 2.7% per year between 2021 and 2030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331 TWh/year electricity demand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462 TWh/year electricity demand (including electrification)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420 TWh/year electricity demand (including the effect from electrification of 6.6 TWh/yr)</a:t>
                      </a:r>
                    </a:p>
                    <a:p>
                      <a:pPr marL="0" marR="0">
                        <a:lnSpc>
                          <a:spcPct val="107000"/>
                        </a:lnSpc>
                        <a:spcBef>
                          <a:spcPts val="0"/>
                        </a:spcBef>
                        <a:spcAft>
                          <a:spcPts val="0"/>
                        </a:spcAft>
                      </a:pPr>
                      <a:r>
                        <a:rPr lang="en-US" sz="800">
                          <a:effectLst/>
                        </a:rPr>
                        <a:t> </a:t>
                      </a:r>
                    </a:p>
                    <a:p>
                      <a:pPr marL="0" marR="0">
                        <a:lnSpc>
                          <a:spcPct val="107000"/>
                        </a:lnSpc>
                        <a:spcBef>
                          <a:spcPts val="0"/>
                        </a:spcBef>
                        <a:spcAft>
                          <a:spcPts val="0"/>
                        </a:spcAft>
                      </a:pPr>
                      <a:r>
                        <a:rPr lang="en-US" sz="800">
                          <a:effectLst/>
                        </a:rPr>
                        <a:t>10% savings in total electricity demand compared to BAU (48.9 TWh/yr)</a:t>
                      </a:r>
                    </a:p>
                    <a:p>
                      <a:pPr marL="0" marR="0">
                        <a:lnSpc>
                          <a:spcPct val="107000"/>
                        </a:lnSpc>
                        <a:spcBef>
                          <a:spcPts val="0"/>
                        </a:spcBef>
                        <a:spcAft>
                          <a:spcPts val="0"/>
                        </a:spcAft>
                      </a:pPr>
                      <a:r>
                        <a:rPr lang="en-US" sz="800">
                          <a:effectLst/>
                        </a:rPr>
                        <a:t> </a:t>
                      </a:r>
                    </a:p>
                    <a:p>
                      <a:pPr marL="0" marR="0">
                        <a:lnSpc>
                          <a:spcPct val="107000"/>
                        </a:lnSpc>
                        <a:spcBef>
                          <a:spcPts val="0"/>
                        </a:spcBef>
                        <a:spcAft>
                          <a:spcPts val="0"/>
                        </a:spcAft>
                      </a:pPr>
                      <a:r>
                        <a:rPr lang="en-US" sz="800">
                          <a:effectLst/>
                        </a:rPr>
                        <a:t>Net savings by sector in 2030 (42.6 TWh/year):</a:t>
                      </a:r>
                    </a:p>
                    <a:p>
                      <a:pPr marL="0" marR="0">
                        <a:lnSpc>
                          <a:spcPct val="107000"/>
                        </a:lnSpc>
                        <a:spcBef>
                          <a:spcPts val="0"/>
                        </a:spcBef>
                        <a:spcAft>
                          <a:spcPts val="0"/>
                        </a:spcAft>
                      </a:pPr>
                      <a:r>
                        <a:rPr lang="en-US" sz="800">
                          <a:effectLst/>
                        </a:rPr>
                        <a:t>Industry: 17.3 TWh/year</a:t>
                      </a:r>
                    </a:p>
                    <a:p>
                      <a:pPr marL="0" marR="0">
                        <a:lnSpc>
                          <a:spcPct val="107000"/>
                        </a:lnSpc>
                        <a:spcBef>
                          <a:spcPts val="0"/>
                        </a:spcBef>
                        <a:spcAft>
                          <a:spcPts val="0"/>
                        </a:spcAft>
                      </a:pPr>
                      <a:r>
                        <a:rPr lang="en-US" sz="800">
                          <a:effectLst/>
                        </a:rPr>
                        <a:t>Buildings: 19.3 TWh/year</a:t>
                      </a:r>
                    </a:p>
                    <a:p>
                      <a:pPr marL="0" marR="0">
                        <a:lnSpc>
                          <a:spcPct val="107000"/>
                        </a:lnSpc>
                        <a:spcBef>
                          <a:spcPts val="0"/>
                        </a:spcBef>
                        <a:spcAft>
                          <a:spcPts val="0"/>
                        </a:spcAft>
                      </a:pPr>
                      <a:r>
                        <a:rPr lang="en-US" sz="800">
                          <a:effectLst/>
                        </a:rPr>
                        <a:t>Power grid: 6 TWh/year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fr-FR" sz="800">
                          <a:effectLst/>
                        </a:rPr>
                        <a:t>(Sari et al., 2021; Tek et al., 2020)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r>
              <a:tr h="60114">
                <a:tc gridSpan="5">
                  <a:txBody>
                    <a:bodyPr/>
                    <a:lstStyle/>
                    <a:p>
                      <a:pPr marL="0" marR="0">
                        <a:lnSpc>
                          <a:spcPct val="107000"/>
                        </a:lnSpc>
                        <a:spcBef>
                          <a:spcPts val="0"/>
                        </a:spcBef>
                        <a:spcAft>
                          <a:spcPts val="0"/>
                        </a:spcAft>
                      </a:pPr>
                      <a:r>
                        <a:rPr lang="en-US" sz="800">
                          <a:effectLst/>
                        </a:rPr>
                        <a:t>Renewable energy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2100">
                <a:tc>
                  <a:txBody>
                    <a:bodyPr/>
                    <a:lstStyle/>
                    <a:p>
                      <a:pPr marL="0" marR="0">
                        <a:lnSpc>
                          <a:spcPct val="107000"/>
                        </a:lnSpc>
                        <a:spcBef>
                          <a:spcPts val="0"/>
                        </a:spcBef>
                        <a:spcAft>
                          <a:spcPts val="0"/>
                        </a:spcAft>
                      </a:pPr>
                      <a:r>
                        <a:rPr lang="en-US" sz="800" dirty="0">
                          <a:effectLst/>
                        </a:rPr>
                        <a:t>Share of wind and solar energy</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13.7%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24%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30%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(Saygin et al., 2021)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r>
              <a:tr h="102100">
                <a:tc>
                  <a:txBody>
                    <a:bodyPr/>
                    <a:lstStyle/>
                    <a:p>
                      <a:pPr marL="0" marR="0">
                        <a:lnSpc>
                          <a:spcPct val="107000"/>
                        </a:lnSpc>
                        <a:spcBef>
                          <a:spcPts val="0"/>
                        </a:spcBef>
                        <a:spcAft>
                          <a:spcPts val="0"/>
                        </a:spcAft>
                      </a:pPr>
                      <a:r>
                        <a:rPr lang="en-US" sz="800">
                          <a:effectLst/>
                        </a:rPr>
                        <a:t>Share of other renewables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22.2%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19.6%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25%</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(Saygin et al., 2021)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r>
              <a:tr h="60114">
                <a:tc gridSpan="5">
                  <a:txBody>
                    <a:bodyPr/>
                    <a:lstStyle/>
                    <a:p>
                      <a:pPr marL="0" marR="0">
                        <a:lnSpc>
                          <a:spcPct val="107000"/>
                        </a:lnSpc>
                        <a:spcBef>
                          <a:spcPts val="0"/>
                        </a:spcBef>
                        <a:spcAft>
                          <a:spcPts val="0"/>
                        </a:spcAft>
                      </a:pPr>
                      <a:r>
                        <a:rPr lang="en-US" sz="800">
                          <a:effectLst/>
                        </a:rPr>
                        <a:t>Flexibility services for grid integration of renewables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9450">
                <a:tc>
                  <a:txBody>
                    <a:bodyPr/>
                    <a:lstStyle/>
                    <a:p>
                      <a:pPr marL="0" marR="0">
                        <a:lnSpc>
                          <a:spcPct val="107000"/>
                        </a:lnSpc>
                        <a:spcBef>
                          <a:spcPts val="0"/>
                        </a:spcBef>
                        <a:spcAft>
                          <a:spcPts val="0"/>
                        </a:spcAft>
                      </a:pPr>
                      <a:r>
                        <a:rPr lang="en-US" sz="800" dirty="0">
                          <a:effectLst/>
                        </a:rPr>
                        <a:t>System-friendly wind and solar energy location</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Typically favoring best resource areas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Same as today with some changes towards less resource areas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A quarter of the total installed capacity to be located in areas with stronger grids and higher demand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(Saygin et al., 2019; 2021)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r>
              <a:tr h="153151">
                <a:tc>
                  <a:txBody>
                    <a:bodyPr/>
                    <a:lstStyle/>
                    <a:p>
                      <a:pPr marL="0" marR="0">
                        <a:lnSpc>
                          <a:spcPct val="107000"/>
                        </a:lnSpc>
                        <a:spcBef>
                          <a:spcPts val="0"/>
                        </a:spcBef>
                        <a:spcAft>
                          <a:spcPts val="0"/>
                        </a:spcAft>
                      </a:pPr>
                      <a:r>
                        <a:rPr lang="en-US" sz="800">
                          <a:effectLst/>
                        </a:rPr>
                        <a:t>Energy storage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2,100 MW battery storage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(Saygin et al., 2019; 2021)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r>
              <a:tr h="816801">
                <a:tc>
                  <a:txBody>
                    <a:bodyPr/>
                    <a:lstStyle/>
                    <a:p>
                      <a:pPr marL="0" marR="0">
                        <a:lnSpc>
                          <a:spcPct val="107000"/>
                        </a:lnSpc>
                        <a:spcBef>
                          <a:spcPts val="0"/>
                        </a:spcBef>
                        <a:spcAft>
                          <a:spcPts val="0"/>
                        </a:spcAft>
                      </a:pPr>
                      <a:r>
                        <a:rPr lang="en-US" sz="800">
                          <a:effectLst/>
                        </a:rPr>
                        <a:t>Demand-side response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dirty="0">
                          <a:effectLst/>
                        </a:rPr>
                        <a:t>Voluntary by industry actors that account for half of </a:t>
                      </a:r>
                      <a:r>
                        <a:rPr lang="en-US" sz="800" dirty="0" err="1" smtClean="0">
                          <a:effectLst/>
                        </a:rPr>
                        <a:t>Turkiye’s</a:t>
                      </a:r>
                      <a:r>
                        <a:rPr lang="en-US" sz="800" dirty="0" smtClean="0">
                          <a:effectLst/>
                        </a:rPr>
                        <a:t> </a:t>
                      </a:r>
                      <a:r>
                        <a:rPr lang="en-US" sz="800" dirty="0">
                          <a:effectLst/>
                        </a:rPr>
                        <a:t>total current electricity demand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Mechanisms to be developed that can enable demand side response including aggregation of flexible load consumers (primarily industry but also smaller consumers) and contribution to balancing market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Demand side response reduction that can reduce peak demand by up to 10 GW</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(Hughes et al., 2021)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r>
              <a:tr h="60114">
                <a:tc gridSpan="5">
                  <a:txBody>
                    <a:bodyPr/>
                    <a:lstStyle/>
                    <a:p>
                      <a:pPr marL="0" marR="0">
                        <a:lnSpc>
                          <a:spcPct val="107000"/>
                        </a:lnSpc>
                        <a:spcBef>
                          <a:spcPts val="0"/>
                        </a:spcBef>
                        <a:spcAft>
                          <a:spcPts val="0"/>
                        </a:spcAft>
                      </a:pPr>
                      <a:r>
                        <a:rPr lang="en-US" sz="800">
                          <a:effectLst/>
                        </a:rPr>
                        <a:t>Electrification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5250">
                <a:tc>
                  <a:txBody>
                    <a:bodyPr/>
                    <a:lstStyle/>
                    <a:p>
                      <a:pPr marL="0" marR="0">
                        <a:lnSpc>
                          <a:spcPct val="107000"/>
                        </a:lnSpc>
                        <a:spcBef>
                          <a:spcPts val="0"/>
                        </a:spcBef>
                        <a:spcAft>
                          <a:spcPts val="0"/>
                        </a:spcAft>
                      </a:pPr>
                      <a:r>
                        <a:rPr lang="en-US" sz="800">
                          <a:effectLst/>
                        </a:rPr>
                        <a:t>2 million heat pumps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0.5 million heat pumps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Total consumption of 2.4 TWh/year over the baseline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fr-FR" sz="800">
                          <a:effectLst/>
                        </a:rPr>
                        <a:t>(Sari et al., 2021; Tek et al., 2020)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r>
              <a:tr h="306301">
                <a:tc>
                  <a:txBody>
                    <a:bodyPr/>
                    <a:lstStyle/>
                    <a:p>
                      <a:pPr marL="0" marR="0">
                        <a:lnSpc>
                          <a:spcPct val="107000"/>
                        </a:lnSpc>
                        <a:spcBef>
                          <a:spcPts val="0"/>
                        </a:spcBef>
                        <a:spcAft>
                          <a:spcPts val="0"/>
                        </a:spcAft>
                      </a:pPr>
                      <a:r>
                        <a:rPr lang="en-US" sz="800">
                          <a:effectLst/>
                        </a:rPr>
                        <a:t>53 million smart devices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Negligible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Negligible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Total consumption of 0.06 TWh/year over the business as usual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fr-FR" sz="800">
                          <a:effectLst/>
                        </a:rPr>
                        <a:t>(Sari et al., 2021; Tek et al., 2020)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r>
              <a:tr h="408401">
                <a:tc>
                  <a:txBody>
                    <a:bodyPr/>
                    <a:lstStyle/>
                    <a:p>
                      <a:pPr marL="0" marR="0">
                        <a:lnSpc>
                          <a:spcPct val="107000"/>
                        </a:lnSpc>
                        <a:spcBef>
                          <a:spcPts val="0"/>
                        </a:spcBef>
                        <a:spcAft>
                          <a:spcPts val="0"/>
                        </a:spcAft>
                      </a:pPr>
                      <a:r>
                        <a:rPr lang="en-US" sz="800">
                          <a:effectLst/>
                        </a:rPr>
                        <a:t>2.5 million electric vehicles charged in 1 million charging points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5,400 battery electric vehicles and plug-in hybrid cars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1 million EVs with a total electricity demand of 1.5 TWh/yr for charging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Increases total electricity demand for charging by 2.7 TWh/year over the business as usual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(Tor et al., 2021)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r>
              <a:tr h="60114">
                <a:tc gridSpan="5">
                  <a:txBody>
                    <a:bodyPr/>
                    <a:lstStyle/>
                    <a:p>
                      <a:pPr marL="0" marR="0">
                        <a:lnSpc>
                          <a:spcPct val="107000"/>
                        </a:lnSpc>
                        <a:spcBef>
                          <a:spcPts val="0"/>
                        </a:spcBef>
                        <a:spcAft>
                          <a:spcPts val="0"/>
                        </a:spcAft>
                      </a:pPr>
                      <a:r>
                        <a:rPr lang="en-US" sz="800">
                          <a:effectLst/>
                        </a:rPr>
                        <a:t>Energy and carbon markets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2100">
                <a:tc>
                  <a:txBody>
                    <a:bodyPr/>
                    <a:lstStyle/>
                    <a:p>
                      <a:pPr marL="0" marR="0">
                        <a:lnSpc>
                          <a:spcPct val="107000"/>
                        </a:lnSpc>
                        <a:spcBef>
                          <a:spcPts val="0"/>
                        </a:spcBef>
                        <a:spcAft>
                          <a:spcPts val="0"/>
                        </a:spcAft>
                      </a:pPr>
                      <a:r>
                        <a:rPr lang="en-US" sz="800">
                          <a:effectLst/>
                        </a:rPr>
                        <a:t>Energy prices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gridSpan="3">
                  <a:txBody>
                    <a:bodyPr/>
                    <a:lstStyle/>
                    <a:p>
                      <a:pPr marL="0" marR="0">
                        <a:lnSpc>
                          <a:spcPct val="107000"/>
                        </a:lnSpc>
                        <a:spcBef>
                          <a:spcPts val="0"/>
                        </a:spcBef>
                        <a:spcAft>
                          <a:spcPts val="0"/>
                        </a:spcAft>
                      </a:pPr>
                      <a:r>
                        <a:rPr lang="en-US" sz="800">
                          <a:effectLst/>
                        </a:rPr>
                        <a:t>Price assumptions in (Aksoy et al., 2020) including US$70/ton floor price for imported coal are used.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800">
                          <a:effectLst/>
                        </a:rPr>
                        <a:t>(Aksoy et al., 2020)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r>
              <a:tr h="204200">
                <a:tc>
                  <a:txBody>
                    <a:bodyPr/>
                    <a:lstStyle/>
                    <a:p>
                      <a:pPr marL="0" marR="0">
                        <a:lnSpc>
                          <a:spcPct val="107000"/>
                        </a:lnSpc>
                        <a:spcBef>
                          <a:spcPts val="0"/>
                        </a:spcBef>
                        <a:spcAft>
                          <a:spcPts val="0"/>
                        </a:spcAft>
                      </a:pPr>
                      <a:r>
                        <a:rPr lang="en-US" sz="800">
                          <a:effectLst/>
                        </a:rPr>
                        <a:t>Fossil fuel subsidies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gridSpan="3">
                  <a:txBody>
                    <a:bodyPr/>
                    <a:lstStyle/>
                    <a:p>
                      <a:pPr marL="0" marR="0">
                        <a:lnSpc>
                          <a:spcPct val="107000"/>
                        </a:lnSpc>
                        <a:spcBef>
                          <a:spcPts val="0"/>
                        </a:spcBef>
                        <a:spcAft>
                          <a:spcPts val="0"/>
                        </a:spcAft>
                      </a:pPr>
                      <a:r>
                        <a:rPr lang="en-US" sz="800">
                          <a:effectLst/>
                        </a:rPr>
                        <a:t>The purchase guarantee is employed only for the base year. The subsidies for the following years are represented via minimum load factors for the coal power plants.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r>
              <a:tr h="153151">
                <a:tc>
                  <a:txBody>
                    <a:bodyPr/>
                    <a:lstStyle/>
                    <a:p>
                      <a:pPr marL="0" marR="0">
                        <a:lnSpc>
                          <a:spcPct val="107000"/>
                        </a:lnSpc>
                        <a:spcBef>
                          <a:spcPts val="0"/>
                        </a:spcBef>
                        <a:spcAft>
                          <a:spcPts val="0"/>
                        </a:spcAft>
                      </a:pPr>
                      <a:r>
                        <a:rPr lang="en-US" sz="800">
                          <a:effectLst/>
                        </a:rPr>
                        <a:t>US$25/t CO2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Not applicable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No carbon tax assumed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Carbon tax applied to all energy sectors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a:effectLst/>
                        </a:rPr>
                        <a:t>(Aksoy et al., 2020)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r>
              <a:tr h="714700">
                <a:tc>
                  <a:txBody>
                    <a:bodyPr/>
                    <a:lstStyle/>
                    <a:p>
                      <a:pPr marL="0" marR="0">
                        <a:lnSpc>
                          <a:spcPct val="107000"/>
                        </a:lnSpc>
                        <a:spcBef>
                          <a:spcPts val="0"/>
                        </a:spcBef>
                        <a:spcAft>
                          <a:spcPts val="0"/>
                        </a:spcAft>
                      </a:pPr>
                      <a:r>
                        <a:rPr lang="en-US" sz="800" dirty="0">
                          <a:effectLst/>
                        </a:rPr>
                        <a:t>Renewable energy subsidies (as either reductions in renewables costs or as minimum load factors for fossil fuels and calibrated for 2018 values and developments in 2020)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dirty="0">
                          <a:effectLst/>
                        </a:rPr>
                        <a:t>35% subsidy for solar</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dirty="0">
                          <a:effectLst/>
                        </a:rPr>
                        <a:t>35% subsidy for solar</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dirty="0">
                          <a:effectLst/>
                        </a:rPr>
                        <a:t>60% subsidy for biomass;</a:t>
                      </a:r>
                    </a:p>
                    <a:p>
                      <a:pPr marL="0" marR="0">
                        <a:lnSpc>
                          <a:spcPct val="107000"/>
                        </a:lnSpc>
                        <a:spcBef>
                          <a:spcPts val="0"/>
                        </a:spcBef>
                        <a:spcAft>
                          <a:spcPts val="0"/>
                        </a:spcAft>
                      </a:pPr>
                      <a:r>
                        <a:rPr lang="en-US" sz="800" dirty="0">
                          <a:effectLst/>
                        </a:rPr>
                        <a:t>25% subsidy for geothermal;</a:t>
                      </a:r>
                    </a:p>
                    <a:p>
                      <a:pPr marL="0" marR="0">
                        <a:lnSpc>
                          <a:spcPct val="107000"/>
                        </a:lnSpc>
                        <a:spcBef>
                          <a:spcPts val="0"/>
                        </a:spcBef>
                        <a:spcAft>
                          <a:spcPts val="0"/>
                        </a:spcAft>
                      </a:pPr>
                      <a:r>
                        <a:rPr lang="en-US" sz="800" dirty="0">
                          <a:effectLst/>
                        </a:rPr>
                        <a:t>25% subsidy for solar.</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c>
                  <a:txBody>
                    <a:bodyPr/>
                    <a:lstStyle/>
                    <a:p>
                      <a:pPr marL="0" marR="0">
                        <a:lnSpc>
                          <a:spcPct val="107000"/>
                        </a:lnSpc>
                        <a:spcBef>
                          <a:spcPts val="0"/>
                        </a:spcBef>
                        <a:spcAft>
                          <a:spcPts val="0"/>
                        </a:spcAft>
                      </a:pPr>
                      <a:r>
                        <a:rPr lang="en-US" sz="800" dirty="0">
                          <a:effectLst/>
                        </a:rPr>
                        <a:t>Based on the revised feed-in tariff scheme of July 2021 where for geothermal feed-in tariff is 3.6 US$ per kilowatt-hour (kWh) and US$2.1-3.6 cents/kWh for various biomass types (</a:t>
                      </a:r>
                      <a:r>
                        <a:rPr lang="en-US" sz="800" dirty="0" err="1">
                          <a:effectLst/>
                        </a:rPr>
                        <a:t>Resmi</a:t>
                      </a:r>
                      <a:r>
                        <a:rPr lang="en-US" sz="800" dirty="0">
                          <a:effectLst/>
                        </a:rPr>
                        <a:t> </a:t>
                      </a:r>
                      <a:r>
                        <a:rPr lang="en-US" sz="800" dirty="0" err="1">
                          <a:effectLst/>
                        </a:rPr>
                        <a:t>Gazete</a:t>
                      </a:r>
                      <a:r>
                        <a:rPr lang="en-US" sz="800" dirty="0">
                          <a:effectLst/>
                        </a:rPr>
                        <a:t>, 2021) (based on a currency exchange rate of 15 Turkish Liras (TL) per US$).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7463" marR="17463" marT="0" marB="0"/>
                </a:tc>
              </a:tr>
            </a:tbl>
          </a:graphicData>
        </a:graphic>
      </p:graphicFrame>
    </p:spTree>
    <p:extLst>
      <p:ext uri="{BB962C8B-B14F-4D97-AF65-F5344CB8AC3E}">
        <p14:creationId xmlns:p14="http://schemas.microsoft.com/office/powerpoint/2010/main" val="593539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65DDDD0B-E7C7-444C-97B0-51259C4C38BE}"/>
              </a:ext>
            </a:extLst>
          </p:cNvPr>
          <p:cNvPicPr>
            <a:picLocks noChangeAspect="1"/>
          </p:cNvPicPr>
          <p:nvPr/>
        </p:nvPicPr>
        <p:blipFill>
          <a:blip r:embed="rId2"/>
          <a:stretch>
            <a:fillRect/>
          </a:stretch>
        </p:blipFill>
        <p:spPr>
          <a:xfrm>
            <a:off x="889000" y="1676400"/>
            <a:ext cx="10414000" cy="3505200"/>
          </a:xfrm>
          <a:prstGeom prst="rect">
            <a:avLst/>
          </a:prstGeom>
        </p:spPr>
      </p:pic>
    </p:spTree>
    <p:extLst>
      <p:ext uri="{BB962C8B-B14F-4D97-AF65-F5344CB8AC3E}">
        <p14:creationId xmlns:p14="http://schemas.microsoft.com/office/powerpoint/2010/main" val="22234887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Our study focuses on the impacts of the following scenario:</a:t>
            </a:r>
          </a:p>
          <a:p>
            <a:pPr marL="0" indent="0">
              <a:buNone/>
            </a:pPr>
            <a:endParaRPr lang="en-US" dirty="0"/>
          </a:p>
          <a:p>
            <a:r>
              <a:rPr lang="en-US" i="1" dirty="0" smtClean="0"/>
              <a:t>Power system transformation with renewables (introducing subsidies to RE, which results in </a:t>
            </a:r>
            <a:r>
              <a:rPr lang="en-US" dirty="0" smtClean="0"/>
              <a:t>55</a:t>
            </a:r>
            <a:r>
              <a:rPr lang="en-US" dirty="0"/>
              <a:t>% </a:t>
            </a:r>
            <a:r>
              <a:rPr lang="en-US" dirty="0" smtClean="0"/>
              <a:t>RE of </a:t>
            </a:r>
            <a:r>
              <a:rPr lang="en-US" dirty="0" err="1" smtClean="0"/>
              <a:t>Turkiye’s</a:t>
            </a:r>
            <a:r>
              <a:rPr lang="en-US" dirty="0" smtClean="0"/>
              <a:t> </a:t>
            </a:r>
            <a:r>
              <a:rPr lang="en-US" dirty="0"/>
              <a:t>total electricity </a:t>
            </a:r>
            <a:r>
              <a:rPr lang="en-US" dirty="0" smtClean="0"/>
              <a:t>demand by 2030)</a:t>
            </a:r>
            <a:r>
              <a:rPr lang="en-US" i="1" dirty="0" smtClean="0"/>
              <a:t>, </a:t>
            </a:r>
          </a:p>
          <a:p>
            <a:r>
              <a:rPr lang="en-US" i="1" dirty="0" smtClean="0"/>
              <a:t>Energy efficiency </a:t>
            </a:r>
            <a:r>
              <a:rPr lang="en-US" i="1" dirty="0"/>
              <a:t>(</a:t>
            </a:r>
            <a:r>
              <a:rPr lang="en-US" dirty="0" smtClean="0"/>
              <a:t>energy </a:t>
            </a:r>
            <a:r>
              <a:rPr lang="en-US" dirty="0"/>
              <a:t>efficiency improvements </a:t>
            </a:r>
            <a:r>
              <a:rPr lang="en-US" dirty="0" smtClean="0"/>
              <a:t>that limit </a:t>
            </a:r>
            <a:r>
              <a:rPr lang="en-US" dirty="0"/>
              <a:t>electricity demand growth to 27% </a:t>
            </a:r>
            <a:r>
              <a:rPr lang="en-US" dirty="0" smtClean="0"/>
              <a:t>by 2030 </a:t>
            </a:r>
            <a:r>
              <a:rPr lang="en-US" dirty="0"/>
              <a:t>compared to 40% in the </a:t>
            </a:r>
            <a:r>
              <a:rPr lang="en-US" dirty="0" smtClean="0"/>
              <a:t>BAU)</a:t>
            </a:r>
          </a:p>
          <a:p>
            <a:r>
              <a:rPr lang="en-US" i="1" dirty="0" smtClean="0"/>
              <a:t>Elimination of fossil fuel subsidies and gradual introduction of fossil fuel production taxes</a:t>
            </a:r>
            <a:endParaRPr lang="en-US" i="1" dirty="0"/>
          </a:p>
          <a:p>
            <a:pPr marL="0" indent="0">
              <a:buNone/>
            </a:pPr>
            <a:r>
              <a:rPr lang="en-US" dirty="0" smtClean="0"/>
              <a:t>based </a:t>
            </a:r>
            <a:r>
              <a:rPr lang="en-US" dirty="0"/>
              <a:t>on </a:t>
            </a:r>
            <a:r>
              <a:rPr lang="en-US" dirty="0" smtClean="0"/>
              <a:t>official </a:t>
            </a:r>
            <a:r>
              <a:rPr lang="en-US" dirty="0" smtClean="0"/>
              <a:t>plans (e.g</a:t>
            </a:r>
            <a:r>
              <a:rPr lang="en-US" dirty="0"/>
              <a:t>. National Energy Efficiency Action </a:t>
            </a:r>
            <a:r>
              <a:rPr lang="en-US" dirty="0" smtClean="0"/>
              <a:t>Plan &amp; </a:t>
            </a:r>
            <a:r>
              <a:rPr lang="en-US" dirty="0"/>
              <a:t>National Renewable Energy Action Plan for </a:t>
            </a:r>
            <a:r>
              <a:rPr lang="en-US" dirty="0" smtClean="0"/>
              <a:t>Turkey) </a:t>
            </a:r>
            <a:r>
              <a:rPr lang="en-US" dirty="0" smtClean="0"/>
              <a:t>and targets </a:t>
            </a:r>
            <a:r>
              <a:rPr lang="en-US" dirty="0" smtClean="0"/>
              <a:t>as </a:t>
            </a:r>
            <a:r>
              <a:rPr lang="en-US" dirty="0"/>
              <a:t>well as the economic </a:t>
            </a:r>
            <a:r>
              <a:rPr lang="en-US" dirty="0" smtClean="0"/>
              <a:t>circumstances.</a:t>
            </a:r>
            <a:endParaRPr lang="en-US" dirty="0"/>
          </a:p>
        </p:txBody>
      </p:sp>
    </p:spTree>
    <p:extLst>
      <p:ext uri="{BB962C8B-B14F-4D97-AF65-F5344CB8AC3E}">
        <p14:creationId xmlns:p14="http://schemas.microsoft.com/office/powerpoint/2010/main" val="2053308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486" y="386468"/>
            <a:ext cx="10363200" cy="499652"/>
          </a:xfrm>
        </p:spPr>
        <p:txBody>
          <a:bodyPr>
            <a:normAutofit fontScale="90000"/>
          </a:bodyPr>
          <a:lstStyle/>
          <a:p>
            <a:pPr algn="l"/>
            <a:r>
              <a:rPr lang="en-US" sz="3200" b="1" dirty="0">
                <a:latin typeface="Titillium" panose="00000500000000000000" pitchFamily="50" charset="0"/>
              </a:rPr>
              <a:t>Transition and Impacts</a:t>
            </a:r>
            <a:endParaRPr lang="en-US" sz="3200" dirty="0"/>
          </a:p>
        </p:txBody>
      </p:sp>
      <p:sp>
        <p:nvSpPr>
          <p:cNvPr id="5" name="Content Placeholder 2"/>
          <p:cNvSpPr txBox="1">
            <a:spLocks/>
          </p:cNvSpPr>
          <p:nvPr/>
        </p:nvSpPr>
        <p:spPr>
          <a:xfrm>
            <a:off x="452485" y="1260836"/>
            <a:ext cx="11128717" cy="4931228"/>
          </a:xfrm>
          <a:prstGeom prst="rect">
            <a:avLst/>
          </a:prstGeom>
        </p:spPr>
        <p:txBody>
          <a:bodyPr vert="horz" lIns="91440" tIns="45720" rIns="91440" bIns="45720" rtlCol="0">
            <a:normAutofit fontScale="77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b="1" dirty="0">
                <a:solidFill>
                  <a:schemeClr val="tx1"/>
                </a:solidFill>
              </a:rPr>
              <a:t>Economic </a:t>
            </a:r>
            <a:r>
              <a:rPr lang="en-US" b="1" dirty="0" smtClean="0">
                <a:solidFill>
                  <a:schemeClr val="tx1"/>
                </a:solidFill>
              </a:rPr>
              <a:t>Impact:</a:t>
            </a:r>
            <a:endParaRPr lang="en-US" dirty="0">
              <a:solidFill>
                <a:schemeClr val="tx1"/>
              </a:solidFill>
            </a:endParaRPr>
          </a:p>
          <a:p>
            <a:pPr marL="457200" indent="-457200" algn="l">
              <a:buFontTx/>
              <a:buChar char="-"/>
            </a:pPr>
            <a:r>
              <a:rPr lang="en-US" dirty="0">
                <a:solidFill>
                  <a:schemeClr val="tx1"/>
                </a:solidFill>
              </a:rPr>
              <a:t>G</a:t>
            </a:r>
            <a:r>
              <a:rPr lang="en-US" dirty="0" smtClean="0">
                <a:solidFill>
                  <a:schemeClr val="tx1"/>
                </a:solidFill>
              </a:rPr>
              <a:t>ross domestic product</a:t>
            </a:r>
            <a:endParaRPr lang="en-US" dirty="0">
              <a:solidFill>
                <a:schemeClr val="tx1"/>
              </a:solidFill>
            </a:endParaRPr>
          </a:p>
          <a:p>
            <a:pPr marL="457200" indent="-457200" algn="l">
              <a:buFontTx/>
              <a:buChar char="-"/>
            </a:pPr>
            <a:r>
              <a:rPr lang="en-US" dirty="0" smtClean="0">
                <a:solidFill>
                  <a:schemeClr val="tx1"/>
                </a:solidFill>
              </a:rPr>
              <a:t>Trade balance</a:t>
            </a:r>
          </a:p>
          <a:p>
            <a:pPr marL="457200" indent="-457200" algn="l">
              <a:buFontTx/>
              <a:buChar char="-"/>
            </a:pPr>
            <a:r>
              <a:rPr lang="en-US" dirty="0" smtClean="0">
                <a:solidFill>
                  <a:schemeClr val="tx1"/>
                </a:solidFill>
              </a:rPr>
              <a:t>Investment</a:t>
            </a:r>
          </a:p>
          <a:p>
            <a:pPr marL="457200" indent="-457200" algn="l">
              <a:buFontTx/>
              <a:buChar char="-"/>
            </a:pPr>
            <a:r>
              <a:rPr lang="en-US" dirty="0" smtClean="0">
                <a:solidFill>
                  <a:schemeClr val="tx1"/>
                </a:solidFill>
              </a:rPr>
              <a:t>Consumption</a:t>
            </a:r>
            <a:endParaRPr lang="en-US" dirty="0">
              <a:solidFill>
                <a:schemeClr val="tx1"/>
              </a:solidFill>
            </a:endParaRPr>
          </a:p>
          <a:p>
            <a:pPr algn="l"/>
            <a:endParaRPr lang="en-US" dirty="0">
              <a:solidFill>
                <a:schemeClr val="tx1"/>
              </a:solidFill>
            </a:endParaRPr>
          </a:p>
          <a:p>
            <a:pPr algn="l"/>
            <a:r>
              <a:rPr lang="en-US" b="1" dirty="0" smtClean="0">
                <a:solidFill>
                  <a:schemeClr val="tx1"/>
                </a:solidFill>
              </a:rPr>
              <a:t>Environmental Impact</a:t>
            </a:r>
            <a:r>
              <a:rPr lang="en-US" dirty="0" smtClean="0">
                <a:solidFill>
                  <a:schemeClr val="tx1"/>
                </a:solidFill>
              </a:rPr>
              <a:t>:</a:t>
            </a:r>
            <a:endParaRPr lang="en-US" dirty="0">
              <a:solidFill>
                <a:schemeClr val="tx1"/>
              </a:solidFill>
            </a:endParaRPr>
          </a:p>
          <a:p>
            <a:pPr marL="457200" indent="-457200" algn="l">
              <a:buFontTx/>
              <a:buChar char="-"/>
            </a:pPr>
            <a:r>
              <a:rPr lang="en-US" dirty="0" smtClean="0">
                <a:solidFill>
                  <a:schemeClr val="tx1"/>
                </a:solidFill>
              </a:rPr>
              <a:t>GHG Emissions</a:t>
            </a:r>
          </a:p>
          <a:p>
            <a:pPr marL="457200" indent="-457200" algn="l">
              <a:buFontTx/>
              <a:buChar char="-"/>
            </a:pPr>
            <a:endParaRPr lang="en-US" dirty="0">
              <a:solidFill>
                <a:schemeClr val="tx1"/>
              </a:solidFill>
            </a:endParaRPr>
          </a:p>
          <a:p>
            <a:pPr algn="l"/>
            <a:r>
              <a:rPr lang="en-US" b="1" dirty="0">
                <a:solidFill>
                  <a:schemeClr val="tx1"/>
                </a:solidFill>
              </a:rPr>
              <a:t>Social Impact</a:t>
            </a:r>
            <a:r>
              <a:rPr lang="en-US" dirty="0">
                <a:solidFill>
                  <a:schemeClr val="tx1"/>
                </a:solidFill>
              </a:rPr>
              <a:t>:</a:t>
            </a:r>
          </a:p>
          <a:p>
            <a:pPr marL="457200" indent="-457200" algn="l">
              <a:buFontTx/>
              <a:buChar char="-"/>
            </a:pPr>
            <a:r>
              <a:rPr lang="en-US" dirty="0">
                <a:solidFill>
                  <a:schemeClr val="tx1"/>
                </a:solidFill>
              </a:rPr>
              <a:t>Employment</a:t>
            </a:r>
          </a:p>
          <a:p>
            <a:pPr marL="457200" indent="-457200" algn="l">
              <a:buFontTx/>
              <a:buChar char="-"/>
            </a:pPr>
            <a:r>
              <a:rPr lang="en-US" dirty="0" smtClean="0">
                <a:solidFill>
                  <a:schemeClr val="tx1"/>
                </a:solidFill>
              </a:rPr>
              <a:t>Real wages</a:t>
            </a:r>
            <a:endParaRPr lang="en-US" dirty="0">
              <a:solidFill>
                <a:schemeClr val="tx1"/>
              </a:solidFill>
            </a:endParaRPr>
          </a:p>
        </p:txBody>
      </p:sp>
    </p:spTree>
    <p:extLst>
      <p:ext uri="{BB962C8B-B14F-4D97-AF65-F5344CB8AC3E}">
        <p14:creationId xmlns:p14="http://schemas.microsoft.com/office/powerpoint/2010/main" val="84559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Table </a:t>
            </a:r>
            <a:r>
              <a:rPr lang="en-US" sz="3600" b="1" dirty="0"/>
              <a:t>1. </a:t>
            </a:r>
            <a:r>
              <a:rPr lang="en-US" sz="3600" dirty="0"/>
              <a:t>A selection of studies on the </a:t>
            </a:r>
            <a:r>
              <a:rPr lang="en-US" sz="3600" dirty="0" smtClean="0"/>
              <a:t>impacts </a:t>
            </a:r>
            <a:r>
              <a:rPr lang="en-US" sz="3600" dirty="0"/>
              <a:t>of the energy and low-carbon </a:t>
            </a:r>
            <a:r>
              <a:rPr lang="en-US" sz="3600" dirty="0" smtClean="0"/>
              <a:t>transition</a:t>
            </a:r>
            <a:endParaRPr lang="en-US" sz="4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48284138"/>
              </p:ext>
            </p:extLst>
          </p:nvPr>
        </p:nvGraphicFramePr>
        <p:xfrm>
          <a:off x="1233713" y="1600200"/>
          <a:ext cx="9129487" cy="4989283"/>
        </p:xfrm>
        <a:graphic>
          <a:graphicData uri="http://schemas.openxmlformats.org/drawingml/2006/table">
            <a:tbl>
              <a:tblPr firstRow="1" firstCol="1" bandRow="1">
                <a:tableStyleId>{5C22544A-7EE6-4342-B048-85BDC9FD1C3A}</a:tableStyleId>
              </a:tblPr>
              <a:tblGrid>
                <a:gridCol w="880526"/>
                <a:gridCol w="1380023"/>
                <a:gridCol w="1380023"/>
                <a:gridCol w="1380715"/>
                <a:gridCol w="1380715"/>
                <a:gridCol w="2727485"/>
              </a:tblGrid>
              <a:tr h="151190">
                <a:tc>
                  <a:txBody>
                    <a:bodyPr/>
                    <a:lstStyle/>
                    <a:p>
                      <a:pPr marL="0" marR="0">
                        <a:lnSpc>
                          <a:spcPct val="107000"/>
                        </a:lnSpc>
                        <a:spcBef>
                          <a:spcPts val="0"/>
                        </a:spcBef>
                        <a:spcAft>
                          <a:spcPts val="0"/>
                        </a:spcAft>
                      </a:pPr>
                      <a:r>
                        <a:rPr lang="en-US" sz="800" dirty="0">
                          <a:effectLst/>
                        </a:rPr>
                        <a:t>Reference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Geography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Policy choice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Target year/Period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Indicators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Net impact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r>
              <a:tr h="302381">
                <a:tc>
                  <a:txBody>
                    <a:bodyPr/>
                    <a:lstStyle/>
                    <a:p>
                      <a:pPr marL="0" marR="0">
                        <a:lnSpc>
                          <a:spcPct val="107000"/>
                        </a:lnSpc>
                        <a:spcBef>
                          <a:spcPts val="0"/>
                        </a:spcBef>
                        <a:spcAft>
                          <a:spcPts val="0"/>
                        </a:spcAft>
                      </a:pPr>
                      <a:r>
                        <a:rPr lang="en-US" sz="800">
                          <a:effectLst/>
                        </a:rPr>
                        <a:t>(Lehr et al., 2012)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Germany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Renewable energy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2030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Employment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Positive, 150,000 additional jobs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r>
              <a:tr h="302381">
                <a:tc>
                  <a:txBody>
                    <a:bodyPr/>
                    <a:lstStyle/>
                    <a:p>
                      <a:pPr marL="0" marR="0">
                        <a:lnSpc>
                          <a:spcPct val="107000"/>
                        </a:lnSpc>
                        <a:spcBef>
                          <a:spcPts val="0"/>
                        </a:spcBef>
                        <a:spcAft>
                          <a:spcPts val="0"/>
                        </a:spcAft>
                      </a:pPr>
                      <a:r>
                        <a:rPr lang="en-US" sz="800">
                          <a:effectLst/>
                        </a:rPr>
                        <a:t>(Blazejczak et al., 2014)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Germany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dirty="0">
                          <a:effectLst/>
                        </a:rPr>
                        <a:t>Renewable energy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2030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GDP / Employment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Small positive / Net neutral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r>
              <a:tr h="453571">
                <a:tc>
                  <a:txBody>
                    <a:bodyPr/>
                    <a:lstStyle/>
                    <a:p>
                      <a:pPr marL="0" marR="0">
                        <a:lnSpc>
                          <a:spcPct val="107000"/>
                        </a:lnSpc>
                        <a:spcBef>
                          <a:spcPts val="0"/>
                        </a:spcBef>
                        <a:spcAft>
                          <a:spcPts val="0"/>
                        </a:spcAft>
                      </a:pPr>
                      <a:r>
                        <a:rPr lang="en-US" sz="800">
                          <a:effectLst/>
                        </a:rPr>
                        <a:t>(O'Sullivan &amp; Edler, 2020)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Germany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Renewable energy by technology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2000-2018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Employment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Positive, bell-shaped with gains peaking in 2011, declining to 2018 and stabilizing thereafter</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r>
              <a:tr h="453571">
                <a:tc>
                  <a:txBody>
                    <a:bodyPr/>
                    <a:lstStyle/>
                    <a:p>
                      <a:pPr marL="0" marR="0">
                        <a:lnSpc>
                          <a:spcPct val="107000"/>
                        </a:lnSpc>
                        <a:spcBef>
                          <a:spcPts val="0"/>
                        </a:spcBef>
                        <a:spcAft>
                          <a:spcPts val="0"/>
                        </a:spcAft>
                      </a:pPr>
                      <a:r>
                        <a:rPr lang="en-US" sz="800">
                          <a:effectLst/>
                        </a:rPr>
                        <a:t>(Garrett-Peltier, 2017)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USA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Energy efficiency, renewable energy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Employment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Positive in comparison to fossil</a:t>
                      </a:r>
                      <a:endParaRPr lang="en-US" sz="900">
                        <a:effectLst/>
                      </a:endParaRPr>
                    </a:p>
                    <a:p>
                      <a:pPr marL="0" marR="0">
                        <a:lnSpc>
                          <a:spcPct val="107000"/>
                        </a:lnSpc>
                        <a:spcBef>
                          <a:spcPts val="0"/>
                        </a:spcBef>
                        <a:spcAft>
                          <a:spcPts val="0"/>
                        </a:spcAft>
                      </a:pPr>
                      <a:r>
                        <a:rPr lang="en-US" sz="800">
                          <a:effectLst/>
                        </a:rPr>
                        <a:t>fuels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r>
              <a:tr h="302381">
                <a:tc>
                  <a:txBody>
                    <a:bodyPr/>
                    <a:lstStyle/>
                    <a:p>
                      <a:pPr marL="0" marR="0">
                        <a:lnSpc>
                          <a:spcPct val="107000"/>
                        </a:lnSpc>
                        <a:spcBef>
                          <a:spcPts val="0"/>
                        </a:spcBef>
                        <a:spcAft>
                          <a:spcPts val="0"/>
                        </a:spcAft>
                      </a:pPr>
                      <a:r>
                        <a:rPr lang="en-US" sz="800">
                          <a:effectLst/>
                        </a:rPr>
                        <a:t>(Swartenbroekx, 2018)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EU-27 and the United Kingdom</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Energy transition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2000-2015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Employment / Trade balance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Small positive /  Small negative with</a:t>
                      </a:r>
                      <a:endParaRPr lang="en-US" sz="900">
                        <a:effectLst/>
                      </a:endParaRPr>
                    </a:p>
                    <a:p>
                      <a:pPr marL="0" marR="0">
                        <a:lnSpc>
                          <a:spcPct val="107000"/>
                        </a:lnSpc>
                        <a:spcBef>
                          <a:spcPts val="0"/>
                        </a:spcBef>
                        <a:spcAft>
                          <a:spcPts val="0"/>
                        </a:spcAft>
                      </a:pPr>
                      <a:r>
                        <a:rPr lang="en-US" sz="800">
                          <a:effectLst/>
                        </a:rPr>
                        <a:t>considerable country-level variation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r>
              <a:tr h="453571">
                <a:tc>
                  <a:txBody>
                    <a:bodyPr/>
                    <a:lstStyle/>
                    <a:p>
                      <a:pPr marL="0" marR="0">
                        <a:lnSpc>
                          <a:spcPct val="107000"/>
                        </a:lnSpc>
                        <a:spcBef>
                          <a:spcPts val="0"/>
                        </a:spcBef>
                        <a:spcAft>
                          <a:spcPts val="0"/>
                        </a:spcAft>
                      </a:pPr>
                      <a:r>
                        <a:rPr lang="en-US" sz="800">
                          <a:effectLst/>
                        </a:rPr>
                        <a:t>(Garcia-Casals et al., 2019)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Global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Net-zero</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2050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GDP / Employment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Net positive / Net neutral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r>
              <a:tr h="453571">
                <a:tc>
                  <a:txBody>
                    <a:bodyPr/>
                    <a:lstStyle/>
                    <a:p>
                      <a:pPr marL="0" marR="0">
                        <a:lnSpc>
                          <a:spcPct val="107000"/>
                        </a:lnSpc>
                        <a:spcBef>
                          <a:spcPts val="0"/>
                        </a:spcBef>
                        <a:spcAft>
                          <a:spcPts val="0"/>
                        </a:spcAft>
                      </a:pPr>
                      <a:r>
                        <a:rPr lang="en-US" sz="800">
                          <a:effectLst/>
                        </a:rPr>
                        <a:t>(Bachner et al., 2020)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EU-27 and the United Kingdom</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Decarbonization of the European steel industry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2050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GDP</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Moderately negative at 1.6% lower</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r>
              <a:tr h="453571">
                <a:tc>
                  <a:txBody>
                    <a:bodyPr/>
                    <a:lstStyle/>
                    <a:p>
                      <a:pPr marL="0" marR="0">
                        <a:lnSpc>
                          <a:spcPct val="107000"/>
                        </a:lnSpc>
                        <a:spcBef>
                          <a:spcPts val="0"/>
                        </a:spcBef>
                        <a:spcAft>
                          <a:spcPts val="0"/>
                        </a:spcAft>
                      </a:pPr>
                      <a:r>
                        <a:rPr lang="en-US" sz="800">
                          <a:effectLst/>
                        </a:rPr>
                        <a:t>(Laitner &amp; McKinney, 2018)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USA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Energy efficiency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2030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Employment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Positive, 0.5-1.5 million net employment gain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r>
              <a:tr h="302381">
                <a:tc>
                  <a:txBody>
                    <a:bodyPr/>
                    <a:lstStyle/>
                    <a:p>
                      <a:pPr marL="0" marR="0">
                        <a:lnSpc>
                          <a:spcPct val="107000"/>
                        </a:lnSpc>
                        <a:spcBef>
                          <a:spcPts val="0"/>
                        </a:spcBef>
                        <a:spcAft>
                          <a:spcPts val="0"/>
                        </a:spcAft>
                      </a:pPr>
                      <a:r>
                        <a:rPr lang="en-US" sz="800">
                          <a:effectLst/>
                        </a:rPr>
                        <a:t>(Füllemann et al., 2020)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Switzerland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Energy transition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2050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Employment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Positive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r>
              <a:tr h="302381">
                <a:tc>
                  <a:txBody>
                    <a:bodyPr/>
                    <a:lstStyle/>
                    <a:p>
                      <a:pPr marL="0" marR="0">
                        <a:lnSpc>
                          <a:spcPct val="107000"/>
                        </a:lnSpc>
                        <a:spcBef>
                          <a:spcPts val="0"/>
                        </a:spcBef>
                        <a:spcAft>
                          <a:spcPts val="0"/>
                        </a:spcAft>
                      </a:pPr>
                      <a:r>
                        <a:rPr lang="en-US" sz="800">
                          <a:effectLst/>
                        </a:rPr>
                        <a:t>(Bouzaher et al., 2015)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dirty="0" err="1" smtClean="0">
                          <a:effectLst/>
                        </a:rPr>
                        <a:t>Turkiye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Carbon tax</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2030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GDP / Employment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Small positive / Net neutral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r>
              <a:tr h="453571">
                <a:tc>
                  <a:txBody>
                    <a:bodyPr/>
                    <a:lstStyle/>
                    <a:p>
                      <a:pPr marL="0" marR="0">
                        <a:lnSpc>
                          <a:spcPct val="107000"/>
                        </a:lnSpc>
                        <a:spcBef>
                          <a:spcPts val="0"/>
                        </a:spcBef>
                        <a:spcAft>
                          <a:spcPts val="0"/>
                        </a:spcAft>
                      </a:pPr>
                      <a:r>
                        <a:rPr lang="en-US" sz="800">
                          <a:effectLst/>
                        </a:rPr>
                        <a:t>(Yeldan &amp; Voyvoda, 2015)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dirty="0" err="1" smtClean="0">
                          <a:effectLst/>
                        </a:rPr>
                        <a:t>Turkiye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Energy transition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2030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GDP / Employment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Small negative / Small negative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r>
              <a:tr h="302381">
                <a:tc>
                  <a:txBody>
                    <a:bodyPr/>
                    <a:lstStyle/>
                    <a:p>
                      <a:pPr marL="0" marR="0">
                        <a:lnSpc>
                          <a:spcPct val="107000"/>
                        </a:lnSpc>
                        <a:spcBef>
                          <a:spcPts val="0"/>
                        </a:spcBef>
                        <a:spcAft>
                          <a:spcPts val="0"/>
                        </a:spcAft>
                      </a:pPr>
                      <a:r>
                        <a:rPr lang="en-US" sz="800">
                          <a:effectLst/>
                        </a:rPr>
                        <a:t>(TUSIAD, 2016)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dirty="0" err="1" smtClean="0">
                          <a:effectLst/>
                        </a:rPr>
                        <a:t>Turkiye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Carbon tax</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2030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GDP / Employment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Net negative / Neutral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r>
              <a:tr h="302381">
                <a:tc>
                  <a:txBody>
                    <a:bodyPr/>
                    <a:lstStyle/>
                    <a:p>
                      <a:pPr marL="0" marR="0">
                        <a:lnSpc>
                          <a:spcPct val="107000"/>
                        </a:lnSpc>
                        <a:spcBef>
                          <a:spcPts val="0"/>
                        </a:spcBef>
                        <a:spcAft>
                          <a:spcPts val="0"/>
                        </a:spcAft>
                      </a:pPr>
                      <a:r>
                        <a:rPr lang="en-US" sz="800">
                          <a:effectLst/>
                        </a:rPr>
                        <a:t>(Acar et al., 2018)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dirty="0" err="1" smtClean="0">
                          <a:effectLst/>
                        </a:rPr>
                        <a:t>Turkiye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Energy transition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2040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a:effectLst/>
                        </a:rPr>
                        <a:t>GDP / Employment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c>
                  <a:txBody>
                    <a:bodyPr/>
                    <a:lstStyle/>
                    <a:p>
                      <a:pPr marL="0" marR="0">
                        <a:lnSpc>
                          <a:spcPct val="107000"/>
                        </a:lnSpc>
                        <a:spcBef>
                          <a:spcPts val="0"/>
                        </a:spcBef>
                        <a:spcAft>
                          <a:spcPts val="0"/>
                        </a:spcAft>
                      </a:pPr>
                      <a:r>
                        <a:rPr lang="en-US" sz="800" dirty="0">
                          <a:effectLst/>
                        </a:rPr>
                        <a:t>Net positive / Net positive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tc>
              </a:tr>
            </a:tbl>
          </a:graphicData>
        </a:graphic>
      </p:graphicFrame>
    </p:spTree>
    <p:extLst>
      <p:ext uri="{BB962C8B-B14F-4D97-AF65-F5344CB8AC3E}">
        <p14:creationId xmlns:p14="http://schemas.microsoft.com/office/powerpoint/2010/main" val="820026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044610DC-9693-CA4D-B31E-FAAE4DDDE2C3}"/>
              </a:ext>
            </a:extLst>
          </p:cNvPr>
          <p:cNvSpPr txBox="1"/>
          <p:nvPr/>
        </p:nvSpPr>
        <p:spPr>
          <a:xfrm>
            <a:off x="1016000" y="1001485"/>
            <a:ext cx="9668434" cy="5078313"/>
          </a:xfrm>
          <a:prstGeom prst="rect">
            <a:avLst/>
          </a:prstGeom>
          <a:noFill/>
        </p:spPr>
        <p:txBody>
          <a:bodyPr wrap="square" rtlCol="0">
            <a:spAutoFit/>
          </a:bodyPr>
          <a:lstStyle/>
          <a:p>
            <a:r>
              <a:rPr lang="en-US" b="1" dirty="0" smtClean="0"/>
              <a:t>The CGE </a:t>
            </a:r>
            <a:r>
              <a:rPr lang="en-US" b="1" dirty="0"/>
              <a:t>Macro </a:t>
            </a:r>
            <a:r>
              <a:rPr lang="en-US" b="1" dirty="0" smtClean="0"/>
              <a:t>Model</a:t>
            </a:r>
          </a:p>
          <a:p>
            <a:endParaRPr lang="en-US" b="1" dirty="0"/>
          </a:p>
          <a:p>
            <a:r>
              <a:rPr lang="en-US" dirty="0"/>
              <a:t>Computable general equilibrium (CGE) models are a class of economic models that use actual economic data to estimate how an economy might react to changes in policy, technology or other external factors.</a:t>
            </a:r>
          </a:p>
          <a:p>
            <a:endParaRPr lang="en-US" dirty="0"/>
          </a:p>
          <a:p>
            <a:r>
              <a:rPr lang="en-US" dirty="0"/>
              <a:t>The model is constructed around twenty four production sectors, which is a direct aggregation of the </a:t>
            </a:r>
            <a:r>
              <a:rPr lang="en-US" dirty="0" smtClean="0"/>
              <a:t>most recent official </a:t>
            </a:r>
            <a:r>
              <a:rPr lang="en-US" dirty="0"/>
              <a:t>Input-Output data base supplied by </a:t>
            </a:r>
            <a:r>
              <a:rPr lang="en-US" dirty="0" err="1"/>
              <a:t>TurkStat</a:t>
            </a:r>
            <a:r>
              <a:rPr lang="en-US" dirty="0"/>
              <a:t>.  It accommodates capital and labor as factor markets, a government entity to maintain taxation and public expenditures, as well as administration of environmental policy instruments, and a rest of the world account to carry out foreign transactions.</a:t>
            </a:r>
          </a:p>
          <a:p>
            <a:endParaRPr lang="en-US" dirty="0"/>
          </a:p>
          <a:p>
            <a:r>
              <a:rPr lang="en-US" dirty="0"/>
              <a:t>The </a:t>
            </a:r>
            <a:r>
              <a:rPr lang="en-US" i="1" dirty="0"/>
              <a:t>base-year</a:t>
            </a:r>
            <a:r>
              <a:rPr lang="en-US" dirty="0"/>
              <a:t> of the model is 2018.  Our choice is constrained by the availability of the most recent inventory of greenhouse emissions.  Given the base-year data tabulated within a </a:t>
            </a:r>
            <a:r>
              <a:rPr lang="en-US" i="1" dirty="0"/>
              <a:t>social accounting</a:t>
            </a:r>
            <a:r>
              <a:rPr lang="en-US" dirty="0"/>
              <a:t> framework, we first utilize the algebraic specification of the </a:t>
            </a:r>
            <a:r>
              <a:rPr lang="en-US" dirty="0" smtClean="0"/>
              <a:t>CGE </a:t>
            </a:r>
            <a:r>
              <a:rPr lang="en-US" dirty="0"/>
              <a:t>to find numerical values of various structural parameters embedded in the model (</a:t>
            </a:r>
            <a:r>
              <a:rPr lang="en-US" i="1" dirty="0"/>
              <a:t>calibration</a:t>
            </a:r>
            <a:r>
              <a:rPr lang="en-US" dirty="0"/>
              <a:t>).  Then, we solve the model into the future under the assumption of no-changes in the business environment, nor alterations of the policy stance. </a:t>
            </a:r>
            <a:r>
              <a:rPr lang="en-US" dirty="0" smtClean="0"/>
              <a:t>This is referred </a:t>
            </a:r>
            <a:r>
              <a:rPr lang="en-US" dirty="0"/>
              <a:t>as the </a:t>
            </a:r>
            <a:r>
              <a:rPr lang="en-US" i="1" dirty="0"/>
              <a:t>business-as-usual </a:t>
            </a:r>
            <a:r>
              <a:rPr lang="en-US" dirty="0"/>
              <a:t>(</a:t>
            </a:r>
            <a:r>
              <a:rPr lang="en-US" dirty="0" err="1"/>
              <a:t>BaU</a:t>
            </a:r>
            <a:r>
              <a:rPr lang="en-US" dirty="0"/>
              <a:t>) </a:t>
            </a:r>
            <a:r>
              <a:rPr lang="en-US" dirty="0" smtClean="0"/>
              <a:t>path</a:t>
            </a:r>
            <a:r>
              <a:rPr lang="en-US" dirty="0"/>
              <a:t>.</a:t>
            </a:r>
            <a:endParaRPr lang="x-none" dirty="0"/>
          </a:p>
        </p:txBody>
      </p:sp>
      <p:sp>
        <p:nvSpPr>
          <p:cNvPr id="3"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t>B. Methodology</a:t>
            </a:r>
          </a:p>
        </p:txBody>
      </p:sp>
    </p:spTree>
    <p:extLst>
      <p:ext uri="{BB962C8B-B14F-4D97-AF65-F5344CB8AC3E}">
        <p14:creationId xmlns:p14="http://schemas.microsoft.com/office/powerpoint/2010/main" val="1848846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B7CF7B16-8A43-E345-AAB0-ABD46A9CC242}"/>
              </a:ext>
            </a:extLst>
          </p:cNvPr>
          <p:cNvSpPr txBox="1"/>
          <p:nvPr/>
        </p:nvSpPr>
        <p:spPr>
          <a:xfrm>
            <a:off x="739588" y="497541"/>
            <a:ext cx="9614647" cy="5632311"/>
          </a:xfrm>
          <a:prstGeom prst="rect">
            <a:avLst/>
          </a:prstGeom>
          <a:noFill/>
        </p:spPr>
        <p:txBody>
          <a:bodyPr wrap="square" rtlCol="0">
            <a:spAutoFit/>
          </a:bodyPr>
          <a:lstStyle/>
          <a:p>
            <a:r>
              <a:rPr lang="en-US" u="sng" dirty="0"/>
              <a:t>Emissions</a:t>
            </a:r>
            <a:r>
              <a:rPr lang="en-US" dirty="0"/>
              <a:t>: Greenhouse gas emissions are modeled through three main channels: </a:t>
            </a:r>
            <a:endParaRPr lang="en-US" dirty="0" smtClean="0"/>
          </a:p>
          <a:p>
            <a:pPr marL="400050" indent="-400050">
              <a:buAutoNum type="romanLcParenBoth"/>
            </a:pPr>
            <a:r>
              <a:rPr lang="en-US" dirty="0" smtClean="0"/>
              <a:t>from </a:t>
            </a:r>
            <a:r>
              <a:rPr lang="en-US" dirty="0"/>
              <a:t>energy utilization (via combustion of </a:t>
            </a:r>
            <a:r>
              <a:rPr lang="en-US" i="1" dirty="0"/>
              <a:t>primary</a:t>
            </a:r>
            <a:r>
              <a:rPr lang="en-US" dirty="0"/>
              <a:t> –coal, petroleum and gas, and </a:t>
            </a:r>
            <a:r>
              <a:rPr lang="en-US" i="1" dirty="0"/>
              <a:t>secondary</a:t>
            </a:r>
            <a:r>
              <a:rPr lang="en-US" dirty="0"/>
              <a:t> –refined petroleum) sources; </a:t>
            </a:r>
            <a:endParaRPr lang="en-US" dirty="0" smtClean="0"/>
          </a:p>
          <a:p>
            <a:pPr marL="400050" indent="-400050">
              <a:buAutoNum type="romanLcParenBoth"/>
            </a:pPr>
            <a:r>
              <a:rPr lang="en-US" dirty="0" smtClean="0"/>
              <a:t>from </a:t>
            </a:r>
            <a:r>
              <a:rPr lang="en-US" dirty="0"/>
              <a:t>industrial and agricultural processes in production; and </a:t>
            </a:r>
            <a:endParaRPr lang="en-US" dirty="0" smtClean="0"/>
          </a:p>
          <a:p>
            <a:pPr marL="400050" indent="-400050">
              <a:buAutoNum type="romanLcParenBoth"/>
            </a:pPr>
            <a:r>
              <a:rPr lang="en-US" dirty="0" smtClean="0"/>
              <a:t>from </a:t>
            </a:r>
            <a:r>
              <a:rPr lang="en-US" dirty="0"/>
              <a:t>household consumption and </a:t>
            </a:r>
            <a:r>
              <a:rPr lang="en-US" dirty="0" smtClean="0"/>
              <a:t>waste</a:t>
            </a:r>
            <a:endParaRPr lang="x-none" dirty="0" smtClean="0"/>
          </a:p>
          <a:p>
            <a:endParaRPr lang="x-none" dirty="0" smtClean="0"/>
          </a:p>
          <a:p>
            <a:r>
              <a:rPr lang="en-US" u="sng" dirty="0" smtClean="0"/>
              <a:t>Production technology and factor markets</a:t>
            </a:r>
            <a:r>
              <a:rPr lang="en-US" dirty="0" smtClean="0"/>
              <a:t>: Production activity in each sector uses capital, labor, energy and intermediate inputs.  In order to obtain highest possible response of substitutability, the algebraic form of the production activities accommodate a nested structure where gross output is given by an </a:t>
            </a:r>
            <a:r>
              <a:rPr lang="en-US" i="1" dirty="0" smtClean="0"/>
              <a:t>expanded Cobb-Douglas</a:t>
            </a:r>
            <a:r>
              <a:rPr lang="en-US" dirty="0" smtClean="0"/>
              <a:t> specification via,</a:t>
            </a:r>
            <a:endParaRPr lang="x-none" dirty="0" smtClean="0"/>
          </a:p>
          <a:p>
            <a:r>
              <a:rPr lang="en-US" dirty="0"/>
              <a:t> </a:t>
            </a:r>
            <a:endParaRPr lang="x-none" dirty="0"/>
          </a:p>
          <a:p>
            <a:pPr algn="ctr"/>
            <a:r>
              <a:rPr lang="en-US" i="1" dirty="0" err="1"/>
              <a:t>X</a:t>
            </a:r>
            <a:r>
              <a:rPr lang="en-US" i="1" baseline="-25000" dirty="0" err="1"/>
              <a:t>i</a:t>
            </a:r>
            <a:r>
              <a:rPr lang="en-US" i="1" baseline="30000" dirty="0" err="1"/>
              <a:t>S</a:t>
            </a:r>
            <a:r>
              <a:rPr lang="en-US" i="1" baseline="30000" dirty="0"/>
              <a:t>.</a:t>
            </a:r>
            <a:r>
              <a:rPr lang="en-US" i="1" dirty="0"/>
              <a:t> = cd(A</a:t>
            </a:r>
            <a:r>
              <a:rPr lang="en-US" i="1" baseline="-25000" dirty="0"/>
              <a:t>i</a:t>
            </a:r>
            <a:r>
              <a:rPr lang="en-US" i="1" dirty="0"/>
              <a:t>, K</a:t>
            </a:r>
            <a:r>
              <a:rPr lang="en-US" i="1" baseline="-25000" dirty="0"/>
              <a:t>i</a:t>
            </a:r>
            <a:r>
              <a:rPr lang="en-US" i="1" dirty="0"/>
              <a:t>, L</a:t>
            </a:r>
            <a:r>
              <a:rPr lang="en-US" i="1" baseline="-25000" dirty="0"/>
              <a:t>i</a:t>
            </a:r>
            <a:r>
              <a:rPr lang="en-US" i="1" dirty="0"/>
              <a:t>, </a:t>
            </a:r>
            <a:r>
              <a:rPr lang="en-US" i="1" dirty="0" err="1"/>
              <a:t>E</a:t>
            </a:r>
            <a:r>
              <a:rPr lang="en-US" i="1" baseline="-25000" dirty="0" err="1"/>
              <a:t>i</a:t>
            </a:r>
            <a:r>
              <a:rPr lang="en-US" i="1" dirty="0"/>
              <a:t>, N</a:t>
            </a:r>
            <a:r>
              <a:rPr lang="en-US" i="1" baseline="-25000" dirty="0"/>
              <a:t>i</a:t>
            </a:r>
            <a:r>
              <a:rPr lang="en-US" i="1" dirty="0"/>
              <a:t>)</a:t>
            </a:r>
            <a:endParaRPr lang="x-none" dirty="0"/>
          </a:p>
          <a:p>
            <a:endParaRPr lang="x-none" dirty="0"/>
          </a:p>
          <a:p>
            <a:endParaRPr lang="x-none" dirty="0"/>
          </a:p>
          <a:p>
            <a:r>
              <a:rPr lang="en-US" i="1" dirty="0" err="1"/>
              <a:t>E</a:t>
            </a:r>
            <a:r>
              <a:rPr lang="en-US" i="1" baseline="-25000" dirty="0" err="1"/>
              <a:t>i</a:t>
            </a:r>
            <a:r>
              <a:rPr lang="en-US" dirty="0"/>
              <a:t> stands for an aggregate composite energy input in sector-</a:t>
            </a:r>
            <a:r>
              <a:rPr lang="en-US" dirty="0" err="1"/>
              <a:t>i</a:t>
            </a:r>
            <a:r>
              <a:rPr lang="en-US" dirty="0"/>
              <a:t>, and is obtained by a constant elasticity of substitution (CES) function among coal, petroleum and gas, and electricity as inputs,</a:t>
            </a:r>
            <a:endParaRPr lang="x-none" dirty="0"/>
          </a:p>
          <a:p>
            <a:r>
              <a:rPr lang="en-US" dirty="0"/>
              <a:t> </a:t>
            </a:r>
            <a:endParaRPr lang="x-none" dirty="0"/>
          </a:p>
          <a:p>
            <a:pPr algn="ctr"/>
            <a:r>
              <a:rPr lang="en-US" i="1" dirty="0" err="1"/>
              <a:t>E</a:t>
            </a:r>
            <a:r>
              <a:rPr lang="en-US" i="1" baseline="-25000" dirty="0" err="1"/>
              <a:t>i</a:t>
            </a:r>
            <a:r>
              <a:rPr lang="en-US" i="1" dirty="0"/>
              <a:t> = </a:t>
            </a:r>
            <a:r>
              <a:rPr lang="en-US" i="1" dirty="0" err="1"/>
              <a:t>ces</a:t>
            </a:r>
            <a:r>
              <a:rPr lang="en-US" i="1" dirty="0"/>
              <a:t>(</a:t>
            </a:r>
            <a:r>
              <a:rPr lang="en-US" i="1" dirty="0" err="1"/>
              <a:t>N</a:t>
            </a:r>
            <a:r>
              <a:rPr lang="en-US" i="1" baseline="-25000" dirty="0" err="1"/>
              <a:t>coal,i</a:t>
            </a:r>
            <a:r>
              <a:rPr lang="en-US" i="1" dirty="0"/>
              <a:t>, </a:t>
            </a:r>
            <a:r>
              <a:rPr lang="en-US" i="1" dirty="0" err="1"/>
              <a:t>N</a:t>
            </a:r>
            <a:r>
              <a:rPr lang="en-US" i="1" baseline="-25000" dirty="0" err="1"/>
              <a:t>PET,i</a:t>
            </a:r>
            <a:r>
              <a:rPr lang="en-US" i="1" dirty="0"/>
              <a:t>, </a:t>
            </a:r>
            <a:r>
              <a:rPr lang="en-US" i="1" dirty="0" err="1"/>
              <a:t>N</a:t>
            </a:r>
            <a:r>
              <a:rPr lang="en-US" i="1" baseline="-25000" dirty="0" err="1"/>
              <a:t>GAS,i</a:t>
            </a:r>
            <a:r>
              <a:rPr lang="en-US" i="1" dirty="0"/>
              <a:t>, </a:t>
            </a:r>
            <a:r>
              <a:rPr lang="en-US" i="1" dirty="0" err="1"/>
              <a:t>N</a:t>
            </a:r>
            <a:r>
              <a:rPr lang="en-US" i="1" baseline="-25000" dirty="0" err="1"/>
              <a:t>ELC,i</a:t>
            </a:r>
            <a:r>
              <a:rPr lang="en-US" i="1" dirty="0"/>
              <a:t>)</a:t>
            </a:r>
            <a:r>
              <a:rPr lang="en-US" i="1" baseline="30000" dirty="0"/>
              <a:t>s. </a:t>
            </a:r>
            <a:endParaRPr lang="x-none" dirty="0"/>
          </a:p>
          <a:p>
            <a:r>
              <a:rPr lang="en-US" dirty="0"/>
              <a:t> </a:t>
            </a:r>
            <a:endParaRPr lang="x-none" dirty="0"/>
          </a:p>
          <a:p>
            <a:endParaRPr lang="x-none" dirty="0"/>
          </a:p>
        </p:txBody>
      </p:sp>
    </p:spTree>
    <p:extLst>
      <p:ext uri="{BB962C8B-B14F-4D97-AF65-F5344CB8AC3E}">
        <p14:creationId xmlns:p14="http://schemas.microsoft.com/office/powerpoint/2010/main" val="3332934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336DB81B-F6E3-F640-9CF9-8251C14D6C18}"/>
              </a:ext>
            </a:extLst>
          </p:cNvPr>
          <p:cNvSpPr txBox="1"/>
          <p:nvPr/>
        </p:nvSpPr>
        <p:spPr>
          <a:xfrm>
            <a:off x="726141" y="779929"/>
            <a:ext cx="10354235" cy="3693319"/>
          </a:xfrm>
          <a:prstGeom prst="rect">
            <a:avLst/>
          </a:prstGeom>
          <a:noFill/>
        </p:spPr>
        <p:txBody>
          <a:bodyPr wrap="square" rtlCol="0">
            <a:spAutoFit/>
          </a:bodyPr>
          <a:lstStyle/>
          <a:p>
            <a:r>
              <a:rPr lang="en-US" u="sng" dirty="0"/>
              <a:t>Equilibrium</a:t>
            </a:r>
            <a:r>
              <a:rPr lang="en-US" dirty="0"/>
              <a:t>: The overall model is brought into equilibrium through endogenous adjustments of product prices to clear the commodity markets and factor prices to clear the factor accounts.  The balance of payments is cleared through flexible adjustments of the </a:t>
            </a:r>
            <a:r>
              <a:rPr lang="en-US" i="1" dirty="0"/>
              <a:t>real</a:t>
            </a:r>
            <a:r>
              <a:rPr lang="en-US" dirty="0"/>
              <a:t> exchange rate (defined, in the auspices of our model specification as the ratio of the index of domestic good prices to that of import costs).  The “nominal” exchange rate (conversion factor) across domestic and foreign prices) in contrast, is exogenously set as the </a:t>
            </a:r>
            <a:r>
              <a:rPr lang="en-US" i="1" dirty="0"/>
              <a:t>numéraire</a:t>
            </a:r>
            <a:r>
              <a:rPr lang="en-US" dirty="0"/>
              <a:t> of the system. </a:t>
            </a:r>
            <a:endParaRPr lang="x-none" dirty="0"/>
          </a:p>
          <a:p>
            <a:r>
              <a:rPr lang="en-US" dirty="0"/>
              <a:t> </a:t>
            </a:r>
            <a:endParaRPr lang="x-none" dirty="0"/>
          </a:p>
          <a:p>
            <a:r>
              <a:rPr lang="en-US" u="sng" dirty="0"/>
              <a:t>Dynamics</a:t>
            </a:r>
            <a:r>
              <a:rPr lang="en-US" dirty="0"/>
              <a:t>: ‘Dynamics’ into the model is integrated via sequentially updating of the annual ‘solutions’ of the model up to 2030. Economic growth is the end result of (</a:t>
            </a:r>
            <a:r>
              <a:rPr lang="en-US" dirty="0" err="1"/>
              <a:t>i</a:t>
            </a:r>
            <a:r>
              <a:rPr lang="en-US" dirty="0"/>
              <a:t>) exogenous growth of labor supplies; (ii) investments on physical capital stocks net of depreciation allowances; and (iii) total factor productivity (TFP) growth. Technical factor productivity rates are updated in a Hicks-neutral manner, and further by parametric adjustments under the implementation of the policy scenarios.</a:t>
            </a:r>
            <a:endParaRPr lang="x-none" dirty="0"/>
          </a:p>
          <a:p>
            <a:endParaRPr lang="x-none" dirty="0"/>
          </a:p>
        </p:txBody>
      </p:sp>
    </p:spTree>
    <p:extLst>
      <p:ext uri="{BB962C8B-B14F-4D97-AF65-F5344CB8AC3E}">
        <p14:creationId xmlns:p14="http://schemas.microsoft.com/office/powerpoint/2010/main" val="40173272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E2B07B348AA044B9A082C41FC79680" ma:contentTypeVersion="13" ma:contentTypeDescription="Create a new document." ma:contentTypeScope="" ma:versionID="da88f0bd8bd96b9fd8185b9da0b307a0">
  <xsd:schema xmlns:xsd="http://www.w3.org/2001/XMLSchema" xmlns:xs="http://www.w3.org/2001/XMLSchema" xmlns:p="http://schemas.microsoft.com/office/2006/metadata/properties" xmlns:ns2="6223b777-599c-470d-a262-9e3afb76aaa8" xmlns:ns3="2f9cf08e-e931-4cc0-8abd-b1ce2a0afbd2" targetNamespace="http://schemas.microsoft.com/office/2006/metadata/properties" ma:root="true" ma:fieldsID="017cad4b69f4e3651d85752a0a14587a" ns2:_="" ns3:_="">
    <xsd:import namespace="6223b777-599c-470d-a262-9e3afb76aaa8"/>
    <xsd:import namespace="2f9cf08e-e931-4cc0-8abd-b1ce2a0afbd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DateTaken" minOccurs="0"/>
                <xsd:element ref="ns3:MediaServiceObjectDetectorVersions" minOccurs="0"/>
                <xsd:element ref="ns3:MediaServiceGenerationTime" minOccurs="0"/>
                <xsd:element ref="ns3:MediaServiceEventHashCode" minOccurs="0"/>
                <xsd:element ref="ns3:MediaLengthInSecond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23b777-599c-470d-a262-9e3afb76aaa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59a80b27-c97e-4b44-a014-5215f08bf505}" ma:internalName="TaxCatchAll" ma:showField="CatchAllData" ma:web="6223b777-599c-470d-a262-9e3afb76aaa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f9cf08e-e931-4cc0-8abd-b1ce2a0afbd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41a43545-49ed-48fb-bdab-64fb7487fbb0"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223b777-599c-470d-a262-9e3afb76aaa8" xsi:nil="true"/>
    <lcf76f155ced4ddcb4097134ff3c332f xmlns="2f9cf08e-e931-4cc0-8abd-b1ce2a0afbd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B123823-1696-47EA-BA74-FA4F7F9A105D}"/>
</file>

<file path=customXml/itemProps2.xml><?xml version="1.0" encoding="utf-8"?>
<ds:datastoreItem xmlns:ds="http://schemas.openxmlformats.org/officeDocument/2006/customXml" ds:itemID="{FF483360-4EC8-4967-85CA-AC22E09FD41D}"/>
</file>

<file path=customXml/itemProps3.xml><?xml version="1.0" encoding="utf-8"?>
<ds:datastoreItem xmlns:ds="http://schemas.openxmlformats.org/officeDocument/2006/customXml" ds:itemID="{6882F14C-834A-4A16-BBAD-80930EC23981}"/>
</file>

<file path=docProps/app.xml><?xml version="1.0" encoding="utf-8"?>
<Properties xmlns="http://schemas.openxmlformats.org/officeDocument/2006/extended-properties" xmlns:vt="http://schemas.openxmlformats.org/officeDocument/2006/docPropsVTypes">
  <TotalTime>2180</TotalTime>
  <Words>3827</Words>
  <Application>Microsoft Office PowerPoint</Application>
  <PresentationFormat>Widescreen</PresentationFormat>
  <Paragraphs>720</Paragraphs>
  <Slides>35</Slides>
  <Notes>1</Notes>
  <HiddenSlides>3</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Times New Roman</vt:lpstr>
      <vt:lpstr>Titillium</vt:lpstr>
      <vt:lpstr>Wingdings</vt:lpstr>
      <vt:lpstr>Office Theme</vt:lpstr>
      <vt:lpstr>Transforming Turkiye's power system: An assessment of economic, social, and external impacts of an energy transition by 2030</vt:lpstr>
      <vt:lpstr>A. Introduction and Literature </vt:lpstr>
      <vt:lpstr>Turkish electricity market: stylized facts</vt:lpstr>
      <vt:lpstr>PowerPoint Presentation</vt:lpstr>
      <vt:lpstr>Transition and Impacts</vt:lpstr>
      <vt:lpstr>Table 1. A selection of studies on the impacts of the energy and low-carbon transition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      Environmental Impacts: Emissions </vt:lpstr>
      <vt:lpstr>PowerPoint Presentation</vt:lpstr>
      <vt:lpstr>PowerPoint Presentation</vt:lpstr>
      <vt:lpstr>PowerPoint Presentation</vt:lpstr>
      <vt:lpstr>PowerPoint Presentation</vt:lpstr>
      <vt:lpstr>General Outcome (1) Total employment changes in the SEI Scenario</vt:lpstr>
      <vt:lpstr>PowerPoint Presentation</vt:lpstr>
      <vt:lpstr>Detailed Outcome (2.i) Sectorial employment generated by elecricity demand in 2018 vs. in 2040 according to the SEI scenario (results of the Input-Output analysis)</vt:lpstr>
      <vt:lpstr>PowerPoint Presentation</vt:lpstr>
      <vt:lpstr>(2.ii) Jobs in Renewable Energy</vt:lpstr>
      <vt:lpstr>Employment Factors Approach</vt:lpstr>
      <vt:lpstr>PowerPoint Presentation</vt:lpstr>
      <vt:lpstr>PowerPoint Presentation</vt:lpstr>
      <vt:lpstr>PowerPoint Presentation</vt:lpstr>
      <vt:lpstr>PowerPoint Presentation</vt:lpstr>
      <vt:lpstr>Implications regarding employment and wages</vt:lpstr>
      <vt:lpstr>F.       Conclusions and Next Steps </vt:lpstr>
      <vt:lpstr>PowerPoint Presentation</vt:lpstr>
      <vt:lpstr>Jobs in Renewable Energy Currently (according to IRENA data), 37.200 people are estimated to be employed in solar PV and wind sectors in Turkiye.</vt:lpstr>
      <vt:lpstr>Table 2. Summary of changes to transform Turkiye’s power system by 2030</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Socioeconomic Impact of the Energy Transition in Turkey</dc:title>
  <dc:creator>Erinc Yeldan</dc:creator>
  <cp:lastModifiedBy>Sevil Acar</cp:lastModifiedBy>
  <cp:revision>232</cp:revision>
  <dcterms:created xsi:type="dcterms:W3CDTF">2020-10-12T12:55:09Z</dcterms:created>
  <dcterms:modified xsi:type="dcterms:W3CDTF">2023-11-26T02:14:28Z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0x010100CEE2B07B348AA044B9A082C41FC79680</vt:lpwstr>
  </property>
</Properties>
</file>