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693" r:id="rId1"/>
  </p:sldMasterIdLst>
  <p:notesMasterIdLst>
    <p:notesMasterId r:id="rId28"/>
  </p:notesMasterIdLst>
  <p:handoutMasterIdLst>
    <p:handoutMasterId r:id="rId29"/>
  </p:handoutMasterIdLst>
  <p:sldIdLst>
    <p:sldId id="273" r:id="rId2"/>
    <p:sldId id="786" r:id="rId3"/>
    <p:sldId id="802" r:id="rId4"/>
    <p:sldId id="763" r:id="rId5"/>
    <p:sldId id="755" r:id="rId6"/>
    <p:sldId id="764" r:id="rId7"/>
    <p:sldId id="788" r:id="rId8"/>
    <p:sldId id="766" r:id="rId9"/>
    <p:sldId id="789" r:id="rId10"/>
    <p:sldId id="767" r:id="rId11"/>
    <p:sldId id="790" r:id="rId12"/>
    <p:sldId id="810" r:id="rId13"/>
    <p:sldId id="770" r:id="rId14"/>
    <p:sldId id="771" r:id="rId15"/>
    <p:sldId id="780" r:id="rId16"/>
    <p:sldId id="782" r:id="rId17"/>
    <p:sldId id="708" r:id="rId18"/>
    <p:sldId id="773" r:id="rId19"/>
    <p:sldId id="728" r:id="rId20"/>
    <p:sldId id="812" r:id="rId21"/>
    <p:sldId id="762" r:id="rId22"/>
    <p:sldId id="801" r:id="rId23"/>
    <p:sldId id="777" r:id="rId24"/>
    <p:sldId id="778" r:id="rId25"/>
    <p:sldId id="779" r:id="rId26"/>
    <p:sldId id="809" r:id="rId27"/>
  </p:sldIdLst>
  <p:sldSz cx="12192000" cy="6858000"/>
  <p:notesSz cx="6808788" cy="99409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heSan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heSan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heSan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heSans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0BEF4B-BE7E-45FB-9F36-B12975F50EFA}">
          <p14:sldIdLst>
            <p14:sldId id="273"/>
            <p14:sldId id="786"/>
            <p14:sldId id="802"/>
            <p14:sldId id="763"/>
            <p14:sldId id="755"/>
            <p14:sldId id="764"/>
            <p14:sldId id="788"/>
            <p14:sldId id="766"/>
            <p14:sldId id="789"/>
            <p14:sldId id="767"/>
            <p14:sldId id="790"/>
            <p14:sldId id="810"/>
            <p14:sldId id="770"/>
            <p14:sldId id="771"/>
            <p14:sldId id="780"/>
            <p14:sldId id="782"/>
            <p14:sldId id="708"/>
            <p14:sldId id="773"/>
          </p14:sldIdLst>
        </p14:section>
        <p14:section name="Supplementary information Chapter 4" id="{538F0C18-BDEB-4EAC-AB04-D177A69A0C2C}">
          <p14:sldIdLst>
            <p14:sldId id="728"/>
            <p14:sldId id="812"/>
            <p14:sldId id="762"/>
            <p14:sldId id="801"/>
            <p14:sldId id="777"/>
            <p14:sldId id="778"/>
            <p14:sldId id="779"/>
            <p14:sldId id="8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75" userDrawn="1">
          <p15:clr>
            <a:srgbClr val="A4A3A4"/>
          </p15:clr>
        </p15:guide>
        <p15:guide id="2" pos="756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pos="4021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5700" userDrawn="1">
          <p15:clr>
            <a:srgbClr val="A4A3A4"/>
          </p15:clr>
        </p15:guide>
        <p15:guide id="7" pos="4974" userDrawn="1">
          <p15:clr>
            <a:srgbClr val="A4A3A4"/>
          </p15:clr>
        </p15:guide>
        <p15:guide id="8" pos="6879" userDrawn="1">
          <p15:clr>
            <a:srgbClr val="A4A3A4"/>
          </p15:clr>
        </p15:guide>
        <p15:guide id="9" orient="horz" pos="210" userDrawn="1">
          <p15:clr>
            <a:srgbClr val="A4A3A4"/>
          </p15:clr>
        </p15:guide>
        <p15:guide id="10" orient="horz" pos="36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rea Ortiz" initials="NO" lastIdx="2" clrIdx="0">
    <p:extLst>
      <p:ext uri="{19B8F6BF-5375-455C-9EA6-DF929625EA0E}">
        <p15:presenceInfo xmlns:p15="http://schemas.microsoft.com/office/powerpoint/2012/main" userId="S-1-5-21-1308740662-429972972-96501386-1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7F7"/>
    <a:srgbClr val="529426"/>
    <a:srgbClr val="E0FFA3"/>
    <a:srgbClr val="FFFFCC"/>
    <a:srgbClr val="E4EDFF"/>
    <a:srgbClr val="FFCCCC"/>
    <a:srgbClr val="FFFF99"/>
    <a:srgbClr val="CCFF66"/>
    <a:srgbClr val="CFE8B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85263" autoAdjust="0"/>
  </p:normalViewPr>
  <p:slideViewPr>
    <p:cSldViewPr>
      <p:cViewPr varScale="1">
        <p:scale>
          <a:sx n="58" d="100"/>
          <a:sy n="58" d="100"/>
        </p:scale>
        <p:origin x="580" y="36"/>
      </p:cViewPr>
      <p:guideLst>
        <p:guide orient="horz" pos="3475"/>
        <p:guide pos="756"/>
        <p:guide pos="7514"/>
        <p:guide pos="4021"/>
        <p:guide pos="7469"/>
        <p:guide pos="5700"/>
        <p:guide pos="4974"/>
        <p:guide pos="6879"/>
        <p:guide orient="horz" pos="210"/>
        <p:guide orient="horz" pos="3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121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t" anchorCtr="0" compatLnSpc="1">
            <a:prstTxWarp prst="textNoShape">
              <a:avLst/>
            </a:prstTxWarp>
          </a:bodyPr>
          <a:lstStyle>
            <a:lvl1pPr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573" y="1"/>
            <a:ext cx="294962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t" anchorCtr="0" compatLnSpc="1">
            <a:prstTxWarp prst="textNoShape">
              <a:avLst/>
            </a:prstTxWarp>
          </a:bodyPr>
          <a:lstStyle>
            <a:lvl1pPr algn="r"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799"/>
            <a:ext cx="2951217" cy="4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b" anchorCtr="0" compatLnSpc="1">
            <a:prstTxWarp prst="textNoShape">
              <a:avLst/>
            </a:prstTxWarp>
          </a:bodyPr>
          <a:lstStyle>
            <a:lvl1pPr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573" y="9443799"/>
            <a:ext cx="2949627" cy="4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b" anchorCtr="0" compatLnSpc="1">
            <a:prstTxWarp prst="textNoShape">
              <a:avLst/>
            </a:prstTxWarp>
          </a:bodyPr>
          <a:lstStyle>
            <a:lvl1pPr algn="r"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fld id="{636F2488-7D92-4DD2-9453-62C4C9F69E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18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121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t" anchorCtr="0" compatLnSpc="1">
            <a:prstTxWarp prst="textNoShape">
              <a:avLst/>
            </a:prstTxWarp>
          </a:bodyPr>
          <a:lstStyle>
            <a:lvl1pPr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573" y="1"/>
            <a:ext cx="294962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t" anchorCtr="0" compatLnSpc="1">
            <a:prstTxWarp prst="textNoShape">
              <a:avLst/>
            </a:prstTxWarp>
          </a:bodyPr>
          <a:lstStyle>
            <a:lvl1pPr algn="r"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46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0301"/>
            <a:ext cx="5447666" cy="447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799"/>
            <a:ext cx="2951217" cy="4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b" anchorCtr="0" compatLnSpc="1">
            <a:prstTxWarp prst="textNoShape">
              <a:avLst/>
            </a:prstTxWarp>
          </a:bodyPr>
          <a:lstStyle>
            <a:lvl1pPr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573" y="9443799"/>
            <a:ext cx="2949627" cy="4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1" tIns="47859" rIns="95721" bIns="47859" numCol="1" anchor="b" anchorCtr="0" compatLnSpc="1">
            <a:prstTxWarp prst="textNoShape">
              <a:avLst/>
            </a:prstTxWarp>
          </a:bodyPr>
          <a:lstStyle>
            <a:lvl1pPr algn="r" defTabSz="957319">
              <a:defRPr sz="1200">
                <a:latin typeface="Arial" charset="0"/>
              </a:defRPr>
            </a:lvl1pPr>
          </a:lstStyle>
          <a:p>
            <a:pPr>
              <a:defRPr/>
            </a:pPr>
            <a:fld id="{919D8027-82A9-4FAD-9E72-0E8D719179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287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572"/>
            <a:fld id="{04FD75CF-F63E-4496-AA36-9B82159913CD}" type="slidenum">
              <a:rPr lang="es-ES" smtClean="0">
                <a:latin typeface="Arial" pitchFamily="34" charset="0"/>
              </a:rPr>
              <a:pPr defTabSz="955572"/>
              <a:t>1</a:t>
            </a:fld>
            <a:endParaRPr lang="es-ES" dirty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D8027-82A9-4FAD-9E72-0E8D7191798E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738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D8027-82A9-4FAD-9E72-0E8D7191798E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77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133601"/>
            <a:ext cx="10972800" cy="1152525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s-ES"/>
              <a:t>Clic para editar título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10972800" cy="8890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15BAFD-154F-4F90-B30D-83A71404C3B5}"/>
              </a:ext>
            </a:extLst>
          </p:cNvPr>
          <p:cNvSpPr/>
          <p:nvPr userDrawn="1"/>
        </p:nvSpPr>
        <p:spPr>
          <a:xfrm>
            <a:off x="10127" y="-33644"/>
            <a:ext cx="12192000" cy="689164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B57C26-B86D-43A6-A303-22956B1BFA45}"/>
              </a:ext>
            </a:extLst>
          </p:cNvPr>
          <p:cNvSpPr/>
          <p:nvPr userDrawn="1"/>
        </p:nvSpPr>
        <p:spPr>
          <a:xfrm>
            <a:off x="609600" y="5085184"/>
            <a:ext cx="10670976" cy="7200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3C1332B-5A6E-4F06-913E-DC8D214AE8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1313" y="2276475"/>
            <a:ext cx="4897437" cy="1368425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1276" y="5373216"/>
            <a:ext cx="5829300" cy="120015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Motivation and relevance of this research</a:t>
            </a: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01E7-26E8-40BA-A924-6A40F76143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2056" y="195268"/>
            <a:ext cx="4418213" cy="909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191000"/>
          </a:xfrm>
        </p:spPr>
        <p:txBody>
          <a:bodyPr/>
          <a:lstStyle>
            <a:lvl1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191000"/>
          </a:xfrm>
        </p:spPr>
        <p:txBody>
          <a:bodyPr/>
          <a:lstStyle>
            <a:lvl1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Motivation and relevance of this research</a:t>
            </a:r>
            <a:endParaRPr lang="es-E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2056" y="195268"/>
            <a:ext cx="4418213" cy="909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Motivation and relevance of this research</a:t>
            </a: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6F16-0F4B-4D7F-9ECD-B10D0C5C47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2056" y="195268"/>
            <a:ext cx="4418213" cy="909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4720-B6F4-44D1-B1A0-CB117854C1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1"/>
            <a:ext cx="1158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5410200"/>
            <a:ext cx="115654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Motivation and relevance of this research</a:t>
            </a:r>
            <a:endParaRPr lang="es-E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64552" y="6309320"/>
            <a:ext cx="86571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C9960ED-A454-4718-932D-5EDF76CE46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1030" name="Picture 13" descr="plantilla_or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FDE6C53-658A-40B7-998E-38503FDBEA8A}"/>
              </a:ext>
            </a:extLst>
          </p:cNvPr>
          <p:cNvGrpSpPr/>
          <p:nvPr userDrawn="1"/>
        </p:nvGrpSpPr>
        <p:grpSpPr>
          <a:xfrm>
            <a:off x="0" y="5875161"/>
            <a:ext cx="12192000" cy="1010223"/>
            <a:chOff x="0" y="5875161"/>
            <a:chExt cx="12192000" cy="10102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709110-0813-4664-9499-4B9226DE28F0}"/>
                </a:ext>
              </a:extLst>
            </p:cNvPr>
            <p:cNvSpPr/>
            <p:nvPr userDrawn="1"/>
          </p:nvSpPr>
          <p:spPr>
            <a:xfrm>
              <a:off x="0" y="5886960"/>
              <a:ext cx="12192000" cy="980727"/>
            </a:xfrm>
            <a:prstGeom prst="rect">
              <a:avLst/>
            </a:prstGeom>
            <a:solidFill>
              <a:srgbClr val="529426"/>
            </a:solidFill>
            <a:ln>
              <a:solidFill>
                <a:srgbClr val="5294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Google Shape;75;p15">
              <a:extLst>
                <a:ext uri="{FF2B5EF4-FFF2-40B4-BE49-F238E27FC236}">
                  <a16:creationId xmlns:a16="http://schemas.microsoft.com/office/drawing/2014/main" id="{E3660424-0B37-4776-BE0C-19D9A5318D6F}"/>
                </a:ext>
              </a:extLst>
            </p:cNvPr>
            <p:cNvPicPr preferRelativeResize="0">
              <a:picLocks noChangeAspect="1"/>
            </p:cNvPicPr>
            <p:nvPr userDrawn="1"/>
          </p:nvPicPr>
          <p:blipFill rotWithShape="1">
            <a:blip r:embed="rId8">
              <a:alphaModFix/>
            </a:blip>
            <a:srcRect t="39395" r="-1999"/>
            <a:stretch/>
          </p:blipFill>
          <p:spPr>
            <a:xfrm>
              <a:off x="1782948" y="5875161"/>
              <a:ext cx="2410828" cy="10102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75;p15">
              <a:extLst>
                <a:ext uri="{FF2B5EF4-FFF2-40B4-BE49-F238E27FC236}">
                  <a16:creationId xmlns:a16="http://schemas.microsoft.com/office/drawing/2014/main" id="{04A2F1DD-EE28-4508-B421-E3864180E1F2}"/>
                </a:ext>
              </a:extLst>
            </p:cNvPr>
            <p:cNvPicPr preferRelativeResize="0"/>
            <p:nvPr userDrawn="1"/>
          </p:nvPicPr>
          <p:blipFill rotWithShape="1">
            <a:blip r:embed="rId8">
              <a:alphaModFix/>
            </a:blip>
            <a:srcRect b="62577"/>
            <a:stretch/>
          </p:blipFill>
          <p:spPr>
            <a:xfrm>
              <a:off x="270780" y="5986566"/>
              <a:ext cx="2792852" cy="7371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0A32468-3EFF-43F5-9EF7-67A4E9E2AB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9818478" y="5942262"/>
              <a:ext cx="2182178" cy="88792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0" r:id="rId1"/>
    <p:sldLayoutId id="2147484890" r:id="rId2"/>
    <p:sldLayoutId id="2147484892" r:id="rId3"/>
    <p:sldLayoutId id="2147484893" r:id="rId4"/>
    <p:sldLayoutId id="2147484895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58A132"/>
          </a:solidFill>
          <a:latin typeface="DIN-Medium" pitchFamily="12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rss.2022.10288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94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70273"/>
            <a:ext cx="10972800" cy="201736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Memory effect of appliance rebate programme: evidence from a lab experiment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38ECE-7399-4C4A-8659-B5A726F2E604}"/>
              </a:ext>
            </a:extLst>
          </p:cNvPr>
          <p:cNvSpPr txBox="1"/>
          <p:nvPr/>
        </p:nvSpPr>
        <p:spPr>
          <a:xfrm>
            <a:off x="1991544" y="3287639"/>
            <a:ext cx="8208912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/>
              <a:t>María del Mar Solà</a:t>
            </a:r>
            <a:r>
              <a:rPr lang="en-GB" dirty="0"/>
              <a:t>, Amaia de Ayala, Ibon Galarraga, Marta Escapa</a:t>
            </a:r>
          </a:p>
          <a:p>
            <a:pPr algn="ctr">
              <a:lnSpc>
                <a:spcPct val="150000"/>
              </a:lnSpc>
            </a:pPr>
            <a:r>
              <a:rPr lang="en-GB" dirty="0"/>
              <a:t>Department of Quantitative Methods, University of the Basque Country (UPV-EHU)</a:t>
            </a:r>
          </a:p>
          <a:p>
            <a:pPr algn="ctr">
              <a:lnSpc>
                <a:spcPct val="150000"/>
              </a:lnSpc>
            </a:pPr>
            <a:r>
              <a:rPr lang="en-GB" dirty="0"/>
              <a:t>Basque Centre for Climate Change</a:t>
            </a:r>
          </a:p>
        </p:txBody>
      </p:sp>
      <p:pic>
        <p:nvPicPr>
          <p:cNvPr id="4" name="Picture 3" descr="C:\Users\marimar\AppData\Local\Microsoft\Windows\INetCache\Content.MSO\5887A784.tmp">
            <a:extLst>
              <a:ext uri="{FF2B5EF4-FFF2-40B4-BE49-F238E27FC236}">
                <a16:creationId xmlns:a16="http://schemas.microsoft.com/office/drawing/2014/main" id="{A9E02FF3-2AFE-4F5F-ABB1-A118F22B6AA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5445224"/>
            <a:ext cx="215074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B159DE-BE09-4DFE-8A52-75B8D50D27ED}"/>
              </a:ext>
            </a:extLst>
          </p:cNvPr>
          <p:cNvSpPr txBox="1"/>
          <p:nvPr/>
        </p:nvSpPr>
        <p:spPr>
          <a:xfrm>
            <a:off x="2279576" y="554319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FSR Climate </a:t>
            </a:r>
            <a:r>
              <a:rPr lang="es-ES" dirty="0" err="1"/>
              <a:t>Annual</a:t>
            </a:r>
            <a:r>
              <a:rPr lang="es-ES" dirty="0"/>
              <a:t> </a:t>
            </a:r>
            <a:r>
              <a:rPr lang="es-ES" dirty="0" err="1"/>
              <a:t>Conference</a:t>
            </a:r>
            <a:r>
              <a:rPr lang="es-ES" dirty="0"/>
              <a:t> 2023</a:t>
            </a:r>
          </a:p>
          <a:p>
            <a:pPr algn="ctr"/>
            <a:r>
              <a:rPr lang="es-ES_tradnl" dirty="0"/>
              <a:t>27 - 28 </a:t>
            </a:r>
            <a:r>
              <a:rPr lang="es-ES_tradnl" dirty="0" err="1"/>
              <a:t>November</a:t>
            </a:r>
            <a:r>
              <a:rPr lang="es-ES_tradnl" dirty="0"/>
              <a:t>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8962-B160-4DB1-8911-DB76EFBEB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…structure of the lab experiment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8C544-74C2-4759-9398-ED1927044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A35E-B574-4251-B2AD-8F9BCAEF0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143000"/>
            <a:ext cx="11582400" cy="5166320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GB" dirty="0"/>
              <a:t>Different parts: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a role-playing exercise to analyse whether there is a memory effect in the purchasing decision for a fridge;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a post-experiment survey to control personal characteristics  (e.g. socio-economic variables)</a:t>
            </a:r>
          </a:p>
          <a:p>
            <a:pPr marL="1200150" lvl="2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Difficulty of the lab experiment;</a:t>
            </a:r>
          </a:p>
          <a:p>
            <a:pPr marL="1200150" lvl="2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Personal experience regarding EE and the RENOVE rebate programme; </a:t>
            </a:r>
          </a:p>
          <a:p>
            <a:pPr marL="1200150" lvl="2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Attitudes towards the environment; </a:t>
            </a:r>
          </a:p>
          <a:p>
            <a:pPr marL="1200150" lvl="2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Socio-economic characteristics.</a:t>
            </a:r>
          </a:p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9CB4082-AF37-4FE4-999C-76513796C6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15074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Design of the lab experiment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15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B86D-486C-41AE-831B-66E5D2B5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29F6-B39D-4502-9412-96E424C3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49" y="1177928"/>
            <a:ext cx="11582400" cy="4191000"/>
          </a:xfrm>
        </p:spPr>
        <p:txBody>
          <a:bodyPr/>
          <a:lstStyle/>
          <a:p>
            <a:r>
              <a:rPr lang="en-GB" sz="2200" dirty="0"/>
              <a:t>Share of energy-efficient choices: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FBAF3-58E4-4EE3-8368-5D570836D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E6E3D-013C-4BBC-A608-D5B81A8F0A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Data</a:t>
            </a:r>
            <a:endParaRPr lang="es-E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2CA0A1-C510-4C09-B42D-2CFCCC43B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76216"/>
              </p:ext>
            </p:extLst>
          </p:nvPr>
        </p:nvGraphicFramePr>
        <p:xfrm>
          <a:off x="622728" y="2060848"/>
          <a:ext cx="10946543" cy="397148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5471737">
                  <a:extLst>
                    <a:ext uri="{9D8B030D-6E8A-4147-A177-3AD203B41FA5}">
                      <a16:colId xmlns:a16="http://schemas.microsoft.com/office/drawing/2014/main" val="3810409552"/>
                    </a:ext>
                  </a:extLst>
                </a:gridCol>
                <a:gridCol w="5474806">
                  <a:extLst>
                    <a:ext uri="{9D8B030D-6E8A-4147-A177-3AD203B41FA5}">
                      <a16:colId xmlns:a16="http://schemas.microsoft.com/office/drawing/2014/main" val="3464307254"/>
                    </a:ext>
                  </a:extLst>
                </a:gridCol>
              </a:tblGrid>
              <a:tr h="1606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Open Sans" panose="020B0606030504020204"/>
                        </a:rPr>
                        <a:t>% subjects who chose </a:t>
                      </a:r>
                      <a:r>
                        <a:rPr lang="en-GB" sz="2200" u="sng" dirty="0">
                          <a:effectLst/>
                          <a:latin typeface="Open Sans" panose="020B0606030504020204"/>
                        </a:rPr>
                        <a:t>efficient</a:t>
                      </a:r>
                      <a:r>
                        <a:rPr lang="en-GB" sz="2200" dirty="0">
                          <a:effectLst/>
                          <a:latin typeface="Open Sans" panose="020B0606030504020204"/>
                        </a:rPr>
                        <a:t> fridges per Scenario</a:t>
                      </a:r>
                      <a:endParaRPr lang="en-GB" sz="220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Open Sans" panose="020B0606030504020204"/>
                        </a:rPr>
                        <a:t>%</a:t>
                      </a:r>
                      <a:endParaRPr lang="en-GB" sz="220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420884"/>
                  </a:ext>
                </a:extLst>
              </a:tr>
              <a:tr h="558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noProof="0" dirty="0">
                          <a:effectLst/>
                          <a:latin typeface="Open Sans" panose="020B0606030504020204"/>
                        </a:rPr>
                        <a:t>Scenario</a:t>
                      </a:r>
                      <a:r>
                        <a:rPr lang="es-ES" sz="2200" dirty="0">
                          <a:effectLst/>
                          <a:latin typeface="Open Sans" panose="020B0606030504020204"/>
                        </a:rPr>
                        <a:t> 1 </a:t>
                      </a:r>
                      <a:r>
                        <a:rPr lang="es-ES" sz="2200" b="0" dirty="0">
                          <a:effectLst/>
                          <a:latin typeface="Open Sans" panose="020B0606030504020204"/>
                        </a:rPr>
                        <a:t>– Business as usual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Open Sans" panose="020B0606030504020204"/>
                        </a:rPr>
                        <a:t>75.90%</a:t>
                      </a:r>
                      <a:endParaRPr lang="en-GB" sz="220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568646"/>
                  </a:ext>
                </a:extLst>
              </a:tr>
              <a:tr h="582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noProof="0">
                          <a:effectLst/>
                          <a:latin typeface="Open Sans" panose="020B0606030504020204"/>
                        </a:rPr>
                        <a:t>Scenario 2 </a:t>
                      </a:r>
                      <a:r>
                        <a:rPr lang="en-GB" sz="2200" b="0" noProof="0">
                          <a:effectLst/>
                          <a:latin typeface="Open Sans" panose="020B0606030504020204"/>
                        </a:rPr>
                        <a:t>– Lifetime energy cost information is provided</a:t>
                      </a:r>
                      <a:endParaRPr lang="en-GB" sz="2200" b="0" noProof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Open Sans" panose="020B0606030504020204"/>
                        </a:rPr>
                        <a:t>60.24%</a:t>
                      </a:r>
                      <a:endParaRPr lang="en-GB" sz="220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029961"/>
                  </a:ext>
                </a:extLst>
              </a:tr>
              <a:tr h="558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noProof="0" dirty="0">
                          <a:effectLst/>
                          <a:latin typeface="Open Sans" panose="020B0606030504020204"/>
                        </a:rPr>
                        <a:t>Scenario 3 </a:t>
                      </a:r>
                      <a:r>
                        <a:rPr lang="en-GB" sz="2200" b="0" noProof="0" dirty="0">
                          <a:effectLst/>
                          <a:latin typeface="Open Sans" panose="020B0606030504020204"/>
                        </a:rPr>
                        <a:t>– Renove</a:t>
                      </a:r>
                      <a:endParaRPr lang="en-GB" sz="2200" b="0" noProof="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1" dirty="0">
                          <a:effectLst/>
                          <a:latin typeface="Open Sans" panose="020B0606030504020204"/>
                        </a:rPr>
                        <a:t>89.75%</a:t>
                      </a:r>
                      <a:endParaRPr lang="en-GB" sz="2200" b="1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777901"/>
                  </a:ext>
                </a:extLst>
              </a:tr>
              <a:tr h="558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noProof="0" dirty="0">
                          <a:effectLst/>
                          <a:latin typeface="Open Sans" panose="020B0606030504020204"/>
                        </a:rPr>
                        <a:t>Scenario 4 </a:t>
                      </a:r>
                      <a:r>
                        <a:rPr lang="en-GB" sz="2200" b="0" noProof="0" dirty="0">
                          <a:effectLst/>
                          <a:latin typeface="Open Sans" panose="020B0606030504020204"/>
                        </a:rPr>
                        <a:t>– Renove is over</a:t>
                      </a:r>
                      <a:endParaRPr lang="en-GB" sz="2200" b="0" noProof="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Open Sans" panose="020B0606030504020204"/>
                        </a:rPr>
                        <a:t>66.86%</a:t>
                      </a:r>
                      <a:endParaRPr lang="en-GB" sz="2200" dirty="0">
                        <a:effectLst/>
                        <a:latin typeface="Open Sans" panose="020B060603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66884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360E78-636A-40B8-A45C-DAE7F4EB1A67}"/>
              </a:ext>
            </a:extLst>
          </p:cNvPr>
          <p:cNvCxnSpPr/>
          <p:nvPr/>
        </p:nvCxnSpPr>
        <p:spPr>
          <a:xfrm>
            <a:off x="6888088" y="2780928"/>
            <a:ext cx="1080120" cy="1728192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843023-B7BC-4AA2-A37F-A22714BFDE0D}"/>
              </a:ext>
            </a:extLst>
          </p:cNvPr>
          <p:cNvCxnSpPr>
            <a:cxnSpLocks/>
          </p:cNvCxnSpPr>
          <p:nvPr/>
        </p:nvCxnSpPr>
        <p:spPr>
          <a:xfrm>
            <a:off x="6888088" y="2780928"/>
            <a:ext cx="1008112" cy="2899144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1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B86D-486C-41AE-831B-66E5D2B5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29F6-B39D-4502-9412-96E424C3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64" y="1015925"/>
            <a:ext cx="11582400" cy="41910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Choice made by participants by Scenario and potential interpretations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FBAF3-58E4-4EE3-8368-5D570836D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E6E3D-013C-4BBC-A608-D5B81A8F0A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Data</a:t>
            </a:r>
            <a:endParaRPr lang="es-E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8AD7E3-4514-4614-B5E7-F130D4C7A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25582"/>
              </p:ext>
            </p:extLst>
          </p:nvPr>
        </p:nvGraphicFramePr>
        <p:xfrm>
          <a:off x="363636" y="2133105"/>
          <a:ext cx="11380002" cy="3133725"/>
        </p:xfrm>
        <a:graphic>
          <a:graphicData uri="http://schemas.openxmlformats.org/drawingml/2006/table">
            <a:tbl>
              <a:tblPr firstRow="1" firstCol="1" bandRow="1"/>
              <a:tblGrid>
                <a:gridCol w="1896667">
                  <a:extLst>
                    <a:ext uri="{9D8B030D-6E8A-4147-A177-3AD203B41FA5}">
                      <a16:colId xmlns:a16="http://schemas.microsoft.com/office/drawing/2014/main" val="1560113008"/>
                    </a:ext>
                  </a:extLst>
                </a:gridCol>
                <a:gridCol w="1896667">
                  <a:extLst>
                    <a:ext uri="{9D8B030D-6E8A-4147-A177-3AD203B41FA5}">
                      <a16:colId xmlns:a16="http://schemas.microsoft.com/office/drawing/2014/main" val="3069846657"/>
                    </a:ext>
                  </a:extLst>
                </a:gridCol>
                <a:gridCol w="1896667">
                  <a:extLst>
                    <a:ext uri="{9D8B030D-6E8A-4147-A177-3AD203B41FA5}">
                      <a16:colId xmlns:a16="http://schemas.microsoft.com/office/drawing/2014/main" val="481469695"/>
                    </a:ext>
                  </a:extLst>
                </a:gridCol>
                <a:gridCol w="1896667">
                  <a:extLst>
                    <a:ext uri="{9D8B030D-6E8A-4147-A177-3AD203B41FA5}">
                      <a16:colId xmlns:a16="http://schemas.microsoft.com/office/drawing/2014/main" val="1041200415"/>
                    </a:ext>
                  </a:extLst>
                </a:gridCol>
                <a:gridCol w="1896667">
                  <a:extLst>
                    <a:ext uri="{9D8B030D-6E8A-4147-A177-3AD203B41FA5}">
                      <a16:colId xmlns:a16="http://schemas.microsoft.com/office/drawing/2014/main" val="2034042468"/>
                    </a:ext>
                  </a:extLst>
                </a:gridCol>
                <a:gridCol w="1896667">
                  <a:extLst>
                    <a:ext uri="{9D8B030D-6E8A-4147-A177-3AD203B41FA5}">
                      <a16:colId xmlns:a16="http://schemas.microsoft.com/office/drawing/2014/main" val="3287597525"/>
                    </a:ext>
                  </a:extLst>
                </a:gridCol>
              </a:tblGrid>
              <a:tr h="14027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Purchasing</a:t>
                      </a:r>
                      <a:r>
                        <a:rPr lang="es-E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es-E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</a:t>
                      </a:r>
                      <a:r>
                        <a:rPr lang="es-E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Interpretation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402451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1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2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3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4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83558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EF/INEF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</a:t>
                      </a: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</a:t>
                      </a: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(1)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13.25%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43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RENOVE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12.65%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222702"/>
                  </a:ext>
                </a:extLst>
              </a:tr>
              <a:tr h="38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AlwaysEfficient</a:t>
                      </a: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(3)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51.20%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056263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AlwaysInefficient</a:t>
                      </a: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(4)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6.02%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19711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2FBC9DB-5D66-4D2D-892D-FF1DA9AB912B}"/>
              </a:ext>
            </a:extLst>
          </p:cNvPr>
          <p:cNvSpPr/>
          <p:nvPr/>
        </p:nvSpPr>
        <p:spPr>
          <a:xfrm>
            <a:off x="245964" y="2780928"/>
            <a:ext cx="11700072" cy="79216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2BB305-9D8D-456A-87BA-1F3FC7D583DB}"/>
              </a:ext>
            </a:extLst>
          </p:cNvPr>
          <p:cNvSpPr/>
          <p:nvPr/>
        </p:nvSpPr>
        <p:spPr>
          <a:xfrm>
            <a:off x="363636" y="3446855"/>
            <a:ext cx="11412279" cy="40886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1CDB01-6038-48C0-A0C6-5711DF68F8E3}"/>
              </a:ext>
            </a:extLst>
          </p:cNvPr>
          <p:cNvSpPr/>
          <p:nvPr/>
        </p:nvSpPr>
        <p:spPr>
          <a:xfrm>
            <a:off x="304800" y="3779905"/>
            <a:ext cx="11471115" cy="155818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6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1B7D-A894-4974-AEAB-69024751F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specification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6800DF-9BE2-4198-8765-44581A3D2F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43000"/>
                <a:ext cx="11582400" cy="5022304"/>
              </a:xfrm>
            </p:spPr>
            <p:txBody>
              <a:bodyPr/>
              <a:lstStyle/>
              <a:p>
                <a:r>
                  <a:rPr lang="en-GB" dirty="0"/>
                  <a:t>Probit model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𝑃𝑒𝑟𝑠𝑜𝑛𝑎𝑙𝐶h𝑎𝑟𝑎𝑐𝑡𝑒𝑟𝑖𝑠𝑡𝑖𝑐𝑠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𝐸𝑥𝑝𝑒𝑟𝑖𝑚𝑒𝑛𝑡𝑎𝑙𝑉𝑎𝑟𝑖𝑎𝑏𝑙𝑒𝑠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GB" sz="1600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Different models: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b="1" dirty="0"/>
                  <a:t>Main model – Dependent variable: 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GB" b="1" dirty="0"/>
                  <a:t>(1) </a:t>
                </a:r>
                <a:r>
                  <a:rPr lang="en-GB" b="1" i="1" dirty="0" err="1"/>
                  <a:t>MemoryEffect</a:t>
                </a:r>
                <a:r>
                  <a:rPr lang="en-GB" b="1" dirty="0"/>
                  <a:t> (a value of 1 if the subject chose </a:t>
                </a:r>
                <a:r>
                  <a:rPr lang="en-GB" b="1" i="1" dirty="0"/>
                  <a:t>EF, INEF, EF,EF</a:t>
                </a:r>
                <a:r>
                  <a:rPr lang="en-GB" b="1" dirty="0"/>
                  <a:t> or </a:t>
                </a:r>
                <a:r>
                  <a:rPr lang="en-GB" b="1" i="1" dirty="0"/>
                  <a:t>INEF,INEF,EF,EF</a:t>
                </a:r>
                <a:r>
                  <a:rPr lang="en-GB" b="1" dirty="0"/>
                  <a:t>);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dirty="0"/>
                  <a:t>Other models – Dependent variables: 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GB" dirty="0"/>
                  <a:t>(2)</a:t>
                </a:r>
                <a:r>
                  <a:rPr lang="en-GB" i="1" dirty="0"/>
                  <a:t> RENOVE </a:t>
                </a:r>
                <a:r>
                  <a:rPr lang="en-GB" dirty="0"/>
                  <a:t>(which takes a value of 1 if the subject chose </a:t>
                </a:r>
                <a:r>
                  <a:rPr lang="en-GB" i="1" dirty="0"/>
                  <a:t>INEF, INEF, EF, INEF</a:t>
                </a:r>
                <a:r>
                  <a:rPr lang="en-GB" dirty="0"/>
                  <a:t>); 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GB" dirty="0"/>
                  <a:t>(3) </a:t>
                </a:r>
                <a:r>
                  <a:rPr lang="en-GB" dirty="0" err="1"/>
                  <a:t>AlwaysEfficient</a:t>
                </a:r>
                <a:r>
                  <a:rPr lang="en-GB" dirty="0"/>
                  <a:t> (a value of 1 if the subject chose </a:t>
                </a:r>
                <a:r>
                  <a:rPr lang="en-GB" i="1" dirty="0"/>
                  <a:t>EF,EF,EF,EF</a:t>
                </a:r>
                <a:r>
                  <a:rPr lang="en-GB" dirty="0"/>
                  <a:t>); 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GB" dirty="0"/>
                  <a:t>(4) </a:t>
                </a:r>
                <a:r>
                  <a:rPr lang="en-GB" i="1" dirty="0" err="1"/>
                  <a:t>AlwaysInefficient</a:t>
                </a:r>
                <a:r>
                  <a:rPr lang="en-GB" dirty="0"/>
                  <a:t> (a value of 1 if the subject chose </a:t>
                </a:r>
                <a:r>
                  <a:rPr lang="en-GB" i="1" dirty="0"/>
                  <a:t>INEF, INEF, INEF, INEF</a:t>
                </a:r>
                <a:r>
                  <a:rPr lang="en-GB" dirty="0"/>
                  <a:t>).</a:t>
                </a:r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6800DF-9BE2-4198-8765-44581A3D2F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43000"/>
                <a:ext cx="11582400" cy="5022304"/>
              </a:xfrm>
              <a:blipFill>
                <a:blip r:embed="rId2"/>
                <a:stretch>
                  <a:fillRect l="-316" t="-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2B25A-4F77-4EB6-9F45-BFDF41204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1700-B756-4FCC-B42E-5D7E750082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Model Specification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168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45F5-8D1A-4D2D-8197-A1DFF311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the lab experiment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C857D45-4723-4550-B2A7-63A69CFFA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141016"/>
              </p:ext>
            </p:extLst>
          </p:nvPr>
        </p:nvGraphicFramePr>
        <p:xfrm>
          <a:off x="911424" y="1451576"/>
          <a:ext cx="9519258" cy="4530914"/>
        </p:xfrm>
        <a:graphic>
          <a:graphicData uri="http://schemas.openxmlformats.org/drawingml/2006/table">
            <a:tbl>
              <a:tblPr firstRow="1" firstCol="1" bandRow="1"/>
              <a:tblGrid>
                <a:gridCol w="1586543">
                  <a:extLst>
                    <a:ext uri="{9D8B030D-6E8A-4147-A177-3AD203B41FA5}">
                      <a16:colId xmlns:a16="http://schemas.microsoft.com/office/drawing/2014/main" val="3976579842"/>
                    </a:ext>
                  </a:extLst>
                </a:gridCol>
                <a:gridCol w="1586543">
                  <a:extLst>
                    <a:ext uri="{9D8B030D-6E8A-4147-A177-3AD203B41FA5}">
                      <a16:colId xmlns:a16="http://schemas.microsoft.com/office/drawing/2014/main" val="2265003544"/>
                    </a:ext>
                  </a:extLst>
                </a:gridCol>
                <a:gridCol w="1586543">
                  <a:extLst>
                    <a:ext uri="{9D8B030D-6E8A-4147-A177-3AD203B41FA5}">
                      <a16:colId xmlns:a16="http://schemas.microsoft.com/office/drawing/2014/main" val="763026822"/>
                    </a:ext>
                  </a:extLst>
                </a:gridCol>
                <a:gridCol w="1586543">
                  <a:extLst>
                    <a:ext uri="{9D8B030D-6E8A-4147-A177-3AD203B41FA5}">
                      <a16:colId xmlns:a16="http://schemas.microsoft.com/office/drawing/2014/main" val="194553630"/>
                    </a:ext>
                  </a:extLst>
                </a:gridCol>
                <a:gridCol w="1586543">
                  <a:extLst>
                    <a:ext uri="{9D8B030D-6E8A-4147-A177-3AD203B41FA5}">
                      <a16:colId xmlns:a16="http://schemas.microsoft.com/office/drawing/2014/main" val="3102325506"/>
                    </a:ext>
                  </a:extLst>
                </a:gridCol>
                <a:gridCol w="1586543">
                  <a:extLst>
                    <a:ext uri="{9D8B030D-6E8A-4147-A177-3AD203B41FA5}">
                      <a16:colId xmlns:a16="http://schemas.microsoft.com/office/drawing/2014/main" val="1533942450"/>
                    </a:ext>
                  </a:extLst>
                </a:gridCol>
              </a:tblGrid>
              <a:tr h="6540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1- </a:t>
                      </a:r>
                      <a:r>
                        <a:rPr lang="es-E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Memory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effect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2 - RENOVE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3 - Purchase of an efficient appliance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4 - Purchase of an inefficient appliance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1116"/>
                  </a:ext>
                </a:extLst>
              </a:tr>
              <a:tr h="319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592267"/>
                  </a:ext>
                </a:extLst>
              </a:tr>
              <a:tr h="319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55620"/>
                  </a:ext>
                </a:extLst>
              </a:tr>
              <a:tr h="319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14329"/>
                  </a:ext>
                </a:extLst>
              </a:tr>
              <a:tr h="319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class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Middle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681989"/>
                  </a:ext>
                </a:extLst>
              </a:tr>
              <a:tr h="3196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middle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100420"/>
                  </a:ext>
                </a:extLst>
              </a:tr>
              <a:tr h="319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 concern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845267"/>
                  </a:ext>
                </a:extLst>
              </a:tr>
              <a:tr h="3088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Recent purchase of an appliance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987885"/>
                  </a:ext>
                </a:extLst>
              </a:tr>
              <a:tr h="63190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Decision criteria</a:t>
                      </a:r>
                      <a:endParaRPr lang="en-GB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consumption criteria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468388"/>
                  </a:ext>
                </a:extLst>
              </a:tr>
              <a:tr h="6319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Lifetime energy cost criteria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64833"/>
                  </a:ext>
                </a:extLst>
              </a:tr>
              <a:tr h="3196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Random criteria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i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0431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5908E-34F7-47BD-9C97-06E11F204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817F1-D6B2-4296-B934-A1E36956E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7328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Results</a:t>
            </a:r>
            <a:endParaRPr lang="es-E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138A66-0D8D-4CA7-A6B1-B82BACDE541A}"/>
              </a:ext>
            </a:extLst>
          </p:cNvPr>
          <p:cNvSpPr txBox="1"/>
          <p:nvPr/>
        </p:nvSpPr>
        <p:spPr>
          <a:xfrm>
            <a:off x="695400" y="6093296"/>
            <a:ext cx="9735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TIME </a:t>
            </a:r>
            <a:r>
              <a:rPr lang="en-GB" dirty="0"/>
              <a:t>– average time response  </a:t>
            </a:r>
            <a:r>
              <a:rPr lang="en-GB" b="1" u="sng" dirty="0"/>
              <a:t> </a:t>
            </a:r>
          </a:p>
          <a:p>
            <a:pPr algn="ctr"/>
            <a:r>
              <a:rPr lang="en-GB" b="1" u="sng" dirty="0"/>
              <a:t>LEARNING </a:t>
            </a:r>
            <a:r>
              <a:rPr lang="en-GB" dirty="0"/>
              <a:t>– if the consumer has a learning effect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01718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F896-1776-4E1B-B004-A3CC0FDA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(prelim) of this lab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EEF8-7051-4880-B547-8161D196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96964"/>
            <a:ext cx="11582400" cy="5238328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GB" sz="2200" dirty="0"/>
              <a:t>Results show that different personal characteristics could affect consumers' choices.</a:t>
            </a:r>
          </a:p>
          <a:p>
            <a:pPr lvl="1">
              <a:lnSpc>
                <a:spcPct val="150000"/>
              </a:lnSpc>
            </a:pPr>
            <a:r>
              <a:rPr lang="en-GB" sz="2200" dirty="0"/>
              <a:t>The probability of having a memory effect :</a:t>
            </a:r>
          </a:p>
          <a:p>
            <a:pPr lvl="2">
              <a:lnSpc>
                <a:spcPct val="150000"/>
              </a:lnSpc>
            </a:pPr>
            <a:r>
              <a:rPr lang="en-GB" sz="2200" dirty="0"/>
              <a:t>Increases: with high education level and high levels of environmental concern</a:t>
            </a:r>
          </a:p>
          <a:p>
            <a:pPr lvl="2">
              <a:lnSpc>
                <a:spcPct val="150000"/>
              </a:lnSpc>
            </a:pPr>
            <a:r>
              <a:rPr lang="en-GB" sz="2200" dirty="0"/>
              <a:t>Decreases: with low social class and which the main criteria was the energy consumption</a:t>
            </a:r>
          </a:p>
          <a:p>
            <a:pPr>
              <a:lnSpc>
                <a:spcPct val="150000"/>
              </a:lnSpc>
            </a:pPr>
            <a:r>
              <a:rPr lang="en-GB" sz="2200" dirty="0"/>
              <a:t>51.20% of the subjects </a:t>
            </a:r>
            <a:r>
              <a:rPr lang="en-GB" sz="2200" u="sng" dirty="0"/>
              <a:t>always choose efficient alternatives; </a:t>
            </a:r>
            <a:r>
              <a:rPr lang="en-GB" sz="2200" dirty="0"/>
              <a:t>13.25% of subjects represent </a:t>
            </a:r>
            <a:r>
              <a:rPr lang="en-GB" sz="2200" u="sng" dirty="0"/>
              <a:t>the memory effect</a:t>
            </a:r>
          </a:p>
          <a:p>
            <a:pPr>
              <a:lnSpc>
                <a:spcPct val="150000"/>
              </a:lnSpc>
            </a:pPr>
            <a:r>
              <a:rPr lang="en-GB" sz="2200" i="1" dirty="0"/>
              <a:t>This effect opens a new space for debate concerning the effectiveness of rebate programmes </a:t>
            </a:r>
            <a:r>
              <a:rPr lang="en-GB" sz="2200" i="1"/>
              <a:t>for appliances </a:t>
            </a:r>
            <a:r>
              <a:rPr lang="en-GB" sz="2200" i="1" dirty="0"/>
              <a:t>(unexpected and positive impact of rebate programmes)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D4EBF-257A-4CB1-AEA9-09D155163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040" y="6315074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Conclusions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271F3-208D-4B42-BD76-C24262B47F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18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9E65-00E5-4DA5-B04C-DC16ABFB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1"/>
            <a:ext cx="7231360" cy="792163"/>
          </a:xfrm>
        </p:spPr>
        <p:txBody>
          <a:bodyPr/>
          <a:lstStyle/>
          <a:p>
            <a:r>
              <a:rPr lang="en-GB" dirty="0"/>
              <a:t>Memory effect of the RENOVE: lab +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EC2C-0011-479D-96D0-10A8B010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75" y="1284728"/>
            <a:ext cx="11018845" cy="50323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Memory effect found in field experiment in El Corte Inglés </a:t>
            </a:r>
            <a:endParaRPr lang="en-GB" b="1" dirty="0"/>
          </a:p>
          <a:p>
            <a:pPr>
              <a:lnSpc>
                <a:spcPct val="150000"/>
              </a:lnSpc>
            </a:pPr>
            <a:r>
              <a:rPr lang="en-GB" dirty="0"/>
              <a:t>Lab experiment: the memory effect (13.25%)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FIELD + LAB: helped to enrich and encompass the evidence of rebate programmes: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The RENOVE is effective for a segment although…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 51.20% of the population always buy efficient options</a:t>
            </a:r>
          </a:p>
          <a:p>
            <a:pPr>
              <a:lnSpc>
                <a:spcPct val="150000"/>
              </a:lnSpc>
            </a:pPr>
            <a:r>
              <a:rPr lang="en-GB" dirty="0"/>
              <a:t>Main barrier for EE – difference on price between A+++ and A++ appliances</a:t>
            </a:r>
          </a:p>
          <a:p>
            <a:pPr>
              <a:lnSpc>
                <a:spcPct val="150000"/>
              </a:lnSpc>
            </a:pPr>
            <a:r>
              <a:rPr lang="en-GB" b="1" dirty="0"/>
              <a:t>Redesign of RENOVE: not providing the subsidy directly to everyone, or analyse the use of other price instruments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825E1-D756-440F-BD4F-419557D05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C69D-7051-41B1-AF1A-1C9CE67BEE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03612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Conclusions – Memory effect of the RENOVE</a:t>
            </a:r>
            <a:endParaRPr lang="es-E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6B633-9646-47AC-A122-452AA73A168C}"/>
              </a:ext>
            </a:extLst>
          </p:cNvPr>
          <p:cNvSpPr txBox="1"/>
          <p:nvPr/>
        </p:nvSpPr>
        <p:spPr>
          <a:xfrm>
            <a:off x="7723877" y="1554504"/>
            <a:ext cx="389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Co-benefit of rebate programmes for appliances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C8215F5-BA64-4E36-A1A9-ECDACD9749E1}"/>
              </a:ext>
            </a:extLst>
          </p:cNvPr>
          <p:cNvSpPr/>
          <p:nvPr/>
        </p:nvSpPr>
        <p:spPr>
          <a:xfrm rot="19217865">
            <a:off x="2633977" y="2161316"/>
            <a:ext cx="121098" cy="45198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30A01F6-02F5-4642-BCAD-C7847FC2FA1B}"/>
              </a:ext>
            </a:extLst>
          </p:cNvPr>
          <p:cNvSpPr/>
          <p:nvPr/>
        </p:nvSpPr>
        <p:spPr>
          <a:xfrm>
            <a:off x="7392144" y="1186982"/>
            <a:ext cx="288032" cy="1200329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03C7FB-2ECA-4BBA-BABD-8CCF9AC81EF9}"/>
              </a:ext>
            </a:extLst>
          </p:cNvPr>
          <p:cNvSpPr txBox="1"/>
          <p:nvPr/>
        </p:nvSpPr>
        <p:spPr>
          <a:xfrm>
            <a:off x="2934867" y="2315293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Controlled environment of the lab exp:</a:t>
            </a:r>
          </a:p>
          <a:p>
            <a:pPr marL="285750" indent="-285750">
              <a:buFontTx/>
              <a:buChar char="-"/>
            </a:pPr>
            <a:r>
              <a:rPr lang="en-GB" dirty="0"/>
              <a:t>Socio-demographic characteristics</a:t>
            </a:r>
          </a:p>
          <a:p>
            <a:pPr marL="285750" indent="-285750">
              <a:buFontTx/>
              <a:buChar char="-"/>
            </a:pPr>
            <a:r>
              <a:rPr lang="en-GB" dirty="0"/>
              <a:t>Decision criteria</a:t>
            </a:r>
          </a:p>
        </p:txBody>
      </p:sp>
    </p:spTree>
    <p:extLst>
      <p:ext uri="{BB962C8B-B14F-4D97-AF65-F5344CB8AC3E}">
        <p14:creationId xmlns:p14="http://schemas.microsoft.com/office/powerpoint/2010/main" val="25450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94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734720-B6F4-44D1-B1A0-CB117854C1DF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136" y="5369142"/>
            <a:ext cx="4418213" cy="9096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1744" y="2204864"/>
            <a:ext cx="4418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4000" dirty="0" err="1">
                <a:solidFill>
                  <a:schemeClr val="bg1"/>
                </a:solidFill>
              </a:rPr>
              <a:t>Thank</a:t>
            </a:r>
            <a:r>
              <a:rPr lang="es-ES" sz="4000" dirty="0">
                <a:solidFill>
                  <a:schemeClr val="bg1"/>
                </a:solidFill>
              </a:rPr>
              <a:t> </a:t>
            </a:r>
            <a:r>
              <a:rPr lang="es-ES" sz="4000" dirty="0" err="1">
                <a:solidFill>
                  <a:schemeClr val="bg1"/>
                </a:solidFill>
              </a:rPr>
              <a:t>you</a:t>
            </a:r>
            <a:r>
              <a:rPr lang="es-ES" sz="4000" dirty="0">
                <a:solidFill>
                  <a:schemeClr val="bg1"/>
                </a:solidFill>
              </a:rPr>
              <a:t>!</a:t>
            </a:r>
            <a:br>
              <a:rPr lang="es-ES" sz="4000" dirty="0">
                <a:solidFill>
                  <a:schemeClr val="bg1"/>
                </a:solidFill>
              </a:rPr>
            </a:br>
            <a:r>
              <a:rPr lang="es-ES" sz="4000" dirty="0">
                <a:solidFill>
                  <a:schemeClr val="bg1"/>
                </a:solidFill>
              </a:rPr>
              <a:t>Eskerrik asko!</a:t>
            </a:r>
          </a:p>
        </p:txBody>
      </p:sp>
      <p:pic>
        <p:nvPicPr>
          <p:cNvPr id="5" name="Picture 4" descr="C:\Users\marimar\AppData\Local\Microsoft\Windows\INetCache\Content.MSO\5887A784.tmp">
            <a:extLst>
              <a:ext uri="{FF2B5EF4-FFF2-40B4-BE49-F238E27FC236}">
                <a16:creationId xmlns:a16="http://schemas.microsoft.com/office/drawing/2014/main" id="{3C5B4583-5A51-4897-8D6F-1AA3DC581FC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5371136"/>
            <a:ext cx="1872208" cy="907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84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F3036-A581-41F9-9899-0D51F602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 -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53831-697C-4476-B8A4-B3AAD047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1545A-2B4C-4250-B967-230031879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407C8-76D8-4014-9836-CEB30D833F7E}"/>
              </a:ext>
            </a:extLst>
          </p:cNvPr>
          <p:cNvSpPr/>
          <p:nvPr/>
        </p:nvSpPr>
        <p:spPr>
          <a:xfrm>
            <a:off x="2207568" y="1412776"/>
            <a:ext cx="7992887" cy="4302224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research was financed by the 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Spanish State Research Agency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María de Maeztu Excellence Unit accreditation 2018-2022 (Ref. MDM-2017-0714) funded by MCIN/AEI/10.13039/501100011033/ 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 by the Basque Government (Spain) through the </a:t>
            </a:r>
            <a:r>
              <a:rPr lang="en-GB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BERC 2018-2021 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supported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ENERPOLIS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funded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‘la Caixa’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Foundation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SR0435 and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Fundación Ramon Areces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XVIII Concurso Nacional para la Adjudicación de Ayudas a la Investigación en Ciencias Sociales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s-ES_tradn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toma de decisiones de los hogares en eficiencia energética: determinantes y diseño de políticas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49914-9877-4420-98F3-FDD66E5AA2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97624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Acknowledgements - Funding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533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7F68-96D4-4812-A495-98FBC1AD3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0DF0E-0C24-4EC6-BBE8-F59690C89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983D6-B4D3-489F-B773-1E19EF3970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5600" y="2414492"/>
            <a:ext cx="7633270" cy="1368425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/>
              <a:t>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13618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9EE1-827D-442D-8648-AAC87722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5E63-4F35-4DC0-9852-B636FC6E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4" y="1396242"/>
            <a:ext cx="11582400" cy="519630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GB" sz="2200" dirty="0"/>
              <a:t>Human action has warmed the atmosphere, ocean and land due to GHG (IPCC, 2021)</a:t>
            </a:r>
          </a:p>
          <a:p>
            <a:pPr>
              <a:lnSpc>
                <a:spcPct val="150000"/>
              </a:lnSpc>
            </a:pPr>
            <a:r>
              <a:rPr lang="en-GB" sz="2200" dirty="0"/>
              <a:t>Global surface temperature will continue to increase until at least mid-century under all emissions scenario considered (IPCC, 2021) u</a:t>
            </a:r>
            <a:r>
              <a:rPr lang="en-GB" sz="2200" dirty="0">
                <a:latin typeface="Open Sans" panose="020B0606030504020204"/>
              </a:rPr>
              <a:t>nless GHG emissions  are reduced dramatically. 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Two ways of reducing GHG associated to energy consumption: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Renewable energies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Reduction in energy demand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Household energy consumption</a:t>
            </a:r>
            <a:r>
              <a:rPr lang="en-GB" sz="2400" dirty="0"/>
              <a:t>: 17% of global GHG</a:t>
            </a:r>
            <a:endParaRPr lang="en-GB" sz="2400" dirty="0">
              <a:latin typeface="Open Sans" panose="020B0606030504020204"/>
            </a:endParaRPr>
          </a:p>
          <a:p>
            <a:pPr lvl="1"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C4ACA-8A07-43AE-9DDF-872798045B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Introduction 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E53C4-7DB9-4CED-A810-6C480D0F4A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82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9D51-0C0C-41A1-9F19-5CA638A4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5777-C30F-4525-A14D-3F90A39B9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4950296"/>
          </a:xfrm>
        </p:spPr>
        <p:txBody>
          <a:bodyPr anchor="ctr"/>
          <a:lstStyle/>
          <a:p>
            <a:r>
              <a:rPr lang="en-GB" sz="2200" dirty="0"/>
              <a:t>Real gains: Risk elicitation task (max 150 tokens) + Role-playing exercise (RPE)</a:t>
            </a:r>
          </a:p>
          <a:p>
            <a:pPr lvl="1"/>
            <a:r>
              <a:rPr lang="en-GB" sz="2200" dirty="0"/>
              <a:t>RPE: to choose between two fridges (budget: 2000 tokens) and</a:t>
            </a:r>
          </a:p>
          <a:p>
            <a:pPr lvl="1"/>
            <a:r>
              <a:rPr lang="en-GB" sz="2200" dirty="0"/>
              <a:t>Final payments depended:</a:t>
            </a:r>
          </a:p>
          <a:p>
            <a:pPr lvl="2"/>
            <a:r>
              <a:rPr lang="en-GB" sz="2200" dirty="0"/>
              <a:t>the decision made in each scenario; </a:t>
            </a:r>
          </a:p>
          <a:p>
            <a:pPr lvl="2"/>
            <a:r>
              <a:rPr lang="en-GB" sz="2200" dirty="0"/>
              <a:t>the scenarios chosen for the payment; and </a:t>
            </a:r>
          </a:p>
          <a:p>
            <a:pPr lvl="2"/>
            <a:r>
              <a:rPr lang="en-GB" sz="2200" dirty="0"/>
              <a:t>the final energy price. </a:t>
            </a:r>
          </a:p>
          <a:p>
            <a:pPr lvl="1"/>
            <a:r>
              <a:rPr lang="en-GB" sz="2400" dirty="0"/>
              <a:t>Two scenarios and energy prices were randomly selected in each session, and were the same for the subjects in each session. </a:t>
            </a:r>
          </a:p>
          <a:p>
            <a:pPr lvl="1"/>
            <a:r>
              <a:rPr lang="en-GB" sz="2400" dirty="0"/>
              <a:t>MIN: 17.65€ MAX: 23€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F8F14-57C2-4F33-BC66-80D9ECFEA5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23994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Motivation and relevance of this research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0EB87-8535-4ADF-AA51-77527F199A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3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436A-DA0E-4D6D-8215-DC47A81E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of the lab experiment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F429DA-BA0C-4D7A-9BDF-5CCC187F0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4986" y="1158081"/>
            <a:ext cx="5535150" cy="542834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1609B-BBF1-41CE-92B7-A5F942C17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EBBA5-E678-471A-ADF4-E4DF633FF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68057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Supplementary information Chapter 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2982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D56E-7BB3-409F-BD15-EB9475E7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1"/>
            <a:ext cx="7303368" cy="792163"/>
          </a:xfrm>
        </p:spPr>
        <p:txBody>
          <a:bodyPr/>
          <a:lstStyle/>
          <a:p>
            <a:r>
              <a:rPr lang="en-GB" dirty="0"/>
              <a:t>Tokens subsidized in the different group of decisions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F8DEF67-A9A5-4FF9-A21E-B1539253F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14002"/>
              </p:ext>
            </p:extLst>
          </p:nvPr>
        </p:nvGraphicFramePr>
        <p:xfrm>
          <a:off x="339653" y="2435233"/>
          <a:ext cx="11582403" cy="2196084"/>
        </p:xfrm>
        <a:graphic>
          <a:graphicData uri="http://schemas.openxmlformats.org/drawingml/2006/table">
            <a:tbl>
              <a:tblPr firstRow="1" firstCol="1" bandRow="1"/>
              <a:tblGrid>
                <a:gridCol w="1654629">
                  <a:extLst>
                    <a:ext uri="{9D8B030D-6E8A-4147-A177-3AD203B41FA5}">
                      <a16:colId xmlns:a16="http://schemas.microsoft.com/office/drawing/2014/main" val="116784359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80118446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811682228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272687126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933877601"/>
                    </a:ext>
                  </a:extLst>
                </a:gridCol>
                <a:gridCol w="1435123">
                  <a:extLst>
                    <a:ext uri="{9D8B030D-6E8A-4147-A177-3AD203B41FA5}">
                      <a16:colId xmlns:a16="http://schemas.microsoft.com/office/drawing/2014/main" val="365251201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467530851"/>
                    </a:ext>
                  </a:extLst>
                </a:gridCol>
              </a:tblGrid>
              <a:tr h="14027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Purchasing decision per Scenario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Subsidy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691980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98838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EF/INEF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</a:t>
                      </a: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</a:t>
                      </a: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13.23%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3,300 tokens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264668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RENOVE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12.65%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3,150 tokens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41883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AlwaysEfficient</a:t>
                      </a: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51.20%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12,750 tokens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730599"/>
                  </a:ext>
                </a:extLst>
              </a:tr>
              <a:tr h="14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INEF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AlwaysInefficient</a:t>
                      </a: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(4)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6.02%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7878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26C12-6DA3-49EA-B187-3B6C54E5AE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8041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Supplementary information Chapter 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95367-FC4C-484C-85A8-D5D52D1AF6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64936" y="6383590"/>
            <a:ext cx="865717" cy="473075"/>
          </a:xfrm>
        </p:spPr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39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B36F-8C6A-4024-A2D4-B1296BE3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Models run in the lab experiment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587899-CDBD-46B3-BE6D-59D54893D8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43000"/>
                <a:ext cx="11582400" cy="451824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𝑔𝑒𝑛𝑑𝑒𝑟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𝑎𝑔𝑒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𝑃𝑒𝑜𝑝𝑙𝑒𝐻𝑜𝑚𝑒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𝐸𝑑𝑢𝑐𝑎𝑡𝑖𝑜𝑛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𝑆𝑜𝑐𝑖𝑎𝑙𝐶𝑙𝑎𝑠𝑠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𝑅𝑖𝑠𝑘𝐿𝑜𝑣𝑒𝑟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𝑅𝑖𝑠𝑘𝐴𝑣𝑒𝑟𝑠𝑒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𝐸𝑛𝑣𝑖𝑟𝑜𝑛𝑚𝑒𝑛𝑡𝑎𝑙𝐶𝑜𝑛𝑐𝑒𝑟𝑛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𝐸𝑛𝑣𝑖𝑟𝑜𝑛𝑚𝑒𝑛𝑡𝑎𝑙𝑂𝑟𝑔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𝐴𝑝𝑝𝑙𝑖𝑎𝑛𝑐𝑒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𝐼𝑛𝑡𝑒𝑟𝑒𝑠𝑡𝑒𝑑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𝑁𝑒𝑟𝑣𝑜𝑢𝑠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𝐹𝑢𝑡𝑢𝑟𝑒𝐺𝑒𝑛𝑒𝑟𝑎𝑡𝑖𝑜𝑛𝑠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𝐷𝑖𝑓𝑓𝑖𝑐𝑢𝑙𝑡𝑦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𝐶𝑜𝑛𝑠𝑢𝑚𝑝𝑡𝑖𝑜𝑛𝐶𝑟𝑖𝑡𝑒𝑟𝑖𝑎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𝑔𝑒𝑛𝑑𝑒𝑟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𝑎𝑔𝑒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𝑃𝑒𝑜𝑝𝑙𝑒𝐻𝑜𝑚𝑒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𝐸𝑑𝑢𝑐𝑎𝑡𝑖𝑜𝑛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𝑆𝑜𝑐𝑖𝑎𝑙𝐶𝑙𝑎𝑠𝑠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𝐸𝑛𝑣𝑖𝑟𝑜𝑛𝑚𝑒𝑛𝑡𝑎𝑙𝐶𝑜𝑛𝑐𝑒𝑟𝑛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𝐸𝑛𝑣𝑖𝑟𝑜𝑛𝑚𝑒𝑛𝑡𝑎𝑙𝑂𝑟𝑔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𝐴𝑝𝑝𝑙𝑖𝑎𝑛𝑐𝑒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𝐼𝑛𝑡𝑒𝑟𝑒𝑠𝑡𝑒𝑑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𝐸𝑥𝑐𝑖𝑡𝑒𝑑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𝑁𝑒𝑟𝑣𝑜𝑢𝑠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𝐹𝑢𝑡𝑢𝑟𝑒𝐺𝑒𝑛𝑒𝑟𝑎𝑡𝑖𝑜𝑛𝑠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𝐶𝑜𝑛𝑠𝑢𝑚𝑝𝑡𝑖𝑜𝑛𝐶𝑟𝑖𝑡𝑒𝑟𝑖𝑎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𝐿𝑖𝑓𝑒𝑡𝑖𝑚𝑒𝐸𝑛𝑒𝑟𝑔𝑦𝐶𝑜𝑠𝑡𝐶𝑟𝑖𝑡𝑒𝑟𝑖𝑎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𝑔𝑒𝑛𝑑𝑒𝑟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𝑎𝑔𝑒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𝑃𝑒𝑜𝑝𝑙𝑒𝐻𝑜𝑚𝑒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𝐸𝑑𝑢𝑐𝑎𝑡𝑖𝑜𝑛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𝑆𝑜𝑐𝑖𝑎𝑙𝐶𝑙𝑎𝑠𝑠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𝑅𝑖𝑠𝑘𝐿𝑜𝑣𝑒𝑟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𝑅𝑖𝑠𝑘𝐴𝑣𝑒𝑟𝑠𝑒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𝐸𝑛𝑣𝑖𝑟𝑜𝑛𝑚𝑒𝑛𝑡𝑎𝑙𝐶𝑜𝑛𝑐𝑒𝑟𝑛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𝐸𝑛𝑣𝑖𝑟𝑜𝑛𝑚𝑒𝑛𝑡𝑎𝑙𝑂𝑟𝑔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𝐴𝑝𝑝𝑙𝑖𝑎𝑛𝑐𝑒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𝐼𝑛𝑡𝑒𝑟𝑒𝑠𝑡𝑒𝑑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𝐹𝑢𝑡𝑢𝑟𝑒𝐺𝑒𝑛𝑒𝑟𝑎𝑡𝑖𝑜𝑛𝑠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𝐿𝑖𝑓𝑒𝑡𝑖𝑚𝑒𝐸𝑛𝑒𝑟𝑔𝑦𝐶𝑜𝑠𝑡𝐶𝑟𝑖𝑡𝑒𝑟𝑖𝑎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𝑅𝑎𝑛𝑑𝑜𝑚𝐶𝑟𝑖𝑡𝑒𝑟𝑖𝑎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𝑔𝑒𝑛𝑑𝑒𝑟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𝑎𝑔𝑒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𝑃𝑒𝑜𝑝𝑙𝑒𝐻𝑜𝑚𝑒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𝐸𝑑𝑢𝑐𝑎𝑡𝑖𝑜𝑛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𝑅𝑖𝑠𝑘𝐿𝑜𝑣𝑒𝑟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𝑅𝑖𝑠𝑘𝐴𝑣𝑒𝑟𝑠𝑒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𝐸𝑛𝑣𝑖𝑟𝑜𝑛𝑚𝑒𝑛𝑡𝑎𝑙𝐶𝑜𝑛𝑐𝑒𝑟𝑛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𝐸𝑛𝑣𝑖𝑟𝑜𝑛𝑚𝑒𝑛𝑡𝑎𝑙𝑂𝑟𝑔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𝐴𝑝𝑝𝑙𝑖𝑎𝑛𝑐𝑒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𝐼𝑛𝑡𝑒𝑟𝑒𝑠𝑡𝑒𝑑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+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𝐹𝑢𝑡𝑢𝑟𝑒𝐺𝑒𝑛𝑒𝑟𝑎𝑡𝑖𝑜𝑛𝑠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𝐿𝑖𝑓𝑒𝑡𝑖𝑚𝑒𝐸𝑛𝑒𝑟𝑔𝑦𝐶𝑜𝑠𝑡𝐶𝑟𝑖𝑡𝑒𝑟𝑖𝑎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587899-CDBD-46B3-BE6D-59D54893D8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43000"/>
                <a:ext cx="11582400" cy="4518248"/>
              </a:xfrm>
              <a:blipFill>
                <a:blip r:embed="rId2"/>
                <a:stretch>
                  <a:fillRect l="-316" t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CDCEC-4ABC-41A8-906D-B0FEF5DF71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56818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Supplementary information Chapter 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789A6-0964-4B13-A8B6-2E379E40E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48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ED18-88A1-46F4-B3ED-DB068DA4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792163"/>
          </a:xfrm>
        </p:spPr>
        <p:txBody>
          <a:bodyPr/>
          <a:lstStyle/>
          <a:p>
            <a:r>
              <a:rPr lang="en-GB" dirty="0"/>
              <a:t>Results of the lab experiment (Model 1 and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14906-EC5D-4218-81E3-3A7FC775D8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9372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Supplementary information Chapter 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6606C-724F-4BF6-AFF5-4E2C4728C5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D323A7F-8F55-4DA1-969B-90285A4AF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02057"/>
              </p:ext>
            </p:extLst>
          </p:nvPr>
        </p:nvGraphicFramePr>
        <p:xfrm>
          <a:off x="479376" y="623396"/>
          <a:ext cx="8064895" cy="6158999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127518917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234201875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558889367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1715193361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1445149806"/>
                    </a:ext>
                  </a:extLst>
                </a:gridCol>
              </a:tblGrid>
              <a:tr h="902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1- RENOVE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2 – Memory effect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953727"/>
                  </a:ext>
                </a:extLst>
              </a:tr>
              <a:tr h="902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Marginal effects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Marginal effects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668274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male)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0.0374435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(0.0271603)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-0.0346063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(0.0528432)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-0.65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102291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-0.00239*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(0.0013791)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-1.73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0.0015412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(0.0022308)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758610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PeopleHome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0.0206309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(0.0155058)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-0.0348844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(0.0263735)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-1.32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38276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holds a Bacelor’s , Master’s or PhD degree)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-0.0127729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(0.0312079)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0.1169006*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(0.0620943)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278798"/>
                  </a:ext>
                </a:extLst>
              </a:tr>
              <a:tr h="90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SocialClass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869620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0.0567254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(0.038046)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-0.1611262**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(0.0805291)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-2.00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843451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0.0292781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(0.0238578)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-0.0856762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(0.0829525)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-1.03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774100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Upper 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0.057572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(0.07919)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-0.0983892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(0.1104725)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-0.89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39269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RiskLover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a risk lover)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-0.0149361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(0.0329894)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889394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RiskAverse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risk-averse)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0.0186073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(0.034607)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539978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EnvironmentalConcern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highly concerned about the environment)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-0.0592757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(0.041676)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-1.42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0.1547471**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(0.0756408)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723479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EnvironmentalOrg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takes part in an environmental organisation)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-0.0042434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(0.032657)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-0.0727788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(0.0710509)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-1.02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74733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Appliance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has bought an appliance in the last 4 years)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-0.0527857*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(0.0300081)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-1.76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-0.0391263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(0.0552374)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-0.71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3971"/>
                  </a:ext>
                </a:extLst>
              </a:tr>
              <a:tr h="210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Interested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interested in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0.0748845*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(0.0422676)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-0.1114408*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(0.062918)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-1.77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338512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Excited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excited about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0.0372578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(0.0588423)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176315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Nervous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nervous about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-0.167776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(0.1139745)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-1.47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801295"/>
                  </a:ext>
                </a:extLst>
              </a:tr>
              <a:tr h="46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FutureGenerations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agrees with the statement “Future generations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be the ones who will have to deal with environmental problems”)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-0.0352842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(0.0393579)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-0.90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0.1492746***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(0.0568914)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2.62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65137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Difficulty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subjects think that the experiment was difficult or very difficult)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991524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ConsumptionCriteria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mainly the energy consumption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-0.1337564**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(0.0680757)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-1.96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36120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LifetimeEnergyCostCriteria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mainly lifetime energy cost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0.0985732**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(0.0411898)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0.0025567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(0.0627744)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167973"/>
                  </a:ext>
                </a:extLst>
              </a:tr>
              <a:tr h="279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RandomCriteria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mainly random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473081"/>
                  </a:ext>
                </a:extLst>
              </a:tr>
              <a:tr h="46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</a:t>
                      </a:r>
                      <a:r>
                        <a:rPr lang="en-GB" sz="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</a:t>
                      </a: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164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LR chi2(15) =42.72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 &gt; chi2 =0.0002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Log likelihood = -39.450006                     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Pseudo R2=0.3513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</a:t>
                      </a:r>
                      <a:r>
                        <a:rPr lang="en-GB" sz="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</a:t>
                      </a: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=164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LR chi2(16) =28.04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 &gt; chi2= 0.0313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Log likelihood = -48.737591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Pseudo R2=0.2234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66" marR="46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55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60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5AFF-8723-4DD2-9B6F-D4589259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66632"/>
            <a:ext cx="11582400" cy="792163"/>
          </a:xfrm>
        </p:spPr>
        <p:txBody>
          <a:bodyPr/>
          <a:lstStyle/>
          <a:p>
            <a:r>
              <a:rPr lang="en-GB" dirty="0"/>
              <a:t>Results of the lab experiment (Model 3 and 4)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7491C7-AC9B-4D74-8F56-B687AF468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44383"/>
              </p:ext>
            </p:extLst>
          </p:nvPr>
        </p:nvGraphicFramePr>
        <p:xfrm>
          <a:off x="695400" y="508523"/>
          <a:ext cx="7272810" cy="6277886"/>
        </p:xfrm>
        <a:graphic>
          <a:graphicData uri="http://schemas.openxmlformats.org/drawingml/2006/table">
            <a:tbl>
              <a:tblPr firstRow="1" firstCol="1" bandRow="1"/>
              <a:tblGrid>
                <a:gridCol w="1454562">
                  <a:extLst>
                    <a:ext uri="{9D8B030D-6E8A-4147-A177-3AD203B41FA5}">
                      <a16:colId xmlns:a16="http://schemas.microsoft.com/office/drawing/2014/main" val="3010739727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3277912863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276937487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702902287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226209141"/>
                    </a:ext>
                  </a:extLst>
                </a:gridCol>
              </a:tblGrid>
              <a:tr h="81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3 – always efficient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 4 – always inefficient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76053"/>
                  </a:ext>
                </a:extLst>
              </a:tr>
              <a:tr h="81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Marginal effects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Marginal effects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52091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male)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-0.0505469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(0.0927407)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-0.55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0.0401826*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(0.0237633)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259530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0.0077615*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(0.004124)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-0.0010658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(0.0010186)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-1.05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995365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PeopleHome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-0.0027961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(0.0453796)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-0.0093976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(0.0111091)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-0.85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42131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holds a Bacelor’s , Master’s or PhD degree)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-0.0998195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(0.1011883)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-0.99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-0.0181992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(0.0212454)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-0.86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434457"/>
                  </a:ext>
                </a:extLst>
              </a:tr>
              <a:tr h="81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SocialClass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94428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0.075307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(0.1357736)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977561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0.2327231*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(0.1264877)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592671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Upper middle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0.0353253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(0.2034611)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071117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RiskLover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a risk lover)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0.0013197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(0.1091984)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0.0300463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(0.0251705)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564647"/>
                  </a:ext>
                </a:extLst>
              </a:tr>
              <a:tr h="166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RiskAverse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risk-averse)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0.1203321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(0.1098915)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0.0106162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(0.0261606)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44143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EnvironmentalConcern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is highly concerned about the environment)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0.0853811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(0.1226522)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-0.0126063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(0.0272957)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342363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EnvironmentalOrg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takes part in an environmental organisation)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-0.0200911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(0.1257927)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-0.0143196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(0.0270963)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-0.53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320690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Appliance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has bought an appliance in the last 4 years)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0.1322801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(0.1022206)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-0.0273449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(0.022984)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-1.19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354223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Interested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interested in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0.0602908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(0.1056415)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-0.0423164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(0.028063)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-1.51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682679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Excited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excited about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283184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Nervous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feels nervous about the experiment)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0.0893981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(0.1810481)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203576"/>
                  </a:ext>
                </a:extLst>
              </a:tr>
              <a:tr h="42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FutureGenerations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 agrees with the statement “Future generations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be the ones who will have to deal with environmental problems”)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0.0185457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(0.1144941)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-0.0305531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(0.029616)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-1.03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895626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Difficulty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the subjects think that the experiment was difficult or very difficult)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-0.0380307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(0.09834)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288824"/>
                  </a:ext>
                </a:extLst>
              </a:tr>
              <a:tr h="387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ConsumptionCriteria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mainly the energy consumption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0.4704775***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(0.099288)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4.74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757362"/>
                  </a:ext>
                </a:extLst>
              </a:tr>
              <a:tr h="336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LifetimeEnergyCostCriteria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mainly lifetime energy cost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0.0550345*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(0.0288591)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55393"/>
                  </a:ext>
                </a:extLst>
              </a:tr>
              <a:tr h="336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RandomCriteria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(=1 if subjects make choices during the scenarios considering mainly random criteria)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0.1389705*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(0.0727298)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75785"/>
                  </a:ext>
                </a:extLst>
              </a:tr>
              <a:tr h="42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obs=164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LR chi2(17) =50.28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 &gt; chi2= 0.0000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Log likelihood =-88.42531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Pseudo R2=0.2214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</a:t>
                      </a:r>
                      <a:r>
                        <a:rPr lang="en-GB" sz="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</a:t>
                      </a: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=164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LR chi2(13) =18.12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 &gt; chi2=0.1530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Log likelihood = -28.601451                     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Pseudo R2= 0.2406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5" marR="42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5607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45C1A-4B3D-4EB2-BA47-EEF94A3887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36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Supplementary information Chapter 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1CFE4-5AF4-47BB-AECB-B5F36C56D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6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2E03727-CCA1-4CE9-A7E1-A3B34C8B853B}"/>
              </a:ext>
            </a:extLst>
          </p:cNvPr>
          <p:cNvCxnSpPr>
            <a:cxnSpLocks/>
            <a:stCxn id="44" idx="3"/>
            <a:endCxn id="32" idx="1"/>
          </p:cNvCxnSpPr>
          <p:nvPr/>
        </p:nvCxnSpPr>
        <p:spPr>
          <a:xfrm flipV="1">
            <a:off x="3363882" y="3234545"/>
            <a:ext cx="906114" cy="384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73B515-178B-48FC-AE68-200DC90B3F94}"/>
              </a:ext>
            </a:extLst>
          </p:cNvPr>
          <p:cNvCxnSpPr>
            <a:cxnSpLocks/>
            <a:stCxn id="44" idx="3"/>
            <a:endCxn id="31" idx="1"/>
          </p:cNvCxnSpPr>
          <p:nvPr/>
        </p:nvCxnSpPr>
        <p:spPr>
          <a:xfrm>
            <a:off x="3363882" y="3619183"/>
            <a:ext cx="881592" cy="332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CA3CB5E-A8EB-4E00-8B0E-B93EF5AC54A7}"/>
              </a:ext>
            </a:extLst>
          </p:cNvPr>
          <p:cNvSpPr/>
          <p:nvPr/>
        </p:nvSpPr>
        <p:spPr>
          <a:xfrm>
            <a:off x="4269996" y="3049879"/>
            <a:ext cx="1994603" cy="35394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9FDF71B-76CF-44B6-A205-38F51F66CCC6}"/>
              </a:ext>
            </a:extLst>
          </p:cNvPr>
          <p:cNvSpPr/>
          <p:nvPr/>
        </p:nvSpPr>
        <p:spPr>
          <a:xfrm>
            <a:off x="4245474" y="3771261"/>
            <a:ext cx="2019125" cy="36009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96608A-2A1F-46F2-8142-2C84B4F8F3EA}"/>
              </a:ext>
            </a:extLst>
          </p:cNvPr>
          <p:cNvSpPr txBox="1"/>
          <p:nvPr/>
        </p:nvSpPr>
        <p:spPr>
          <a:xfrm>
            <a:off x="4269996" y="3049879"/>
            <a:ext cx="199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GB" b="1" dirty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Chapter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FA4887-34A3-48A5-9900-C39763B4C3F7}"/>
              </a:ext>
            </a:extLst>
          </p:cNvPr>
          <p:cNvSpPr txBox="1"/>
          <p:nvPr/>
        </p:nvSpPr>
        <p:spPr>
          <a:xfrm>
            <a:off x="4321029" y="3796080"/>
            <a:ext cx="185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Chapter 3</a:t>
            </a:r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4BF17-70F6-456B-8D02-89447851B31E}"/>
              </a:ext>
            </a:extLst>
          </p:cNvPr>
          <p:cNvSpPr/>
          <p:nvPr/>
        </p:nvSpPr>
        <p:spPr>
          <a:xfrm>
            <a:off x="3881589" y="1494243"/>
            <a:ext cx="3006500" cy="142473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/>
              <a:t>Objective 2: </a:t>
            </a:r>
            <a:r>
              <a:rPr lang="en-GB" dirty="0"/>
              <a:t>Test the effectiveness of monetary information.</a:t>
            </a:r>
          </a:p>
          <a:p>
            <a:pPr algn="ctr"/>
            <a:r>
              <a:rPr lang="en-GB" dirty="0"/>
              <a:t>Energy Consumption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Savings (€)</a:t>
            </a:r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629AD9-D33B-4C1A-984D-8E65F90E62B5}"/>
              </a:ext>
            </a:extLst>
          </p:cNvPr>
          <p:cNvSpPr/>
          <p:nvPr/>
        </p:nvSpPr>
        <p:spPr>
          <a:xfrm>
            <a:off x="3857230" y="4242351"/>
            <a:ext cx="2923214" cy="127767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/>
              <a:t>Objective 3: </a:t>
            </a:r>
            <a:r>
              <a:rPr lang="en-GB" dirty="0"/>
              <a:t>Test the effectiveness of monetary information.</a:t>
            </a:r>
          </a:p>
          <a:p>
            <a:pPr algn="ctr"/>
            <a:r>
              <a:rPr lang="en-GB" dirty="0"/>
              <a:t>Energy Consumption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Cost (€)</a:t>
            </a:r>
            <a:endParaRPr lang="en-GB" dirty="0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2D4108EC-E563-4984-815A-757993C24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22629"/>
            <a:ext cx="11582400" cy="792163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7B686-CD30-4F16-9FD3-D5CC02D40B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21373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Outline of the presentation</a:t>
            </a:r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749E5-3987-4F10-A58E-8D78DF310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z="1800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es-ES" sz="180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0BE304-854C-4644-AE47-F299133E5093}"/>
              </a:ext>
            </a:extLst>
          </p:cNvPr>
          <p:cNvSpPr/>
          <p:nvPr/>
        </p:nvSpPr>
        <p:spPr>
          <a:xfrm>
            <a:off x="7198253" y="3760864"/>
            <a:ext cx="1911732" cy="42845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153D28-4475-467B-8604-74F565D2AF21}"/>
              </a:ext>
            </a:extLst>
          </p:cNvPr>
          <p:cNvSpPr txBox="1"/>
          <p:nvPr/>
        </p:nvSpPr>
        <p:spPr>
          <a:xfrm>
            <a:off x="7198001" y="3762027"/>
            <a:ext cx="191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Chapter 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C5427B-BC48-4710-87EB-7FE40856D035}"/>
              </a:ext>
            </a:extLst>
          </p:cNvPr>
          <p:cNvSpPr/>
          <p:nvPr/>
        </p:nvSpPr>
        <p:spPr>
          <a:xfrm>
            <a:off x="6845818" y="4278367"/>
            <a:ext cx="2546546" cy="100605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Objective 4:</a:t>
            </a:r>
            <a:r>
              <a:rPr lang="en-GB" b="1" dirty="0"/>
              <a:t> test the existence of the memory effect of the RENOVE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A838B9B-EBE0-4DFC-9E4C-068FBA33EF7E}"/>
              </a:ext>
            </a:extLst>
          </p:cNvPr>
          <p:cNvCxnSpPr>
            <a:cxnSpLocks/>
            <a:stCxn id="31" idx="3"/>
            <a:endCxn id="21" idx="1"/>
          </p:cNvCxnSpPr>
          <p:nvPr/>
        </p:nvCxnSpPr>
        <p:spPr>
          <a:xfrm flipV="1">
            <a:off x="6264599" y="3946693"/>
            <a:ext cx="933402" cy="4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0C811E27-9ED7-4608-A50D-C97F24717277}"/>
              </a:ext>
            </a:extLst>
          </p:cNvPr>
          <p:cNvSpPr/>
          <p:nvPr/>
        </p:nvSpPr>
        <p:spPr>
          <a:xfrm>
            <a:off x="9340224" y="1100886"/>
            <a:ext cx="424718" cy="5390388"/>
          </a:xfrm>
          <a:prstGeom prst="rightBrace">
            <a:avLst>
              <a:gd name="adj1" fmla="val 6764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46AC7C-8F2A-46CD-A1B3-1AFD0922A421}"/>
              </a:ext>
            </a:extLst>
          </p:cNvPr>
          <p:cNvSpPr/>
          <p:nvPr/>
        </p:nvSpPr>
        <p:spPr>
          <a:xfrm>
            <a:off x="9872552" y="3291303"/>
            <a:ext cx="2203006" cy="984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1C0D8-6B71-432E-85E0-78AB0FF889A9}"/>
              </a:ext>
            </a:extLst>
          </p:cNvPr>
          <p:cNvSpPr txBox="1"/>
          <p:nvPr/>
        </p:nvSpPr>
        <p:spPr>
          <a:xfrm>
            <a:off x="9893471" y="3343627"/>
            <a:ext cx="2116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Conclusions and policy recommendations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DBD1B6-9532-4632-8E60-6167DD535AD7}"/>
              </a:ext>
            </a:extLst>
          </p:cNvPr>
          <p:cNvSpPr/>
          <p:nvPr/>
        </p:nvSpPr>
        <p:spPr>
          <a:xfrm>
            <a:off x="139664" y="3429000"/>
            <a:ext cx="1287712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7DD3C41-32E6-4ACA-A425-2B1230F05617}"/>
              </a:ext>
            </a:extLst>
          </p:cNvPr>
          <p:cNvSpPr txBox="1"/>
          <p:nvPr/>
        </p:nvSpPr>
        <p:spPr>
          <a:xfrm>
            <a:off x="140796" y="3458207"/>
            <a:ext cx="1259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Introduction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994066-27A0-4213-A64E-128BD3B82AFF}"/>
              </a:ext>
            </a:extLst>
          </p:cNvPr>
          <p:cNvSpPr/>
          <p:nvPr/>
        </p:nvSpPr>
        <p:spPr>
          <a:xfrm>
            <a:off x="1937758" y="3432458"/>
            <a:ext cx="1426124" cy="37345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56DBFE7-12E1-4123-9D46-82A02BCDD8D7}"/>
              </a:ext>
            </a:extLst>
          </p:cNvPr>
          <p:cNvSpPr txBox="1"/>
          <p:nvPr/>
        </p:nvSpPr>
        <p:spPr>
          <a:xfrm>
            <a:off x="1982408" y="3403820"/>
            <a:ext cx="128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Chapter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9A1A29-3E09-4D6C-AD7C-384570AFF82E}"/>
              </a:ext>
            </a:extLst>
          </p:cNvPr>
          <p:cNvSpPr txBox="1"/>
          <p:nvPr/>
        </p:nvSpPr>
        <p:spPr>
          <a:xfrm>
            <a:off x="1427376" y="2346184"/>
            <a:ext cx="2309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Objective 1</a:t>
            </a:r>
            <a:r>
              <a:rPr lang="en-GB" dirty="0"/>
              <a:t>: study the effectiveness of EE policies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70B97D-1769-4D32-A541-82844E91F6BC}"/>
              </a:ext>
            </a:extLst>
          </p:cNvPr>
          <p:cNvSpPr/>
          <p:nvPr/>
        </p:nvSpPr>
        <p:spPr>
          <a:xfrm>
            <a:off x="1559496" y="2307270"/>
            <a:ext cx="2099436" cy="9763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FABEF4-C3BB-4725-9049-CF96070654CB}"/>
              </a:ext>
            </a:extLst>
          </p:cNvPr>
          <p:cNvCxnSpPr>
            <a:cxnSpLocks/>
            <a:stCxn id="42" idx="3"/>
            <a:endCxn id="45" idx="1"/>
          </p:cNvCxnSpPr>
          <p:nvPr/>
        </p:nvCxnSpPr>
        <p:spPr>
          <a:xfrm flipV="1">
            <a:off x="1427376" y="3588486"/>
            <a:ext cx="555032" cy="9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52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9EE1-827D-442D-8648-AAC87722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5E63-4F35-4DC0-9852-B636FC6E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44" y="1163914"/>
            <a:ext cx="11305256" cy="519630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GB" sz="2200" b="1" dirty="0">
                <a:latin typeface="Open Sans" panose="020B0606030504020204"/>
              </a:rPr>
              <a:t>Energy efficiency </a:t>
            </a:r>
            <a:r>
              <a:rPr lang="en-GB" sz="2200" dirty="0">
                <a:latin typeface="Open Sans" panose="020B0606030504020204"/>
              </a:rPr>
              <a:t>plays a significant role for reducing GHG associated to energy consumption</a:t>
            </a: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/>
              <a:t>Energy efficiency (EE), defined as improvements in the efficiency with which energy is used to provide a service (Linares and Labandeira, 2010)  	</a:t>
            </a:r>
          </a:p>
          <a:p>
            <a:pPr>
              <a:lnSpc>
                <a:spcPct val="150000"/>
              </a:lnSpc>
            </a:pPr>
            <a:r>
              <a:rPr lang="en-GB" sz="2200" dirty="0"/>
              <a:t>EE can lead to multiple benefits for individuals and industry:</a:t>
            </a:r>
          </a:p>
          <a:p>
            <a:pPr lvl="1">
              <a:lnSpc>
                <a:spcPct val="150000"/>
              </a:lnSpc>
            </a:pPr>
            <a:r>
              <a:rPr lang="en-GB" sz="2200" b="1" i="1" dirty="0"/>
              <a:t>Energy-efficiency gap: </a:t>
            </a:r>
            <a:r>
              <a:rPr lang="en-GB" sz="2200" dirty="0"/>
              <a:t>Invest less than what may be economically rational</a:t>
            </a:r>
          </a:p>
          <a:p>
            <a:pPr lvl="1">
              <a:lnSpc>
                <a:spcPct val="150000"/>
              </a:lnSpc>
            </a:pPr>
            <a:r>
              <a:rPr lang="en-GB" sz="2200" dirty="0"/>
              <a:t>The EE gap has been explained through: market failures, behavioural failures and other factors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C4ACA-8A07-43AE-9DDF-872798045B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Introduction 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E53C4-7DB9-4CED-A810-6C480D0F4A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8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68E-83D1-4C61-8613-86E62751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4FA5-CE77-45E9-BCB1-82D18531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31" y="949355"/>
            <a:ext cx="6511280" cy="55263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sz="2000" dirty="0"/>
              <a:t>New effect: </a:t>
            </a:r>
            <a:r>
              <a:rPr lang="en-GB" sz="2000" i="1" dirty="0"/>
              <a:t>memory effect of the RENOVE…</a:t>
            </a:r>
          </a:p>
          <a:p>
            <a:pPr lvl="1">
              <a:lnSpc>
                <a:spcPct val="200000"/>
              </a:lnSpc>
            </a:pPr>
            <a:r>
              <a:rPr lang="en-GB" sz="1800" dirty="0"/>
              <a:t>RENOVE – Rebate programme for appliances, run by regional governments – most efficient alternatives</a:t>
            </a:r>
          </a:p>
          <a:p>
            <a:pPr lvl="1">
              <a:lnSpc>
                <a:spcPct val="200000"/>
              </a:lnSpc>
            </a:pPr>
            <a:r>
              <a:rPr lang="en-GB" sz="2000" dirty="0"/>
              <a:t>…in those places where a RENOVE programme was running before the experiment, the effect of the RENOVE lasted after the end of the programme.</a:t>
            </a:r>
            <a:endParaRPr lang="en-GB" dirty="0"/>
          </a:p>
          <a:p>
            <a:r>
              <a:rPr lang="en-GB" sz="2000" dirty="0"/>
              <a:t>Objective: to analyse in a controlled environment – </a:t>
            </a:r>
            <a:r>
              <a:rPr lang="en-GB" sz="2000" b="1" dirty="0"/>
              <a:t>lab experiment </a:t>
            </a:r>
            <a:r>
              <a:rPr lang="en-GB" sz="2000" dirty="0"/>
              <a:t>–  whether there is a memory effect and what factors that nudge consumers’ towards energy-efficient appliances.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F93AA-1303-4E99-906E-7084892D0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2E23B-462D-421C-83A9-7CF4B4EFE2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5846" y="6290617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Introduction </a:t>
            </a:r>
            <a:endParaRPr lang="es-E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B4CC41-AB99-4079-BEDE-9C0EEDD22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896" y="1556792"/>
            <a:ext cx="4862719" cy="31431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CE50F5-C15E-455E-A65D-C61B3ADAEC48}"/>
              </a:ext>
            </a:extLst>
          </p:cNvPr>
          <p:cNvSpPr txBox="1"/>
          <p:nvPr/>
        </p:nvSpPr>
        <p:spPr>
          <a:xfrm>
            <a:off x="6771337" y="4867413"/>
            <a:ext cx="5337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Solà et al. (2023) – Energy </a:t>
            </a:r>
            <a:r>
              <a:rPr lang="es-ES" sz="1600" dirty="0" err="1"/>
              <a:t>Research</a:t>
            </a:r>
            <a:r>
              <a:rPr lang="es-ES" sz="1600" dirty="0"/>
              <a:t> and Social </a:t>
            </a:r>
            <a:r>
              <a:rPr lang="es-ES" sz="1600" dirty="0" err="1"/>
              <a:t>Science</a:t>
            </a:r>
            <a:br>
              <a:rPr lang="es-ES" sz="1600" dirty="0"/>
            </a:br>
            <a:r>
              <a:rPr lang="es-ES_tradnl" sz="1600" dirty="0">
                <a:hlinkClick r:id="rId3" tooltip="Persistent link using digital object identifier"/>
              </a:rPr>
              <a:t>https://doi.org/10.1016/j.erss.2022.102887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293130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477D-3E50-48C9-8CD6-25815703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Effectiveness of rebate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EBDC-70AA-48FA-9338-322D58604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9184"/>
            <a:ext cx="11582400" cy="502230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Studies have focused only on analysing the policy during the implementation period</a:t>
            </a:r>
          </a:p>
          <a:p>
            <a:pPr>
              <a:lnSpc>
                <a:spcPct val="150000"/>
              </a:lnSpc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CA442-7D3A-4FD6-B5D0-433EA4FBA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B80A38-581E-417E-BE15-81925B9A1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69272"/>
              </p:ext>
            </p:extLst>
          </p:nvPr>
        </p:nvGraphicFramePr>
        <p:xfrm>
          <a:off x="624200" y="1555725"/>
          <a:ext cx="10873210" cy="49974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74642">
                  <a:extLst>
                    <a:ext uri="{9D8B030D-6E8A-4147-A177-3AD203B41FA5}">
                      <a16:colId xmlns:a16="http://schemas.microsoft.com/office/drawing/2014/main" val="2374976630"/>
                    </a:ext>
                  </a:extLst>
                </a:gridCol>
                <a:gridCol w="2174642">
                  <a:extLst>
                    <a:ext uri="{9D8B030D-6E8A-4147-A177-3AD203B41FA5}">
                      <a16:colId xmlns:a16="http://schemas.microsoft.com/office/drawing/2014/main" val="2357729452"/>
                    </a:ext>
                  </a:extLst>
                </a:gridCol>
                <a:gridCol w="2174642">
                  <a:extLst>
                    <a:ext uri="{9D8B030D-6E8A-4147-A177-3AD203B41FA5}">
                      <a16:colId xmlns:a16="http://schemas.microsoft.com/office/drawing/2014/main" val="2771119047"/>
                    </a:ext>
                  </a:extLst>
                </a:gridCol>
                <a:gridCol w="2174642">
                  <a:extLst>
                    <a:ext uri="{9D8B030D-6E8A-4147-A177-3AD203B41FA5}">
                      <a16:colId xmlns:a16="http://schemas.microsoft.com/office/drawing/2014/main" val="2493034101"/>
                    </a:ext>
                  </a:extLst>
                </a:gridCol>
                <a:gridCol w="2174642">
                  <a:extLst>
                    <a:ext uri="{9D8B030D-6E8A-4147-A177-3AD203B41FA5}">
                      <a16:colId xmlns:a16="http://schemas.microsoft.com/office/drawing/2014/main" val="2522683956"/>
                    </a:ext>
                  </a:extLst>
                </a:gridCol>
              </a:tblGrid>
              <a:tr h="97411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Article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Rebate program analysed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Country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Product category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Effect found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20104"/>
                  </a:ext>
                </a:extLst>
              </a:tr>
              <a:tr h="65344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Datta and Filippini (2016)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Energy Star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USA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Washing machine, dishwasher, fridge, air conditioner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Open Sans" panose="020B060603050402020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64882"/>
                  </a:ext>
                </a:extLst>
              </a:tr>
              <a:tr h="46467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Chuang et al. (2018)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Residential energy efficiency program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USA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Pool pumps, fridge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Open Sans" panose="020B060603050402020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131554"/>
                  </a:ext>
                </a:extLst>
              </a:tr>
              <a:tr h="65344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Houde and Aldy (2017)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State Energy Efficient Appliance Rebate Programmes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USA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Appliances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Open Sans" panose="020B060603050402020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03601"/>
                  </a:ext>
                </a:extLst>
              </a:tr>
              <a:tr h="45889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Galarraga et al. (2013)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RENOVE rebate program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Spain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Dishwashers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Open Sans" panose="020B060603050402020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56910"/>
                  </a:ext>
                </a:extLst>
              </a:tr>
              <a:tr h="45889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Olsthoorn et al. (2017)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Rebate programmes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8 EU Member States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Open Sans" panose="020B0606030504020204"/>
                        </a:rPr>
                        <a:t>Appliances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Open Sans" panose="020B0606030504020204"/>
                        </a:rPr>
                        <a:t>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15181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303F5-8737-4C69-8980-09CA1AB817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15074"/>
            <a:ext cx="11499743" cy="467321"/>
          </a:xfrm>
        </p:spPr>
        <p:txBody>
          <a:bodyPr/>
          <a:lstStyle/>
          <a:p>
            <a:pPr>
              <a:defRPr/>
            </a:pPr>
            <a:endParaRPr lang="es-ES" dirty="0"/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166DCDA2-D011-4BFF-A4D9-2FC6C8109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9494" y="2761709"/>
            <a:ext cx="457200" cy="457200"/>
          </a:xfrm>
          <a:prstGeom prst="rect">
            <a:avLst/>
          </a:prstGeom>
        </p:spPr>
      </p:pic>
      <p:pic>
        <p:nvPicPr>
          <p:cNvPr id="10" name="Graphic 9" descr="Close">
            <a:extLst>
              <a:ext uri="{FF2B5EF4-FFF2-40B4-BE49-F238E27FC236}">
                <a16:creationId xmlns:a16="http://schemas.microsoft.com/office/drawing/2014/main" id="{4AEB9B0F-7FD9-4711-B881-B132F721F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92238" y="4491806"/>
            <a:ext cx="457200" cy="4572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C9B048C5-74F0-494D-AFD6-A647FB8B0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9494" y="3565769"/>
            <a:ext cx="457200" cy="457200"/>
          </a:xfrm>
          <a:prstGeom prst="rect">
            <a:avLst/>
          </a:prstGeom>
        </p:spPr>
      </p:pic>
      <p:pic>
        <p:nvPicPr>
          <p:cNvPr id="12" name="Graphic 11" descr="Close">
            <a:extLst>
              <a:ext uri="{FF2B5EF4-FFF2-40B4-BE49-F238E27FC236}">
                <a16:creationId xmlns:a16="http://schemas.microsoft.com/office/drawing/2014/main" id="{C4F6B8A2-0F72-4763-8D52-32322B219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92238" y="5440226"/>
            <a:ext cx="431713" cy="43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52E4-51B1-4E35-A974-3AE78484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of the lab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FB947-4B40-4652-8F72-54A4B242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518992"/>
            <a:ext cx="6777876" cy="470046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GB" dirty="0"/>
              <a:t>Laboratory of Experimental Analysis (Bilbao-</a:t>
            </a:r>
            <a:r>
              <a:rPr lang="en-GB" dirty="0" err="1"/>
              <a:t>Labean</a:t>
            </a:r>
            <a:r>
              <a:rPr lang="en-GB" dirty="0"/>
              <a:t>) at the University of the Basque Country in March 2022.</a:t>
            </a:r>
          </a:p>
          <a:p>
            <a:pPr>
              <a:lnSpc>
                <a:spcPct val="250000"/>
              </a:lnSpc>
            </a:pPr>
            <a:r>
              <a:rPr lang="en-GB" dirty="0"/>
              <a:t>166 </a:t>
            </a:r>
            <a:r>
              <a:rPr lang="en-GB" b="1" dirty="0"/>
              <a:t>subjects</a:t>
            </a:r>
            <a:r>
              <a:rPr lang="en-GB" dirty="0"/>
              <a:t> took part in the experiment </a:t>
            </a:r>
          </a:p>
          <a:p>
            <a:pPr lvl="1">
              <a:lnSpc>
                <a:spcPct val="250000"/>
              </a:lnSpc>
            </a:pPr>
            <a:r>
              <a:rPr lang="en-GB" dirty="0"/>
              <a:t>Recruited by CPS (a company located in Bilbao)</a:t>
            </a:r>
          </a:p>
          <a:p>
            <a:pPr>
              <a:lnSpc>
                <a:spcPct val="250000"/>
              </a:lnSpc>
            </a:pPr>
            <a:r>
              <a:rPr lang="en-GB" dirty="0"/>
              <a:t>At the beginning: instructions were provided and read aloud to ensure that participants understood the game.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CAD01-2A6D-418C-B64B-8000B013F3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ADCDC-EC8F-4BF2-9605-D727B5866B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Design of the lab experiment</a:t>
            </a:r>
            <a:endParaRPr lang="es-E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99378C-61F7-4181-8AAE-236C2BCCA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00" y="1180481"/>
            <a:ext cx="3485290" cy="503897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56C44A-32F3-4063-BA34-501704A1B8AC}"/>
              </a:ext>
            </a:extLst>
          </p:cNvPr>
          <p:cNvCxnSpPr/>
          <p:nvPr/>
        </p:nvCxnSpPr>
        <p:spPr>
          <a:xfrm flipV="1">
            <a:off x="6168008" y="3229247"/>
            <a:ext cx="1800200" cy="2448272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oney bag | Vettore Gratis">
            <a:extLst>
              <a:ext uri="{FF2B5EF4-FFF2-40B4-BE49-F238E27FC236}">
                <a16:creationId xmlns:a16="http://schemas.microsoft.com/office/drawing/2014/main" id="{25C08519-F012-46D1-B037-B59BEAC9A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577" y="45148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4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0504-8534-4906-B5DC-2A4D3EA4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…structure of the lab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D4BF6-4423-4B8D-9E52-5BB82117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80728"/>
            <a:ext cx="11582400" cy="50405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Different parts: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a role-playing exercise to analyse whether there is a memory effect in the purchasing decision for a </a:t>
            </a:r>
            <a:r>
              <a:rPr lang="en-GB" b="1" dirty="0"/>
              <a:t>fridge</a:t>
            </a:r>
            <a:r>
              <a:rPr lang="en-GB" dirty="0"/>
              <a:t>; </a:t>
            </a:r>
          </a:p>
          <a:p>
            <a:pPr marL="1200150" lvl="2" indent="-342900">
              <a:lnSpc>
                <a:spcPct val="200000"/>
              </a:lnSpc>
            </a:pPr>
            <a:r>
              <a:rPr lang="en-GB" i="1" dirty="0"/>
              <a:t>For the role playing game: price in tokens, kWh/year in electros per year, €/kWh in tokens per electro.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D9C25-62A0-4A09-9836-378A12A5F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0235D-800F-41CD-9D69-99BA29082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Design of the lab experiment</a:t>
            </a:r>
            <a:endParaRPr lang="es-E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8E28EA-EC94-4CD4-A9FA-35C84DA15EC8}"/>
              </a:ext>
            </a:extLst>
          </p:cNvPr>
          <p:cNvSpPr/>
          <p:nvPr/>
        </p:nvSpPr>
        <p:spPr>
          <a:xfrm>
            <a:off x="911424" y="2708920"/>
            <a:ext cx="2752627" cy="240383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FA3767-B376-499E-A731-0B4746C1F174}"/>
              </a:ext>
            </a:extLst>
          </p:cNvPr>
          <p:cNvSpPr/>
          <p:nvPr/>
        </p:nvSpPr>
        <p:spPr>
          <a:xfrm>
            <a:off x="1091933" y="2905949"/>
            <a:ext cx="2158738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SCENARIO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4A9DFF-F322-420B-A6F2-3CAD08AF5A7B}"/>
              </a:ext>
            </a:extLst>
          </p:cNvPr>
          <p:cNvSpPr txBox="1"/>
          <p:nvPr/>
        </p:nvSpPr>
        <p:spPr>
          <a:xfrm>
            <a:off x="1045839" y="4184655"/>
            <a:ext cx="2476109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A: Inefficient fridge (INEF)</a:t>
            </a:r>
          </a:p>
          <a:p>
            <a:r>
              <a:rPr lang="en-GB" sz="1600" dirty="0"/>
              <a:t>B: Efficient fridge (EF)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8EBA41-9096-4FDB-9962-13D02F903119}"/>
              </a:ext>
            </a:extLst>
          </p:cNvPr>
          <p:cNvSpPr txBox="1"/>
          <p:nvPr/>
        </p:nvSpPr>
        <p:spPr>
          <a:xfrm>
            <a:off x="1240529" y="3532153"/>
            <a:ext cx="2086730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Business as usual</a:t>
            </a:r>
          </a:p>
        </p:txBody>
      </p:sp>
    </p:spTree>
    <p:extLst>
      <p:ext uri="{BB962C8B-B14F-4D97-AF65-F5344CB8AC3E}">
        <p14:creationId xmlns:p14="http://schemas.microsoft.com/office/powerpoint/2010/main" val="308115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0428-E776-4D0C-BD59-4862790F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 interface of the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98B65-2E77-4C37-93F2-70BB3BF8AF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s-ES">
              <a:solidFill>
                <a:schemeClr val="tx1"/>
              </a:solidFill>
            </a:endParaRPr>
          </a:p>
        </p:txBody>
      </p:sp>
      <p:pic>
        <p:nvPicPr>
          <p:cNvPr id="5" name="Imagen 14">
            <a:extLst>
              <a:ext uri="{FF2B5EF4-FFF2-40B4-BE49-F238E27FC236}">
                <a16:creationId xmlns:a16="http://schemas.microsoft.com/office/drawing/2014/main" id="{779BC43E-79F7-42F2-8AE0-FBD75ECF72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5360" y="1105483"/>
            <a:ext cx="3702968" cy="2664296"/>
          </a:xfrm>
          <a:prstGeom prst="rect">
            <a:avLst/>
          </a:prstGeom>
        </p:spPr>
      </p:pic>
      <p:pic>
        <p:nvPicPr>
          <p:cNvPr id="6" name="Imagen 15">
            <a:extLst>
              <a:ext uri="{FF2B5EF4-FFF2-40B4-BE49-F238E27FC236}">
                <a16:creationId xmlns:a16="http://schemas.microsoft.com/office/drawing/2014/main" id="{2486FF41-C053-4327-BC7B-DAD45D6160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51857" y="3864090"/>
            <a:ext cx="3686471" cy="2445230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DB82201-816A-458C-A08D-4FC282377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726076"/>
              </p:ext>
            </p:extLst>
          </p:nvPr>
        </p:nvGraphicFramePr>
        <p:xfrm>
          <a:off x="5330281" y="1286323"/>
          <a:ext cx="5646786" cy="492436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823393">
                  <a:extLst>
                    <a:ext uri="{9D8B030D-6E8A-4147-A177-3AD203B41FA5}">
                      <a16:colId xmlns:a16="http://schemas.microsoft.com/office/drawing/2014/main" val="3977870027"/>
                    </a:ext>
                  </a:extLst>
                </a:gridCol>
                <a:gridCol w="2823393">
                  <a:extLst>
                    <a:ext uri="{9D8B030D-6E8A-4147-A177-3AD203B41FA5}">
                      <a16:colId xmlns:a16="http://schemas.microsoft.com/office/drawing/2014/main" val="247304532"/>
                    </a:ext>
                  </a:extLst>
                </a:gridCol>
              </a:tblGrid>
              <a:tr h="1402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BUDGET: 2000 tokens (Price and </a:t>
                      </a:r>
                      <a:r>
                        <a:rPr lang="es-ES" sz="1800" dirty="0" err="1">
                          <a:effectLst/>
                        </a:rPr>
                        <a:t>the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cost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associated</a:t>
                      </a:r>
                      <a:r>
                        <a:rPr lang="es-ES" sz="1800" dirty="0">
                          <a:effectLst/>
                        </a:rPr>
                        <a:t>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6183"/>
                  </a:ext>
                </a:extLst>
              </a:tr>
              <a:tr h="4336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Scenario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 shop offers the following two fridges, which are identical except for their prices and energy consumption. </a:t>
                      </a:r>
                      <a:r>
                        <a:rPr lang="es-ES" sz="1800" dirty="0" err="1">
                          <a:effectLst/>
                        </a:rPr>
                        <a:t>Please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indicate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which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you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would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purchase</a:t>
                      </a:r>
                      <a:r>
                        <a:rPr lang="es-ES" sz="1800" dirty="0">
                          <a:effectLst/>
                        </a:rPr>
                        <a:t>: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71365"/>
                  </a:ext>
                </a:extLst>
              </a:tr>
              <a:tr h="727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F0000"/>
                          </a:solidFill>
                          <a:effectLst/>
                        </a:rPr>
                        <a:t>Fridge 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Price: 600 tokens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Energy consumption: 450 electros per year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Useful lifetime: 10 years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Electricity price: between 0.15 and 0.25 tokens per electro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/>
                          </a:solidFill>
                          <a:effectLst/>
                        </a:rPr>
                        <a:t>Fridge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Price: 1250 tokens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Energy consumption: 200 electros per year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Useful lifetime: 10 years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Electricity price: between 0.15 and 0.25 tokens per electro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20229"/>
                  </a:ext>
                </a:extLst>
              </a:tr>
              <a:tr h="182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>
                          <a:solidFill>
                            <a:srgbClr val="FF0000"/>
                          </a:solidFill>
                          <a:effectLst/>
                        </a:rPr>
                        <a:t>Fridge</a:t>
                      </a:r>
                      <a:r>
                        <a:rPr lang="es-ES" sz="1800" dirty="0">
                          <a:solidFill>
                            <a:srgbClr val="FF0000"/>
                          </a:solidFill>
                          <a:effectLst/>
                        </a:rPr>
                        <a:t> A - INEF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dirty="0">
                          <a:solidFill>
                            <a:schemeClr val="tx2"/>
                          </a:solidFill>
                          <a:effectLst/>
                        </a:rPr>
                        <a:t>Fridge</a:t>
                      </a:r>
                      <a:r>
                        <a:rPr lang="es-ES" sz="1800" b="1" dirty="0">
                          <a:solidFill>
                            <a:schemeClr val="tx2"/>
                          </a:solidFill>
                          <a:effectLst/>
                        </a:rPr>
                        <a:t> B - EF</a:t>
                      </a:r>
                      <a:endParaRPr lang="en-GB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02122"/>
                  </a:ext>
                </a:extLst>
              </a:tr>
              <a:tr h="1622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Choose an option by clicking on the appropriate box and confirm by clicking OK. If you wish to use a calculator, click on the calculator button above the OK button.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80" marR="589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44637"/>
                  </a:ext>
                </a:extLst>
              </a:tr>
            </a:tbl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0B3474-4916-4C9B-A5FC-B9B5D5F88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9336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Design of the lab experiment</a:t>
            </a:r>
            <a:endParaRPr lang="es-E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AF1CA14-4077-4E87-A6FB-C2E362DF9E65}"/>
              </a:ext>
            </a:extLst>
          </p:cNvPr>
          <p:cNvSpPr/>
          <p:nvPr/>
        </p:nvSpPr>
        <p:spPr>
          <a:xfrm>
            <a:off x="6240016" y="2984714"/>
            <a:ext cx="1512168" cy="444285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D7809D-F93D-4AF0-A797-4458DBE4FFB3}"/>
              </a:ext>
            </a:extLst>
          </p:cNvPr>
          <p:cNvSpPr/>
          <p:nvPr/>
        </p:nvSpPr>
        <p:spPr>
          <a:xfrm>
            <a:off x="7006730" y="3314790"/>
            <a:ext cx="1152128" cy="302843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4FE486-6681-4E44-8308-49FEF65E59FD}"/>
              </a:ext>
            </a:extLst>
          </p:cNvPr>
          <p:cNvSpPr/>
          <p:nvPr/>
        </p:nvSpPr>
        <p:spPr>
          <a:xfrm>
            <a:off x="8945760" y="3008133"/>
            <a:ext cx="1512168" cy="34362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BCACC5-8DBD-461E-9D73-7B2D7A9A6163}"/>
              </a:ext>
            </a:extLst>
          </p:cNvPr>
          <p:cNvSpPr/>
          <p:nvPr/>
        </p:nvSpPr>
        <p:spPr>
          <a:xfrm>
            <a:off x="9985190" y="3351760"/>
            <a:ext cx="1152128" cy="302843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6FE1418-B7EA-4A48-B80E-480F2F9F19F8}"/>
              </a:ext>
            </a:extLst>
          </p:cNvPr>
          <p:cNvSpPr/>
          <p:nvPr/>
        </p:nvSpPr>
        <p:spPr>
          <a:xfrm>
            <a:off x="4959438" y="4176565"/>
            <a:ext cx="6177880" cy="950825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F3EA658-480A-4F7B-ABBE-3A94CA7D929A}"/>
              </a:ext>
            </a:extLst>
          </p:cNvPr>
          <p:cNvSpPr/>
          <p:nvPr/>
        </p:nvSpPr>
        <p:spPr>
          <a:xfrm>
            <a:off x="5057146" y="995586"/>
            <a:ext cx="2936762" cy="81918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15" grpId="0" animBg="1"/>
      <p:bldP spid="15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0504-8534-4906-B5DC-2A4D3EA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597"/>
            <a:ext cx="11582400" cy="792163"/>
          </a:xfrm>
        </p:spPr>
        <p:txBody>
          <a:bodyPr/>
          <a:lstStyle/>
          <a:p>
            <a:r>
              <a:rPr lang="en-GB" dirty="0"/>
              <a:t>…structure of the lab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D4BF6-4423-4B8D-9E52-5BB82117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15" y="828131"/>
            <a:ext cx="11582400" cy="587727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Different parts: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/>
              <a:t>a role-playing exercise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40005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800100" lvl="1" indent="-342900">
              <a:lnSpc>
                <a:spcPct val="200000"/>
              </a:lnSpc>
            </a:pPr>
            <a:r>
              <a:rPr lang="en-GB" sz="1800" dirty="0"/>
              <a:t>We also asked about the main criterion underlying each choice in each scenario (e.g. the price of the two options, on energy consumption, on lifetime energy cost or on a random decision).</a:t>
            </a:r>
          </a:p>
          <a:p>
            <a:pPr marL="800100" lvl="1" indent="-342900">
              <a:lnSpc>
                <a:spcPct val="200000"/>
              </a:lnSpc>
            </a:pPr>
            <a:r>
              <a:rPr lang="en-GB" sz="1800" dirty="0"/>
              <a:t>Once all subjects had finished: </a:t>
            </a:r>
            <a:r>
              <a:rPr lang="en-GB" sz="1800" b="1" dirty="0"/>
              <a:t>final payments </a:t>
            </a:r>
            <a:r>
              <a:rPr lang="en-GB" sz="1800" dirty="0"/>
              <a:t>were shown on the screen.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D9C25-62A0-4A09-9836-378A12A5F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E01E7-26E8-40BA-A924-6A40F761439D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0235D-800F-41CD-9D69-99BA29082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06145"/>
            <a:ext cx="11565467" cy="476250"/>
          </a:xfrm>
        </p:spPr>
        <p:txBody>
          <a:bodyPr/>
          <a:lstStyle/>
          <a:p>
            <a:pPr>
              <a:defRPr/>
            </a:pPr>
            <a:r>
              <a:rPr lang="en-GB" dirty="0"/>
              <a:t>Design of the lab experiment</a:t>
            </a:r>
            <a:endParaRPr lang="es-E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6CDE49-5872-43D1-AA61-58213D7BDB0A}"/>
              </a:ext>
            </a:extLst>
          </p:cNvPr>
          <p:cNvSpPr/>
          <p:nvPr/>
        </p:nvSpPr>
        <p:spPr>
          <a:xfrm>
            <a:off x="303650" y="2227082"/>
            <a:ext cx="2752627" cy="240383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ACDAB9-5781-4465-9642-551CDEB2E2E6}"/>
              </a:ext>
            </a:extLst>
          </p:cNvPr>
          <p:cNvSpPr/>
          <p:nvPr/>
        </p:nvSpPr>
        <p:spPr>
          <a:xfrm>
            <a:off x="484159" y="2424111"/>
            <a:ext cx="2158738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SCENARIO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8E9F7B-F349-4545-837D-1C20409BD124}"/>
              </a:ext>
            </a:extLst>
          </p:cNvPr>
          <p:cNvSpPr txBox="1"/>
          <p:nvPr/>
        </p:nvSpPr>
        <p:spPr>
          <a:xfrm>
            <a:off x="464422" y="3699999"/>
            <a:ext cx="2476109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A: Inefficient fridge (INEF)</a:t>
            </a:r>
          </a:p>
          <a:p>
            <a:r>
              <a:rPr lang="en-GB" sz="1600" dirty="0"/>
              <a:t>B: Efficient fridge (EF)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6075C4-D72D-4309-9231-738D99D0CABA}"/>
              </a:ext>
            </a:extLst>
          </p:cNvPr>
          <p:cNvSpPr/>
          <p:nvPr/>
        </p:nvSpPr>
        <p:spPr>
          <a:xfrm>
            <a:off x="3208845" y="2227082"/>
            <a:ext cx="2752627" cy="240383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7C7183-2B2F-4D87-BB47-A469566AF961}"/>
              </a:ext>
            </a:extLst>
          </p:cNvPr>
          <p:cNvSpPr/>
          <p:nvPr/>
        </p:nvSpPr>
        <p:spPr>
          <a:xfrm>
            <a:off x="3585917" y="2424111"/>
            <a:ext cx="2158738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SCENARIO 2</a:t>
            </a:r>
          </a:p>
        </p:txBody>
      </p:sp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6C7E801B-91FF-4918-BB0E-EFD4441B75DF}"/>
              </a:ext>
            </a:extLst>
          </p:cNvPr>
          <p:cNvSpPr txBox="1">
            <a:spLocks/>
          </p:cNvSpPr>
          <p:nvPr/>
        </p:nvSpPr>
        <p:spPr bwMode="auto">
          <a:xfrm>
            <a:off x="6121726" y="2227082"/>
            <a:ext cx="5936306" cy="2403835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1200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/>
          </a:p>
          <a:p>
            <a:pPr marL="0" indent="0">
              <a:buFont typeface="Wingdings" pitchFamily="2" charset="2"/>
              <a:buNone/>
            </a:pPr>
            <a:endParaRPr lang="en-GB" kern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E9F441-C244-4A5B-BB71-0BA7976835E6}"/>
              </a:ext>
            </a:extLst>
          </p:cNvPr>
          <p:cNvSpPr/>
          <p:nvPr/>
        </p:nvSpPr>
        <p:spPr>
          <a:xfrm>
            <a:off x="6943740" y="2937852"/>
            <a:ext cx="1180423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RENOVE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72A54D-8F3E-46E5-9020-51911EBC3BF3}"/>
              </a:ext>
            </a:extLst>
          </p:cNvPr>
          <p:cNvSpPr/>
          <p:nvPr/>
        </p:nvSpPr>
        <p:spPr>
          <a:xfrm>
            <a:off x="9574855" y="2908773"/>
            <a:ext cx="2247507" cy="64633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ysClr val="windowText" lastClr="000000"/>
                </a:solidFill>
              </a:rPr>
              <a:t>… money from the RENOVE is no longer available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9DFA3C3-BCB0-480C-A698-E1F46890AD4D}"/>
              </a:ext>
            </a:extLst>
          </p:cNvPr>
          <p:cNvSpPr/>
          <p:nvPr/>
        </p:nvSpPr>
        <p:spPr>
          <a:xfrm>
            <a:off x="8300666" y="2802210"/>
            <a:ext cx="1274189" cy="646331"/>
          </a:xfrm>
          <a:prstGeom prst="rightArrow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But…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A355B-23CE-447C-A278-EE09149D831F}"/>
              </a:ext>
            </a:extLst>
          </p:cNvPr>
          <p:cNvSpPr/>
          <p:nvPr/>
        </p:nvSpPr>
        <p:spPr>
          <a:xfrm>
            <a:off x="6454583" y="2439277"/>
            <a:ext cx="2158738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SCENARIO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B2015E-FEB2-4B1D-A979-7485980AF2AC}"/>
              </a:ext>
            </a:extLst>
          </p:cNvPr>
          <p:cNvSpPr/>
          <p:nvPr/>
        </p:nvSpPr>
        <p:spPr>
          <a:xfrm>
            <a:off x="9663624" y="2419731"/>
            <a:ext cx="2158738" cy="3676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SCENARIO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A1125C-9474-462D-B59E-7EDD3A4160A4}"/>
              </a:ext>
            </a:extLst>
          </p:cNvPr>
          <p:cNvSpPr txBox="1"/>
          <p:nvPr/>
        </p:nvSpPr>
        <p:spPr>
          <a:xfrm>
            <a:off x="582762" y="3080896"/>
            <a:ext cx="2086730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Business as usual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86F963-8425-4EFA-BB4B-07DF03784A5A}"/>
              </a:ext>
            </a:extLst>
          </p:cNvPr>
          <p:cNvSpPr txBox="1"/>
          <p:nvPr/>
        </p:nvSpPr>
        <p:spPr>
          <a:xfrm>
            <a:off x="3587248" y="2980261"/>
            <a:ext cx="2086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/>
              <a:t>LEC information is provided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140862-8F27-4AE4-AB96-11EBBD3C95E5}"/>
              </a:ext>
            </a:extLst>
          </p:cNvPr>
          <p:cNvSpPr txBox="1"/>
          <p:nvPr/>
        </p:nvSpPr>
        <p:spPr>
          <a:xfrm>
            <a:off x="3368345" y="3722119"/>
            <a:ext cx="2476109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A: Inefficient fridge (INEF)</a:t>
            </a:r>
          </a:p>
          <a:p>
            <a:r>
              <a:rPr lang="en-GB" sz="1600" dirty="0"/>
              <a:t>B: Efficient fridge (EF)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492BFC-03B3-4D15-98E5-6F4A6B6D50D5}"/>
              </a:ext>
            </a:extLst>
          </p:cNvPr>
          <p:cNvSpPr txBox="1"/>
          <p:nvPr/>
        </p:nvSpPr>
        <p:spPr>
          <a:xfrm>
            <a:off x="6344914" y="3722119"/>
            <a:ext cx="2476109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A: Inefficient fridge (INEF)</a:t>
            </a:r>
          </a:p>
          <a:p>
            <a:r>
              <a:rPr lang="en-GB" sz="1600" dirty="0"/>
              <a:t>B: Efficient fridge (EF)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8DD906-8506-4520-94B4-2A9DF736445C}"/>
              </a:ext>
            </a:extLst>
          </p:cNvPr>
          <p:cNvSpPr txBox="1"/>
          <p:nvPr/>
        </p:nvSpPr>
        <p:spPr>
          <a:xfrm>
            <a:off x="9501893" y="3747341"/>
            <a:ext cx="2476109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A: Inefficient fridge (INEF)</a:t>
            </a:r>
          </a:p>
          <a:p>
            <a:r>
              <a:rPr lang="en-GB" sz="1600" dirty="0"/>
              <a:t>B: Efficient fridge (EF)</a:t>
            </a:r>
          </a:p>
        </p:txBody>
      </p:sp>
    </p:spTree>
    <p:extLst>
      <p:ext uri="{BB962C8B-B14F-4D97-AF65-F5344CB8AC3E}">
        <p14:creationId xmlns:p14="http://schemas.microsoft.com/office/powerpoint/2010/main" val="12075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669900"/>
      </a:dk2>
      <a:lt2>
        <a:srgbClr val="808080"/>
      </a:lt2>
      <a:accent1>
        <a:srgbClr val="CCFF66"/>
      </a:accent1>
      <a:accent2>
        <a:srgbClr val="003399"/>
      </a:accent2>
      <a:accent3>
        <a:srgbClr val="FFFFFF"/>
      </a:accent3>
      <a:accent4>
        <a:srgbClr val="000000"/>
      </a:accent4>
      <a:accent5>
        <a:srgbClr val="E2FFB8"/>
      </a:accent5>
      <a:accent6>
        <a:srgbClr val="002D8A"/>
      </a:accent6>
      <a:hlink>
        <a:srgbClr val="003399"/>
      </a:hlink>
      <a:folHlink>
        <a:srgbClr val="99CC00"/>
      </a:folHlink>
    </a:clrScheme>
    <a:fontScheme name="Diseño predeterminado">
      <a:majorFont>
        <a:latin typeface="DIN-Medium"/>
        <a:ea typeface=""/>
        <a:cs typeface=""/>
      </a:majorFont>
      <a:minorFont>
        <a:latin typeface="DIN-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669900"/>
        </a:dk2>
        <a:lt2>
          <a:srgbClr val="808080"/>
        </a:lt2>
        <a:accent1>
          <a:srgbClr val="CCFF66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FFB8"/>
        </a:accent5>
        <a:accent6>
          <a:srgbClr val="002D8A"/>
        </a:accent6>
        <a:hlink>
          <a:srgbClr val="00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2B07B348AA044B9A082C41FC79680" ma:contentTypeVersion="13" ma:contentTypeDescription="Create a new document." ma:contentTypeScope="" ma:versionID="da88f0bd8bd96b9fd8185b9da0b307a0">
  <xsd:schema xmlns:xsd="http://www.w3.org/2001/XMLSchema" xmlns:xs="http://www.w3.org/2001/XMLSchema" xmlns:p="http://schemas.microsoft.com/office/2006/metadata/properties" xmlns:ns2="6223b777-599c-470d-a262-9e3afb76aaa8" xmlns:ns3="2f9cf08e-e931-4cc0-8abd-b1ce2a0afbd2" targetNamespace="http://schemas.microsoft.com/office/2006/metadata/properties" ma:root="true" ma:fieldsID="017cad4b69f4e3651d85752a0a14587a" ns2:_="" ns3:_="">
    <xsd:import namespace="6223b777-599c-470d-a262-9e3afb76aaa8"/>
    <xsd:import namespace="2f9cf08e-e931-4cc0-8abd-b1ce2a0afb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3b777-599c-470d-a262-9e3afb76aa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9a80b27-c97e-4b44-a014-5215f08bf505}" ma:internalName="TaxCatchAll" ma:showField="CatchAllData" ma:web="6223b777-599c-470d-a262-9e3afb76aa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cf08e-e931-4cc0-8abd-b1ce2a0af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1a43545-49ed-48fb-bdab-64fb7487fb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23b777-599c-470d-a262-9e3afb76aaa8" xsi:nil="true"/>
    <lcf76f155ced4ddcb4097134ff3c332f xmlns="2f9cf08e-e931-4cc0-8abd-b1ce2a0afb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F6CB80F-CA55-410E-8F62-A13A6566F42A}"/>
</file>

<file path=customXml/itemProps2.xml><?xml version="1.0" encoding="utf-8"?>
<ds:datastoreItem xmlns:ds="http://schemas.openxmlformats.org/officeDocument/2006/customXml" ds:itemID="{3329CC92-05C6-4429-850E-B0EEE863749A}"/>
</file>

<file path=customXml/itemProps3.xml><?xml version="1.0" encoding="utf-8"?>
<ds:datastoreItem xmlns:ds="http://schemas.openxmlformats.org/officeDocument/2006/customXml" ds:itemID="{5804460D-037E-47B7-870D-B0C0A72061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37953</TotalTime>
  <Words>3126</Words>
  <Application>Microsoft Office PowerPoint</Application>
  <PresentationFormat>Widescreen</PresentationFormat>
  <Paragraphs>734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DIN-Medium</vt:lpstr>
      <vt:lpstr>Open Sans</vt:lpstr>
      <vt:lpstr>TheSans</vt:lpstr>
      <vt:lpstr>Times New Roman</vt:lpstr>
      <vt:lpstr>Verdana</vt:lpstr>
      <vt:lpstr>Wingdings</vt:lpstr>
      <vt:lpstr>Diseño predeterminado</vt:lpstr>
      <vt:lpstr>Memory effect of appliance rebate programme: evidence from a lab experiment</vt:lpstr>
      <vt:lpstr>Introduction</vt:lpstr>
      <vt:lpstr>Introduction</vt:lpstr>
      <vt:lpstr>Introduction</vt:lpstr>
      <vt:lpstr>Effectiveness of rebate programmes</vt:lpstr>
      <vt:lpstr>Design of the lab experiment</vt:lpstr>
      <vt:lpstr>…structure of the lab experiment</vt:lpstr>
      <vt:lpstr>… interface of the lab</vt:lpstr>
      <vt:lpstr>…structure of the lab experiment</vt:lpstr>
      <vt:lpstr>…structure of the lab experiment</vt:lpstr>
      <vt:lpstr>Data </vt:lpstr>
      <vt:lpstr>Data </vt:lpstr>
      <vt:lpstr>Model specification</vt:lpstr>
      <vt:lpstr>Results of the lab experiment</vt:lpstr>
      <vt:lpstr>Conclusions (prelim) of this lab experiment</vt:lpstr>
      <vt:lpstr>Memory effect of the RENOVE: lab + field</vt:lpstr>
      <vt:lpstr>PowerPoint Presentation</vt:lpstr>
      <vt:lpstr>Acknowledgements - Funding</vt:lpstr>
      <vt:lpstr>PowerPoint Presentation</vt:lpstr>
      <vt:lpstr>Final payments</vt:lpstr>
      <vt:lpstr>Participants of the lab experiment</vt:lpstr>
      <vt:lpstr>Tokens subsidized in the different group of decisions </vt:lpstr>
      <vt:lpstr>Models run in the lab experiment</vt:lpstr>
      <vt:lpstr>Results of the lab experiment (Model 1 and 2)</vt:lpstr>
      <vt:lpstr>Results of the lab experiment (Model 3 and 4)</vt:lpstr>
      <vt:lpstr>Structure</vt:lpstr>
    </vt:vector>
  </TitlesOfParts>
  <Company>Ikerbasque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BC3</dc:title>
  <dc:creator>Nerea Ortiz</dc:creator>
  <cp:lastModifiedBy>Marimar Sola</cp:lastModifiedBy>
  <cp:revision>2019</cp:revision>
  <cp:lastPrinted>2022-09-02T09:37:11Z</cp:lastPrinted>
  <dcterms:created xsi:type="dcterms:W3CDTF">2007-10-08T13:12:18Z</dcterms:created>
  <dcterms:modified xsi:type="dcterms:W3CDTF">2023-11-28T13:13:22Z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0x010100CEE2B07B348AA044B9A082C41FC79680</vt:lpwstr>
  </property>
</Properties>
</file>