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4"/>
  </p:notesMasterIdLst>
  <p:handoutMasterIdLst>
    <p:handoutMasterId r:id="rId15"/>
  </p:handoutMasterIdLst>
  <p:sldIdLst>
    <p:sldId id="258" r:id="rId3"/>
    <p:sldId id="259" r:id="rId4"/>
    <p:sldId id="284" r:id="rId5"/>
    <p:sldId id="292" r:id="rId6"/>
    <p:sldId id="293" r:id="rId7"/>
    <p:sldId id="294" r:id="rId8"/>
    <p:sldId id="298" r:id="rId9"/>
    <p:sldId id="296" r:id="rId10"/>
    <p:sldId id="297" r:id="rId11"/>
    <p:sldId id="290" r:id="rId12"/>
    <p:sldId id="289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6" autoAdjust="0"/>
    <p:restoredTop sz="94971" autoAdjust="0"/>
  </p:normalViewPr>
  <p:slideViewPr>
    <p:cSldViewPr showGuides="1">
      <p:cViewPr varScale="1">
        <p:scale>
          <a:sx n="66" d="100"/>
          <a:sy n="66" d="100"/>
        </p:scale>
        <p:origin x="1124" y="30"/>
      </p:cViewPr>
      <p:guideLst>
        <p:guide orient="horz" pos="3702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5542D-A19F-4650-ACE9-F0296429A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4AF42-548F-40B9-88A1-CC722B2E551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Two Big Classics of Public Regulation -- -- -- -- </a:t>
          </a:r>
          <a:endParaRPr lang="en-GB" dirty="0"/>
        </a:p>
      </dgm:t>
    </dgm:pt>
    <dgm:pt modelId="{3FD9AEE7-7AA1-4FB4-BF69-3D6C88CED67F}" type="parTrans" cxnId="{67F1E014-FEDE-404F-83CA-04231A0B6E0F}">
      <dgm:prSet/>
      <dgm:spPr/>
      <dgm:t>
        <a:bodyPr/>
        <a:lstStyle/>
        <a:p>
          <a:endParaRPr lang="en-US"/>
        </a:p>
      </dgm:t>
    </dgm:pt>
    <dgm:pt modelId="{90F99C37-63D2-4370-A9A7-D9CAB3EFDDC3}" type="sibTrans" cxnId="{67F1E014-FEDE-404F-83CA-04231A0B6E0F}">
      <dgm:prSet/>
      <dgm:spPr/>
      <dgm:t>
        <a:bodyPr/>
        <a:lstStyle/>
        <a:p>
          <a:endParaRPr lang="en-US"/>
        </a:p>
      </dgm:t>
    </dgm:pt>
    <dgm:pt modelId="{B60A5B62-0642-4C96-840B-979A2B8770F6}">
      <dgm:prSet/>
      <dgm:spPr/>
      <dgm:t>
        <a:bodyPr/>
        <a:lstStyle/>
        <a:p>
          <a:pPr rtl="0"/>
          <a:r>
            <a:rPr lang="en-US" dirty="0" smtClean="0"/>
            <a:t>1st Layer:  To submit </a:t>
          </a:r>
          <a:r>
            <a:rPr lang="en-US" b="1" u="sng" dirty="0" smtClean="0"/>
            <a:t>(Natural Monopolies) </a:t>
          </a:r>
          <a:r>
            <a:rPr lang="en-US" dirty="0" smtClean="0"/>
            <a:t>to Social Welfare </a:t>
          </a:r>
          <a:endParaRPr lang="en-GB" dirty="0"/>
        </a:p>
      </dgm:t>
    </dgm:pt>
    <dgm:pt modelId="{A10E266C-D38B-4730-99A6-A7BF9F2071A0}" type="parTrans" cxnId="{F4E71A49-904A-4312-BA93-0FB2AA5C4800}">
      <dgm:prSet/>
      <dgm:spPr/>
      <dgm:t>
        <a:bodyPr/>
        <a:lstStyle/>
        <a:p>
          <a:endParaRPr lang="en-US"/>
        </a:p>
      </dgm:t>
    </dgm:pt>
    <dgm:pt modelId="{B4972B57-7E2B-4458-BD53-5C1A48832696}" type="sibTrans" cxnId="{F4E71A49-904A-4312-BA93-0FB2AA5C4800}">
      <dgm:prSet/>
      <dgm:spPr/>
      <dgm:t>
        <a:bodyPr/>
        <a:lstStyle/>
        <a:p>
          <a:endParaRPr lang="en-US"/>
        </a:p>
      </dgm:t>
    </dgm:pt>
    <dgm:pt modelId="{BCAE9486-2142-4FBB-A452-9F32449CE582}">
      <dgm:prSet/>
      <dgm:spPr/>
      <dgm:t>
        <a:bodyPr/>
        <a:lstStyle/>
        <a:p>
          <a:pPr rtl="0"/>
          <a:r>
            <a:rPr lang="en-US" dirty="0" smtClean="0"/>
            <a:t>2nd Layer:  To implement Political Economy of </a:t>
          </a:r>
          <a:r>
            <a:rPr lang="en-US" b="1" u="sng" dirty="0" smtClean="0"/>
            <a:t>(Universal Service)</a:t>
          </a:r>
          <a:endParaRPr lang="en-GB" b="1" u="sng" dirty="0"/>
        </a:p>
      </dgm:t>
    </dgm:pt>
    <dgm:pt modelId="{D21171A3-CD14-420D-9785-2563271B81B1}" type="parTrans" cxnId="{BC96D037-F986-4063-AB57-FD50366FEDF0}">
      <dgm:prSet/>
      <dgm:spPr/>
      <dgm:t>
        <a:bodyPr/>
        <a:lstStyle/>
        <a:p>
          <a:endParaRPr lang="en-US"/>
        </a:p>
      </dgm:t>
    </dgm:pt>
    <dgm:pt modelId="{B8973E3E-83D9-4155-A4AD-51DD083F4222}" type="sibTrans" cxnId="{BC96D037-F986-4063-AB57-FD50366FEDF0}">
      <dgm:prSet/>
      <dgm:spPr/>
      <dgm:t>
        <a:bodyPr/>
        <a:lstStyle/>
        <a:p>
          <a:endParaRPr lang="en-US"/>
        </a:p>
      </dgm:t>
    </dgm:pt>
    <dgm:pt modelId="{CF7379E1-EC15-4C2E-BA7F-6A52425759C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Two Revolutions of Public Regulation: Industry Structure, Technology, Market Arrangements -- -- -- -- </a:t>
          </a:r>
          <a:endParaRPr lang="en-GB" dirty="0"/>
        </a:p>
      </dgm:t>
    </dgm:pt>
    <dgm:pt modelId="{F063204F-D45B-4E46-8282-363CEDF5E21C}" type="parTrans" cxnId="{CF858051-27A0-4FFC-AC9A-8C19E0E26FEA}">
      <dgm:prSet/>
      <dgm:spPr/>
      <dgm:t>
        <a:bodyPr/>
        <a:lstStyle/>
        <a:p>
          <a:endParaRPr lang="en-US"/>
        </a:p>
      </dgm:t>
    </dgm:pt>
    <dgm:pt modelId="{D44DAB1A-850C-4FCE-82CF-2230B1B16806}" type="sibTrans" cxnId="{CF858051-27A0-4FFC-AC9A-8C19E0E26FEA}">
      <dgm:prSet/>
      <dgm:spPr/>
      <dgm:t>
        <a:bodyPr/>
        <a:lstStyle/>
        <a:p>
          <a:endParaRPr lang="en-US"/>
        </a:p>
      </dgm:t>
    </dgm:pt>
    <dgm:pt modelId="{CA1BECB5-AF02-45BE-946B-EFC83E695DC1}">
      <dgm:prSet/>
      <dgm:spPr/>
      <dgm:t>
        <a:bodyPr/>
        <a:lstStyle/>
        <a:p>
          <a:pPr rtl="0"/>
          <a:r>
            <a:rPr lang="en-US" dirty="0" smtClean="0"/>
            <a:t>3nd Layer:  To coordinate </a:t>
          </a:r>
          <a:r>
            <a:rPr lang="en-US" b="1" u="sng" dirty="0" smtClean="0"/>
            <a:t>(Unbundled Grids) </a:t>
          </a:r>
          <a:r>
            <a:rPr lang="en-US" dirty="0" smtClean="0"/>
            <a:t>&amp; </a:t>
          </a:r>
          <a:r>
            <a:rPr lang="en-US" b="1" u="sng" dirty="0" smtClean="0"/>
            <a:t>(Market Design)</a:t>
          </a:r>
          <a:endParaRPr lang="en-GB" b="1" u="sng" dirty="0"/>
        </a:p>
      </dgm:t>
    </dgm:pt>
    <dgm:pt modelId="{24AF93C6-3CCC-47F9-B612-1E8629A92010}" type="parTrans" cxnId="{00B154A1-5098-471B-9E71-7B495823D632}">
      <dgm:prSet/>
      <dgm:spPr/>
      <dgm:t>
        <a:bodyPr/>
        <a:lstStyle/>
        <a:p>
          <a:endParaRPr lang="en-US"/>
        </a:p>
      </dgm:t>
    </dgm:pt>
    <dgm:pt modelId="{FFD0AB44-EB96-4454-A10A-ABCA1CC19505}" type="sibTrans" cxnId="{00B154A1-5098-471B-9E71-7B495823D632}">
      <dgm:prSet/>
      <dgm:spPr/>
      <dgm:t>
        <a:bodyPr/>
        <a:lstStyle/>
        <a:p>
          <a:endParaRPr lang="en-US"/>
        </a:p>
      </dgm:t>
    </dgm:pt>
    <dgm:pt modelId="{DD0D5F02-1D10-46C9-BE31-E72990ABE533}">
      <dgm:prSet/>
      <dgm:spPr/>
      <dgm:t>
        <a:bodyPr/>
        <a:lstStyle/>
        <a:p>
          <a:pPr rtl="0"/>
          <a:r>
            <a:rPr lang="en-US" dirty="0" smtClean="0"/>
            <a:t>4th Layer: To innovate with </a:t>
          </a:r>
          <a:r>
            <a:rPr lang="en-US" b="1" u="sng" dirty="0" smtClean="0"/>
            <a:t>(Decentralization) </a:t>
          </a:r>
          <a:r>
            <a:rPr lang="en-US" dirty="0" smtClean="0"/>
            <a:t>+ </a:t>
          </a:r>
          <a:r>
            <a:rPr lang="en-US" b="1" u="sng" dirty="0" smtClean="0"/>
            <a:t>(Digitalization)</a:t>
          </a:r>
          <a:endParaRPr lang="en-GB" b="1" u="sng" dirty="0"/>
        </a:p>
      </dgm:t>
    </dgm:pt>
    <dgm:pt modelId="{0945F309-8536-4A85-9911-F25510A60E3B}" type="parTrans" cxnId="{68657000-5FC4-4BC4-AAFF-DE416BEB4D3A}">
      <dgm:prSet/>
      <dgm:spPr/>
      <dgm:t>
        <a:bodyPr/>
        <a:lstStyle/>
        <a:p>
          <a:endParaRPr lang="en-US"/>
        </a:p>
      </dgm:t>
    </dgm:pt>
    <dgm:pt modelId="{B7A9DDC5-7044-46B0-AFC6-D0F50E483D3C}" type="sibTrans" cxnId="{68657000-5FC4-4BC4-AAFF-DE416BEB4D3A}">
      <dgm:prSet/>
      <dgm:spPr/>
      <dgm:t>
        <a:bodyPr/>
        <a:lstStyle/>
        <a:p>
          <a:endParaRPr lang="en-US"/>
        </a:p>
      </dgm:t>
    </dgm:pt>
    <dgm:pt modelId="{AE877D79-EFF6-44FB-B825-04EE5F68CF15}" type="pres">
      <dgm:prSet presAssocID="{8065542D-A19F-4650-ACE9-F0296429A3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EDBCD-0BEF-45BD-B1FF-5C581280A95F}" type="pres">
      <dgm:prSet presAssocID="{B6B4AF42-548F-40B9-88A1-CC722B2E5513}" presName="parentText" presStyleLbl="node1" presStyleIdx="0" presStyleCnt="2" custScaleY="644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95BA0-3D58-425A-B8D6-7332090000C0}" type="pres">
      <dgm:prSet presAssocID="{B6B4AF42-548F-40B9-88A1-CC722B2E55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03E26-72A7-4FF7-B8E4-0BFD4CA2742B}" type="pres">
      <dgm:prSet presAssocID="{CF7379E1-EC15-4C2E-BA7F-6A52425759CD}" presName="parentText" presStyleLbl="node1" presStyleIdx="1" presStyleCnt="2" custScaleY="66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9F6D-CCB3-4C68-ADC0-94684A155835}" type="pres">
      <dgm:prSet presAssocID="{CF7379E1-EC15-4C2E-BA7F-6A52425759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6D037-F986-4063-AB57-FD50366FEDF0}" srcId="{B6B4AF42-548F-40B9-88A1-CC722B2E5513}" destId="{BCAE9486-2142-4FBB-A452-9F32449CE582}" srcOrd="1" destOrd="0" parTransId="{D21171A3-CD14-420D-9785-2563271B81B1}" sibTransId="{B8973E3E-83D9-4155-A4AD-51DD083F4222}"/>
    <dgm:cxn modelId="{CF858051-27A0-4FFC-AC9A-8C19E0E26FEA}" srcId="{8065542D-A19F-4650-ACE9-F0296429A39B}" destId="{CF7379E1-EC15-4C2E-BA7F-6A52425759CD}" srcOrd="1" destOrd="0" parTransId="{F063204F-D45B-4E46-8282-363CEDF5E21C}" sibTransId="{D44DAB1A-850C-4FCE-82CF-2230B1B16806}"/>
    <dgm:cxn modelId="{1D798AFC-3613-467E-BCC6-18A2D058C2AB}" type="presOf" srcId="{BCAE9486-2142-4FBB-A452-9F32449CE582}" destId="{6E295BA0-3D58-425A-B8D6-7332090000C0}" srcOrd="0" destOrd="1" presId="urn:microsoft.com/office/officeart/2005/8/layout/vList2"/>
    <dgm:cxn modelId="{294CBCE5-8AF3-499E-A4AC-379339D59350}" type="presOf" srcId="{B6B4AF42-548F-40B9-88A1-CC722B2E5513}" destId="{725EDBCD-0BEF-45BD-B1FF-5C581280A95F}" srcOrd="0" destOrd="0" presId="urn:microsoft.com/office/officeart/2005/8/layout/vList2"/>
    <dgm:cxn modelId="{A0C594E2-5367-4EDC-A222-C7C5A2B53EA6}" type="presOf" srcId="{DD0D5F02-1D10-46C9-BE31-E72990ABE533}" destId="{331B9F6D-CCB3-4C68-ADC0-94684A155835}" srcOrd="0" destOrd="1" presId="urn:microsoft.com/office/officeart/2005/8/layout/vList2"/>
    <dgm:cxn modelId="{F4E71A49-904A-4312-BA93-0FB2AA5C4800}" srcId="{B6B4AF42-548F-40B9-88A1-CC722B2E5513}" destId="{B60A5B62-0642-4C96-840B-979A2B8770F6}" srcOrd="0" destOrd="0" parTransId="{A10E266C-D38B-4730-99A6-A7BF9F2071A0}" sibTransId="{B4972B57-7E2B-4458-BD53-5C1A48832696}"/>
    <dgm:cxn modelId="{68657000-5FC4-4BC4-AAFF-DE416BEB4D3A}" srcId="{CF7379E1-EC15-4C2E-BA7F-6A52425759CD}" destId="{DD0D5F02-1D10-46C9-BE31-E72990ABE533}" srcOrd="1" destOrd="0" parTransId="{0945F309-8536-4A85-9911-F25510A60E3B}" sibTransId="{B7A9DDC5-7044-46B0-AFC6-D0F50E483D3C}"/>
    <dgm:cxn modelId="{40C804C1-7071-4B59-A824-95C17C7B51A7}" type="presOf" srcId="{8065542D-A19F-4650-ACE9-F0296429A39B}" destId="{AE877D79-EFF6-44FB-B825-04EE5F68CF15}" srcOrd="0" destOrd="0" presId="urn:microsoft.com/office/officeart/2005/8/layout/vList2"/>
    <dgm:cxn modelId="{05D32BC2-6711-42C0-98F4-1F42B16EAE06}" type="presOf" srcId="{B60A5B62-0642-4C96-840B-979A2B8770F6}" destId="{6E295BA0-3D58-425A-B8D6-7332090000C0}" srcOrd="0" destOrd="0" presId="urn:microsoft.com/office/officeart/2005/8/layout/vList2"/>
    <dgm:cxn modelId="{00B154A1-5098-471B-9E71-7B495823D632}" srcId="{CF7379E1-EC15-4C2E-BA7F-6A52425759CD}" destId="{CA1BECB5-AF02-45BE-946B-EFC83E695DC1}" srcOrd="0" destOrd="0" parTransId="{24AF93C6-3CCC-47F9-B612-1E8629A92010}" sibTransId="{FFD0AB44-EB96-4454-A10A-ABCA1CC19505}"/>
    <dgm:cxn modelId="{3CE295EF-35B9-4E7A-8B38-AB264BB9D2C0}" type="presOf" srcId="{CA1BECB5-AF02-45BE-946B-EFC83E695DC1}" destId="{331B9F6D-CCB3-4C68-ADC0-94684A155835}" srcOrd="0" destOrd="0" presId="urn:microsoft.com/office/officeart/2005/8/layout/vList2"/>
    <dgm:cxn modelId="{A45A8DD7-A77F-4A64-AF7D-17E5A42C123C}" type="presOf" srcId="{CF7379E1-EC15-4C2E-BA7F-6A52425759CD}" destId="{07103E26-72A7-4FF7-B8E4-0BFD4CA2742B}" srcOrd="0" destOrd="0" presId="urn:microsoft.com/office/officeart/2005/8/layout/vList2"/>
    <dgm:cxn modelId="{67F1E014-FEDE-404F-83CA-04231A0B6E0F}" srcId="{8065542D-A19F-4650-ACE9-F0296429A39B}" destId="{B6B4AF42-548F-40B9-88A1-CC722B2E5513}" srcOrd="0" destOrd="0" parTransId="{3FD9AEE7-7AA1-4FB4-BF69-3D6C88CED67F}" sibTransId="{90F99C37-63D2-4370-A9A7-D9CAB3EFDDC3}"/>
    <dgm:cxn modelId="{7D836329-84C7-45EC-8E07-F11D814C9E76}" type="presParOf" srcId="{AE877D79-EFF6-44FB-B825-04EE5F68CF15}" destId="{725EDBCD-0BEF-45BD-B1FF-5C581280A95F}" srcOrd="0" destOrd="0" presId="urn:microsoft.com/office/officeart/2005/8/layout/vList2"/>
    <dgm:cxn modelId="{13D78261-68AF-4023-9AB1-F03364740ABB}" type="presParOf" srcId="{AE877D79-EFF6-44FB-B825-04EE5F68CF15}" destId="{6E295BA0-3D58-425A-B8D6-7332090000C0}" srcOrd="1" destOrd="0" presId="urn:microsoft.com/office/officeart/2005/8/layout/vList2"/>
    <dgm:cxn modelId="{33B099CB-FA86-4498-ADCC-A97BA60400B2}" type="presParOf" srcId="{AE877D79-EFF6-44FB-B825-04EE5F68CF15}" destId="{07103E26-72A7-4FF7-B8E4-0BFD4CA2742B}" srcOrd="2" destOrd="0" presId="urn:microsoft.com/office/officeart/2005/8/layout/vList2"/>
    <dgm:cxn modelId="{8D2BA97F-9193-4CAB-8007-E146CC676134}" type="presParOf" srcId="{AE877D79-EFF6-44FB-B825-04EE5F68CF15}" destId="{331B9F6D-CCB3-4C68-ADC0-94684A1558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EDBCD-0BEF-45BD-B1FF-5C581280A95F}">
      <dsp:nvSpPr>
        <dsp:cNvPr id="0" name=""/>
        <dsp:cNvSpPr/>
      </dsp:nvSpPr>
      <dsp:spPr>
        <a:xfrm>
          <a:off x="0" y="155375"/>
          <a:ext cx="8215302" cy="110744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Two Big Classics of Public Regulation -- -- -- -- </a:t>
          </a:r>
          <a:endParaRPr lang="en-GB" sz="2800" kern="1200" dirty="0"/>
        </a:p>
      </dsp:txBody>
      <dsp:txXfrm>
        <a:off x="54061" y="209436"/>
        <a:ext cx="8107180" cy="999325"/>
      </dsp:txXfrm>
    </dsp:sp>
    <dsp:sp modelId="{6E295BA0-3D58-425A-B8D6-7332090000C0}">
      <dsp:nvSpPr>
        <dsp:cNvPr id="0" name=""/>
        <dsp:cNvSpPr/>
      </dsp:nvSpPr>
      <dsp:spPr>
        <a:xfrm>
          <a:off x="0" y="1262822"/>
          <a:ext cx="8215302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1st Layer:  To submit </a:t>
          </a:r>
          <a:r>
            <a:rPr lang="en-US" sz="2200" b="1" u="sng" kern="1200" dirty="0" smtClean="0"/>
            <a:t>(Natural Monopolies) </a:t>
          </a:r>
          <a:r>
            <a:rPr lang="en-US" sz="2200" kern="1200" dirty="0" smtClean="0"/>
            <a:t>to Social Welfare 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2nd Layer:  To implement Political Economy of </a:t>
          </a:r>
          <a:r>
            <a:rPr lang="en-US" sz="2200" b="1" u="sng" kern="1200" dirty="0" smtClean="0"/>
            <a:t>(Universal Service)</a:t>
          </a:r>
          <a:endParaRPr lang="en-GB" sz="2200" b="1" u="sng" kern="1200" dirty="0"/>
        </a:p>
      </dsp:txBody>
      <dsp:txXfrm>
        <a:off x="0" y="1262822"/>
        <a:ext cx="8215302" cy="1187145"/>
      </dsp:txXfrm>
    </dsp:sp>
    <dsp:sp modelId="{07103E26-72A7-4FF7-B8E4-0BFD4CA2742B}">
      <dsp:nvSpPr>
        <dsp:cNvPr id="0" name=""/>
        <dsp:cNvSpPr/>
      </dsp:nvSpPr>
      <dsp:spPr>
        <a:xfrm>
          <a:off x="0" y="2449967"/>
          <a:ext cx="8215302" cy="114324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Two Revolutions of Public Regulation: Industry Structure, Technology, Market Arrangements -- -- -- -- </a:t>
          </a:r>
          <a:endParaRPr lang="en-GB" sz="2800" kern="1200" dirty="0"/>
        </a:p>
      </dsp:txBody>
      <dsp:txXfrm>
        <a:off x="55809" y="2505776"/>
        <a:ext cx="8103684" cy="1031627"/>
      </dsp:txXfrm>
    </dsp:sp>
    <dsp:sp modelId="{331B9F6D-CCB3-4C68-ADC0-94684A155835}">
      <dsp:nvSpPr>
        <dsp:cNvPr id="0" name=""/>
        <dsp:cNvSpPr/>
      </dsp:nvSpPr>
      <dsp:spPr>
        <a:xfrm>
          <a:off x="0" y="3593213"/>
          <a:ext cx="8215302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3nd Layer:  To coordinate </a:t>
          </a:r>
          <a:r>
            <a:rPr lang="en-US" sz="2200" b="1" u="sng" kern="1200" dirty="0" smtClean="0"/>
            <a:t>(Unbundled Grids) </a:t>
          </a:r>
          <a:r>
            <a:rPr lang="en-US" sz="2200" kern="1200" dirty="0" smtClean="0"/>
            <a:t>&amp; </a:t>
          </a:r>
          <a:r>
            <a:rPr lang="en-US" sz="2200" b="1" u="sng" kern="1200" dirty="0" smtClean="0"/>
            <a:t>(Market Design)</a:t>
          </a:r>
          <a:endParaRPr lang="en-GB" sz="2200" b="1" u="sng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4th Layer: To innovate with </a:t>
          </a:r>
          <a:r>
            <a:rPr lang="en-US" sz="2200" b="1" u="sng" kern="1200" dirty="0" smtClean="0"/>
            <a:t>(Decentralization) </a:t>
          </a:r>
          <a:r>
            <a:rPr lang="en-US" sz="2200" kern="1200" dirty="0" smtClean="0"/>
            <a:t>+ </a:t>
          </a:r>
          <a:r>
            <a:rPr lang="en-US" sz="2200" b="1" u="sng" kern="1200" dirty="0" smtClean="0"/>
            <a:t>(Digitalization)</a:t>
          </a:r>
          <a:endParaRPr lang="en-GB" sz="2200" b="1" u="sng" kern="1200" dirty="0"/>
        </a:p>
      </dsp:txBody>
      <dsp:txXfrm>
        <a:off x="0" y="3593213"/>
        <a:ext cx="8215302" cy="150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FC83-C1C7-4552-9DF9-3FFC5D4D32E4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538E-9F28-4FC4-8B5A-3752470D9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49B2-99BF-4C5C-90A5-892F6B60191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5BE1-0FDC-4E5E-A141-6036D6B00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atter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7"/>
          </a:xfrm>
        </p:spPr>
        <p:txBody>
          <a:bodyPr anchor="b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6400800" cy="1872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B84-D60F-42EA-9DF2-B69307E44E69}" type="datetime1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6789-D242-4D40-AF71-1DA9CF44B5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19256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8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7AA2-2322-4A0D-8764-9C1E060557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/>
              <a:t>12/12/2018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6481-3E94-4D5C-AFE8-1EFBE10D50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/>
              <a:t>12/12/2018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6E33-FBFD-4C59-9825-C3270BE70F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77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168352" cy="9361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245422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3168352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ACD6-5B29-427E-B6BE-32C1944AA7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04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8760"/>
            <a:ext cx="5486400" cy="3530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B6FA-0BCB-4306-B200-BD1629BD8D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5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D9B9C2-50A4-F944-BC5F-096C969BB4AF}"/>
              </a:ext>
            </a:extLst>
          </p:cNvPr>
          <p:cNvSpPr/>
          <p:nvPr userDrawn="1"/>
        </p:nvSpPr>
        <p:spPr>
          <a:xfrm>
            <a:off x="6019800" y="260648"/>
            <a:ext cx="296946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1988840"/>
            <a:ext cx="71287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798C1-28A9-4707-8D4D-671C3615484B}" type="datetime1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D80E6-4526-4118-B3EC-FF4E77BA3A56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DD9D8-4ADB-7942-B6FD-197F8754ED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7941"/>
            <a:ext cx="2736304" cy="12406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648"/>
            <a:ext cx="82192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pic>
        <p:nvPicPr>
          <p:cNvPr id="10" name="Picture 9" descr="Screen Shot 2016-10-20 at 11.04.18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6381328"/>
            <a:ext cx="533647" cy="3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fsr.eui.eu/publications/the-digital-world-knocks-at-electricitys-door-six-building-blocks-to-understand-why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136904" cy="1728192"/>
          </a:xfrm>
        </p:spPr>
        <p:txBody>
          <a:bodyPr/>
          <a:lstStyle/>
          <a:p>
            <a:r>
              <a:rPr lang="en-US" altLang="zh-C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4 waves of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Regulation’s…</a:t>
            </a:r>
            <a:b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</a:b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facts &amp;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challenges…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/>
            </a:r>
            <a:b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06612"/>
            <a:ext cx="8161680" cy="1872208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Montevideo, 12 December 2018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/>
            </a:r>
            <a:b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</a:b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Jean-Michel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Glachant</a:t>
            </a:r>
            <a:b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altLang="zh-CN" sz="2400" dirty="0" err="1">
                <a:solidFill>
                  <a:schemeClr val="tx1"/>
                </a:solidFill>
                <a:cs typeface="Times New Roman" pitchFamily="18" charset="0"/>
              </a:rPr>
              <a:t>Directeur</a:t>
            </a:r>
            <a:r>
              <a:rPr lang="en-US" altLang="zh-CN" sz="2400" dirty="0">
                <a:solidFill>
                  <a:schemeClr val="tx1"/>
                </a:solidFill>
                <a:cs typeface="Times New Roman" pitchFamily="18" charset="0"/>
              </a:rPr>
              <a:t> Florence School of Regulation</a:t>
            </a:r>
            <a:br>
              <a:rPr lang="en-US" altLang="zh-CN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zh-CN" sz="2400" dirty="0" err="1">
                <a:solidFill>
                  <a:schemeClr val="tx1"/>
                </a:solidFill>
                <a:cs typeface="Times New Roman" pitchFamily="18" charset="0"/>
              </a:rPr>
              <a:t>Institut</a:t>
            </a:r>
            <a:r>
              <a:rPr lang="en-US" altLang="zh-CN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cs typeface="Times New Roman" pitchFamily="18" charset="0"/>
              </a:rPr>
              <a:t>Universitaire</a:t>
            </a:r>
            <a:r>
              <a:rPr lang="en-US" altLang="zh-CN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cs typeface="Times New Roman" pitchFamily="18" charset="0"/>
              </a:rPr>
              <a:t>Européen</a:t>
            </a:r>
            <a:r>
              <a:rPr lang="en-US" altLang="zh-CN" sz="2400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altLang="zh-CN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Florence, Italy)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6789-D242-4D40-AF71-1DA9CF44B5B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9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1"/>
            <a:ext cx="8075240" cy="2088231"/>
          </a:xfrm>
        </p:spPr>
        <p:txBody>
          <a:bodyPr/>
          <a:lstStyle/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r>
              <a:rPr lang="en-IE" sz="2400" b="1" dirty="0" smtClean="0">
                <a:solidFill>
                  <a:srgbClr val="FF0000"/>
                </a:solidFill>
              </a:rPr>
              <a:t>Do you want to know </a:t>
            </a:r>
            <a:r>
              <a:rPr lang="en-IE" sz="2400" b="1" dirty="0" smtClean="0">
                <a:solidFill>
                  <a:srgbClr val="FF0000"/>
                </a:solidFill>
              </a:rPr>
              <a:t>more about Digitalisation?</a:t>
            </a:r>
            <a:endParaRPr lang="en-IE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r>
              <a:rPr lang="en-IE" sz="2000" b="1" dirty="0" smtClean="0">
                <a:solidFill>
                  <a:srgbClr val="FF0000"/>
                </a:solidFill>
              </a:rPr>
              <a:t>Please read my </a:t>
            </a:r>
            <a:r>
              <a:rPr lang="en-IE" sz="2000" b="1" dirty="0">
                <a:solidFill>
                  <a:srgbClr val="FF0000"/>
                </a:solidFill>
              </a:rPr>
              <a:t>policy brief: </a:t>
            </a:r>
            <a:endParaRPr lang="en-IE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hlinkClick r:id="rId2"/>
              </a:rPr>
              <a:t>http</a:t>
            </a:r>
            <a:r>
              <a:rPr lang="en-IE" sz="2000" dirty="0">
                <a:hlinkClick r:id="rId2"/>
              </a:rPr>
              <a:t>://fsr.eui.eu/publications/the-digital-world-knocks-at-electricitys-door-six-building-blocks-to-understand-why</a:t>
            </a:r>
            <a:r>
              <a:rPr lang="en-IE" sz="2000" dirty="0" smtClean="0">
                <a:hlinkClick r:id="rId2"/>
              </a:rPr>
              <a:t>/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21045"/>
            <a:ext cx="6732473" cy="37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D6E33-FBFD-4C59-9825-C3270BE70F6D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13392" y="1844824"/>
            <a:ext cx="80645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000" b="1" dirty="0" err="1">
                <a:ea typeface="宋体" panose="02010600030101010101" pitchFamily="2" charset="-122"/>
              </a:rPr>
              <a:t>Muchas</a:t>
            </a:r>
            <a:r>
              <a:rPr lang="en-US" altLang="zh-CN" sz="4000" b="1" dirty="0">
                <a:ea typeface="宋体" panose="02010600030101010101" pitchFamily="2" charset="-122"/>
              </a:rPr>
              <a:t> Gracias! </a:t>
            </a:r>
            <a:r>
              <a:rPr lang="en-US" altLang="zh-CN" sz="4000" b="1" dirty="0" err="1">
                <a:ea typeface="宋体" panose="02010600030101010101" pitchFamily="2" charset="-122"/>
              </a:rPr>
              <a:t>Muito</a:t>
            </a:r>
            <a:r>
              <a:rPr lang="en-US" altLang="zh-CN" sz="4000" b="1" dirty="0">
                <a:ea typeface="宋体" panose="02010600030101010101" pitchFamily="2" charset="-122"/>
              </a:rPr>
              <a:t> obrigado!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3600" b="1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ea typeface="宋体" panose="02010600030101010101" pitchFamily="2" charset="-122"/>
              </a:rPr>
              <a:t>Email : jean-michel.glachant@eui.eu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6600"/>
                </a:solidFill>
                <a:ea typeface="宋体" panose="02010600030101010101" pitchFamily="2" charset="-122"/>
              </a:rPr>
              <a:t>Tweeting </a:t>
            </a:r>
            <a:r>
              <a:rPr lang="en-US" altLang="en-US" b="1" dirty="0">
                <a:solidFill>
                  <a:srgbClr val="FF6600"/>
                </a:solidFill>
                <a:ea typeface="宋体" panose="02010600030101010101" pitchFamily="2" charset="-122"/>
              </a:rPr>
              <a:t>no Twitter: @</a:t>
            </a:r>
            <a:r>
              <a:rPr lang="en-US" altLang="en-US" b="1" dirty="0" err="1">
                <a:solidFill>
                  <a:srgbClr val="FF6600"/>
                </a:solidFill>
                <a:ea typeface="宋体" panose="02010600030101010101" pitchFamily="2" charset="-122"/>
              </a:rPr>
              <a:t>JMGlachant</a:t>
            </a:r>
            <a:r>
              <a:rPr lang="en-US" altLang="en-US" b="1" dirty="0">
                <a:solidFill>
                  <a:srgbClr val="FF6600"/>
                </a:solidFill>
                <a:ea typeface="宋体" panose="02010600030101010101" pitchFamily="2" charset="-122"/>
              </a:rPr>
              <a:t> ~</a:t>
            </a:r>
            <a:r>
              <a:rPr lang="en-US" altLang="en-US" b="1" dirty="0" smtClean="0">
                <a:solidFill>
                  <a:srgbClr val="FF6600"/>
                </a:solidFill>
                <a:ea typeface="宋体" panose="02010600030101010101" pitchFamily="2" charset="-122"/>
              </a:rPr>
              <a:t>46 </a:t>
            </a:r>
            <a:r>
              <a:rPr lang="en-US" altLang="en-US" b="1" dirty="0">
                <a:solidFill>
                  <a:srgbClr val="FF6600"/>
                </a:solidFill>
                <a:ea typeface="宋体" panose="02010600030101010101" pitchFamily="2" charset="-122"/>
              </a:rPr>
              <a:t>000 tweets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Web </a:t>
            </a:r>
            <a:r>
              <a:rPr lang="en-US" altLang="en-US" b="1" dirty="0">
                <a:solidFill>
                  <a:srgbClr val="002060"/>
                </a:solidFill>
                <a:ea typeface="宋体" panose="02010600030101010101" pitchFamily="2" charset="-122"/>
              </a:rPr>
              <a:t>site: http://fsr.eui.eu/</a:t>
            </a:r>
          </a:p>
        </p:txBody>
      </p:sp>
    </p:spTree>
    <p:extLst>
      <p:ext uri="{BB962C8B-B14F-4D97-AF65-F5344CB8AC3E}">
        <p14:creationId xmlns:p14="http://schemas.microsoft.com/office/powerpoint/2010/main" val="18994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To stay young… for ever!</a:t>
            </a:r>
            <a:r>
              <a:rPr lang="en-US" dirty="0"/>
              <a:t/>
            </a:r>
            <a:br>
              <a:rPr lang="en-US" dirty="0"/>
            </a:br>
            <a:endParaRPr lang="en-IE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659" y="1124744"/>
            <a:ext cx="7272338" cy="4535487"/>
          </a:xfrm>
        </p:spPr>
      </p:pic>
    </p:spTree>
    <p:extLst>
      <p:ext uri="{BB962C8B-B14F-4D97-AF65-F5344CB8AC3E}">
        <p14:creationId xmlns:p14="http://schemas.microsoft.com/office/powerpoint/2010/main" val="1561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66458"/>
              </p:ext>
            </p:extLst>
          </p:nvPr>
        </p:nvGraphicFramePr>
        <p:xfrm>
          <a:off x="485930" y="1226292"/>
          <a:ext cx="821530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Regulation: a </a:t>
            </a:r>
            <a:r>
              <a:rPr lang="en-US" dirty="0">
                <a:solidFill>
                  <a:srgbClr val="C00000"/>
                </a:solidFill>
              </a:rPr>
              <a:t>Lego</a:t>
            </a:r>
            <a:r>
              <a:rPr lang="en-US" dirty="0"/>
              <a:t> to play…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85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58F01-D703-1D43-A112-F51EB6D91D68}" type="slidenum">
              <a:rPr lang="en-US" altLang="en-US" sz="1800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636732" y="692696"/>
            <a:ext cx="80645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+mj-lt"/>
              </a:rPr>
              <a:t>Decentralization </a:t>
            </a:r>
            <a:r>
              <a:rPr lang="en-GB" altLang="en-US" sz="2400" b="1" dirty="0" smtClean="0">
                <a:solidFill>
                  <a:schemeClr val="accent1"/>
                </a:solidFill>
                <a:latin typeface="+mj-lt"/>
              </a:rPr>
              <a:t>opens </a:t>
            </a:r>
            <a:r>
              <a:rPr lang="en-GB" altLang="en-US" sz="2400" b="1" dirty="0" smtClean="0">
                <a:solidFill>
                  <a:srgbClr val="FF0000"/>
                </a:solidFill>
                <a:latin typeface="+mj-lt"/>
              </a:rPr>
              <a:t>by</a:t>
            </a:r>
            <a:r>
              <a:rPr lang="en-GB" altLang="en-US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altLang="en-US" sz="2400" b="1" dirty="0">
                <a:solidFill>
                  <a:schemeClr val="accent1"/>
                </a:solidFill>
                <a:latin typeface="+mj-lt"/>
              </a:rPr>
              <a:t>streams of changes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GB" altLang="en-US" sz="2000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GB" alt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+mj-lt"/>
              </a:rPr>
              <a:t>Distributed 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+mj-lt"/>
              </a:rPr>
              <a:t>Generation</a:t>
            </a:r>
            <a:r>
              <a:rPr lang="en-GB" alt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en-US" sz="2000" dirty="0" smtClean="0">
                <a:solidFill>
                  <a:srgbClr val="FF0000"/>
                </a:solidFill>
                <a:latin typeface="+mj-lt"/>
              </a:rPr>
              <a:t>(Wind, solar)</a:t>
            </a:r>
            <a:endParaRPr lang="en-GB" altLang="en-US" sz="20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Size: Old 2GW or 600MW &gt; 10MW, 2MW &gt; 2kW = /1k to 1m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Location: TRSM grid &gt; </a:t>
            </a:r>
            <a:r>
              <a:rPr lang="en-GB" altLang="en-US" sz="2000" dirty="0" err="1" smtClean="0">
                <a:latin typeface="+mj-lt"/>
              </a:rPr>
              <a:t>Dstrb</a:t>
            </a:r>
            <a:r>
              <a:rPr lang="en-GB" altLang="en-US" sz="2000" dirty="0" smtClean="0">
                <a:latin typeface="+mj-lt"/>
              </a:rPr>
              <a:t> Grid</a:t>
            </a: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+mj-lt"/>
              </a:rPr>
              <a:t>2- 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+mj-lt"/>
              </a:rPr>
              <a:t>Demand Response </a:t>
            </a:r>
            <a:r>
              <a:rPr lang="en-GB" altLang="en-US" sz="2000" dirty="0" smtClean="0">
                <a:solidFill>
                  <a:srgbClr val="FF0000"/>
                </a:solidFill>
                <a:latin typeface="+mj-lt"/>
              </a:rPr>
              <a:t>(Aggregators, Platforms, </a:t>
            </a:r>
            <a:r>
              <a:rPr lang="en-GB" altLang="en-US" sz="2000" dirty="0" err="1" smtClean="0">
                <a:solidFill>
                  <a:srgbClr val="FF0000"/>
                </a:solidFill>
                <a:latin typeface="+mj-lt"/>
              </a:rPr>
              <a:t>etc</a:t>
            </a:r>
            <a:r>
              <a:rPr lang="en-GB" altLang="en-US" sz="2000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Size: Old 1MW &gt; 1 kW = /1k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Location: Behind the Meter</a:t>
            </a:r>
            <a:endParaRPr lang="en-GB" altLang="en-US" sz="20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u="sng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</a:rPr>
              <a:t>3- </a:t>
            </a:r>
            <a:r>
              <a:rPr lang="en-GB" altLang="en-US" sz="2000" b="1" u="sng" dirty="0" smtClean="0">
                <a:solidFill>
                  <a:srgbClr val="FF0000"/>
                </a:solidFill>
              </a:rPr>
              <a:t>More to come </a:t>
            </a:r>
            <a:r>
              <a:rPr lang="en-GB" altLang="en-US" sz="2000" dirty="0" smtClean="0">
                <a:solidFill>
                  <a:srgbClr val="FF0000"/>
                </a:solidFill>
              </a:rPr>
              <a:t>(Storage, </a:t>
            </a:r>
            <a:r>
              <a:rPr lang="en-GB" altLang="en-US" sz="2000" dirty="0" err="1" smtClean="0">
                <a:solidFill>
                  <a:srgbClr val="FF0000"/>
                </a:solidFill>
              </a:rPr>
              <a:t>El.cars</a:t>
            </a:r>
            <a:r>
              <a:rPr lang="en-GB" altLang="en-US" sz="2000" dirty="0" smtClean="0">
                <a:solidFill>
                  <a:srgbClr val="FF0000"/>
                </a:solidFill>
              </a:rPr>
              <a:t>, Smart Buildings)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Size: </a:t>
            </a:r>
            <a:r>
              <a:rPr lang="en-GB" altLang="en-US" sz="2000" dirty="0" smtClean="0"/>
              <a:t>? (Tesla </a:t>
            </a:r>
            <a:r>
              <a:rPr lang="en-GB" altLang="en-US" sz="2000" dirty="0" err="1" smtClean="0"/>
              <a:t>Australie</a:t>
            </a:r>
            <a:r>
              <a:rPr lang="en-GB" altLang="en-US" sz="2000" dirty="0" smtClean="0"/>
              <a:t> – Tesla Home); Fleets: </a:t>
            </a:r>
            <a:r>
              <a:rPr lang="en-GB" altLang="en-US" sz="2000" dirty="0" err="1" smtClean="0"/>
              <a:t>El.cars</a:t>
            </a:r>
            <a:r>
              <a:rPr lang="en-GB" altLang="en-US" sz="2000" dirty="0" smtClean="0"/>
              <a:t>; Smart Buildings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Location</a:t>
            </a:r>
            <a:r>
              <a:rPr lang="en-GB" altLang="en-US" sz="2000" dirty="0"/>
              <a:t>: </a:t>
            </a:r>
            <a:r>
              <a:rPr lang="en-GB" altLang="en-US" sz="2000" dirty="0" smtClean="0"/>
              <a:t>All Behind </a:t>
            </a:r>
            <a:r>
              <a:rPr lang="en-GB" altLang="en-US" sz="2000" dirty="0"/>
              <a:t>the Meter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0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B409C-33B7-794F-AF48-22E0E086C443}" type="slidenum">
              <a:rPr lang="en-US" altLang="en-US" sz="1800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554182" y="764704"/>
            <a:ext cx="81470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+mj-lt"/>
              </a:rPr>
              <a:t>1/ Decentralization </a:t>
            </a:r>
            <a:r>
              <a:rPr lang="en-GB" altLang="en-US" sz="2400" b="1" dirty="0" smtClean="0">
                <a:solidFill>
                  <a:srgbClr val="0070C0"/>
                </a:solidFill>
                <a:latin typeface="+mj-lt"/>
              </a:rPr>
              <a:t>has two children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j-lt"/>
              </a:rPr>
              <a:t>*1*End </a:t>
            </a:r>
            <a:r>
              <a:rPr lang="en-GB" altLang="en-US" sz="2400" dirty="0">
                <a:latin typeface="+mj-lt"/>
              </a:rPr>
              <a:t>of </a:t>
            </a:r>
            <a:r>
              <a:rPr lang="en-GB" altLang="en-US" sz="2400" i="1" u="sng" dirty="0" smtClean="0">
                <a:latin typeface="+mj-lt"/>
              </a:rPr>
              <a:t>single centralized Utilities</a:t>
            </a:r>
            <a:endParaRPr lang="en-GB" altLang="en-US" sz="2400" i="1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j-lt"/>
              </a:rPr>
              <a:t>substituting </a:t>
            </a:r>
            <a:r>
              <a:rPr lang="en-GB" altLang="en-US" sz="2400" dirty="0">
                <a:latin typeface="+mj-lt"/>
              </a:rPr>
              <a:t>multiple </a:t>
            </a:r>
            <a:r>
              <a:rPr lang="en-GB" altLang="en-US" sz="2400" dirty="0" smtClean="0">
                <a:latin typeface="+mj-lt"/>
              </a:rPr>
              <a:t>players, all along the value chain</a:t>
            </a:r>
            <a:endParaRPr lang="en-GB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i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j-lt"/>
              </a:rPr>
              <a:t>**2**End </a:t>
            </a:r>
            <a:r>
              <a:rPr lang="en-GB" altLang="en-US" sz="2400" dirty="0">
                <a:latin typeface="+mj-lt"/>
              </a:rPr>
              <a:t>of </a:t>
            </a:r>
            <a:r>
              <a:rPr lang="en-GB" altLang="en-US" sz="2400" i="1" u="sng" dirty="0"/>
              <a:t>single </a:t>
            </a:r>
            <a:r>
              <a:rPr lang="en-GB" altLang="en-US" sz="2400" i="1" u="sng" dirty="0" smtClean="0">
                <a:latin typeface="+mj-lt"/>
              </a:rPr>
              <a:t>centralized </a:t>
            </a:r>
            <a:r>
              <a:rPr lang="en-GB" altLang="en-US" sz="2400" i="1" u="sng" dirty="0">
                <a:latin typeface="+mj-lt"/>
              </a:rPr>
              <a:t>System </a:t>
            </a:r>
            <a:r>
              <a:rPr lang="en-GB" altLang="en-US" sz="2400" i="1" u="sng" dirty="0" smtClean="0">
                <a:latin typeface="+mj-lt"/>
              </a:rPr>
              <a:t>Operation</a:t>
            </a:r>
            <a:r>
              <a:rPr lang="en-GB" altLang="en-US" sz="2400" i="1" dirty="0" smtClean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j-lt"/>
              </a:rPr>
              <a:t>substituting </a:t>
            </a:r>
            <a:r>
              <a:rPr lang="en-GB" altLang="en-US" sz="2400" dirty="0">
                <a:latin typeface="+mj-lt"/>
              </a:rPr>
              <a:t>multiple levels of control &amp; </a:t>
            </a:r>
            <a:r>
              <a:rPr lang="en-GB" altLang="en-US" sz="2400" dirty="0" smtClean="0">
                <a:latin typeface="+mj-lt"/>
              </a:rPr>
              <a:t>optimization</a:t>
            </a:r>
            <a:r>
              <a:rPr lang="en-GB" altLang="en-US" sz="2400" i="1" dirty="0" smtClean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dirty="0" smtClean="0">
                <a:latin typeface="+mj-lt"/>
              </a:rPr>
              <a:t>(micro-grids; distribution grids; transmission grids)</a:t>
            </a:r>
            <a:endParaRPr lang="en-GB" altLang="en-US" sz="2400" i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       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8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97F428-842C-BB41-993A-F33A3E295146}" type="slidenum">
              <a:rPr lang="en-US" altLang="en-US" sz="1800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636732" y="620688"/>
            <a:ext cx="80645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accent1"/>
                </a:solidFill>
                <a:latin typeface="+mn-lt"/>
              </a:rPr>
              <a:t>Digitalization </a:t>
            </a:r>
            <a:r>
              <a:rPr lang="en-GB" altLang="en-US" sz="2400" b="1" dirty="0" err="1" smtClean="0">
                <a:solidFill>
                  <a:schemeClr val="accent1"/>
                </a:solidFill>
                <a:latin typeface="+mn-lt"/>
              </a:rPr>
              <a:t>favoring</a:t>
            </a:r>
            <a:r>
              <a:rPr lang="en-GB" altLang="en-US" sz="2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two</a:t>
            </a:r>
            <a:r>
              <a:rPr lang="en-GB" altLang="en-US" sz="2400" b="1" dirty="0">
                <a:solidFill>
                  <a:schemeClr val="accent1"/>
                </a:solidFill>
                <a:latin typeface="+mn-lt"/>
              </a:rPr>
              <a:t> streams of changes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/ 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Playing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from </a:t>
            </a:r>
            <a:r>
              <a:rPr lang="en-GB" altLang="en-US" sz="2400" b="1" u="sng" dirty="0">
                <a:solidFill>
                  <a:srgbClr val="FF0000"/>
                </a:solidFill>
                <a:latin typeface="+mn-lt"/>
              </a:rPr>
              <a:t>outside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2400" b="1" dirty="0">
                <a:solidFill>
                  <a:srgbClr val="0070C0"/>
                </a:solidFill>
                <a:latin typeface="+mn-lt"/>
              </a:rPr>
              <a:t>Traditional Sector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: </a:t>
            </a:r>
            <a:endParaRPr lang="en-GB" alt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Fleets of “</a:t>
            </a:r>
            <a:r>
              <a:rPr lang="en-GB" altLang="en-US" sz="2400" b="1" i="1" dirty="0" smtClean="0">
                <a:latin typeface="+mn-lt"/>
              </a:rPr>
              <a:t>Behind </a:t>
            </a:r>
            <a:r>
              <a:rPr lang="en-GB" altLang="en-US" sz="2400" b="1" i="1" dirty="0">
                <a:latin typeface="+mn-lt"/>
              </a:rPr>
              <a:t>the Meter </a:t>
            </a:r>
            <a:r>
              <a:rPr lang="en-GB" altLang="en-US" sz="2400" dirty="0">
                <a:latin typeface="+mn-lt"/>
              </a:rPr>
              <a:t>devices” </a:t>
            </a:r>
            <a:r>
              <a:rPr lang="en-GB" altLang="en-US" sz="2400" dirty="0" smtClean="0">
                <a:latin typeface="+mn-lt"/>
              </a:rPr>
              <a:t>can be </a:t>
            </a:r>
            <a:r>
              <a:rPr lang="en-GB" altLang="en-US" sz="2400" dirty="0">
                <a:latin typeface="+mn-lt"/>
              </a:rPr>
              <a:t>gathered &amp; </a:t>
            </a:r>
            <a:r>
              <a:rPr lang="en-GB" altLang="en-US" sz="2400" dirty="0" smtClean="0">
                <a:latin typeface="+mn-lt"/>
              </a:rPr>
              <a:t>controlled </a:t>
            </a:r>
            <a:r>
              <a:rPr lang="en-GB" altLang="en-US" sz="2400" dirty="0">
                <a:latin typeface="+mn-lt"/>
              </a:rPr>
              <a:t>to be managed as system smart assets </a:t>
            </a:r>
            <a:endParaRPr lang="en-GB" altLang="en-US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&gt; </a:t>
            </a:r>
            <a:r>
              <a:rPr lang="en-GB" altLang="en-US" sz="2400" dirty="0">
                <a:latin typeface="+mn-lt"/>
              </a:rPr>
              <a:t>electric car </a:t>
            </a:r>
            <a:r>
              <a:rPr lang="en-GB" altLang="en-US" sz="2400" dirty="0" smtClean="0">
                <a:latin typeface="+mn-lt"/>
              </a:rPr>
              <a:t>fleets; “</a:t>
            </a:r>
            <a:r>
              <a:rPr lang="en-GB" altLang="en-US" sz="2400" i="1" dirty="0">
                <a:latin typeface="+mn-lt"/>
              </a:rPr>
              <a:t>zero net consumption</a:t>
            </a:r>
            <a:r>
              <a:rPr lang="en-GB" altLang="en-US" sz="2400" dirty="0">
                <a:latin typeface="+mn-lt"/>
              </a:rPr>
              <a:t>” </a:t>
            </a:r>
            <a:r>
              <a:rPr lang="en-GB" altLang="en-US" sz="2400" dirty="0" smtClean="0">
                <a:latin typeface="+mn-lt"/>
              </a:rPr>
              <a:t>buildings</a:t>
            </a:r>
            <a:endParaRPr lang="en-GB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2/ </a:t>
            </a:r>
            <a:r>
              <a:rPr lang="en-GB" altLang="en-US" sz="2400" b="1" u="sng" dirty="0">
                <a:solidFill>
                  <a:srgbClr val="FF0000"/>
                </a:solidFill>
                <a:latin typeface="+mn-lt"/>
              </a:rPr>
              <a:t>New ways 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of coordinating </a:t>
            </a:r>
            <a:r>
              <a:rPr lang="en-GB" altLang="en-US" sz="24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GB" altLang="en-US" sz="2400" b="1" dirty="0" smtClean="0">
                <a:solidFill>
                  <a:srgbClr val="0070C0"/>
                </a:solidFill>
                <a:latin typeface="+mn-lt"/>
              </a:rPr>
              <a:t>mall decentralized units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:</a:t>
            </a:r>
            <a:r>
              <a:rPr lang="en-GB" altLang="en-US" sz="24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thanks </a:t>
            </a:r>
            <a:r>
              <a:rPr lang="en-GB" altLang="en-US" sz="2400" dirty="0">
                <a:latin typeface="+mn-lt"/>
              </a:rPr>
              <a:t>to </a:t>
            </a:r>
            <a:r>
              <a:rPr lang="en-GB" altLang="en-US" sz="2400" dirty="0" err="1">
                <a:latin typeface="+mn-lt"/>
              </a:rPr>
              <a:t>Agregators</a:t>
            </a:r>
            <a:r>
              <a:rPr lang="en-GB" altLang="en-US" sz="2400" dirty="0">
                <a:latin typeface="+mn-lt"/>
              </a:rPr>
              <a:t> &amp; </a:t>
            </a:r>
            <a:r>
              <a:rPr lang="en-GB" altLang="en-US" sz="2400" dirty="0" smtClean="0">
                <a:latin typeface="+mn-lt"/>
              </a:rPr>
              <a:t>Platforms </a:t>
            </a:r>
            <a:r>
              <a:rPr lang="en-GB" altLang="en-US" sz="2400" b="1" i="1" dirty="0" smtClean="0">
                <a:latin typeface="+mn-lt"/>
              </a:rPr>
              <a:t>P2P</a:t>
            </a:r>
            <a:r>
              <a:rPr lang="en-GB" altLang="en-US" sz="2400" dirty="0" smtClean="0">
                <a:latin typeface="+mn-lt"/>
              </a:rPr>
              <a:t> </a:t>
            </a:r>
            <a:endParaRPr lang="en-GB" altLang="en-US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down </a:t>
            </a:r>
            <a:r>
              <a:rPr lang="en-GB" altLang="en-US" sz="2400" dirty="0">
                <a:latin typeface="+mn-lt"/>
              </a:rPr>
              <a:t>to </a:t>
            </a:r>
            <a:r>
              <a:rPr lang="en-GB" altLang="en-US" sz="2400" b="1" dirty="0" err="1">
                <a:latin typeface="+mn-lt"/>
              </a:rPr>
              <a:t>Blockchain</a:t>
            </a:r>
            <a:r>
              <a:rPr lang="en-GB" altLang="en-US" sz="2400" dirty="0">
                <a:latin typeface="+mn-lt"/>
              </a:rPr>
              <a:t> networks </a:t>
            </a:r>
            <a:endParaRPr lang="en-GB" altLang="en-US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&gt;</a:t>
            </a:r>
            <a:r>
              <a:rPr lang="en-GB" altLang="en-US" sz="2400" dirty="0" err="1" smtClean="0">
                <a:latin typeface="+mn-lt"/>
              </a:rPr>
              <a:t>Blockchain</a:t>
            </a:r>
            <a:r>
              <a:rPr lang="en-GB" altLang="en-US" sz="2400" dirty="0" smtClean="0">
                <a:latin typeface="+mn-lt"/>
              </a:rPr>
              <a:t> </a:t>
            </a:r>
            <a:r>
              <a:rPr lang="en-GB" altLang="en-US" sz="2400" dirty="0">
                <a:latin typeface="+mn-lt"/>
              </a:rPr>
              <a:t>network </a:t>
            </a:r>
            <a:r>
              <a:rPr lang="en-GB" altLang="en-US" sz="2400" dirty="0" smtClean="0">
                <a:latin typeface="+mn-lt"/>
              </a:rPr>
              <a:t>is </a:t>
            </a:r>
            <a:r>
              <a:rPr lang="en-GB" altLang="en-US" sz="2400" b="1" i="1" dirty="0" smtClean="0">
                <a:latin typeface="+mn-lt"/>
              </a:rPr>
              <a:t>P2P</a:t>
            </a:r>
            <a:r>
              <a:rPr lang="en-GB" altLang="en-US" sz="2400" dirty="0" smtClean="0">
                <a:latin typeface="+mn-lt"/>
              </a:rPr>
              <a:t> with </a:t>
            </a:r>
            <a:r>
              <a:rPr lang="en-GB" altLang="en-US" sz="2400" dirty="0">
                <a:latin typeface="+mn-lt"/>
              </a:rPr>
              <a:t>NO intermediary, </a:t>
            </a:r>
            <a:r>
              <a:rPr lang="en-GB" altLang="en-US" sz="2400" dirty="0" smtClean="0">
                <a:latin typeface="+mn-lt"/>
              </a:rPr>
              <a:t>NO </a:t>
            </a:r>
            <a:r>
              <a:rPr lang="en-GB" altLang="en-US" sz="2400" dirty="0">
                <a:latin typeface="+mn-lt"/>
              </a:rPr>
              <a:t>UBER between </a:t>
            </a:r>
            <a:r>
              <a:rPr lang="en-GB" altLang="en-US" sz="2400" dirty="0" smtClean="0">
                <a:latin typeface="+mn-lt"/>
              </a:rPr>
              <a:t>Peer-2-Peer</a:t>
            </a:r>
            <a:endParaRPr lang="en-GB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</a:rPr>
              <a:t>3/ </a:t>
            </a:r>
            <a:r>
              <a:rPr lang="en-GB" altLang="en-US" sz="2400" b="1" dirty="0" smtClean="0">
                <a:latin typeface="+mn-lt"/>
              </a:rPr>
              <a:t>BUT, but, BUT…</a:t>
            </a:r>
            <a:endParaRPr lang="en-GB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5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97F428-842C-BB41-993A-F33A3E295146}" type="slidenum">
              <a:rPr lang="en-US" altLang="en-US" sz="1800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636732" y="620688"/>
            <a:ext cx="80645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accent1"/>
                </a:solidFill>
                <a:latin typeface="+mn-lt"/>
              </a:rPr>
              <a:t>Digitalization </a:t>
            </a:r>
            <a:r>
              <a:rPr lang="en-GB" altLang="en-US" sz="1400" b="1" dirty="0" err="1">
                <a:solidFill>
                  <a:schemeClr val="accent1"/>
                </a:solidFill>
                <a:latin typeface="+mn-lt"/>
              </a:rPr>
              <a:t>favors</a:t>
            </a:r>
            <a:r>
              <a:rPr lang="en-GB" altLang="en-US" sz="1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altLang="en-US" sz="1400" b="1" dirty="0">
                <a:solidFill>
                  <a:srgbClr val="FF0000"/>
                </a:solidFill>
                <a:latin typeface="+mn-lt"/>
              </a:rPr>
              <a:t>two</a:t>
            </a:r>
            <a:r>
              <a:rPr lang="en-GB" altLang="en-US" sz="1400" b="1" dirty="0">
                <a:solidFill>
                  <a:schemeClr val="accent1"/>
                </a:solidFill>
                <a:latin typeface="+mn-lt"/>
              </a:rPr>
              <a:t> streams of changes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1/ </a:t>
            </a:r>
            <a:r>
              <a:rPr lang="en-GB" altLang="en-US" sz="1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Playing</a:t>
            </a:r>
            <a:r>
              <a:rPr lang="en-GB" altLang="en-US" sz="1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en-US" sz="1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from </a:t>
            </a:r>
            <a:r>
              <a:rPr lang="en-GB" altLang="en-US" sz="1400" b="1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outside</a:t>
            </a:r>
            <a:r>
              <a:rPr lang="en-GB" altLang="en-US" sz="1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Traditional </a:t>
            </a:r>
            <a:r>
              <a:rPr lang="en-GB" altLang="en-US" sz="1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Sector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2/ </a:t>
            </a:r>
            <a:r>
              <a:rPr lang="en-GB" altLang="en-US" sz="1400" b="1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New ways </a:t>
            </a:r>
            <a:r>
              <a:rPr lang="en-GB" altLang="en-US" sz="1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of coordinating </a:t>
            </a:r>
            <a:r>
              <a:rPr lang="en-GB" altLang="en-US" sz="1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all decentralized units</a:t>
            </a:r>
            <a:r>
              <a:rPr lang="en-GB" altLang="en-US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</a:rPr>
              <a:t>3/ </a:t>
            </a:r>
            <a:r>
              <a:rPr lang="en-GB" altLang="en-US" sz="2400" b="1" dirty="0" smtClean="0">
                <a:latin typeface="+mn-lt"/>
              </a:rPr>
              <a:t>BUT, but, BUT </a:t>
            </a:r>
            <a:r>
              <a:rPr lang="en-GB" altLang="en-US" sz="2400" b="1" dirty="0">
                <a:latin typeface="+mn-lt"/>
              </a:rPr>
              <a:t>WITHIN </a:t>
            </a:r>
            <a:r>
              <a:rPr lang="en-GB" altLang="en-US" sz="2400" dirty="0">
                <a:solidFill>
                  <a:srgbClr val="0070C0"/>
                </a:solidFill>
                <a:latin typeface="+mn-lt"/>
              </a:rPr>
              <a:t>“</a:t>
            </a:r>
            <a:r>
              <a:rPr lang="en-GB" altLang="en-US" sz="2400" b="1" u="sng" dirty="0">
                <a:solidFill>
                  <a:srgbClr val="0070C0"/>
                </a:solidFill>
                <a:latin typeface="+mn-lt"/>
              </a:rPr>
              <a:t>Amazon Delivery </a:t>
            </a:r>
            <a:r>
              <a:rPr lang="en-GB" altLang="en-US" sz="2400" b="1" u="sng" dirty="0" smtClean="0">
                <a:solidFill>
                  <a:srgbClr val="0070C0"/>
                </a:solidFill>
                <a:latin typeface="+mn-lt"/>
              </a:rPr>
              <a:t>Loop</a:t>
            </a:r>
            <a:r>
              <a:rPr lang="en-GB" altLang="en-US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sz="2400" b="1" dirty="0" smtClean="0">
                <a:solidFill>
                  <a:srgbClr val="0070C0"/>
                </a:solidFill>
                <a:latin typeface="+mn-lt"/>
              </a:rPr>
              <a:t>constraint”</a:t>
            </a:r>
            <a:r>
              <a:rPr lang="en-GB" altLang="en-US" sz="2400" dirty="0" smtClean="0">
                <a:solidFill>
                  <a:srgbClr val="0070C0"/>
                </a:solidFill>
                <a:latin typeface="+mn-lt"/>
              </a:rPr>
              <a:t> </a:t>
            </a:r>
            <a:endParaRPr lang="en-GB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&gt; </a:t>
            </a:r>
            <a:r>
              <a:rPr lang="en-GB" altLang="en-US" sz="2400" dirty="0" smtClean="0">
                <a:latin typeface="+mn-lt"/>
              </a:rPr>
              <a:t>the </a:t>
            </a:r>
            <a:r>
              <a:rPr lang="en-GB" altLang="en-US" sz="2400" dirty="0" smtClean="0">
                <a:latin typeface="+mn-lt"/>
              </a:rPr>
              <a:t>needed / desired “</a:t>
            </a:r>
            <a:r>
              <a:rPr lang="en-GB" altLang="en-US" sz="2400" b="1" u="sng" dirty="0" smtClean="0">
                <a:solidFill>
                  <a:srgbClr val="FF0000"/>
                </a:solidFill>
                <a:latin typeface="+mn-lt"/>
              </a:rPr>
              <a:t>Distribution Grid </a:t>
            </a:r>
            <a:r>
              <a:rPr lang="en-GB" altLang="en-US" sz="2400" b="1" i="1" u="sng" dirty="0" smtClean="0">
                <a:solidFill>
                  <a:srgbClr val="FF0000"/>
                </a:solidFill>
                <a:latin typeface="+mn-lt"/>
              </a:rPr>
              <a:t>Platform</a:t>
            </a:r>
            <a:r>
              <a:rPr lang="en-GB" altLang="en-US" sz="2400" dirty="0" smtClean="0">
                <a:latin typeface="+mn-lt"/>
              </a:rPr>
              <a:t>”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&gt; “</a:t>
            </a:r>
            <a:r>
              <a:rPr lang="en-GB" altLang="en-US" sz="2400" b="1" i="1" dirty="0">
                <a:solidFill>
                  <a:srgbClr val="FF0000"/>
                </a:solidFill>
                <a:latin typeface="+mn-lt"/>
              </a:rPr>
              <a:t>Utility of the Future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en-GB" altLang="en-US" sz="2400" b="1" dirty="0">
                <a:solidFill>
                  <a:srgbClr val="FF0000"/>
                </a:solidFill>
              </a:rPr>
              <a:t>Ignacio Perez-Arriaga </a:t>
            </a:r>
            <a:endParaRPr lang="en-GB" alt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when perfectly </a:t>
            </a:r>
            <a:r>
              <a:rPr lang="en-GB" altLang="en-US" sz="2400" dirty="0">
                <a:latin typeface="+mn-lt"/>
              </a:rPr>
              <a:t>set </a:t>
            </a:r>
            <a:r>
              <a:rPr lang="en-GB" altLang="en-US" sz="2400" dirty="0" smtClean="0">
                <a:latin typeface="+mn-lt"/>
              </a:rPr>
              <a:t>up </a:t>
            </a:r>
            <a:r>
              <a:rPr lang="en-GB" altLang="en-US" sz="2400" dirty="0" smtClean="0">
                <a:latin typeface="+mn-lt"/>
              </a:rPr>
              <a:t>(his MIT </a:t>
            </a:r>
            <a:r>
              <a:rPr lang="en-GB" altLang="en-US" sz="2400" dirty="0" smtClean="0">
                <a:latin typeface="+mn-lt"/>
              </a:rPr>
              <a:t>Report 2016)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&gt;&gt;New York “</a:t>
            </a:r>
            <a:r>
              <a:rPr lang="en-GB" altLang="en-US" sz="2400" b="1" i="1" dirty="0" smtClean="0">
                <a:solidFill>
                  <a:srgbClr val="FF0000"/>
                </a:solidFill>
                <a:latin typeface="+mn-lt"/>
              </a:rPr>
              <a:t>Distribution Platform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” project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</a:rPr>
              <a:t>if implemented 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(Sioshansi Fereidoon </a:t>
            </a:r>
            <a:r>
              <a:rPr lang="en-GB" altLang="en-US" sz="2400" dirty="0" smtClean="0">
                <a:latin typeface="+mn-lt"/>
              </a:rPr>
              <a:t>books 2017</a:t>
            </a:r>
            <a:r>
              <a:rPr lang="en-GB" altLang="en-US" sz="2400" dirty="0" smtClean="0">
                <a:latin typeface="+mn-lt"/>
              </a:rPr>
              <a:t>; 2019</a:t>
            </a:r>
            <a:r>
              <a:rPr lang="en-GB" altLang="en-US" sz="2400" b="1" dirty="0" smtClean="0">
                <a:solidFill>
                  <a:srgbClr val="FF0000"/>
                </a:solidFill>
                <a:latin typeface="+mn-lt"/>
              </a:rPr>
              <a:t>) </a:t>
            </a:r>
            <a:endParaRPr lang="en-GB" altLang="en-US" sz="24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4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2F384-C6D2-CB40-AAEA-96EC0E37435A}" type="slidenum">
              <a:rPr lang="en-US" altLang="en-US" sz="1800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92269" y="548680"/>
            <a:ext cx="820896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dirty="0" smtClean="0">
                <a:solidFill>
                  <a:schemeClr val="accent1"/>
                </a:solidFill>
                <a:latin typeface="+mn-lt"/>
              </a:rPr>
              <a:t>Decentralization</a:t>
            </a:r>
            <a:r>
              <a:rPr lang="en-GB" altLang="en-US" sz="2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altLang="en-US" sz="2400" b="1" dirty="0">
                <a:solidFill>
                  <a:schemeClr val="accent1"/>
                </a:solidFill>
                <a:latin typeface="+mn-lt"/>
              </a:rPr>
              <a:t>&amp; </a:t>
            </a:r>
            <a:r>
              <a:rPr lang="en-GB" altLang="en-US" sz="2400" b="1" i="1" dirty="0">
                <a:solidFill>
                  <a:schemeClr val="accent1"/>
                </a:solidFill>
                <a:latin typeface="+mn-lt"/>
              </a:rPr>
              <a:t>Digitalization</a:t>
            </a:r>
            <a:r>
              <a:rPr lang="en-GB" altLang="en-US" sz="2400" b="1" dirty="0">
                <a:solidFill>
                  <a:schemeClr val="accent1"/>
                </a:solidFill>
                <a:latin typeface="+mn-lt"/>
              </a:rPr>
              <a:t>  </a:t>
            </a:r>
            <a:r>
              <a:rPr lang="en-GB" altLang="en-US" sz="2400" b="1" dirty="0" smtClean="0">
                <a:solidFill>
                  <a:schemeClr val="accent1"/>
                </a:solidFill>
                <a:latin typeface="+mn-lt"/>
              </a:rPr>
              <a:t>can </a:t>
            </a:r>
            <a:r>
              <a:rPr lang="en-GB" altLang="en-US" sz="2400" b="1" u="sng" dirty="0" smtClean="0">
                <a:solidFill>
                  <a:srgbClr val="FF0000"/>
                </a:solidFill>
                <a:latin typeface="+mn-lt"/>
              </a:rPr>
              <a:t>only</a:t>
            </a:r>
            <a:r>
              <a:rPr lang="en-GB" altLang="en-US" sz="2400" b="1" dirty="0" smtClean="0">
                <a:solidFill>
                  <a:schemeClr val="accent1"/>
                </a:solidFill>
                <a:latin typeface="+mn-lt"/>
              </a:rPr>
              <a:t> strongly </a:t>
            </a:r>
            <a:r>
              <a:rPr lang="en-GB" altLang="en-US" sz="2400" b="1" dirty="0">
                <a:solidFill>
                  <a:schemeClr val="accent1"/>
                </a:solidFill>
                <a:latin typeface="+mn-lt"/>
              </a:rPr>
              <a:t>interact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+mn-lt"/>
              </a:rPr>
              <a:t>1/ </a:t>
            </a:r>
            <a:r>
              <a:rPr lang="en-GB" altLang="en-US" sz="2000" b="1" u="sng" dirty="0">
                <a:solidFill>
                  <a:srgbClr val="FF0000"/>
                </a:solidFill>
                <a:latin typeface="+mn-lt"/>
              </a:rPr>
              <a:t>Because</a:t>
            </a:r>
            <a:r>
              <a:rPr lang="en-GB" altLang="en-US" sz="2000" b="1" dirty="0">
                <a:solidFill>
                  <a:srgbClr val="FF0000"/>
                </a:solidFill>
                <a:latin typeface="+mn-lt"/>
              </a:rPr>
              <a:t> they have </a:t>
            </a:r>
            <a:r>
              <a:rPr lang="en-GB" altLang="en-US" sz="2000" b="1" dirty="0">
                <a:solidFill>
                  <a:srgbClr val="0070C0"/>
                </a:solidFill>
                <a:latin typeface="+mn-lt"/>
              </a:rPr>
              <a:t>similar 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wings </a:t>
            </a:r>
            <a:r>
              <a:rPr lang="en-GB" altLang="en-US" sz="2000" b="1" dirty="0">
                <a:solidFill>
                  <a:srgbClr val="0070C0"/>
                </a:solidFill>
                <a:latin typeface="+mn-lt"/>
              </a:rPr>
              <a:t>of 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change</a:t>
            </a:r>
            <a:endParaRPr lang="en-GB" altLang="en-US" sz="20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+mn-lt"/>
              </a:rPr>
              <a:t>Decentralization, more </a:t>
            </a:r>
            <a:r>
              <a:rPr lang="en-GB" altLang="en-US" sz="2000" dirty="0" err="1" smtClean="0">
                <a:latin typeface="+mn-lt"/>
              </a:rPr>
              <a:t>playuers</a:t>
            </a:r>
            <a:r>
              <a:rPr lang="en-GB" altLang="en-US" sz="2000" dirty="0" smtClean="0">
                <a:latin typeface="+mn-lt"/>
              </a:rPr>
              <a:t>, smaller units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+mn-lt"/>
              </a:rPr>
              <a:t>“</a:t>
            </a:r>
            <a:r>
              <a:rPr lang="en-GB" altLang="en-US" sz="2000" b="1" dirty="0">
                <a:latin typeface="+mn-lt"/>
              </a:rPr>
              <a:t>Behind the Meter</a:t>
            </a:r>
            <a:r>
              <a:rPr lang="en-GB" altLang="en-US" sz="2000" dirty="0">
                <a:latin typeface="+mn-lt"/>
              </a:rPr>
              <a:t>” </a:t>
            </a:r>
            <a:r>
              <a:rPr lang="en-GB" altLang="en-US" sz="2000" dirty="0" smtClean="0">
                <a:latin typeface="+mn-lt"/>
              </a:rPr>
              <a:t>targets </a:t>
            </a:r>
            <a:r>
              <a:rPr lang="en-GB" altLang="en-US" sz="2000" dirty="0">
                <a:latin typeface="+mn-lt"/>
              </a:rPr>
              <a:t>of </a:t>
            </a:r>
            <a:r>
              <a:rPr lang="en-GB" altLang="en-US" sz="2000" dirty="0" smtClean="0">
                <a:latin typeface="+mn-lt"/>
              </a:rPr>
              <a:t>“smart assets” </a:t>
            </a:r>
            <a:endParaRPr lang="en-GB" altLang="en-US" sz="2000" dirty="0"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 smtClean="0">
                <a:latin typeface="+mn-lt"/>
              </a:rPr>
              <a:t>Aggregators</a:t>
            </a:r>
            <a:r>
              <a:rPr lang="en-GB" altLang="en-US" sz="2000" dirty="0" smtClean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&amp; </a:t>
            </a:r>
            <a:r>
              <a:rPr lang="en-GB" altLang="en-US" sz="2000" b="1" dirty="0" smtClean="0">
                <a:latin typeface="+mn-lt"/>
              </a:rPr>
              <a:t>Platforms P2P</a:t>
            </a:r>
            <a:r>
              <a:rPr lang="en-GB" altLang="en-US" sz="2000" dirty="0" smtClean="0">
                <a:latin typeface="+mn-lt"/>
              </a:rPr>
              <a:t> </a:t>
            </a:r>
            <a:r>
              <a:rPr lang="en-GB" altLang="en-US" sz="2000" dirty="0">
                <a:latin typeface="+mn-lt"/>
              </a:rPr>
              <a:t>offering </a:t>
            </a:r>
            <a:r>
              <a:rPr lang="en-GB" altLang="en-US" sz="2000" dirty="0" smtClean="0">
                <a:latin typeface="+mn-lt"/>
              </a:rPr>
              <a:t>ways of entry </a:t>
            </a:r>
            <a:r>
              <a:rPr lang="en-GB" altLang="en-US" sz="2000" dirty="0" smtClean="0">
                <a:latin typeface="+mn-lt"/>
              </a:rPr>
              <a:t>into </a:t>
            </a:r>
            <a:r>
              <a:rPr lang="en-GB" altLang="en-US" sz="2000" dirty="0">
                <a:latin typeface="+mn-lt"/>
              </a:rPr>
              <a:t>the “</a:t>
            </a:r>
            <a:r>
              <a:rPr lang="en-GB" altLang="en-US" sz="2000" b="1" dirty="0">
                <a:latin typeface="+mn-lt"/>
              </a:rPr>
              <a:t>El. Amazon Loop</a:t>
            </a:r>
            <a:r>
              <a:rPr lang="en-GB" altLang="en-US" sz="2000" dirty="0">
                <a:latin typeface="+mn-lt"/>
              </a:rPr>
              <a:t>” delivery constraint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+mn-lt"/>
              </a:rPr>
              <a:t>2/ 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+mn-lt"/>
              </a:rPr>
              <a:t>Because</a:t>
            </a: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 both 2Ds (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ecentralization &amp; 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GB" altLang="en-US" sz="2000" b="1" dirty="0" smtClean="0">
                <a:solidFill>
                  <a:srgbClr val="FF0000"/>
                </a:solidFill>
                <a:latin typeface="+mn-lt"/>
              </a:rPr>
              <a:t>igitalization)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touch upon the same: </a:t>
            </a:r>
            <a:r>
              <a:rPr lang="en-GB" altLang="en-US" sz="2000" b="1" dirty="0">
                <a:solidFill>
                  <a:srgbClr val="0070C0"/>
                </a:solidFill>
                <a:latin typeface="+mn-lt"/>
              </a:rPr>
              <a:t>tasks, assets, operation, apps, integrators, 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platforms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&gt;  </a:t>
            </a:r>
            <a:r>
              <a:rPr lang="en-GB" altLang="en-US" sz="2000" b="1" i="1" u="sng" dirty="0">
                <a:latin typeface="+mn-lt"/>
              </a:rPr>
              <a:t>Up </a:t>
            </a:r>
            <a:r>
              <a:rPr lang="en-GB" altLang="en-US" sz="2000" b="1" i="1" u="sng" dirty="0" smtClean="0">
                <a:latin typeface="+mn-lt"/>
              </a:rPr>
              <a:t>to </a:t>
            </a:r>
            <a:r>
              <a:rPr lang="en-GB" altLang="en-US" sz="2000" b="1" i="1" u="sng" dirty="0">
                <a:latin typeface="+mn-lt"/>
              </a:rPr>
              <a:t>Governance</a:t>
            </a:r>
            <a:r>
              <a:rPr lang="en-GB" altLang="en-US" sz="20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with </a:t>
            </a:r>
            <a:r>
              <a:rPr lang="en-GB" altLang="en-US" sz="2000" dirty="0">
                <a:latin typeface="+mn-lt"/>
              </a:rPr>
              <a:t>new types of </a:t>
            </a:r>
            <a:r>
              <a:rPr lang="en-GB" altLang="en-US" sz="2000" dirty="0" smtClean="0">
                <a:latin typeface="+mn-lt"/>
              </a:rPr>
              <a:t>players going to play, </a:t>
            </a:r>
            <a:r>
              <a:rPr lang="en-GB" altLang="en-US" sz="2000" dirty="0">
                <a:latin typeface="+mn-lt"/>
              </a:rPr>
              <a:t>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		*</a:t>
            </a:r>
            <a:r>
              <a:rPr lang="en-GB" altLang="en-US" sz="2000" b="1" dirty="0">
                <a:latin typeface="+mn-lt"/>
              </a:rPr>
              <a:t>Communities of Peers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		**</a:t>
            </a:r>
            <a:r>
              <a:rPr lang="en-GB" altLang="en-US" sz="2000" b="1" dirty="0">
                <a:latin typeface="+mn-lt"/>
              </a:rPr>
              <a:t>Clubs of Partners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		***</a:t>
            </a:r>
            <a:r>
              <a:rPr lang="en-GB" altLang="en-US" sz="2000" b="1" dirty="0">
                <a:latin typeface="+mn-lt"/>
              </a:rPr>
              <a:t>Smart Local Authorities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 bwMode="auto">
          <a:xfrm>
            <a:off x="539552" y="260649"/>
            <a:ext cx="7772400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it-IT" sz="2400" b="1" u="sng" dirty="0" smtClean="0">
                <a:solidFill>
                  <a:schemeClr val="accent1"/>
                </a:solidFill>
                <a:latin typeface="+mj-lt"/>
              </a:rPr>
              <a:t>Conclusions </a:t>
            </a:r>
            <a:r>
              <a:rPr lang="en-GB" altLang="it-IT" sz="2400" b="1" dirty="0" smtClean="0">
                <a:solidFill>
                  <a:schemeClr val="accent1"/>
                </a:solidFill>
                <a:latin typeface="+mj-lt"/>
              </a:rPr>
              <a:t>: </a:t>
            </a:r>
            <a:r>
              <a:rPr lang="en-GB" altLang="it-IT" sz="2400" b="1" dirty="0" smtClean="0">
                <a:solidFill>
                  <a:schemeClr val="accent1"/>
                </a:solidFill>
                <a:latin typeface="+mj-lt"/>
              </a:rPr>
              <a:t>challenges </a:t>
            </a:r>
            <a:r>
              <a:rPr lang="en-GB" altLang="it-IT" sz="2400" b="1" dirty="0" smtClean="0">
                <a:solidFill>
                  <a:schemeClr val="accent1"/>
                </a:solidFill>
                <a:latin typeface="+mj-lt"/>
              </a:rPr>
              <a:t>for … regulators</a:t>
            </a:r>
            <a:r>
              <a:rPr lang="en-GB" altLang="it-IT" sz="2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GB" altLang="it-IT" sz="2400" b="1" dirty="0">
                <a:solidFill>
                  <a:schemeClr val="accent1"/>
                </a:solidFill>
                <a:latin typeface="+mj-lt"/>
              </a:rPr>
            </a:br>
            <a:r>
              <a:rPr lang="en-GB" altLang="it-IT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altLang="it-IT" sz="2400" b="1" dirty="0" smtClean="0">
                <a:solidFill>
                  <a:srgbClr val="FF0000"/>
                </a:solidFill>
                <a:latin typeface="+mj-lt"/>
              </a:rPr>
              <a:t>1&gt; </a:t>
            </a:r>
            <a:r>
              <a:rPr lang="en-GB" altLang="it-IT" sz="2400" b="1" dirty="0">
                <a:solidFill>
                  <a:srgbClr val="FF0000"/>
                </a:solidFill>
                <a:latin typeface="+mj-lt"/>
              </a:rPr>
              <a:t>New </a:t>
            </a:r>
            <a:r>
              <a:rPr lang="en-GB" altLang="it-IT" sz="2400" b="1" u="sng" dirty="0">
                <a:solidFill>
                  <a:srgbClr val="FF0000"/>
                </a:solidFill>
                <a:latin typeface="+mj-lt"/>
              </a:rPr>
              <a:t>Coordination </a:t>
            </a:r>
            <a:r>
              <a:rPr lang="en-GB" altLang="it-IT" sz="2400" b="1" u="sng" dirty="0" smtClean="0">
                <a:solidFill>
                  <a:srgbClr val="FF0000"/>
                </a:solidFill>
                <a:latin typeface="+mj-lt"/>
              </a:rPr>
              <a:t>Tasks</a:t>
            </a:r>
            <a:r>
              <a:rPr lang="en-GB" altLang="it-IT" sz="24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GB" altLang="it-IT" sz="2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GB" altLang="it-IT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en-GB" altLang="it-IT" sz="2400" b="1" dirty="0" smtClean="0">
                <a:latin typeface="+mj-lt"/>
              </a:rPr>
              <a:t>Beyond </a:t>
            </a:r>
            <a:r>
              <a:rPr lang="en-GB" altLang="it-IT" sz="2400" b="1" dirty="0">
                <a:latin typeface="+mj-lt"/>
              </a:rPr>
              <a:t>“</a:t>
            </a:r>
            <a:r>
              <a:rPr lang="en-GB" altLang="it-IT" sz="2400" b="1" dirty="0" err="1" smtClean="0">
                <a:latin typeface="+mj-lt"/>
              </a:rPr>
              <a:t>Utilility</a:t>
            </a:r>
            <a:r>
              <a:rPr lang="en-GB" altLang="it-IT" sz="2400" b="1" dirty="0" smtClean="0">
                <a:latin typeface="+mj-lt"/>
              </a:rPr>
              <a:t>”+ </a:t>
            </a:r>
            <a:r>
              <a:rPr lang="en-GB" altLang="it-IT" sz="2400" b="1" dirty="0">
                <a:latin typeface="+mj-lt"/>
              </a:rPr>
              <a:t>“Behind the Meter” </a:t>
            </a:r>
            <a:r>
              <a:rPr lang="en-GB" altLang="it-IT" sz="2400" b="1" dirty="0" smtClean="0">
                <a:latin typeface="+mj-lt"/>
              </a:rPr>
              <a:t>+ </a:t>
            </a:r>
            <a:r>
              <a:rPr lang="en-GB" altLang="it-IT" sz="2400" b="1" dirty="0"/>
              <a:t>interactions </a:t>
            </a:r>
            <a:r>
              <a:rPr lang="en-GB" altLang="it-IT" sz="2400" b="1" dirty="0" smtClean="0">
                <a:latin typeface="+mj-lt"/>
              </a:rPr>
              <a:t>Transmission – Distribution – ‘Mini Grids’</a:t>
            </a:r>
            <a:br>
              <a:rPr lang="en-GB" altLang="it-IT" sz="2400" b="1" dirty="0" smtClean="0">
                <a:latin typeface="+mj-lt"/>
              </a:rPr>
            </a:br>
            <a:r>
              <a:rPr lang="en-GB" altLang="it-IT" sz="2400" b="1" dirty="0">
                <a:latin typeface="+mj-lt"/>
              </a:rPr>
              <a:t/>
            </a:r>
            <a:br>
              <a:rPr lang="en-GB" altLang="it-IT" sz="2400" b="1" dirty="0">
                <a:latin typeface="+mj-lt"/>
              </a:rPr>
            </a:br>
            <a:r>
              <a:rPr lang="en-GB" altLang="it-IT" sz="24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GB" altLang="it-IT" sz="2400" b="1" dirty="0" smtClean="0">
                <a:solidFill>
                  <a:srgbClr val="FF0000"/>
                </a:solidFill>
                <a:latin typeface="+mj-lt"/>
              </a:rPr>
              <a:t>&gt; </a:t>
            </a:r>
            <a:r>
              <a:rPr lang="en-GB" altLang="it-IT" sz="2400" b="1" dirty="0">
                <a:solidFill>
                  <a:srgbClr val="FF0000"/>
                </a:solidFill>
                <a:latin typeface="+mj-lt"/>
              </a:rPr>
              <a:t>New </a:t>
            </a:r>
            <a:r>
              <a:rPr lang="en-GB" altLang="it-IT" sz="2400" b="1" u="sng" dirty="0">
                <a:solidFill>
                  <a:srgbClr val="FF0000"/>
                </a:solidFill>
                <a:latin typeface="+mj-lt"/>
              </a:rPr>
              <a:t>Incentive </a:t>
            </a:r>
            <a:r>
              <a:rPr lang="en-GB" altLang="it-IT" sz="2400" b="1" u="sng" dirty="0" smtClean="0">
                <a:solidFill>
                  <a:srgbClr val="FF0000"/>
                </a:solidFill>
                <a:latin typeface="+mj-lt"/>
              </a:rPr>
              <a:t>Regulation</a:t>
            </a:r>
            <a:r>
              <a:rPr lang="en-GB" altLang="it-IT" sz="2400" b="1" dirty="0" smtClean="0">
                <a:solidFill>
                  <a:srgbClr val="FF0000"/>
                </a:solidFill>
                <a:latin typeface="+mj-lt"/>
              </a:rPr>
              <a:t>:</a:t>
            </a:r>
            <a:br>
              <a:rPr lang="en-GB" altLang="it-IT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favour </a:t>
            </a:r>
            <a:r>
              <a:rPr lang="en-GB" alt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structural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GB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business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innovations &amp; new business models &lt;through&gt; incentive Regulatory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Frames</a:t>
            </a:r>
            <a:b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/>
            </a:r>
            <a:b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en-GB" altLang="it-IT" sz="24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&gt; </a:t>
            </a:r>
            <a:r>
              <a:rPr lang="en-GB" altLang="it-IT" sz="2400" b="1" dirty="0">
                <a:solidFill>
                  <a:srgbClr val="FF0000"/>
                </a:solidFill>
                <a:latin typeface="+mn-lt"/>
              </a:rPr>
              <a:t>New </a:t>
            </a:r>
            <a:r>
              <a:rPr lang="en-GB" altLang="it-IT" sz="2400" b="1" u="sng" dirty="0" smtClean="0">
                <a:solidFill>
                  <a:srgbClr val="FF0000"/>
                </a:solidFill>
                <a:latin typeface="+mn-lt"/>
              </a:rPr>
              <a:t>Protections</a:t>
            </a: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 needed: </a:t>
            </a:r>
            <a:br>
              <a:rPr lang="en-GB" altLang="it-IT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a)</a:t>
            </a:r>
            <a:r>
              <a:rPr lang="en-GB" altLang="it-IT" sz="2400" b="1" dirty="0" smtClean="0">
                <a:latin typeface="+mn-lt"/>
              </a:rPr>
              <a:t>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individual privacy - </a:t>
            </a: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from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abuse of digital power (typical: EU new regulation; but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b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b)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all industry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chain software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</a:t>
            </a: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from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piracy &amp;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org. crime </a:t>
            </a:r>
            <a:b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c)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system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hardware  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</a:t>
            </a:r>
            <a:r>
              <a:rPr lang="en-GB" altLang="it-IT" sz="2400" b="1" dirty="0" smtClean="0">
                <a:solidFill>
                  <a:srgbClr val="FF0000"/>
                </a:solidFill>
                <a:latin typeface="+mn-lt"/>
              </a:rPr>
              <a:t>from</a:t>
            </a:r>
            <a:r>
              <a:rPr lang="en-GB" alt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extreme natural events, as forest fire, flood, tornado… </a:t>
            </a:r>
            <a:r>
              <a:rPr lang="en-GB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GB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GB" altLang="it-IT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5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345</TotalTime>
  <Words>570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Calibri,Bold</vt:lpstr>
      <vt:lpstr>Times New Roman</vt:lpstr>
      <vt:lpstr>Wingdings</vt:lpstr>
      <vt:lpstr>Presentation1</vt:lpstr>
      <vt:lpstr>1_Custom Design</vt:lpstr>
      <vt:lpstr>4 waves of Regulation’s… facts &amp; challenges… </vt:lpstr>
      <vt:lpstr>To stay young… for ever! </vt:lpstr>
      <vt:lpstr> Regulation: a Lego to play…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: challenges for … regulators  1&gt; New Coordination Tasks:  Beyond “Utilility”+ “Behind the Meter” + interactions Transmission – Distribution – ‘Mini Grids’  2&gt; New Incentive Regulation: To favour structural business innovations &amp; new business models &lt;through&gt; incentive Regulatory Frames  3&gt; New Protections needed:  a) individual privacy - from abuse of digital power (typical: EU new regulation; but)  b) all industry chain software - from piracy &amp; org. crime   c) system hardware  - from extreme natural events, as forest fire, flood, tornado…  </vt:lpstr>
      <vt:lpstr>PowerPoint Presentation</vt:lpstr>
      <vt:lpstr>PowerPoint Presentation</vt:lpstr>
    </vt:vector>
  </TitlesOfParts>
  <Company>EUI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Glachant, Jean-Michel</cp:lastModifiedBy>
  <cp:revision>55</cp:revision>
  <dcterms:created xsi:type="dcterms:W3CDTF">2012-11-28T14:19:22Z</dcterms:created>
  <dcterms:modified xsi:type="dcterms:W3CDTF">2018-12-12T10:00:42Z</dcterms:modified>
</cp:coreProperties>
</file>