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comments/comment2.xml" ContentType="application/vnd.openxmlformats-officedocument.presentationml.comment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7" r:id="rId2"/>
    <p:sldMasterId id="2147483676" r:id="rId3"/>
  </p:sldMasterIdLst>
  <p:notesMasterIdLst>
    <p:notesMasterId r:id="rId45"/>
  </p:notesMasterIdLst>
  <p:handoutMasterIdLst>
    <p:handoutMasterId r:id="rId46"/>
  </p:handoutMasterIdLst>
  <p:sldIdLst>
    <p:sldId id="355" r:id="rId4"/>
    <p:sldId id="261" r:id="rId5"/>
    <p:sldId id="262" r:id="rId6"/>
    <p:sldId id="263" r:id="rId7"/>
    <p:sldId id="279" r:id="rId8"/>
    <p:sldId id="337" r:id="rId9"/>
    <p:sldId id="277" r:id="rId10"/>
    <p:sldId id="278" r:id="rId11"/>
    <p:sldId id="280" r:id="rId12"/>
    <p:sldId id="281" r:id="rId13"/>
    <p:sldId id="338" r:id="rId14"/>
    <p:sldId id="328" r:id="rId15"/>
    <p:sldId id="329" r:id="rId16"/>
    <p:sldId id="330" r:id="rId17"/>
    <p:sldId id="332" r:id="rId18"/>
    <p:sldId id="334" r:id="rId19"/>
    <p:sldId id="335" r:id="rId20"/>
    <p:sldId id="339" r:id="rId21"/>
    <p:sldId id="340" r:id="rId22"/>
    <p:sldId id="341" r:id="rId23"/>
    <p:sldId id="342" r:id="rId24"/>
    <p:sldId id="343" r:id="rId25"/>
    <p:sldId id="282" r:id="rId26"/>
    <p:sldId id="283" r:id="rId27"/>
    <p:sldId id="284" r:id="rId28"/>
    <p:sldId id="346" r:id="rId29"/>
    <p:sldId id="286" r:id="rId30"/>
    <p:sldId id="287" r:id="rId31"/>
    <p:sldId id="288" r:id="rId32"/>
    <p:sldId id="289" r:id="rId33"/>
    <p:sldId id="290" r:id="rId34"/>
    <p:sldId id="291" r:id="rId35"/>
    <p:sldId id="293" r:id="rId36"/>
    <p:sldId id="294" r:id="rId37"/>
    <p:sldId id="295" r:id="rId38"/>
    <p:sldId id="296" r:id="rId39"/>
    <p:sldId id="297" r:id="rId40"/>
    <p:sldId id="298" r:id="rId41"/>
    <p:sldId id="348" r:id="rId42"/>
    <p:sldId id="344" r:id="rId43"/>
    <p:sldId id="354" r:id="rId44"/>
  </p:sldIdLst>
  <p:sldSz cx="9144000" cy="6858000" type="screen4x3"/>
  <p:notesSz cx="6858000" cy="9144000"/>
  <p:defaultTextStyle>
    <a:defPPr>
      <a:defRPr lang="it-IT"/>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extLst>
    <p:ext uri="{EFAFB233-063F-42B5-8137-9DF3F51BA10A}">
      <p15:sldGuideLst xmlns:p15="http://schemas.microsoft.com/office/powerpoint/2012/main">
        <p15:guide id="1" orient="horz" pos="3702">
          <p15:clr>
            <a:srgbClr val="A4A3A4"/>
          </p15:clr>
        </p15:guide>
        <p15:guide id="2" pos="4967">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Tim Schittekatte" initials="TS" lastIdx="4"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9" autoAdjust="0"/>
    <p:restoredTop sz="75076" autoAdjust="0"/>
  </p:normalViewPr>
  <p:slideViewPr>
    <p:cSldViewPr showGuides="1">
      <p:cViewPr varScale="1">
        <p:scale>
          <a:sx n="79" d="100"/>
          <a:sy n="79" d="100"/>
        </p:scale>
        <p:origin x="900" y="42"/>
      </p:cViewPr>
      <p:guideLst>
        <p:guide orient="horz" pos="3702"/>
        <p:guide pos="4967"/>
      </p:guideLst>
    </p:cSldViewPr>
  </p:slideViewPr>
  <p:outlineViewPr>
    <p:cViewPr>
      <p:scale>
        <a:sx n="33" d="100"/>
        <a:sy n="33" d="100"/>
      </p:scale>
      <p:origin x="0" y="0"/>
    </p:cViewPr>
  </p:outlineViewPr>
  <p:notesTextViewPr>
    <p:cViewPr>
      <p:scale>
        <a:sx n="1" d="1"/>
        <a:sy n="1" d="1"/>
      </p:scale>
      <p:origin x="0" y="0"/>
    </p:cViewPr>
  </p:notesTextViewPr>
  <p:notesViewPr>
    <p:cSldViewPr showGuides="1">
      <p:cViewPr varScale="1">
        <p:scale>
          <a:sx n="88" d="100"/>
          <a:sy n="88" d="100"/>
        </p:scale>
        <p:origin x="-3870" y="-12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presProps" Target="presProps.xml"/><Relationship Id="rId8" Type="http://schemas.openxmlformats.org/officeDocument/2006/relationships/slide" Target="slides/slide5.xml"/><Relationship Id="rId51"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handoutMaster" Target="handoutMasters/handoutMaster1.xml"/><Relationship Id="rId20" Type="http://schemas.openxmlformats.org/officeDocument/2006/relationships/slide" Target="slides/slide17.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8-03-01T18:05:19.558" idx="3">
    <p:pos x="10" y="10"/>
    <p:text>Slide from ENTSO-E</p:text>
    <p:extLst>
      <p:ext uri="{C676402C-5697-4E1C-873F-D02D1690AC5C}">
        <p15:threadingInfo xmlns:p15="http://schemas.microsoft.com/office/powerpoint/2012/main" timeZoneBias="-6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0" dt="2018-03-01T18:05:32.477" idx="4">
    <p:pos x="10" y="10"/>
    <p:text>Choice between figure on slide 5 or 6 (curious about Jean-Michel his opinion)</p:text>
    <p:extLst>
      <p:ext uri="{C676402C-5697-4E1C-873F-D02D1690AC5C}">
        <p15:threadingInfo xmlns:p15="http://schemas.microsoft.com/office/powerpoint/2012/main" timeZoneBias="-60"/>
      </p:ext>
    </p:extLst>
  </p:cm>
</p:cmLst>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C2E843B-B07D-43FD-B8F2-70BD6C8DB1EF}" type="doc">
      <dgm:prSet loTypeId="urn:microsoft.com/office/officeart/2005/8/layout/vList5" loCatId="list" qsTypeId="urn:microsoft.com/office/officeart/2005/8/quickstyle/simple1" qsCatId="simple" csTypeId="urn:microsoft.com/office/officeart/2005/8/colors/colorful4" csCatId="colorful" phldr="1"/>
      <dgm:spPr/>
      <dgm:t>
        <a:bodyPr/>
        <a:lstStyle/>
        <a:p>
          <a:endParaRPr lang="en-US"/>
        </a:p>
      </dgm:t>
    </dgm:pt>
    <dgm:pt modelId="{EB4AA4AF-B088-464C-ADCD-AEB028B89301}">
      <dgm:prSet phldrT="[Text]" custT="1"/>
      <dgm:spPr/>
      <dgm:t>
        <a:bodyPr/>
        <a:lstStyle/>
        <a:p>
          <a:r>
            <a:rPr lang="en-US" sz="2000" dirty="0" smtClean="0"/>
            <a:t>How to integrate power markets? </a:t>
          </a:r>
        </a:p>
        <a:p>
          <a:r>
            <a:rPr lang="en-US" sz="2700" dirty="0" smtClean="0"/>
            <a:t>Market codes</a:t>
          </a:r>
          <a:endParaRPr lang="en-US" sz="2700" dirty="0"/>
        </a:p>
      </dgm:t>
    </dgm:pt>
    <dgm:pt modelId="{CF5DE648-9A71-464C-9C3D-25C30AB95C5B}" type="parTrans" cxnId="{CDE66471-5804-4B54-96C3-19ED13A3BEE0}">
      <dgm:prSet/>
      <dgm:spPr/>
      <dgm:t>
        <a:bodyPr/>
        <a:lstStyle/>
        <a:p>
          <a:endParaRPr lang="en-US"/>
        </a:p>
      </dgm:t>
    </dgm:pt>
    <dgm:pt modelId="{8DB1E7A8-227B-4B9B-ADDC-71E7137A34B1}" type="sibTrans" cxnId="{CDE66471-5804-4B54-96C3-19ED13A3BEE0}">
      <dgm:prSet/>
      <dgm:spPr/>
      <dgm:t>
        <a:bodyPr/>
        <a:lstStyle/>
        <a:p>
          <a:endParaRPr lang="en-US"/>
        </a:p>
      </dgm:t>
    </dgm:pt>
    <dgm:pt modelId="{0AC47E5B-883C-46B6-B64E-A6C49D423ADF}">
      <dgm:prSet phldrT="[Text]"/>
      <dgm:spPr/>
      <dgm:t>
        <a:bodyPr/>
        <a:lstStyle/>
        <a:p>
          <a:r>
            <a:rPr lang="en-US" dirty="0" smtClean="0"/>
            <a:t>Forward Capacity Allocation (FCA GL)</a:t>
          </a:r>
          <a:endParaRPr lang="en-US" dirty="0"/>
        </a:p>
      </dgm:t>
    </dgm:pt>
    <dgm:pt modelId="{BE4832FA-C307-4C92-893E-EBD20C239884}" type="parTrans" cxnId="{C313FD17-91C8-405C-B8C0-49B0F7376E28}">
      <dgm:prSet/>
      <dgm:spPr/>
      <dgm:t>
        <a:bodyPr/>
        <a:lstStyle/>
        <a:p>
          <a:endParaRPr lang="en-US"/>
        </a:p>
      </dgm:t>
    </dgm:pt>
    <dgm:pt modelId="{F4F469C9-72C2-41E6-8418-473DA7A8C8AC}" type="sibTrans" cxnId="{C313FD17-91C8-405C-B8C0-49B0F7376E28}">
      <dgm:prSet/>
      <dgm:spPr/>
      <dgm:t>
        <a:bodyPr/>
        <a:lstStyle/>
        <a:p>
          <a:endParaRPr lang="en-US"/>
        </a:p>
      </dgm:t>
    </dgm:pt>
    <dgm:pt modelId="{B3775E17-7B7D-439C-8CFF-9D07130FF71A}">
      <dgm:prSet phldrT="[Text]"/>
      <dgm:spPr/>
      <dgm:t>
        <a:bodyPr/>
        <a:lstStyle/>
        <a:p>
          <a:r>
            <a:rPr lang="en-US" dirty="0" smtClean="0"/>
            <a:t>Capacity Allocation and Congestion Management (CACM GL)</a:t>
          </a:r>
          <a:endParaRPr lang="en-US" dirty="0"/>
        </a:p>
      </dgm:t>
    </dgm:pt>
    <dgm:pt modelId="{0D878EE6-9999-44E8-ADA9-0485BB9D755F}" type="parTrans" cxnId="{50E4A845-67FF-4C39-BCC8-DCC1778810C0}">
      <dgm:prSet/>
      <dgm:spPr/>
      <dgm:t>
        <a:bodyPr/>
        <a:lstStyle/>
        <a:p>
          <a:endParaRPr lang="en-US"/>
        </a:p>
      </dgm:t>
    </dgm:pt>
    <dgm:pt modelId="{0FF007D4-E3D8-4AEE-B11D-B1634382A304}" type="sibTrans" cxnId="{50E4A845-67FF-4C39-BCC8-DCC1778810C0}">
      <dgm:prSet/>
      <dgm:spPr/>
      <dgm:t>
        <a:bodyPr/>
        <a:lstStyle/>
        <a:p>
          <a:endParaRPr lang="en-US"/>
        </a:p>
      </dgm:t>
    </dgm:pt>
    <dgm:pt modelId="{BBAE5CD8-AE2C-459E-87D4-C36D32D7FDF8}">
      <dgm:prSet phldrT="[Text]" custT="1"/>
      <dgm:spPr/>
      <dgm:t>
        <a:bodyPr/>
        <a:lstStyle/>
        <a:p>
          <a:r>
            <a:rPr lang="en-US" sz="2000" dirty="0" smtClean="0"/>
            <a:t>How to harmonize grid connection rules?</a:t>
          </a:r>
        </a:p>
        <a:p>
          <a:r>
            <a:rPr lang="en-US" sz="2300" dirty="0" smtClean="0"/>
            <a:t>Grid connection codes</a:t>
          </a:r>
          <a:endParaRPr lang="en-US" sz="2300" dirty="0"/>
        </a:p>
      </dgm:t>
    </dgm:pt>
    <dgm:pt modelId="{73DC314D-DF99-4F5D-9C52-149CDB6F1355}" type="parTrans" cxnId="{A579EDC9-45B6-4C3B-8FBE-D998E87D4566}">
      <dgm:prSet/>
      <dgm:spPr/>
      <dgm:t>
        <a:bodyPr/>
        <a:lstStyle/>
        <a:p>
          <a:endParaRPr lang="en-US"/>
        </a:p>
      </dgm:t>
    </dgm:pt>
    <dgm:pt modelId="{6463B5E6-3AEB-42AD-A81E-640AFF3C92E9}" type="sibTrans" cxnId="{A579EDC9-45B6-4C3B-8FBE-D998E87D4566}">
      <dgm:prSet/>
      <dgm:spPr/>
      <dgm:t>
        <a:bodyPr/>
        <a:lstStyle/>
        <a:p>
          <a:endParaRPr lang="en-US"/>
        </a:p>
      </dgm:t>
    </dgm:pt>
    <dgm:pt modelId="{61A54A4E-E456-418D-B158-F40C6EC436FC}">
      <dgm:prSet phldrT="[Text]"/>
      <dgm:spPr/>
      <dgm:t>
        <a:bodyPr/>
        <a:lstStyle/>
        <a:p>
          <a:r>
            <a:rPr lang="en-US" dirty="0" smtClean="0"/>
            <a:t>Demand Connection Code (DCC NC)</a:t>
          </a:r>
          <a:endParaRPr lang="en-US" dirty="0"/>
        </a:p>
      </dgm:t>
    </dgm:pt>
    <dgm:pt modelId="{FD0C0DDE-58DF-4F5F-B6F3-F809CA47E7B1}" type="parTrans" cxnId="{0FC621D4-6987-440B-9501-5BA5A5C6F2BE}">
      <dgm:prSet/>
      <dgm:spPr/>
      <dgm:t>
        <a:bodyPr/>
        <a:lstStyle/>
        <a:p>
          <a:endParaRPr lang="en-US"/>
        </a:p>
      </dgm:t>
    </dgm:pt>
    <dgm:pt modelId="{1710E15A-878B-42B2-A99C-6F37B5950590}" type="sibTrans" cxnId="{0FC621D4-6987-440B-9501-5BA5A5C6F2BE}">
      <dgm:prSet/>
      <dgm:spPr/>
      <dgm:t>
        <a:bodyPr/>
        <a:lstStyle/>
        <a:p>
          <a:endParaRPr lang="en-US"/>
        </a:p>
      </dgm:t>
    </dgm:pt>
    <dgm:pt modelId="{54C1F5C6-13DD-4D75-9230-FA61443BD147}">
      <dgm:prSet phldrT="[Text]"/>
      <dgm:spPr/>
      <dgm:t>
        <a:bodyPr/>
        <a:lstStyle/>
        <a:p>
          <a:r>
            <a:rPr lang="en-US" dirty="0" smtClean="0"/>
            <a:t>Requirements for Generators (RfG NC)</a:t>
          </a:r>
          <a:endParaRPr lang="en-US" dirty="0"/>
        </a:p>
      </dgm:t>
    </dgm:pt>
    <dgm:pt modelId="{8665D206-0B59-4EF7-A503-9C5A4464E361}" type="parTrans" cxnId="{B04A50B1-F27B-4E2E-B69D-561C197FBBCC}">
      <dgm:prSet/>
      <dgm:spPr/>
      <dgm:t>
        <a:bodyPr/>
        <a:lstStyle/>
        <a:p>
          <a:endParaRPr lang="en-US"/>
        </a:p>
      </dgm:t>
    </dgm:pt>
    <dgm:pt modelId="{078FA679-89D8-4749-AB3C-A90F1DA226A9}" type="sibTrans" cxnId="{B04A50B1-F27B-4E2E-B69D-561C197FBBCC}">
      <dgm:prSet/>
      <dgm:spPr/>
      <dgm:t>
        <a:bodyPr/>
        <a:lstStyle/>
        <a:p>
          <a:endParaRPr lang="en-US"/>
        </a:p>
      </dgm:t>
    </dgm:pt>
    <dgm:pt modelId="{2A2E09D1-9A84-4B4D-B24F-CE12AA6B941A}">
      <dgm:prSet phldrT="[Text]" custT="1"/>
      <dgm:spPr/>
      <dgm:t>
        <a:bodyPr/>
        <a:lstStyle/>
        <a:p>
          <a:r>
            <a:rPr lang="en-US" sz="2000" dirty="0" smtClean="0"/>
            <a:t>How to seamlessly operate a power system?</a:t>
          </a:r>
        </a:p>
        <a:p>
          <a:r>
            <a:rPr lang="en-US" sz="2500" dirty="0" smtClean="0"/>
            <a:t>System operation codes</a:t>
          </a:r>
          <a:endParaRPr lang="en-US" sz="2500" dirty="0"/>
        </a:p>
      </dgm:t>
    </dgm:pt>
    <dgm:pt modelId="{210D0BA8-2838-4649-A66A-6A68DE67303C}" type="parTrans" cxnId="{86E564CC-99CE-4CB3-A5C5-ABB5E7EAD5DC}">
      <dgm:prSet/>
      <dgm:spPr/>
      <dgm:t>
        <a:bodyPr/>
        <a:lstStyle/>
        <a:p>
          <a:endParaRPr lang="en-US"/>
        </a:p>
      </dgm:t>
    </dgm:pt>
    <dgm:pt modelId="{8C2FDCF1-1314-42C2-BF32-1A15C7BD3475}" type="sibTrans" cxnId="{86E564CC-99CE-4CB3-A5C5-ABB5E7EAD5DC}">
      <dgm:prSet/>
      <dgm:spPr/>
      <dgm:t>
        <a:bodyPr/>
        <a:lstStyle/>
        <a:p>
          <a:endParaRPr lang="en-US"/>
        </a:p>
      </dgm:t>
    </dgm:pt>
    <dgm:pt modelId="{D68C6C9D-58FF-466A-B1B1-3EECC1FF213C}">
      <dgm:prSet phldrT="[Text]"/>
      <dgm:spPr/>
      <dgm:t>
        <a:bodyPr/>
        <a:lstStyle/>
        <a:p>
          <a:r>
            <a:rPr lang="en-US" dirty="0" smtClean="0"/>
            <a:t>System Operations (SO GL)</a:t>
          </a:r>
          <a:endParaRPr lang="en-US" dirty="0"/>
        </a:p>
      </dgm:t>
    </dgm:pt>
    <dgm:pt modelId="{1BF2073B-5994-44E6-BB72-493D606EED77}" type="parTrans" cxnId="{16DB87C0-8653-460C-8300-C1AB0E58E59D}">
      <dgm:prSet/>
      <dgm:spPr/>
      <dgm:t>
        <a:bodyPr/>
        <a:lstStyle/>
        <a:p>
          <a:endParaRPr lang="en-US"/>
        </a:p>
      </dgm:t>
    </dgm:pt>
    <dgm:pt modelId="{57EF41F7-0B4D-4D29-A3EA-90566A772C40}" type="sibTrans" cxnId="{16DB87C0-8653-460C-8300-C1AB0E58E59D}">
      <dgm:prSet/>
      <dgm:spPr/>
      <dgm:t>
        <a:bodyPr/>
        <a:lstStyle/>
        <a:p>
          <a:endParaRPr lang="en-US"/>
        </a:p>
      </dgm:t>
    </dgm:pt>
    <dgm:pt modelId="{BF195C9B-AC00-4C30-A6B9-FB20830A71E4}">
      <dgm:prSet phldrT="[Text]"/>
      <dgm:spPr/>
      <dgm:t>
        <a:bodyPr/>
        <a:lstStyle/>
        <a:p>
          <a:r>
            <a:rPr lang="en-US" dirty="0" smtClean="0"/>
            <a:t>Emergency and Restoration (ER NC)</a:t>
          </a:r>
          <a:endParaRPr lang="en-US" dirty="0"/>
        </a:p>
      </dgm:t>
    </dgm:pt>
    <dgm:pt modelId="{B9E8A4E8-54C2-47AE-8B1F-9EA6473A3A3E}" type="parTrans" cxnId="{D24D77F1-C79D-4838-9311-9A9BC671A5A5}">
      <dgm:prSet/>
      <dgm:spPr/>
      <dgm:t>
        <a:bodyPr/>
        <a:lstStyle/>
        <a:p>
          <a:endParaRPr lang="en-US"/>
        </a:p>
      </dgm:t>
    </dgm:pt>
    <dgm:pt modelId="{CBE78394-1A86-44BB-AA92-F3AB4AA4D2EC}" type="sibTrans" cxnId="{D24D77F1-C79D-4838-9311-9A9BC671A5A5}">
      <dgm:prSet/>
      <dgm:spPr/>
      <dgm:t>
        <a:bodyPr/>
        <a:lstStyle/>
        <a:p>
          <a:endParaRPr lang="en-US"/>
        </a:p>
      </dgm:t>
    </dgm:pt>
    <dgm:pt modelId="{E39779F9-2E51-4C90-843B-55E1AB5E3F52}">
      <dgm:prSet phldrT="[Text]"/>
      <dgm:spPr/>
      <dgm:t>
        <a:bodyPr/>
        <a:lstStyle/>
        <a:p>
          <a:r>
            <a:rPr lang="en-US" dirty="0" smtClean="0"/>
            <a:t>Electricity Balancing (EB GL)</a:t>
          </a:r>
          <a:endParaRPr lang="en-US" dirty="0"/>
        </a:p>
      </dgm:t>
    </dgm:pt>
    <dgm:pt modelId="{C5F388F6-A184-4C8D-A6FD-AE23DA951FFE}" type="parTrans" cxnId="{3D99C978-EE05-4C66-9887-E0E63E51031F}">
      <dgm:prSet/>
      <dgm:spPr/>
      <dgm:t>
        <a:bodyPr/>
        <a:lstStyle/>
        <a:p>
          <a:endParaRPr lang="en-US"/>
        </a:p>
      </dgm:t>
    </dgm:pt>
    <dgm:pt modelId="{B87DC57C-8049-42DF-94A9-ED3672D6159C}" type="sibTrans" cxnId="{3D99C978-EE05-4C66-9887-E0E63E51031F}">
      <dgm:prSet/>
      <dgm:spPr/>
      <dgm:t>
        <a:bodyPr/>
        <a:lstStyle/>
        <a:p>
          <a:endParaRPr lang="en-US"/>
        </a:p>
      </dgm:t>
    </dgm:pt>
    <dgm:pt modelId="{2D92555D-BA75-400E-8E56-A4223F5BAF13}">
      <dgm:prSet phldrT="[Text]"/>
      <dgm:spPr/>
      <dgm:t>
        <a:bodyPr/>
        <a:lstStyle/>
        <a:p>
          <a:r>
            <a:rPr lang="en-US" dirty="0" smtClean="0"/>
            <a:t>HVDC Connections (HVDC NC)</a:t>
          </a:r>
          <a:endParaRPr lang="en-US" dirty="0"/>
        </a:p>
      </dgm:t>
    </dgm:pt>
    <dgm:pt modelId="{AC1CB722-C66F-455F-AC7D-D2F880405474}" type="parTrans" cxnId="{2D53E11D-EA32-471E-B287-5165807CB834}">
      <dgm:prSet/>
      <dgm:spPr/>
      <dgm:t>
        <a:bodyPr/>
        <a:lstStyle/>
        <a:p>
          <a:endParaRPr lang="en-US"/>
        </a:p>
      </dgm:t>
    </dgm:pt>
    <dgm:pt modelId="{3A88E2E0-B613-44A1-8EB9-8A4853DC83E0}" type="sibTrans" cxnId="{2D53E11D-EA32-471E-B287-5165807CB834}">
      <dgm:prSet/>
      <dgm:spPr/>
      <dgm:t>
        <a:bodyPr/>
        <a:lstStyle/>
        <a:p>
          <a:endParaRPr lang="en-US"/>
        </a:p>
      </dgm:t>
    </dgm:pt>
    <dgm:pt modelId="{42256CE9-A09A-47D3-889A-4668A010A5C2}" type="pres">
      <dgm:prSet presAssocID="{8C2E843B-B07D-43FD-B8F2-70BD6C8DB1EF}" presName="Name0" presStyleCnt="0">
        <dgm:presLayoutVars>
          <dgm:dir/>
          <dgm:animLvl val="lvl"/>
          <dgm:resizeHandles val="exact"/>
        </dgm:presLayoutVars>
      </dgm:prSet>
      <dgm:spPr/>
      <dgm:t>
        <a:bodyPr/>
        <a:lstStyle/>
        <a:p>
          <a:endParaRPr lang="en-US"/>
        </a:p>
      </dgm:t>
    </dgm:pt>
    <dgm:pt modelId="{AE4841B1-B635-4545-9C75-A2844B0F5728}" type="pres">
      <dgm:prSet presAssocID="{EB4AA4AF-B088-464C-ADCD-AEB028B89301}" presName="linNode" presStyleCnt="0"/>
      <dgm:spPr/>
      <dgm:t>
        <a:bodyPr/>
        <a:lstStyle/>
        <a:p>
          <a:endParaRPr lang="en-GB"/>
        </a:p>
      </dgm:t>
    </dgm:pt>
    <dgm:pt modelId="{F3C7EF25-792F-4884-AD83-06025B2419AE}" type="pres">
      <dgm:prSet presAssocID="{EB4AA4AF-B088-464C-ADCD-AEB028B89301}" presName="parentText" presStyleLbl="node1" presStyleIdx="0" presStyleCnt="3" custScaleX="114709">
        <dgm:presLayoutVars>
          <dgm:chMax val="1"/>
          <dgm:bulletEnabled val="1"/>
        </dgm:presLayoutVars>
      </dgm:prSet>
      <dgm:spPr/>
      <dgm:t>
        <a:bodyPr/>
        <a:lstStyle/>
        <a:p>
          <a:endParaRPr lang="en-US"/>
        </a:p>
      </dgm:t>
    </dgm:pt>
    <dgm:pt modelId="{EECE3EC6-E4EF-4E61-9062-7C4E201CD349}" type="pres">
      <dgm:prSet presAssocID="{EB4AA4AF-B088-464C-ADCD-AEB028B89301}" presName="descendantText" presStyleLbl="alignAccFollowNode1" presStyleIdx="0" presStyleCnt="3" custScaleX="115636">
        <dgm:presLayoutVars>
          <dgm:bulletEnabled val="1"/>
        </dgm:presLayoutVars>
      </dgm:prSet>
      <dgm:spPr/>
      <dgm:t>
        <a:bodyPr/>
        <a:lstStyle/>
        <a:p>
          <a:endParaRPr lang="en-US"/>
        </a:p>
      </dgm:t>
    </dgm:pt>
    <dgm:pt modelId="{18916190-34DE-442E-9212-D8226F0B87E6}" type="pres">
      <dgm:prSet presAssocID="{8DB1E7A8-227B-4B9B-ADDC-71E7137A34B1}" presName="sp" presStyleCnt="0"/>
      <dgm:spPr/>
      <dgm:t>
        <a:bodyPr/>
        <a:lstStyle/>
        <a:p>
          <a:endParaRPr lang="en-GB"/>
        </a:p>
      </dgm:t>
    </dgm:pt>
    <dgm:pt modelId="{318AEE4F-7809-4DEE-BC31-5A1609E85A37}" type="pres">
      <dgm:prSet presAssocID="{BBAE5CD8-AE2C-459E-87D4-C36D32D7FDF8}" presName="linNode" presStyleCnt="0"/>
      <dgm:spPr/>
      <dgm:t>
        <a:bodyPr/>
        <a:lstStyle/>
        <a:p>
          <a:endParaRPr lang="en-GB"/>
        </a:p>
      </dgm:t>
    </dgm:pt>
    <dgm:pt modelId="{74BF97DF-C41A-48F8-8E2E-5AAF44F62BDD}" type="pres">
      <dgm:prSet presAssocID="{BBAE5CD8-AE2C-459E-87D4-C36D32D7FDF8}" presName="parentText" presStyleLbl="node1" presStyleIdx="1" presStyleCnt="3">
        <dgm:presLayoutVars>
          <dgm:chMax val="1"/>
          <dgm:bulletEnabled val="1"/>
        </dgm:presLayoutVars>
      </dgm:prSet>
      <dgm:spPr/>
      <dgm:t>
        <a:bodyPr/>
        <a:lstStyle/>
        <a:p>
          <a:endParaRPr lang="en-US"/>
        </a:p>
      </dgm:t>
    </dgm:pt>
    <dgm:pt modelId="{A4DF0ECC-D238-4F0E-A56A-E6BDC50E03AC}" type="pres">
      <dgm:prSet presAssocID="{BBAE5CD8-AE2C-459E-87D4-C36D32D7FDF8}" presName="descendantText" presStyleLbl="alignAccFollowNode1" presStyleIdx="1" presStyleCnt="3">
        <dgm:presLayoutVars>
          <dgm:bulletEnabled val="1"/>
        </dgm:presLayoutVars>
      </dgm:prSet>
      <dgm:spPr/>
      <dgm:t>
        <a:bodyPr/>
        <a:lstStyle/>
        <a:p>
          <a:endParaRPr lang="en-US"/>
        </a:p>
      </dgm:t>
    </dgm:pt>
    <dgm:pt modelId="{1351ED23-148A-404F-BC4B-B534F38BC212}" type="pres">
      <dgm:prSet presAssocID="{6463B5E6-3AEB-42AD-A81E-640AFF3C92E9}" presName="sp" presStyleCnt="0"/>
      <dgm:spPr/>
      <dgm:t>
        <a:bodyPr/>
        <a:lstStyle/>
        <a:p>
          <a:endParaRPr lang="en-GB"/>
        </a:p>
      </dgm:t>
    </dgm:pt>
    <dgm:pt modelId="{919D8897-849A-4B4C-9327-431A38D0D59E}" type="pres">
      <dgm:prSet presAssocID="{2A2E09D1-9A84-4B4D-B24F-CE12AA6B941A}" presName="linNode" presStyleCnt="0"/>
      <dgm:spPr/>
      <dgm:t>
        <a:bodyPr/>
        <a:lstStyle/>
        <a:p>
          <a:endParaRPr lang="en-GB"/>
        </a:p>
      </dgm:t>
    </dgm:pt>
    <dgm:pt modelId="{E07FFE74-A29D-4CE1-85A9-F3DB71E327E6}" type="pres">
      <dgm:prSet presAssocID="{2A2E09D1-9A84-4B4D-B24F-CE12AA6B941A}" presName="parentText" presStyleLbl="node1" presStyleIdx="2" presStyleCnt="3">
        <dgm:presLayoutVars>
          <dgm:chMax val="1"/>
          <dgm:bulletEnabled val="1"/>
        </dgm:presLayoutVars>
      </dgm:prSet>
      <dgm:spPr/>
      <dgm:t>
        <a:bodyPr/>
        <a:lstStyle/>
        <a:p>
          <a:endParaRPr lang="en-US"/>
        </a:p>
      </dgm:t>
    </dgm:pt>
    <dgm:pt modelId="{7D205E37-BC59-4FAD-853F-64DD06EF185D}" type="pres">
      <dgm:prSet presAssocID="{2A2E09D1-9A84-4B4D-B24F-CE12AA6B941A}" presName="descendantText" presStyleLbl="alignAccFollowNode1" presStyleIdx="2" presStyleCnt="3">
        <dgm:presLayoutVars>
          <dgm:bulletEnabled val="1"/>
        </dgm:presLayoutVars>
      </dgm:prSet>
      <dgm:spPr/>
      <dgm:t>
        <a:bodyPr/>
        <a:lstStyle/>
        <a:p>
          <a:endParaRPr lang="en-US"/>
        </a:p>
      </dgm:t>
    </dgm:pt>
  </dgm:ptLst>
  <dgm:cxnLst>
    <dgm:cxn modelId="{0FC621D4-6987-440B-9501-5BA5A5C6F2BE}" srcId="{BBAE5CD8-AE2C-459E-87D4-C36D32D7FDF8}" destId="{61A54A4E-E456-418D-B158-F40C6EC436FC}" srcOrd="0" destOrd="0" parTransId="{FD0C0DDE-58DF-4F5F-B6F3-F809CA47E7B1}" sibTransId="{1710E15A-878B-42B2-A99C-6F37B5950590}"/>
    <dgm:cxn modelId="{4CD0BAEC-2738-402B-95FE-BA7686ED4AE3}" type="presOf" srcId="{8C2E843B-B07D-43FD-B8F2-70BD6C8DB1EF}" destId="{42256CE9-A09A-47D3-889A-4668A010A5C2}" srcOrd="0" destOrd="0" presId="urn:microsoft.com/office/officeart/2005/8/layout/vList5"/>
    <dgm:cxn modelId="{50E4A845-67FF-4C39-BCC8-DCC1778810C0}" srcId="{EB4AA4AF-B088-464C-ADCD-AEB028B89301}" destId="{B3775E17-7B7D-439C-8CFF-9D07130FF71A}" srcOrd="1" destOrd="0" parTransId="{0D878EE6-9999-44E8-ADA9-0485BB9D755F}" sibTransId="{0FF007D4-E3D8-4AEE-B11D-B1634382A304}"/>
    <dgm:cxn modelId="{D24D77F1-C79D-4838-9311-9A9BC671A5A5}" srcId="{2A2E09D1-9A84-4B4D-B24F-CE12AA6B941A}" destId="{BF195C9B-AC00-4C30-A6B9-FB20830A71E4}" srcOrd="1" destOrd="0" parTransId="{B9E8A4E8-54C2-47AE-8B1F-9EA6473A3A3E}" sibTransId="{CBE78394-1A86-44BB-AA92-F3AB4AA4D2EC}"/>
    <dgm:cxn modelId="{D1A778DB-92D0-436E-AB83-A8DAC08C977A}" type="presOf" srcId="{0AC47E5B-883C-46B6-B64E-A6C49D423ADF}" destId="{EECE3EC6-E4EF-4E61-9062-7C4E201CD349}" srcOrd="0" destOrd="0" presId="urn:microsoft.com/office/officeart/2005/8/layout/vList5"/>
    <dgm:cxn modelId="{A579EDC9-45B6-4C3B-8FBE-D998E87D4566}" srcId="{8C2E843B-B07D-43FD-B8F2-70BD6C8DB1EF}" destId="{BBAE5CD8-AE2C-459E-87D4-C36D32D7FDF8}" srcOrd="1" destOrd="0" parTransId="{73DC314D-DF99-4F5D-9C52-149CDB6F1355}" sibTransId="{6463B5E6-3AEB-42AD-A81E-640AFF3C92E9}"/>
    <dgm:cxn modelId="{910A86C2-5D39-4BE4-A1C1-7CE5FBE70E94}" type="presOf" srcId="{54C1F5C6-13DD-4D75-9230-FA61443BD147}" destId="{A4DF0ECC-D238-4F0E-A56A-E6BDC50E03AC}" srcOrd="0" destOrd="1" presId="urn:microsoft.com/office/officeart/2005/8/layout/vList5"/>
    <dgm:cxn modelId="{CDE66471-5804-4B54-96C3-19ED13A3BEE0}" srcId="{8C2E843B-B07D-43FD-B8F2-70BD6C8DB1EF}" destId="{EB4AA4AF-B088-464C-ADCD-AEB028B89301}" srcOrd="0" destOrd="0" parTransId="{CF5DE648-9A71-464C-9C3D-25C30AB95C5B}" sibTransId="{8DB1E7A8-227B-4B9B-ADDC-71E7137A34B1}"/>
    <dgm:cxn modelId="{C313FD17-91C8-405C-B8C0-49B0F7376E28}" srcId="{EB4AA4AF-B088-464C-ADCD-AEB028B89301}" destId="{0AC47E5B-883C-46B6-B64E-A6C49D423ADF}" srcOrd="0" destOrd="0" parTransId="{BE4832FA-C307-4C92-893E-EBD20C239884}" sibTransId="{F4F469C9-72C2-41E6-8418-473DA7A8C8AC}"/>
    <dgm:cxn modelId="{3D99C978-EE05-4C66-9887-E0E63E51031F}" srcId="{EB4AA4AF-B088-464C-ADCD-AEB028B89301}" destId="{E39779F9-2E51-4C90-843B-55E1AB5E3F52}" srcOrd="2" destOrd="0" parTransId="{C5F388F6-A184-4C8D-A6FD-AE23DA951FFE}" sibTransId="{B87DC57C-8049-42DF-94A9-ED3672D6159C}"/>
    <dgm:cxn modelId="{9635C99D-A24F-4340-91F8-3EC32C115E85}" type="presOf" srcId="{B3775E17-7B7D-439C-8CFF-9D07130FF71A}" destId="{EECE3EC6-E4EF-4E61-9062-7C4E201CD349}" srcOrd="0" destOrd="1" presId="urn:microsoft.com/office/officeart/2005/8/layout/vList5"/>
    <dgm:cxn modelId="{D0CBCD22-251E-42E1-BE6A-B2C8D8E1A232}" type="presOf" srcId="{BBAE5CD8-AE2C-459E-87D4-C36D32D7FDF8}" destId="{74BF97DF-C41A-48F8-8E2E-5AAF44F62BDD}" srcOrd="0" destOrd="0" presId="urn:microsoft.com/office/officeart/2005/8/layout/vList5"/>
    <dgm:cxn modelId="{16DB87C0-8653-460C-8300-C1AB0E58E59D}" srcId="{2A2E09D1-9A84-4B4D-B24F-CE12AA6B941A}" destId="{D68C6C9D-58FF-466A-B1B1-3EECC1FF213C}" srcOrd="0" destOrd="0" parTransId="{1BF2073B-5994-44E6-BB72-493D606EED77}" sibTransId="{57EF41F7-0B4D-4D29-A3EA-90566A772C40}"/>
    <dgm:cxn modelId="{86E564CC-99CE-4CB3-A5C5-ABB5E7EAD5DC}" srcId="{8C2E843B-B07D-43FD-B8F2-70BD6C8DB1EF}" destId="{2A2E09D1-9A84-4B4D-B24F-CE12AA6B941A}" srcOrd="2" destOrd="0" parTransId="{210D0BA8-2838-4649-A66A-6A68DE67303C}" sibTransId="{8C2FDCF1-1314-42C2-BF32-1A15C7BD3475}"/>
    <dgm:cxn modelId="{C27CC4DF-B4EB-4277-9091-179E79648E4C}" type="presOf" srcId="{2D92555D-BA75-400E-8E56-A4223F5BAF13}" destId="{A4DF0ECC-D238-4F0E-A56A-E6BDC50E03AC}" srcOrd="0" destOrd="2" presId="urn:microsoft.com/office/officeart/2005/8/layout/vList5"/>
    <dgm:cxn modelId="{B04A50B1-F27B-4E2E-B69D-561C197FBBCC}" srcId="{BBAE5CD8-AE2C-459E-87D4-C36D32D7FDF8}" destId="{54C1F5C6-13DD-4D75-9230-FA61443BD147}" srcOrd="1" destOrd="0" parTransId="{8665D206-0B59-4EF7-A503-9C5A4464E361}" sibTransId="{078FA679-89D8-4749-AB3C-A90F1DA226A9}"/>
    <dgm:cxn modelId="{2D53E11D-EA32-471E-B287-5165807CB834}" srcId="{BBAE5CD8-AE2C-459E-87D4-C36D32D7FDF8}" destId="{2D92555D-BA75-400E-8E56-A4223F5BAF13}" srcOrd="2" destOrd="0" parTransId="{AC1CB722-C66F-455F-AC7D-D2F880405474}" sibTransId="{3A88E2E0-B613-44A1-8EB9-8A4853DC83E0}"/>
    <dgm:cxn modelId="{EBE40DF5-825F-45EC-BEA3-17EEF79D281D}" type="presOf" srcId="{D68C6C9D-58FF-466A-B1B1-3EECC1FF213C}" destId="{7D205E37-BC59-4FAD-853F-64DD06EF185D}" srcOrd="0" destOrd="0" presId="urn:microsoft.com/office/officeart/2005/8/layout/vList5"/>
    <dgm:cxn modelId="{07ABA5A0-4F9D-4E6C-AA61-78561C5A9A4C}" type="presOf" srcId="{BF195C9B-AC00-4C30-A6B9-FB20830A71E4}" destId="{7D205E37-BC59-4FAD-853F-64DD06EF185D}" srcOrd="0" destOrd="1" presId="urn:microsoft.com/office/officeart/2005/8/layout/vList5"/>
    <dgm:cxn modelId="{41062CB7-B43C-40AA-8B19-FC60D0325DE7}" type="presOf" srcId="{61A54A4E-E456-418D-B158-F40C6EC436FC}" destId="{A4DF0ECC-D238-4F0E-A56A-E6BDC50E03AC}" srcOrd="0" destOrd="0" presId="urn:microsoft.com/office/officeart/2005/8/layout/vList5"/>
    <dgm:cxn modelId="{18236445-8331-475B-B0FA-14BAFDADD6DE}" type="presOf" srcId="{EB4AA4AF-B088-464C-ADCD-AEB028B89301}" destId="{F3C7EF25-792F-4884-AD83-06025B2419AE}" srcOrd="0" destOrd="0" presId="urn:microsoft.com/office/officeart/2005/8/layout/vList5"/>
    <dgm:cxn modelId="{F4A6CDE3-FCC4-45CA-9156-D6E1B96CF24B}" type="presOf" srcId="{2A2E09D1-9A84-4B4D-B24F-CE12AA6B941A}" destId="{E07FFE74-A29D-4CE1-85A9-F3DB71E327E6}" srcOrd="0" destOrd="0" presId="urn:microsoft.com/office/officeart/2005/8/layout/vList5"/>
    <dgm:cxn modelId="{AF589C98-F711-440B-954C-600E0031A4A8}" type="presOf" srcId="{E39779F9-2E51-4C90-843B-55E1AB5E3F52}" destId="{EECE3EC6-E4EF-4E61-9062-7C4E201CD349}" srcOrd="0" destOrd="2" presId="urn:microsoft.com/office/officeart/2005/8/layout/vList5"/>
    <dgm:cxn modelId="{36340FD9-0AD5-4C9F-B1CE-D43BE2DD0079}" type="presParOf" srcId="{42256CE9-A09A-47D3-889A-4668A010A5C2}" destId="{AE4841B1-B635-4545-9C75-A2844B0F5728}" srcOrd="0" destOrd="0" presId="urn:microsoft.com/office/officeart/2005/8/layout/vList5"/>
    <dgm:cxn modelId="{AA793DB7-E51E-4982-AAE6-4423557540F7}" type="presParOf" srcId="{AE4841B1-B635-4545-9C75-A2844B0F5728}" destId="{F3C7EF25-792F-4884-AD83-06025B2419AE}" srcOrd="0" destOrd="0" presId="urn:microsoft.com/office/officeart/2005/8/layout/vList5"/>
    <dgm:cxn modelId="{D806A5E1-64B7-4B3B-8B4F-047555DF61C9}" type="presParOf" srcId="{AE4841B1-B635-4545-9C75-A2844B0F5728}" destId="{EECE3EC6-E4EF-4E61-9062-7C4E201CD349}" srcOrd="1" destOrd="0" presId="urn:microsoft.com/office/officeart/2005/8/layout/vList5"/>
    <dgm:cxn modelId="{3EBEAE94-4079-487A-892C-D4811168B515}" type="presParOf" srcId="{42256CE9-A09A-47D3-889A-4668A010A5C2}" destId="{18916190-34DE-442E-9212-D8226F0B87E6}" srcOrd="1" destOrd="0" presId="urn:microsoft.com/office/officeart/2005/8/layout/vList5"/>
    <dgm:cxn modelId="{A91C3464-E896-4269-9E3A-1F8BD009422B}" type="presParOf" srcId="{42256CE9-A09A-47D3-889A-4668A010A5C2}" destId="{318AEE4F-7809-4DEE-BC31-5A1609E85A37}" srcOrd="2" destOrd="0" presId="urn:microsoft.com/office/officeart/2005/8/layout/vList5"/>
    <dgm:cxn modelId="{9CA733D6-AFC0-4084-B04D-8E0A64A396DD}" type="presParOf" srcId="{318AEE4F-7809-4DEE-BC31-5A1609E85A37}" destId="{74BF97DF-C41A-48F8-8E2E-5AAF44F62BDD}" srcOrd="0" destOrd="0" presId="urn:microsoft.com/office/officeart/2005/8/layout/vList5"/>
    <dgm:cxn modelId="{E600CEC1-EF98-4FCA-A3DF-C6AA280FBD89}" type="presParOf" srcId="{318AEE4F-7809-4DEE-BC31-5A1609E85A37}" destId="{A4DF0ECC-D238-4F0E-A56A-E6BDC50E03AC}" srcOrd="1" destOrd="0" presId="urn:microsoft.com/office/officeart/2005/8/layout/vList5"/>
    <dgm:cxn modelId="{0D597577-89BD-43D0-8F07-764908FC44ED}" type="presParOf" srcId="{42256CE9-A09A-47D3-889A-4668A010A5C2}" destId="{1351ED23-148A-404F-BC4B-B534F38BC212}" srcOrd="3" destOrd="0" presId="urn:microsoft.com/office/officeart/2005/8/layout/vList5"/>
    <dgm:cxn modelId="{3A3E21E6-5182-4EC6-BD43-3F7DC5B80A00}" type="presParOf" srcId="{42256CE9-A09A-47D3-889A-4668A010A5C2}" destId="{919D8897-849A-4B4C-9327-431A38D0D59E}" srcOrd="4" destOrd="0" presId="urn:microsoft.com/office/officeart/2005/8/layout/vList5"/>
    <dgm:cxn modelId="{E4852FF3-EB6E-4CAE-A6C9-D5530EF5939F}" type="presParOf" srcId="{919D8897-849A-4B4C-9327-431A38D0D59E}" destId="{E07FFE74-A29D-4CE1-85A9-F3DB71E327E6}" srcOrd="0" destOrd="0" presId="urn:microsoft.com/office/officeart/2005/8/layout/vList5"/>
    <dgm:cxn modelId="{87A93194-662D-4201-B126-C3270C1D0E28}" type="presParOf" srcId="{919D8897-849A-4B4C-9327-431A38D0D59E}" destId="{7D205E37-BC59-4FAD-853F-64DD06EF185D}"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CE3EC6-E4EF-4E61-9062-7C4E201CD349}">
      <dsp:nvSpPr>
        <dsp:cNvPr id="0" name=""/>
        <dsp:cNvSpPr/>
      </dsp:nvSpPr>
      <dsp:spPr>
        <a:xfrm rot="5400000">
          <a:off x="5099214" y="-1954089"/>
          <a:ext cx="1166849" cy="5371161"/>
        </a:xfrm>
        <a:prstGeom prst="round2SameRect">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smtClean="0"/>
            <a:t>Forward Capacity Allocation (FCA GL)</a:t>
          </a:r>
          <a:endParaRPr lang="en-US" sz="1600" kern="1200" dirty="0"/>
        </a:p>
        <a:p>
          <a:pPr marL="171450" lvl="1" indent="-171450" algn="l" defTabSz="711200">
            <a:lnSpc>
              <a:spcPct val="90000"/>
            </a:lnSpc>
            <a:spcBef>
              <a:spcPct val="0"/>
            </a:spcBef>
            <a:spcAft>
              <a:spcPct val="15000"/>
            </a:spcAft>
            <a:buChar char="••"/>
          </a:pPr>
          <a:r>
            <a:rPr lang="en-US" sz="1600" kern="1200" dirty="0" smtClean="0"/>
            <a:t>Capacity Allocation and Congestion Management (CACM GL)</a:t>
          </a:r>
          <a:endParaRPr lang="en-US" sz="1600" kern="1200" dirty="0"/>
        </a:p>
        <a:p>
          <a:pPr marL="171450" lvl="1" indent="-171450" algn="l" defTabSz="711200">
            <a:lnSpc>
              <a:spcPct val="90000"/>
            </a:lnSpc>
            <a:spcBef>
              <a:spcPct val="0"/>
            </a:spcBef>
            <a:spcAft>
              <a:spcPct val="15000"/>
            </a:spcAft>
            <a:buChar char="••"/>
          </a:pPr>
          <a:r>
            <a:rPr lang="en-US" sz="1600" kern="1200" dirty="0" smtClean="0"/>
            <a:t>Electricity Balancing (EB GL)</a:t>
          </a:r>
          <a:endParaRPr lang="en-US" sz="1600" kern="1200" dirty="0"/>
        </a:p>
      </dsp:txBody>
      <dsp:txXfrm rot="-5400000">
        <a:off x="2997059" y="205027"/>
        <a:ext cx="5314200" cy="1052927"/>
      </dsp:txXfrm>
    </dsp:sp>
    <dsp:sp modelId="{F3C7EF25-792F-4884-AD83-06025B2419AE}">
      <dsp:nvSpPr>
        <dsp:cNvPr id="0" name=""/>
        <dsp:cNvSpPr/>
      </dsp:nvSpPr>
      <dsp:spPr>
        <a:xfrm>
          <a:off x="0" y="2209"/>
          <a:ext cx="2997058" cy="1458562"/>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n-US" sz="2000" kern="1200" dirty="0" smtClean="0"/>
            <a:t>How to integrate power markets? </a:t>
          </a:r>
        </a:p>
        <a:p>
          <a:pPr lvl="0" algn="ctr" defTabSz="889000">
            <a:lnSpc>
              <a:spcPct val="90000"/>
            </a:lnSpc>
            <a:spcBef>
              <a:spcPct val="0"/>
            </a:spcBef>
            <a:spcAft>
              <a:spcPct val="35000"/>
            </a:spcAft>
          </a:pPr>
          <a:r>
            <a:rPr lang="en-US" sz="2700" kern="1200" dirty="0" smtClean="0"/>
            <a:t>Market codes</a:t>
          </a:r>
          <a:endParaRPr lang="en-US" sz="2700" kern="1200" dirty="0"/>
        </a:p>
      </dsp:txBody>
      <dsp:txXfrm>
        <a:off x="71201" y="73410"/>
        <a:ext cx="2854656" cy="1316160"/>
      </dsp:txXfrm>
    </dsp:sp>
    <dsp:sp modelId="{A4DF0ECC-D238-4F0E-A56A-E6BDC50E03AC}">
      <dsp:nvSpPr>
        <dsp:cNvPr id="0" name=""/>
        <dsp:cNvSpPr/>
      </dsp:nvSpPr>
      <dsp:spPr>
        <a:xfrm rot="5400000">
          <a:off x="5107607" y="-415151"/>
          <a:ext cx="1166849" cy="5356266"/>
        </a:xfrm>
        <a:prstGeom prst="round2SameRect">
          <a:avLst/>
        </a:prstGeom>
        <a:solidFill>
          <a:schemeClr val="accent4">
            <a:tint val="40000"/>
            <a:alpha val="90000"/>
            <a:hueOff val="-1972855"/>
            <a:satOff val="11079"/>
            <a:lumOff val="704"/>
            <a:alphaOff val="0"/>
          </a:schemeClr>
        </a:solidFill>
        <a:ln w="25400" cap="flat" cmpd="sng" algn="ctr">
          <a:solidFill>
            <a:schemeClr val="accent4">
              <a:tint val="40000"/>
              <a:alpha val="90000"/>
              <a:hueOff val="-1972855"/>
              <a:satOff val="11079"/>
              <a:lumOff val="70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smtClean="0"/>
            <a:t>Demand Connection Code (DCC NC)</a:t>
          </a:r>
          <a:endParaRPr lang="en-US" sz="1600" kern="1200" dirty="0"/>
        </a:p>
        <a:p>
          <a:pPr marL="171450" lvl="1" indent="-171450" algn="l" defTabSz="711200">
            <a:lnSpc>
              <a:spcPct val="90000"/>
            </a:lnSpc>
            <a:spcBef>
              <a:spcPct val="0"/>
            </a:spcBef>
            <a:spcAft>
              <a:spcPct val="15000"/>
            </a:spcAft>
            <a:buChar char="••"/>
          </a:pPr>
          <a:r>
            <a:rPr lang="en-US" sz="1600" kern="1200" dirty="0" smtClean="0"/>
            <a:t>Requirements for Generators (RfG NC)</a:t>
          </a:r>
          <a:endParaRPr lang="en-US" sz="1600" kern="1200" dirty="0"/>
        </a:p>
        <a:p>
          <a:pPr marL="171450" lvl="1" indent="-171450" algn="l" defTabSz="711200">
            <a:lnSpc>
              <a:spcPct val="90000"/>
            </a:lnSpc>
            <a:spcBef>
              <a:spcPct val="0"/>
            </a:spcBef>
            <a:spcAft>
              <a:spcPct val="15000"/>
            </a:spcAft>
            <a:buChar char="••"/>
          </a:pPr>
          <a:r>
            <a:rPr lang="en-US" sz="1600" kern="1200" dirty="0" smtClean="0"/>
            <a:t>HVDC Connections (HVDC NC)</a:t>
          </a:r>
          <a:endParaRPr lang="en-US" sz="1600" kern="1200" dirty="0"/>
        </a:p>
      </dsp:txBody>
      <dsp:txXfrm rot="-5400000">
        <a:off x="3012899" y="1736518"/>
        <a:ext cx="5299305" cy="1052927"/>
      </dsp:txXfrm>
    </dsp:sp>
    <dsp:sp modelId="{74BF97DF-C41A-48F8-8E2E-5AAF44F62BDD}">
      <dsp:nvSpPr>
        <dsp:cNvPr id="0" name=""/>
        <dsp:cNvSpPr/>
      </dsp:nvSpPr>
      <dsp:spPr>
        <a:xfrm>
          <a:off x="0" y="1533700"/>
          <a:ext cx="3012899" cy="1458562"/>
        </a:xfrm>
        <a:prstGeom prst="roundRect">
          <a:avLst/>
        </a:prstGeom>
        <a:solidFill>
          <a:schemeClr val="accent4">
            <a:hueOff val="-2232385"/>
            <a:satOff val="13449"/>
            <a:lumOff val="107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n-US" sz="2000" kern="1200" dirty="0" smtClean="0"/>
            <a:t>How to harmonize grid connection rules?</a:t>
          </a:r>
        </a:p>
        <a:p>
          <a:pPr lvl="0" algn="ctr" defTabSz="889000">
            <a:lnSpc>
              <a:spcPct val="90000"/>
            </a:lnSpc>
            <a:spcBef>
              <a:spcPct val="0"/>
            </a:spcBef>
            <a:spcAft>
              <a:spcPct val="35000"/>
            </a:spcAft>
          </a:pPr>
          <a:r>
            <a:rPr lang="en-US" sz="2300" kern="1200" dirty="0" smtClean="0"/>
            <a:t>Grid connection codes</a:t>
          </a:r>
          <a:endParaRPr lang="en-US" sz="2300" kern="1200" dirty="0"/>
        </a:p>
      </dsp:txBody>
      <dsp:txXfrm>
        <a:off x="71201" y="1604901"/>
        <a:ext cx="2870497" cy="1316160"/>
      </dsp:txXfrm>
    </dsp:sp>
    <dsp:sp modelId="{7D205E37-BC59-4FAD-853F-64DD06EF185D}">
      <dsp:nvSpPr>
        <dsp:cNvPr id="0" name=""/>
        <dsp:cNvSpPr/>
      </dsp:nvSpPr>
      <dsp:spPr>
        <a:xfrm rot="5400000">
          <a:off x="5107607" y="1116338"/>
          <a:ext cx="1166849" cy="5356266"/>
        </a:xfrm>
        <a:prstGeom prst="round2SameRect">
          <a:avLst/>
        </a:prstGeom>
        <a:solidFill>
          <a:schemeClr val="accent4">
            <a:tint val="40000"/>
            <a:alpha val="90000"/>
            <a:hueOff val="-3945710"/>
            <a:satOff val="22157"/>
            <a:lumOff val="1408"/>
            <a:alphaOff val="0"/>
          </a:schemeClr>
        </a:solidFill>
        <a:ln w="25400" cap="flat" cmpd="sng" algn="ctr">
          <a:solidFill>
            <a:schemeClr val="accent4">
              <a:tint val="40000"/>
              <a:alpha val="90000"/>
              <a:hueOff val="-3945710"/>
              <a:satOff val="22157"/>
              <a:lumOff val="140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smtClean="0"/>
            <a:t>System Operations (SO GL)</a:t>
          </a:r>
          <a:endParaRPr lang="en-US" sz="1600" kern="1200" dirty="0"/>
        </a:p>
        <a:p>
          <a:pPr marL="171450" lvl="1" indent="-171450" algn="l" defTabSz="711200">
            <a:lnSpc>
              <a:spcPct val="90000"/>
            </a:lnSpc>
            <a:spcBef>
              <a:spcPct val="0"/>
            </a:spcBef>
            <a:spcAft>
              <a:spcPct val="15000"/>
            </a:spcAft>
            <a:buChar char="••"/>
          </a:pPr>
          <a:r>
            <a:rPr lang="en-US" sz="1600" kern="1200" dirty="0" smtClean="0"/>
            <a:t>Emergency and Restoration (ER NC)</a:t>
          </a:r>
          <a:endParaRPr lang="en-US" sz="1600" kern="1200" dirty="0"/>
        </a:p>
      </dsp:txBody>
      <dsp:txXfrm rot="-5400000">
        <a:off x="3012899" y="3268008"/>
        <a:ext cx="5299305" cy="1052927"/>
      </dsp:txXfrm>
    </dsp:sp>
    <dsp:sp modelId="{E07FFE74-A29D-4CE1-85A9-F3DB71E327E6}">
      <dsp:nvSpPr>
        <dsp:cNvPr id="0" name=""/>
        <dsp:cNvSpPr/>
      </dsp:nvSpPr>
      <dsp:spPr>
        <a:xfrm>
          <a:off x="0" y="3065190"/>
          <a:ext cx="3012899" cy="1458562"/>
        </a:xfrm>
        <a:prstGeom prst="roundRect">
          <a:avLst/>
        </a:prstGeom>
        <a:solidFill>
          <a:schemeClr val="accent4">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a:lnSpc>
              <a:spcPct val="90000"/>
            </a:lnSpc>
            <a:spcBef>
              <a:spcPct val="0"/>
            </a:spcBef>
            <a:spcAft>
              <a:spcPct val="35000"/>
            </a:spcAft>
          </a:pPr>
          <a:r>
            <a:rPr lang="en-US" sz="2000" kern="1200" dirty="0" smtClean="0"/>
            <a:t>How to seamlessly operate a power system?</a:t>
          </a:r>
        </a:p>
        <a:p>
          <a:pPr lvl="0" algn="ctr" defTabSz="889000">
            <a:lnSpc>
              <a:spcPct val="90000"/>
            </a:lnSpc>
            <a:spcBef>
              <a:spcPct val="0"/>
            </a:spcBef>
            <a:spcAft>
              <a:spcPct val="35000"/>
            </a:spcAft>
          </a:pPr>
          <a:r>
            <a:rPr lang="en-US" sz="2500" kern="1200" dirty="0" smtClean="0"/>
            <a:t>System operation codes</a:t>
          </a:r>
          <a:endParaRPr lang="en-US" sz="2500" kern="1200" dirty="0"/>
        </a:p>
      </dsp:txBody>
      <dsp:txXfrm>
        <a:off x="71201" y="3136391"/>
        <a:ext cx="2870497" cy="1316160"/>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7CFFC83-C1C7-4552-9DF9-3FFC5D4D32E4}" type="datetimeFigureOut">
              <a:rPr lang="en-GB" smtClean="0"/>
              <a:t>10/10/2018</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6BD538E-9F28-4FC4-8B5A-3752470D9D07}" type="slidenum">
              <a:rPr lang="en-GB" smtClean="0"/>
              <a:t>‹#›</a:t>
            </a:fld>
            <a:endParaRPr lang="en-GB"/>
          </a:p>
        </p:txBody>
      </p:sp>
    </p:spTree>
    <p:extLst>
      <p:ext uri="{BB962C8B-B14F-4D97-AF65-F5344CB8AC3E}">
        <p14:creationId xmlns:p14="http://schemas.microsoft.com/office/powerpoint/2010/main" val="17121157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C2749B2-99BF-4C5C-90A5-892F6B60191C}" type="datetimeFigureOut">
              <a:rPr lang="en-GB" smtClean="0"/>
              <a:t>10/10/2018</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D725BE1-0FDC-4E5E-A141-6036D6B006EB}" type="slidenum">
              <a:rPr lang="en-GB" smtClean="0"/>
              <a:t>‹#›</a:t>
            </a:fld>
            <a:endParaRPr lang="en-GB"/>
          </a:p>
        </p:txBody>
      </p:sp>
    </p:spTree>
    <p:extLst>
      <p:ext uri="{BB962C8B-B14F-4D97-AF65-F5344CB8AC3E}">
        <p14:creationId xmlns:p14="http://schemas.microsoft.com/office/powerpoint/2010/main" val="918674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Rot="1" noChangeAspect="1" noChangeArrowheads="1" noTextEdit="1"/>
          </p:cNvSpPr>
          <p:nvPr>
            <p:ph type="sldImg"/>
          </p:nvPr>
        </p:nvSpPr>
        <p:spPr>
          <a:ln/>
        </p:spPr>
      </p:sp>
      <p:sp>
        <p:nvSpPr>
          <p:cNvPr id="128003" name="Rectangle 3"/>
          <p:cNvSpPr>
            <a:spLocks noGrp="1" noChangeArrowheads="1"/>
          </p:cNvSpPr>
          <p:nvPr>
            <p:ph type="body" idx="1"/>
          </p:nvPr>
        </p:nvSpPr>
        <p:spPr>
          <a:xfrm>
            <a:off x="698699" y="4319538"/>
            <a:ext cx="5592837" cy="4092648"/>
          </a:xfrm>
          <a:prstGeom prst="rect">
            <a:avLst/>
          </a:prstGeom>
          <a:noFill/>
          <a:ln/>
        </p:spPr>
        <p:txBody>
          <a:bodyPr/>
          <a:lstStyle/>
          <a:p>
            <a:pPr eaLnBrk="1" hangingPunct="1">
              <a:lnSpc>
                <a:spcPct val="90000"/>
              </a:lnSpc>
            </a:pPr>
            <a:endParaRPr lang="fr-FR" dirty="0" smtClean="0">
              <a:latin typeface="Arial" charset="0"/>
            </a:endParaRPr>
          </a:p>
        </p:txBody>
      </p:sp>
    </p:spTree>
    <p:extLst>
      <p:ext uri="{BB962C8B-B14F-4D97-AF65-F5344CB8AC3E}">
        <p14:creationId xmlns:p14="http://schemas.microsoft.com/office/powerpoint/2010/main" val="4581949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637" y="4400934"/>
            <a:ext cx="5486727" cy="3599701"/>
          </a:xfrm>
          <a:prstGeom prst="rect">
            <a:avLst/>
          </a:prstGeom>
        </p:spPr>
        <p:txBody>
          <a:bodyPr/>
          <a:lstStyle/>
          <a:p>
            <a:endParaRPr lang="en-US" dirty="0"/>
          </a:p>
        </p:txBody>
      </p:sp>
      <p:sp>
        <p:nvSpPr>
          <p:cNvPr id="4" name="Slide Number Placeholder 3"/>
          <p:cNvSpPr>
            <a:spLocks noGrp="1"/>
          </p:cNvSpPr>
          <p:nvPr>
            <p:ph type="sldNum" sz="quarter" idx="10"/>
          </p:nvPr>
        </p:nvSpPr>
        <p:spPr/>
        <p:txBody>
          <a:bodyPr/>
          <a:lstStyle/>
          <a:p>
            <a:fld id="{0148AB2E-D729-4143-83D6-C28CA0BFA03A}" type="slidenum">
              <a:rPr lang="en-US" smtClean="0"/>
              <a:pPr/>
              <a:t>14</a:t>
            </a:fld>
            <a:endParaRPr lang="en-US" sz="1200"/>
          </a:p>
        </p:txBody>
      </p:sp>
    </p:spTree>
    <p:extLst>
      <p:ext uri="{BB962C8B-B14F-4D97-AF65-F5344CB8AC3E}">
        <p14:creationId xmlns:p14="http://schemas.microsoft.com/office/powerpoint/2010/main" val="17142681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637" y="4400934"/>
            <a:ext cx="5486727" cy="3599701"/>
          </a:xfrm>
          <a:prstGeom prst="rect">
            <a:avLst/>
          </a:prstGeom>
        </p:spPr>
        <p:txBody>
          <a:bodyPr/>
          <a:lstStyle/>
          <a:p>
            <a:r>
              <a:rPr lang="en-US" dirty="0"/>
              <a:t>LEO</a:t>
            </a:r>
          </a:p>
        </p:txBody>
      </p:sp>
      <p:sp>
        <p:nvSpPr>
          <p:cNvPr id="4" name="Slide Number Placeholder 3"/>
          <p:cNvSpPr>
            <a:spLocks noGrp="1"/>
          </p:cNvSpPr>
          <p:nvPr>
            <p:ph type="sldNum" sz="quarter" idx="10"/>
          </p:nvPr>
        </p:nvSpPr>
        <p:spPr/>
        <p:txBody>
          <a:bodyPr/>
          <a:lstStyle/>
          <a:p>
            <a:fld id="{0148AB2E-D729-4143-83D6-C28CA0BFA03A}" type="slidenum">
              <a:rPr lang="en-US" smtClean="0"/>
              <a:pPr/>
              <a:t>16</a:t>
            </a:fld>
            <a:endParaRPr lang="en-US" sz="1200"/>
          </a:p>
        </p:txBody>
      </p:sp>
    </p:spTree>
    <p:extLst>
      <p:ext uri="{BB962C8B-B14F-4D97-AF65-F5344CB8AC3E}">
        <p14:creationId xmlns:p14="http://schemas.microsoft.com/office/powerpoint/2010/main" val="7262066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Substantial capacities at risk of being mothballed, with far-reaching consequences for adequacy: In our data collection, 45% of the countries reported generation capacities at risk of being mothballed, representing a reduction of thermal generation capacity by 15% compared to the base case (best estimate). In a sensitivity simulation </a:t>
            </a:r>
            <a:r>
              <a:rPr lang="en-US" dirty="0" err="1" smtClean="0"/>
              <a:t>analysing</a:t>
            </a:r>
            <a:r>
              <a:rPr lang="en-US" dirty="0" smtClean="0"/>
              <a:t> adequacy in Europe without these capacities, significant impacts are observed. In fact, these mothballing activities would imply tightened adequacy margins in 82% of the countries, thus having a substantial effect far beyond national borders. It will therefore be crucial to monitor mothballing activities on a broader European scale.</a:t>
            </a:r>
            <a:endParaRPr lang="en-GB" dirty="0"/>
          </a:p>
        </p:txBody>
      </p:sp>
      <p:sp>
        <p:nvSpPr>
          <p:cNvPr id="4" name="Slide Number Placeholder 3"/>
          <p:cNvSpPr>
            <a:spLocks noGrp="1"/>
          </p:cNvSpPr>
          <p:nvPr>
            <p:ph type="sldNum" sz="quarter" idx="10"/>
          </p:nvPr>
        </p:nvSpPr>
        <p:spPr/>
        <p:txBody>
          <a:bodyPr/>
          <a:lstStyle/>
          <a:p>
            <a:fld id="{1D725BE1-0FDC-4E5E-A141-6036D6B006EB}" type="slidenum">
              <a:rPr lang="en-GB" smtClean="0"/>
              <a:t>21</a:t>
            </a:fld>
            <a:endParaRPr lang="en-GB"/>
          </a:p>
        </p:txBody>
      </p:sp>
    </p:spTree>
    <p:extLst>
      <p:ext uri="{BB962C8B-B14F-4D97-AF65-F5344CB8AC3E}">
        <p14:creationId xmlns:p14="http://schemas.microsoft.com/office/powerpoint/2010/main" val="19279952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Espace réservé de l'image des diapositives 1"/>
          <p:cNvSpPr>
            <a:spLocks noGrp="1" noRot="1" noChangeAspect="1" noTextEdit="1"/>
          </p:cNvSpPr>
          <p:nvPr>
            <p:ph type="sldImg"/>
          </p:nvPr>
        </p:nvSpPr>
        <p:spPr>
          <a:ln/>
        </p:spPr>
      </p:sp>
      <p:sp>
        <p:nvSpPr>
          <p:cNvPr id="91139"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fr-FR" altLang="it-IT" smtClean="0">
              <a:latin typeface="Arial" pitchFamily="34" charset="0"/>
              <a:cs typeface="Arial" pitchFamily="34" charset="0"/>
            </a:endParaRPr>
          </a:p>
        </p:txBody>
      </p:sp>
      <p:sp>
        <p:nvSpPr>
          <p:cNvPr id="91140"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Verdana" pitchFamily="34" charset="0"/>
                <a:cs typeface="Arial" pitchFamily="34" charset="0"/>
              </a:defRPr>
            </a:lvl1pPr>
            <a:lvl2pPr marL="742950" indent="-285750" eaLnBrk="0" hangingPunct="0">
              <a:defRPr sz="2000">
                <a:solidFill>
                  <a:schemeClr val="tx1"/>
                </a:solidFill>
                <a:latin typeface="Verdana" pitchFamily="34" charset="0"/>
                <a:cs typeface="Arial" pitchFamily="34" charset="0"/>
              </a:defRPr>
            </a:lvl2pPr>
            <a:lvl3pPr marL="1143000" indent="-228600" eaLnBrk="0" hangingPunct="0">
              <a:defRPr sz="2000">
                <a:solidFill>
                  <a:schemeClr val="tx1"/>
                </a:solidFill>
                <a:latin typeface="Verdana" pitchFamily="34" charset="0"/>
                <a:cs typeface="Arial" pitchFamily="34" charset="0"/>
              </a:defRPr>
            </a:lvl3pPr>
            <a:lvl4pPr marL="1600200" indent="-228600" eaLnBrk="0" hangingPunct="0">
              <a:defRPr sz="2000">
                <a:solidFill>
                  <a:schemeClr val="tx1"/>
                </a:solidFill>
                <a:latin typeface="Verdana" pitchFamily="34" charset="0"/>
                <a:cs typeface="Arial" pitchFamily="34" charset="0"/>
              </a:defRPr>
            </a:lvl4pPr>
            <a:lvl5pPr marL="2057400" indent="-228600" eaLnBrk="0" hangingPunct="0">
              <a:defRPr sz="2000">
                <a:solidFill>
                  <a:schemeClr val="tx1"/>
                </a:solidFill>
                <a:latin typeface="Verdana"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Verdana"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Verdana"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Verdana"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Verdana" pitchFamily="34" charset="0"/>
                <a:cs typeface="Arial" pitchFamily="34" charset="0"/>
              </a:defRPr>
            </a:lvl9pPr>
          </a:lstStyle>
          <a:p>
            <a:pPr eaLnBrk="1" hangingPunct="1"/>
            <a:fld id="{2C9EE60F-E201-4485-9338-1B3D6245975A}" type="slidenum">
              <a:rPr lang="fr-FR" altLang="it-IT" sz="1200" smtClean="0">
                <a:latin typeface="Arial" pitchFamily="34" charset="0"/>
              </a:rPr>
              <a:pPr eaLnBrk="1" hangingPunct="1"/>
              <a:t>40</a:t>
            </a:fld>
            <a:endParaRPr lang="fr-FR" altLang="it-IT" sz="1200" smtClean="0">
              <a:latin typeface="Arial" pitchFamily="34" charset="0"/>
            </a:endParaRPr>
          </a:p>
        </p:txBody>
      </p:sp>
    </p:spTree>
    <p:extLst>
      <p:ext uri="{BB962C8B-B14F-4D97-AF65-F5344CB8AC3E}">
        <p14:creationId xmlns:p14="http://schemas.microsoft.com/office/powerpoint/2010/main" val="25225511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GB" altLang="en-US"/>
          </a:p>
        </p:txBody>
      </p:sp>
      <p:sp>
        <p:nvSpPr>
          <p:cNvPr id="43012"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spcBef>
                <a:spcPct val="0"/>
              </a:spcBef>
            </a:pPr>
            <a:fld id="{AAACA7CA-6F57-2143-A22C-269096F1101C}" type="slidenum">
              <a:rPr lang="en-US" altLang="zh-CN">
                <a:cs typeface="Arial" charset="0"/>
              </a:rPr>
              <a:pPr>
                <a:spcBef>
                  <a:spcPct val="0"/>
                </a:spcBef>
              </a:pPr>
              <a:t>41</a:t>
            </a:fld>
            <a:endParaRPr lang="en-US" altLang="zh-CN">
              <a:cs typeface="Arial" charset="0"/>
            </a:endParaRPr>
          </a:p>
        </p:txBody>
      </p:sp>
    </p:spTree>
    <p:extLst>
      <p:ext uri="{BB962C8B-B14F-4D97-AF65-F5344CB8AC3E}">
        <p14:creationId xmlns:p14="http://schemas.microsoft.com/office/powerpoint/2010/main" val="21103868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91680" y="1988840"/>
            <a:ext cx="7128792" cy="1152128"/>
          </a:xfrm>
        </p:spPr>
        <p:txBody>
          <a:bodyPr anchor="b"/>
          <a:lstStyle>
            <a:lvl1pPr>
              <a:lnSpc>
                <a:spcPts val="4200"/>
              </a:lnSpc>
              <a:spcBef>
                <a:spcPts val="0"/>
              </a:spcBef>
              <a:spcAft>
                <a:spcPts val="0"/>
              </a:spcAft>
              <a:defRPr/>
            </a:lvl1pPr>
          </a:lstStyle>
          <a:p>
            <a:endParaRPr lang="it-IT" dirty="0"/>
          </a:p>
        </p:txBody>
      </p:sp>
      <p:sp>
        <p:nvSpPr>
          <p:cNvPr id="3" name="Subtitle 2"/>
          <p:cNvSpPr>
            <a:spLocks noGrp="1"/>
          </p:cNvSpPr>
          <p:nvPr>
            <p:ph type="subTitle" idx="1"/>
          </p:nvPr>
        </p:nvSpPr>
        <p:spPr>
          <a:xfrm>
            <a:off x="1691680" y="4077072"/>
            <a:ext cx="7128792" cy="1752600"/>
          </a:xfrm>
          <a:prstGeom prst="rect">
            <a:avLst/>
          </a:prstGeom>
        </p:spPr>
        <p:txBody>
          <a:bodyPr/>
          <a:lstStyle>
            <a:lvl1pPr marL="0" indent="0" algn="l">
              <a:buNone/>
              <a:defRPr sz="2800">
                <a:solidFill>
                  <a:schemeClr val="tx1">
                    <a:tint val="75000"/>
                  </a:schemeClr>
                </a:solidFill>
                <a:latin typeface="Times New Roman" pitchFamily="18" charset="0"/>
                <a:cs typeface="Times New Roman"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it-IT" dirty="0"/>
          </a:p>
        </p:txBody>
      </p:sp>
      <p:sp>
        <p:nvSpPr>
          <p:cNvPr id="4" name="Date Placeholder 3"/>
          <p:cNvSpPr>
            <a:spLocks noGrp="1"/>
          </p:cNvSpPr>
          <p:nvPr>
            <p:ph type="dt" sz="half" idx="10"/>
          </p:nvPr>
        </p:nvSpPr>
        <p:spPr/>
        <p:txBody>
          <a:bodyPr/>
          <a:lstStyle>
            <a:lvl1pPr>
              <a:defRPr/>
            </a:lvl1pPr>
          </a:lstStyle>
          <a:p>
            <a:pPr>
              <a:defRPr/>
            </a:pPr>
            <a:fld id="{D6F53775-E2A4-4752-BED6-72B787BF84A0}" type="datetime1">
              <a:rPr lang="it-IT" smtClean="0"/>
              <a:t>10/10/2018</a:t>
            </a:fld>
            <a:endParaRPr lang="it-IT"/>
          </a:p>
        </p:txBody>
      </p:sp>
      <p:sp>
        <p:nvSpPr>
          <p:cNvPr id="5" name="Footer Placeholder 4"/>
          <p:cNvSpPr>
            <a:spLocks noGrp="1"/>
          </p:cNvSpPr>
          <p:nvPr>
            <p:ph type="ftr" sz="quarter" idx="11"/>
          </p:nvPr>
        </p:nvSpPr>
        <p:spPr/>
        <p:txBody>
          <a:bodyPr/>
          <a:lstStyle>
            <a:lvl1pPr>
              <a:defRPr/>
            </a:lvl1pPr>
          </a:lstStyle>
          <a:p>
            <a:pPr>
              <a:defRPr/>
            </a:pPr>
            <a:endParaRPr lang="it-IT"/>
          </a:p>
        </p:txBody>
      </p:sp>
      <p:sp>
        <p:nvSpPr>
          <p:cNvPr id="6" name="Slide Number Placeholder 5"/>
          <p:cNvSpPr>
            <a:spLocks noGrp="1"/>
          </p:cNvSpPr>
          <p:nvPr>
            <p:ph type="sldNum" sz="quarter" idx="12"/>
          </p:nvPr>
        </p:nvSpPr>
        <p:spPr/>
        <p:txBody>
          <a:bodyPr/>
          <a:lstStyle>
            <a:lvl1pPr>
              <a:defRPr/>
            </a:lvl1pPr>
          </a:lstStyle>
          <a:p>
            <a:pPr>
              <a:defRPr/>
            </a:pPr>
            <a:fld id="{984D80E6-4526-4118-B3EC-FF4E77BA3A56}" type="slidenum">
              <a:rPr lang="it-IT"/>
              <a:pPr>
                <a:defRPr/>
              </a:pPr>
              <a:t>‹#›</a:t>
            </a:fld>
            <a:endParaRPr lang="it-IT" dirty="0"/>
          </a:p>
        </p:txBody>
      </p:sp>
    </p:spTree>
    <p:extLst>
      <p:ext uri="{BB962C8B-B14F-4D97-AF65-F5344CB8AC3E}">
        <p14:creationId xmlns:p14="http://schemas.microsoft.com/office/powerpoint/2010/main" val="24361456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Title and Content (defaul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it-IT" dirty="0"/>
          </a:p>
        </p:txBody>
      </p:sp>
      <p:sp>
        <p:nvSpPr>
          <p:cNvPr id="4" name="Date Placeholder 3"/>
          <p:cNvSpPr>
            <a:spLocks noGrp="1"/>
          </p:cNvSpPr>
          <p:nvPr>
            <p:ph type="dt" sz="half" idx="10"/>
          </p:nvPr>
        </p:nvSpPr>
        <p:spPr/>
        <p:txBody>
          <a:bodyPr/>
          <a:lstStyle>
            <a:lvl1pPr>
              <a:defRPr/>
            </a:lvl1pPr>
          </a:lstStyle>
          <a:p>
            <a:pPr>
              <a:defRPr/>
            </a:pPr>
            <a:fld id="{3DD960BB-F093-451F-960E-222AE5B487A0}" type="datetime1">
              <a:rPr lang="it-IT" smtClean="0"/>
              <a:t>10/10/2018</a:t>
            </a:fld>
            <a:endParaRPr lang="it-IT"/>
          </a:p>
        </p:txBody>
      </p:sp>
      <p:sp>
        <p:nvSpPr>
          <p:cNvPr id="5" name="Footer Placeholder 4"/>
          <p:cNvSpPr>
            <a:spLocks noGrp="1"/>
          </p:cNvSpPr>
          <p:nvPr>
            <p:ph type="ftr" sz="quarter" idx="11"/>
          </p:nvPr>
        </p:nvSpPr>
        <p:spPr/>
        <p:txBody>
          <a:bodyPr/>
          <a:lstStyle>
            <a:lvl1pPr>
              <a:defRPr/>
            </a:lvl1pPr>
          </a:lstStyle>
          <a:p>
            <a:pPr>
              <a:defRPr/>
            </a:pPr>
            <a:endParaRPr lang="it-IT"/>
          </a:p>
        </p:txBody>
      </p:sp>
      <p:sp>
        <p:nvSpPr>
          <p:cNvPr id="6" name="Slide Number Placeholder 5"/>
          <p:cNvSpPr>
            <a:spLocks noGrp="1"/>
          </p:cNvSpPr>
          <p:nvPr>
            <p:ph type="sldNum" sz="quarter" idx="12"/>
          </p:nvPr>
        </p:nvSpPr>
        <p:spPr/>
        <p:txBody>
          <a:bodyPr/>
          <a:lstStyle>
            <a:lvl1pPr>
              <a:defRPr/>
            </a:lvl1pPr>
          </a:lstStyle>
          <a:p>
            <a:pPr>
              <a:defRPr/>
            </a:pPr>
            <a:fld id="{470B5C6D-7C0A-40A2-93E5-45B7AD5C39FE}" type="slidenum">
              <a:rPr lang="it-IT"/>
              <a:pPr>
                <a:defRPr/>
              </a:pPr>
              <a:t>‹#›</a:t>
            </a:fld>
            <a:endParaRPr lang="it-IT"/>
          </a:p>
        </p:txBody>
      </p:sp>
      <p:sp>
        <p:nvSpPr>
          <p:cNvPr id="8" name="Title 1"/>
          <p:cNvSpPr>
            <a:spLocks noGrp="1"/>
          </p:cNvSpPr>
          <p:nvPr>
            <p:ph type="title" hasCustomPrompt="1"/>
          </p:nvPr>
        </p:nvSpPr>
        <p:spPr>
          <a:xfrm>
            <a:off x="457200" y="260648"/>
            <a:ext cx="8219256" cy="1080120"/>
          </a:xfrm>
        </p:spPr>
        <p:txBody>
          <a:bodyPr/>
          <a:lstStyle>
            <a:lvl1pPr>
              <a:defRPr b="1">
                <a:solidFill>
                  <a:schemeClr val="accent6">
                    <a:lumMod val="75000"/>
                  </a:schemeClr>
                </a:solidFill>
                <a:latin typeface="+mj-lt"/>
              </a:defRPr>
            </a:lvl1pPr>
          </a:lstStyle>
          <a:p>
            <a:r>
              <a:rPr lang="en-US" dirty="0"/>
              <a:t>Click to edit </a:t>
            </a:r>
            <a:br>
              <a:rPr lang="en-US" dirty="0"/>
            </a:br>
            <a:r>
              <a:rPr lang="en-US" dirty="0"/>
              <a:t>Master title style</a:t>
            </a:r>
            <a:endParaRPr lang="it-IT" dirty="0"/>
          </a:p>
        </p:txBody>
      </p:sp>
    </p:spTree>
    <p:extLst>
      <p:ext uri="{BB962C8B-B14F-4D97-AF65-F5344CB8AC3E}">
        <p14:creationId xmlns:p14="http://schemas.microsoft.com/office/powerpoint/2010/main" val="18940056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it-IT"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defTabSz="457200" fontAlgn="auto">
              <a:spcBef>
                <a:spcPts val="0"/>
              </a:spcBef>
              <a:spcAft>
                <a:spcPts val="0"/>
              </a:spcAft>
              <a:defRPr>
                <a:solidFill>
                  <a:prstClr val="black"/>
                </a:solidFill>
                <a:latin typeface="+mn-lt"/>
                <a:cs typeface="+mn-cs"/>
              </a:defRPr>
            </a:lvl1pPr>
          </a:lstStyle>
          <a:p>
            <a:pPr>
              <a:defRPr/>
            </a:pPr>
            <a:fld id="{C537E32E-DD60-410C-B8CA-2D884D3A40F2}" type="datetimeFigureOut">
              <a:rPr lang="en-US"/>
              <a:pPr>
                <a:defRPr/>
              </a:pPr>
              <a:t>10/10/2018</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defTabSz="457200" fontAlgn="auto">
              <a:spcBef>
                <a:spcPts val="0"/>
              </a:spcBef>
              <a:spcAft>
                <a:spcPts val="0"/>
              </a:spcAft>
              <a:defRPr>
                <a:solidFill>
                  <a:prstClr val="black"/>
                </a:solidFill>
                <a:latin typeface="+mn-lt"/>
                <a:cs typeface="+mn-cs"/>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defTabSz="457200" fontAlgn="auto">
              <a:spcBef>
                <a:spcPts val="0"/>
              </a:spcBef>
              <a:spcAft>
                <a:spcPts val="0"/>
              </a:spcAft>
              <a:defRPr>
                <a:solidFill>
                  <a:prstClr val="black"/>
                </a:solidFill>
                <a:latin typeface="+mn-lt"/>
                <a:cs typeface="+mn-cs"/>
              </a:defRPr>
            </a:lvl1pPr>
          </a:lstStyle>
          <a:p>
            <a:pPr>
              <a:defRPr/>
            </a:pPr>
            <a:fld id="{5C46E7F1-5AD2-44A9-81F4-C29BE750DE95}" type="slidenum">
              <a:rPr lang="en-US"/>
              <a:pPr>
                <a:defRPr/>
              </a:pPr>
              <a:t>‹#›</a:t>
            </a:fld>
            <a:endParaRPr lang="en-US"/>
          </a:p>
        </p:txBody>
      </p:sp>
    </p:spTree>
    <p:extLst>
      <p:ext uri="{BB962C8B-B14F-4D97-AF65-F5344CB8AC3E}">
        <p14:creationId xmlns:p14="http://schemas.microsoft.com/office/powerpoint/2010/main" val="20937228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91680" y="1988840"/>
            <a:ext cx="7128792" cy="1152128"/>
          </a:xfrm>
        </p:spPr>
        <p:txBody>
          <a:bodyPr anchor="b"/>
          <a:lstStyle>
            <a:lvl1pPr>
              <a:lnSpc>
                <a:spcPts val="4200"/>
              </a:lnSpc>
              <a:spcBef>
                <a:spcPts val="0"/>
              </a:spcBef>
              <a:spcAft>
                <a:spcPts val="0"/>
              </a:spcAft>
              <a:defRPr/>
            </a:lvl1pPr>
          </a:lstStyle>
          <a:p>
            <a:endParaRPr lang="it-IT" dirty="0"/>
          </a:p>
        </p:txBody>
      </p:sp>
      <p:sp>
        <p:nvSpPr>
          <p:cNvPr id="3" name="Subtitle 2"/>
          <p:cNvSpPr>
            <a:spLocks noGrp="1"/>
          </p:cNvSpPr>
          <p:nvPr>
            <p:ph type="subTitle" idx="1"/>
          </p:nvPr>
        </p:nvSpPr>
        <p:spPr>
          <a:xfrm>
            <a:off x="1691680" y="4077072"/>
            <a:ext cx="7128792" cy="1752600"/>
          </a:xfrm>
          <a:prstGeom prst="rect">
            <a:avLst/>
          </a:prstGeom>
        </p:spPr>
        <p:txBody>
          <a:bodyPr/>
          <a:lstStyle>
            <a:lvl1pPr marL="0" indent="0" algn="l">
              <a:buNone/>
              <a:defRPr sz="2800">
                <a:solidFill>
                  <a:schemeClr val="tx1">
                    <a:tint val="75000"/>
                  </a:schemeClr>
                </a:solidFill>
                <a:latin typeface="Calibri"/>
                <a:cs typeface="Calibri"/>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it-IT" dirty="0"/>
          </a:p>
        </p:txBody>
      </p:sp>
      <p:sp>
        <p:nvSpPr>
          <p:cNvPr id="4" name="Date Placeholder 3"/>
          <p:cNvSpPr>
            <a:spLocks noGrp="1"/>
          </p:cNvSpPr>
          <p:nvPr>
            <p:ph type="dt" sz="half" idx="10"/>
          </p:nvPr>
        </p:nvSpPr>
        <p:spPr/>
        <p:txBody>
          <a:bodyPr/>
          <a:lstStyle>
            <a:lvl1pPr>
              <a:defRPr/>
            </a:lvl1pPr>
          </a:lstStyle>
          <a:p>
            <a:pPr>
              <a:defRPr/>
            </a:pPr>
            <a:fld id="{D6F53775-E2A4-4752-BED6-72B787BF84A0}" type="datetime1">
              <a:rPr lang="it-IT" smtClean="0">
                <a:solidFill>
                  <a:prstClr val="black">
                    <a:tint val="75000"/>
                  </a:prstClr>
                </a:solidFill>
              </a:rPr>
              <a:pPr>
                <a:defRPr/>
              </a:pPr>
              <a:t>10/10/2018</a:t>
            </a:fld>
            <a:endParaRPr lang="it-IT">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it-IT"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984D80E6-4526-4118-B3EC-FF4E77BA3A56}" type="slidenum">
              <a:rPr lang="it-IT">
                <a:solidFill>
                  <a:prstClr val="black">
                    <a:tint val="75000"/>
                  </a:prstClr>
                </a:solidFill>
              </a:rPr>
              <a:pPr>
                <a:defRPr/>
              </a:pPr>
              <a:t>‹#›</a:t>
            </a:fld>
            <a:endParaRPr lang="it-IT" dirty="0">
              <a:solidFill>
                <a:prstClr val="black">
                  <a:tint val="75000"/>
                </a:prstClr>
              </a:solidFill>
            </a:endParaRPr>
          </a:p>
        </p:txBody>
      </p:sp>
    </p:spTree>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with Pattern">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691680" y="1988840"/>
            <a:ext cx="7128792" cy="1152127"/>
          </a:xfrm>
        </p:spPr>
        <p:txBody>
          <a:bodyPr anchor="b"/>
          <a:lstStyle>
            <a:lvl1pPr>
              <a:defRPr/>
            </a:lvl1pPr>
          </a:lstStyle>
          <a:p>
            <a:endParaRPr lang="it-IT" dirty="0"/>
          </a:p>
        </p:txBody>
      </p:sp>
      <p:sp>
        <p:nvSpPr>
          <p:cNvPr id="3" name="Subtitle 2"/>
          <p:cNvSpPr>
            <a:spLocks noGrp="1"/>
          </p:cNvSpPr>
          <p:nvPr>
            <p:ph type="subTitle" idx="1"/>
          </p:nvPr>
        </p:nvSpPr>
        <p:spPr>
          <a:xfrm>
            <a:off x="1691680" y="4077072"/>
            <a:ext cx="6400800" cy="1872208"/>
          </a:xfrm>
          <a:prstGeom prst="rect">
            <a:avLst/>
          </a:prstGeom>
        </p:spPr>
        <p:txBody>
          <a:bodyPr/>
          <a:lstStyle>
            <a:lvl1pPr marL="0" indent="0" algn="l">
              <a:buNone/>
              <a:defRPr sz="2800">
                <a:solidFill>
                  <a:schemeClr val="tx1">
                    <a:tint val="75000"/>
                  </a:schemeClr>
                </a:solidFill>
                <a:latin typeface="Calibri"/>
                <a:cs typeface="Calibri"/>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it-IT" dirty="0"/>
          </a:p>
        </p:txBody>
      </p:sp>
      <p:sp>
        <p:nvSpPr>
          <p:cNvPr id="4" name="Date Placeholder 3"/>
          <p:cNvSpPr>
            <a:spLocks noGrp="1"/>
          </p:cNvSpPr>
          <p:nvPr>
            <p:ph type="dt" sz="half" idx="10"/>
          </p:nvPr>
        </p:nvSpPr>
        <p:spPr/>
        <p:txBody>
          <a:bodyPr/>
          <a:lstStyle>
            <a:lvl1pPr>
              <a:defRPr/>
            </a:lvl1pPr>
          </a:lstStyle>
          <a:p>
            <a:pPr>
              <a:defRPr/>
            </a:pPr>
            <a:fld id="{EE986B84-D60F-42EA-9DF2-B69307E44E69}" type="datetime1">
              <a:rPr lang="it-IT" smtClean="0">
                <a:solidFill>
                  <a:prstClr val="black">
                    <a:tint val="75000"/>
                  </a:prstClr>
                </a:solidFill>
              </a:rPr>
              <a:pPr>
                <a:defRPr/>
              </a:pPr>
              <a:t>10/10/2018</a:t>
            </a:fld>
            <a:endParaRPr lang="it-IT">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it-IT">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5BB16789-D242-4D40-AF71-1DA9CF44B5BB}" type="slidenum">
              <a:rPr lang="it-IT">
                <a:solidFill>
                  <a:prstClr val="black">
                    <a:tint val="75000"/>
                  </a:prstClr>
                </a:solidFill>
              </a:rPr>
              <a:pPr>
                <a:defRPr/>
              </a:pPr>
              <a:t>‹#›</a:t>
            </a:fld>
            <a:endParaRPr lang="it-IT">
              <a:solidFill>
                <a:prstClr val="black">
                  <a:tint val="75000"/>
                </a:prstClr>
              </a:solidFill>
            </a:endParaRPr>
          </a:p>
        </p:txBody>
      </p:sp>
    </p:spTree>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with Pattern">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691680" y="1988840"/>
            <a:ext cx="7128792" cy="1152127"/>
          </a:xfrm>
        </p:spPr>
        <p:txBody>
          <a:bodyPr anchor="b"/>
          <a:lstStyle>
            <a:lvl1pPr>
              <a:defRPr/>
            </a:lvl1pPr>
          </a:lstStyle>
          <a:p>
            <a:endParaRPr lang="it-IT" dirty="0"/>
          </a:p>
        </p:txBody>
      </p:sp>
      <p:sp>
        <p:nvSpPr>
          <p:cNvPr id="3" name="Subtitle 2"/>
          <p:cNvSpPr>
            <a:spLocks noGrp="1"/>
          </p:cNvSpPr>
          <p:nvPr>
            <p:ph type="subTitle" idx="1"/>
          </p:nvPr>
        </p:nvSpPr>
        <p:spPr>
          <a:xfrm>
            <a:off x="1691680" y="4077072"/>
            <a:ext cx="6400800" cy="1872208"/>
          </a:xfrm>
          <a:prstGeom prst="rect">
            <a:avLst/>
          </a:prstGeom>
        </p:spPr>
        <p:txBody>
          <a:bodyPr/>
          <a:lstStyle>
            <a:lvl1pPr marL="0" indent="0" algn="l">
              <a:buNone/>
              <a:defRPr sz="2800">
                <a:solidFill>
                  <a:schemeClr val="tx1">
                    <a:tint val="75000"/>
                  </a:schemeClr>
                </a:solidFill>
                <a:latin typeface="Times New Roman" pitchFamily="18" charset="0"/>
                <a:cs typeface="Times New Roman"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it-IT" dirty="0"/>
          </a:p>
        </p:txBody>
      </p:sp>
      <p:sp>
        <p:nvSpPr>
          <p:cNvPr id="4" name="Date Placeholder 3"/>
          <p:cNvSpPr>
            <a:spLocks noGrp="1"/>
          </p:cNvSpPr>
          <p:nvPr>
            <p:ph type="dt" sz="half" idx="10"/>
          </p:nvPr>
        </p:nvSpPr>
        <p:spPr/>
        <p:txBody>
          <a:bodyPr/>
          <a:lstStyle>
            <a:lvl1pPr>
              <a:defRPr/>
            </a:lvl1pPr>
          </a:lstStyle>
          <a:p>
            <a:pPr>
              <a:defRPr/>
            </a:pPr>
            <a:fld id="{EE986B84-D60F-42EA-9DF2-B69307E44E69}" type="datetime1">
              <a:rPr lang="it-IT" smtClean="0"/>
              <a:t>10/10/2018</a:t>
            </a:fld>
            <a:endParaRPr lang="it-IT"/>
          </a:p>
        </p:txBody>
      </p:sp>
      <p:sp>
        <p:nvSpPr>
          <p:cNvPr id="5" name="Footer Placeholder 4"/>
          <p:cNvSpPr>
            <a:spLocks noGrp="1"/>
          </p:cNvSpPr>
          <p:nvPr>
            <p:ph type="ftr" sz="quarter" idx="11"/>
          </p:nvPr>
        </p:nvSpPr>
        <p:spPr/>
        <p:txBody>
          <a:bodyPr/>
          <a:lstStyle>
            <a:lvl1pPr>
              <a:defRPr/>
            </a:lvl1pPr>
          </a:lstStyle>
          <a:p>
            <a:pPr>
              <a:defRPr/>
            </a:pPr>
            <a:endParaRPr lang="it-IT"/>
          </a:p>
        </p:txBody>
      </p:sp>
      <p:sp>
        <p:nvSpPr>
          <p:cNvPr id="6" name="Slide Number Placeholder 5"/>
          <p:cNvSpPr>
            <a:spLocks noGrp="1"/>
          </p:cNvSpPr>
          <p:nvPr>
            <p:ph type="sldNum" sz="quarter" idx="12"/>
          </p:nvPr>
        </p:nvSpPr>
        <p:spPr/>
        <p:txBody>
          <a:bodyPr/>
          <a:lstStyle>
            <a:lvl1pPr>
              <a:defRPr/>
            </a:lvl1pPr>
          </a:lstStyle>
          <a:p>
            <a:pPr>
              <a:defRPr/>
            </a:pPr>
            <a:fld id="{5BB16789-D242-4D40-AF71-1DA9CF44B5BB}" type="slidenum">
              <a:rPr lang="it-IT"/>
              <a:pPr>
                <a:defRPr/>
              </a:pPr>
              <a:t>‹#›</a:t>
            </a:fld>
            <a:endParaRPr lang="it-IT"/>
          </a:p>
        </p:txBody>
      </p:sp>
    </p:spTree>
    <p:extLst>
      <p:ext uri="{BB962C8B-B14F-4D97-AF65-F5344CB8AC3E}">
        <p14:creationId xmlns:p14="http://schemas.microsoft.com/office/powerpoint/2010/main" val="296066853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it-IT" dirty="0"/>
          </a:p>
        </p:txBody>
      </p:sp>
      <p:sp>
        <p:nvSpPr>
          <p:cNvPr id="4" name="Date Placeholder 3"/>
          <p:cNvSpPr>
            <a:spLocks noGrp="1"/>
          </p:cNvSpPr>
          <p:nvPr>
            <p:ph type="dt" sz="half" idx="10"/>
          </p:nvPr>
        </p:nvSpPr>
        <p:spPr/>
        <p:txBody>
          <a:bodyPr/>
          <a:lstStyle>
            <a:lvl1pPr>
              <a:defRPr/>
            </a:lvl1pPr>
          </a:lstStyle>
          <a:p>
            <a:pPr>
              <a:defRPr/>
            </a:pPr>
            <a:fld id="{3DD960BB-F093-451F-960E-222AE5B487A0}" type="datetime1">
              <a:rPr lang="it-IT" smtClean="0"/>
              <a:t>10/10/2018</a:t>
            </a:fld>
            <a:endParaRPr lang="it-IT"/>
          </a:p>
        </p:txBody>
      </p:sp>
      <p:sp>
        <p:nvSpPr>
          <p:cNvPr id="5" name="Footer Placeholder 4"/>
          <p:cNvSpPr>
            <a:spLocks noGrp="1"/>
          </p:cNvSpPr>
          <p:nvPr>
            <p:ph type="ftr" sz="quarter" idx="11"/>
          </p:nvPr>
        </p:nvSpPr>
        <p:spPr/>
        <p:txBody>
          <a:bodyPr/>
          <a:lstStyle>
            <a:lvl1pPr>
              <a:defRPr/>
            </a:lvl1pPr>
          </a:lstStyle>
          <a:p>
            <a:pPr>
              <a:defRPr/>
            </a:pPr>
            <a:endParaRPr lang="it-IT"/>
          </a:p>
        </p:txBody>
      </p:sp>
      <p:sp>
        <p:nvSpPr>
          <p:cNvPr id="6" name="Slide Number Placeholder 5"/>
          <p:cNvSpPr>
            <a:spLocks noGrp="1"/>
          </p:cNvSpPr>
          <p:nvPr>
            <p:ph type="sldNum" sz="quarter" idx="12"/>
          </p:nvPr>
        </p:nvSpPr>
        <p:spPr/>
        <p:txBody>
          <a:bodyPr/>
          <a:lstStyle>
            <a:lvl1pPr>
              <a:defRPr/>
            </a:lvl1pPr>
          </a:lstStyle>
          <a:p>
            <a:pPr>
              <a:defRPr/>
            </a:pPr>
            <a:fld id="{470B5C6D-7C0A-40A2-93E5-45B7AD5C39FE}" type="slidenum">
              <a:rPr lang="it-IT"/>
              <a:pPr>
                <a:defRPr/>
              </a:pPr>
              <a:t>‹#›</a:t>
            </a:fld>
            <a:endParaRPr lang="it-IT"/>
          </a:p>
        </p:txBody>
      </p:sp>
      <p:sp>
        <p:nvSpPr>
          <p:cNvPr id="8" name="Title 1"/>
          <p:cNvSpPr>
            <a:spLocks noGrp="1"/>
          </p:cNvSpPr>
          <p:nvPr>
            <p:ph type="title" hasCustomPrompt="1"/>
          </p:nvPr>
        </p:nvSpPr>
        <p:spPr>
          <a:xfrm>
            <a:off x="457200" y="260648"/>
            <a:ext cx="8219256" cy="1080120"/>
          </a:xfrm>
        </p:spPr>
        <p:txBody>
          <a:bodyPr/>
          <a:lstStyle>
            <a:lvl1pPr>
              <a:defRPr/>
            </a:lvl1pPr>
          </a:lstStyle>
          <a:p>
            <a:r>
              <a:rPr lang="en-US" dirty="0"/>
              <a:t>Click to edit </a:t>
            </a:r>
            <a:br>
              <a:rPr lang="en-US" dirty="0"/>
            </a:br>
            <a:r>
              <a:rPr lang="en-US" dirty="0"/>
              <a:t>Master title style</a:t>
            </a:r>
            <a:endParaRPr lang="it-IT" dirty="0"/>
          </a:p>
        </p:txBody>
      </p:sp>
    </p:spTree>
    <p:extLst>
      <p:ext uri="{BB962C8B-B14F-4D97-AF65-F5344CB8AC3E}">
        <p14:creationId xmlns:p14="http://schemas.microsoft.com/office/powerpoint/2010/main" val="40128134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endParaRPr lang="it-IT"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5" name="Date Placeholder 3"/>
          <p:cNvSpPr>
            <a:spLocks noGrp="1"/>
          </p:cNvSpPr>
          <p:nvPr>
            <p:ph type="dt" sz="half" idx="10"/>
          </p:nvPr>
        </p:nvSpPr>
        <p:spPr/>
        <p:txBody>
          <a:bodyPr/>
          <a:lstStyle>
            <a:lvl1pPr>
              <a:defRPr/>
            </a:lvl1pPr>
          </a:lstStyle>
          <a:p>
            <a:pPr>
              <a:defRPr/>
            </a:pPr>
            <a:fld id="{0B9BC296-BCCA-4F55-B360-741FF55A0FC6}" type="datetime1">
              <a:rPr lang="it-IT" smtClean="0"/>
              <a:t>10/10/2018</a:t>
            </a:fld>
            <a:endParaRPr lang="it-IT"/>
          </a:p>
        </p:txBody>
      </p:sp>
      <p:sp>
        <p:nvSpPr>
          <p:cNvPr id="6" name="Footer Placeholder 4"/>
          <p:cNvSpPr>
            <a:spLocks noGrp="1"/>
          </p:cNvSpPr>
          <p:nvPr>
            <p:ph type="ftr" sz="quarter" idx="11"/>
          </p:nvPr>
        </p:nvSpPr>
        <p:spPr/>
        <p:txBody>
          <a:bodyPr/>
          <a:lstStyle>
            <a:lvl1pPr>
              <a:defRPr/>
            </a:lvl1pPr>
          </a:lstStyle>
          <a:p>
            <a:pPr>
              <a:defRPr/>
            </a:pPr>
            <a:endParaRPr lang="it-IT"/>
          </a:p>
        </p:txBody>
      </p:sp>
      <p:sp>
        <p:nvSpPr>
          <p:cNvPr id="7" name="Slide Number Placeholder 5"/>
          <p:cNvSpPr>
            <a:spLocks noGrp="1"/>
          </p:cNvSpPr>
          <p:nvPr>
            <p:ph type="sldNum" sz="quarter" idx="12"/>
          </p:nvPr>
        </p:nvSpPr>
        <p:spPr/>
        <p:txBody>
          <a:bodyPr/>
          <a:lstStyle>
            <a:lvl1pPr>
              <a:defRPr/>
            </a:lvl1pPr>
          </a:lstStyle>
          <a:p>
            <a:pPr>
              <a:defRPr/>
            </a:pPr>
            <a:fld id="{9DA67AA2-2322-4A0D-8764-9C1E060557E7}" type="slidenum">
              <a:rPr lang="it-IT"/>
              <a:pPr>
                <a:defRPr/>
              </a:pPr>
              <a:t>‹#›</a:t>
            </a:fld>
            <a:endParaRPr lang="it-IT"/>
          </a:p>
        </p:txBody>
      </p:sp>
    </p:spTree>
    <p:extLst>
      <p:ext uri="{BB962C8B-B14F-4D97-AF65-F5344CB8AC3E}">
        <p14:creationId xmlns:p14="http://schemas.microsoft.com/office/powerpoint/2010/main" val="52330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it-IT"/>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it-IT"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
        <p:nvSpPr>
          <p:cNvPr id="7" name="Date Placeholder 3"/>
          <p:cNvSpPr>
            <a:spLocks noGrp="1"/>
          </p:cNvSpPr>
          <p:nvPr>
            <p:ph type="dt" sz="half" idx="10"/>
          </p:nvPr>
        </p:nvSpPr>
        <p:spPr/>
        <p:txBody>
          <a:bodyPr/>
          <a:lstStyle>
            <a:lvl1pPr>
              <a:defRPr/>
            </a:lvl1pPr>
          </a:lstStyle>
          <a:p>
            <a:pPr>
              <a:defRPr/>
            </a:pPr>
            <a:fld id="{8438A9BB-C27B-44C2-A93A-AFBB2A0E0450}" type="datetime1">
              <a:rPr lang="it-IT" smtClean="0"/>
              <a:t>10/10/2018</a:t>
            </a:fld>
            <a:endParaRPr lang="it-IT"/>
          </a:p>
        </p:txBody>
      </p:sp>
      <p:sp>
        <p:nvSpPr>
          <p:cNvPr id="8" name="Footer Placeholder 4"/>
          <p:cNvSpPr>
            <a:spLocks noGrp="1"/>
          </p:cNvSpPr>
          <p:nvPr>
            <p:ph type="ftr" sz="quarter" idx="11"/>
          </p:nvPr>
        </p:nvSpPr>
        <p:spPr/>
        <p:txBody>
          <a:bodyPr/>
          <a:lstStyle>
            <a:lvl1pPr>
              <a:defRPr/>
            </a:lvl1pPr>
          </a:lstStyle>
          <a:p>
            <a:pPr>
              <a:defRPr/>
            </a:pPr>
            <a:endParaRPr lang="it-IT"/>
          </a:p>
        </p:txBody>
      </p:sp>
      <p:sp>
        <p:nvSpPr>
          <p:cNvPr id="9" name="Slide Number Placeholder 5"/>
          <p:cNvSpPr>
            <a:spLocks noGrp="1"/>
          </p:cNvSpPr>
          <p:nvPr>
            <p:ph type="sldNum" sz="quarter" idx="12"/>
          </p:nvPr>
        </p:nvSpPr>
        <p:spPr/>
        <p:txBody>
          <a:bodyPr/>
          <a:lstStyle>
            <a:lvl1pPr>
              <a:defRPr/>
            </a:lvl1pPr>
          </a:lstStyle>
          <a:p>
            <a:pPr>
              <a:defRPr/>
            </a:pPr>
            <a:fld id="{337D6481-3E94-4D5C-AFE8-1EFBE10D5009}" type="slidenum">
              <a:rPr lang="it-IT"/>
              <a:pPr>
                <a:defRPr/>
              </a:pPr>
              <a:t>‹#›</a:t>
            </a:fld>
            <a:endParaRPr lang="it-IT"/>
          </a:p>
        </p:txBody>
      </p:sp>
    </p:spTree>
    <p:extLst>
      <p:ext uri="{BB962C8B-B14F-4D97-AF65-F5344CB8AC3E}">
        <p14:creationId xmlns:p14="http://schemas.microsoft.com/office/powerpoint/2010/main" val="33176536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1CAFC72-1F7F-4D4B-AD73-69DB4EDAB76A}" type="datetime1">
              <a:rPr lang="it-IT" smtClean="0"/>
              <a:t>10/10/2018</a:t>
            </a:fld>
            <a:endParaRPr lang="it-IT"/>
          </a:p>
        </p:txBody>
      </p:sp>
      <p:sp>
        <p:nvSpPr>
          <p:cNvPr id="3" name="Footer Placeholder 4"/>
          <p:cNvSpPr>
            <a:spLocks noGrp="1"/>
          </p:cNvSpPr>
          <p:nvPr>
            <p:ph type="ftr" sz="quarter" idx="11"/>
          </p:nvPr>
        </p:nvSpPr>
        <p:spPr/>
        <p:txBody>
          <a:bodyPr/>
          <a:lstStyle>
            <a:lvl1pPr>
              <a:defRPr/>
            </a:lvl1pPr>
          </a:lstStyle>
          <a:p>
            <a:pPr>
              <a:defRPr/>
            </a:pPr>
            <a:endParaRPr lang="it-IT"/>
          </a:p>
        </p:txBody>
      </p:sp>
      <p:sp>
        <p:nvSpPr>
          <p:cNvPr id="4" name="Slide Number Placeholder 5"/>
          <p:cNvSpPr>
            <a:spLocks noGrp="1"/>
          </p:cNvSpPr>
          <p:nvPr>
            <p:ph type="sldNum" sz="quarter" idx="12"/>
          </p:nvPr>
        </p:nvSpPr>
        <p:spPr/>
        <p:txBody>
          <a:bodyPr/>
          <a:lstStyle>
            <a:lvl1pPr>
              <a:defRPr/>
            </a:lvl1pPr>
          </a:lstStyle>
          <a:p>
            <a:pPr>
              <a:defRPr/>
            </a:pPr>
            <a:fld id="{7EFD6E33-FBFD-4C59-9825-C3270BE70F6D}" type="slidenum">
              <a:rPr lang="it-IT"/>
              <a:pPr>
                <a:defRPr/>
              </a:pPr>
              <a:t>‹#›</a:t>
            </a:fld>
            <a:endParaRPr lang="it-IT"/>
          </a:p>
        </p:txBody>
      </p:sp>
    </p:spTree>
    <p:extLst>
      <p:ext uri="{BB962C8B-B14F-4D97-AF65-F5344CB8AC3E}">
        <p14:creationId xmlns:p14="http://schemas.microsoft.com/office/powerpoint/2010/main" val="35117761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23528" y="1268760"/>
            <a:ext cx="3168352" cy="936104"/>
          </a:xfrm>
        </p:spPr>
        <p:txBody>
          <a:bodyPr anchor="t"/>
          <a:lstStyle>
            <a:lvl1pPr algn="l">
              <a:defRPr sz="2000" b="1"/>
            </a:lvl1pPr>
          </a:lstStyle>
          <a:p>
            <a:r>
              <a:rPr lang="en-US" dirty="0"/>
              <a:t>Click to edit Master title style</a:t>
            </a:r>
            <a:endParaRPr lang="it-IT" dirty="0"/>
          </a:p>
        </p:txBody>
      </p:sp>
      <p:sp>
        <p:nvSpPr>
          <p:cNvPr id="3" name="Content Placeholder 2"/>
          <p:cNvSpPr>
            <a:spLocks noGrp="1"/>
          </p:cNvSpPr>
          <p:nvPr>
            <p:ph idx="1"/>
          </p:nvPr>
        </p:nvSpPr>
        <p:spPr>
          <a:xfrm>
            <a:off x="3575050" y="1268760"/>
            <a:ext cx="5245422" cy="496855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it-IT" dirty="0"/>
          </a:p>
        </p:txBody>
      </p:sp>
      <p:sp>
        <p:nvSpPr>
          <p:cNvPr id="4" name="Text Placeholder 3"/>
          <p:cNvSpPr>
            <a:spLocks noGrp="1"/>
          </p:cNvSpPr>
          <p:nvPr>
            <p:ph type="body" sz="half" idx="2"/>
          </p:nvPr>
        </p:nvSpPr>
        <p:spPr>
          <a:xfrm>
            <a:off x="323528" y="2204864"/>
            <a:ext cx="3168352" cy="403244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3"/>
          <p:cNvSpPr>
            <a:spLocks noGrp="1"/>
          </p:cNvSpPr>
          <p:nvPr>
            <p:ph type="dt" sz="half" idx="10"/>
          </p:nvPr>
        </p:nvSpPr>
        <p:spPr/>
        <p:txBody>
          <a:bodyPr/>
          <a:lstStyle>
            <a:lvl1pPr>
              <a:defRPr/>
            </a:lvl1pPr>
          </a:lstStyle>
          <a:p>
            <a:pPr>
              <a:defRPr/>
            </a:pPr>
            <a:fld id="{9F7456CC-B832-4B96-A948-41898918321F}" type="datetime1">
              <a:rPr lang="it-IT" smtClean="0"/>
              <a:t>10/10/2018</a:t>
            </a:fld>
            <a:endParaRPr lang="it-IT"/>
          </a:p>
        </p:txBody>
      </p:sp>
      <p:sp>
        <p:nvSpPr>
          <p:cNvPr id="6" name="Footer Placeholder 4"/>
          <p:cNvSpPr>
            <a:spLocks noGrp="1"/>
          </p:cNvSpPr>
          <p:nvPr>
            <p:ph type="ftr" sz="quarter" idx="11"/>
          </p:nvPr>
        </p:nvSpPr>
        <p:spPr/>
        <p:txBody>
          <a:bodyPr/>
          <a:lstStyle>
            <a:lvl1pPr>
              <a:defRPr/>
            </a:lvl1pPr>
          </a:lstStyle>
          <a:p>
            <a:pPr>
              <a:defRPr/>
            </a:pPr>
            <a:endParaRPr lang="it-IT"/>
          </a:p>
        </p:txBody>
      </p:sp>
      <p:sp>
        <p:nvSpPr>
          <p:cNvPr id="7" name="Slide Number Placeholder 5"/>
          <p:cNvSpPr>
            <a:spLocks noGrp="1"/>
          </p:cNvSpPr>
          <p:nvPr>
            <p:ph type="sldNum" sz="quarter" idx="12"/>
          </p:nvPr>
        </p:nvSpPr>
        <p:spPr/>
        <p:txBody>
          <a:bodyPr/>
          <a:lstStyle>
            <a:lvl1pPr>
              <a:defRPr/>
            </a:lvl1pPr>
          </a:lstStyle>
          <a:p>
            <a:pPr>
              <a:defRPr/>
            </a:pPr>
            <a:fld id="{E92AACD6-5B29-427E-B6BE-32C1944AA7B2}" type="slidenum">
              <a:rPr lang="it-IT"/>
              <a:pPr>
                <a:defRPr/>
              </a:pPr>
              <a:t>‹#›</a:t>
            </a:fld>
            <a:endParaRPr lang="it-IT"/>
          </a:p>
        </p:txBody>
      </p:sp>
    </p:spTree>
    <p:extLst>
      <p:ext uri="{BB962C8B-B14F-4D97-AF65-F5344CB8AC3E}">
        <p14:creationId xmlns:p14="http://schemas.microsoft.com/office/powerpoint/2010/main" val="28960487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4869160"/>
            <a:ext cx="5486400" cy="566738"/>
          </a:xfrm>
        </p:spPr>
        <p:txBody>
          <a:bodyPr anchor="b"/>
          <a:lstStyle>
            <a:lvl1pPr algn="l">
              <a:defRPr sz="2000" b="1"/>
            </a:lvl1pPr>
          </a:lstStyle>
          <a:p>
            <a:r>
              <a:rPr lang="en-US"/>
              <a:t>Click to edit Master title style</a:t>
            </a:r>
            <a:endParaRPr lang="it-IT"/>
          </a:p>
        </p:txBody>
      </p:sp>
      <p:sp>
        <p:nvSpPr>
          <p:cNvPr id="3" name="Picture Placeholder 2"/>
          <p:cNvSpPr>
            <a:spLocks noGrp="1"/>
          </p:cNvSpPr>
          <p:nvPr>
            <p:ph type="pic" idx="1"/>
          </p:nvPr>
        </p:nvSpPr>
        <p:spPr>
          <a:xfrm>
            <a:off x="1828800" y="1268760"/>
            <a:ext cx="5486400" cy="35306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a:p>
        </p:txBody>
      </p:sp>
      <p:sp>
        <p:nvSpPr>
          <p:cNvPr id="4" name="Text Placeholder 3"/>
          <p:cNvSpPr>
            <a:spLocks noGrp="1"/>
          </p:cNvSpPr>
          <p:nvPr>
            <p:ph type="body" sz="half" idx="2"/>
          </p:nvPr>
        </p:nvSpPr>
        <p:spPr>
          <a:xfrm>
            <a:off x="1828800" y="5445224"/>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1AB07C70-7B56-4581-B8E2-53C295187DEC}" type="datetime1">
              <a:rPr lang="it-IT" smtClean="0"/>
              <a:t>10/10/2018</a:t>
            </a:fld>
            <a:endParaRPr lang="it-IT"/>
          </a:p>
        </p:txBody>
      </p:sp>
      <p:sp>
        <p:nvSpPr>
          <p:cNvPr id="6" name="Footer Placeholder 4"/>
          <p:cNvSpPr>
            <a:spLocks noGrp="1"/>
          </p:cNvSpPr>
          <p:nvPr>
            <p:ph type="ftr" sz="quarter" idx="11"/>
          </p:nvPr>
        </p:nvSpPr>
        <p:spPr/>
        <p:txBody>
          <a:bodyPr/>
          <a:lstStyle>
            <a:lvl1pPr>
              <a:defRPr/>
            </a:lvl1pPr>
          </a:lstStyle>
          <a:p>
            <a:pPr>
              <a:defRPr/>
            </a:pPr>
            <a:endParaRPr lang="it-IT"/>
          </a:p>
        </p:txBody>
      </p:sp>
      <p:sp>
        <p:nvSpPr>
          <p:cNvPr id="7" name="Slide Number Placeholder 5"/>
          <p:cNvSpPr>
            <a:spLocks noGrp="1"/>
          </p:cNvSpPr>
          <p:nvPr>
            <p:ph type="sldNum" sz="quarter" idx="12"/>
          </p:nvPr>
        </p:nvSpPr>
        <p:spPr/>
        <p:txBody>
          <a:bodyPr/>
          <a:lstStyle>
            <a:lvl1pPr>
              <a:defRPr/>
            </a:lvl1pPr>
          </a:lstStyle>
          <a:p>
            <a:pPr>
              <a:defRPr/>
            </a:pPr>
            <a:fld id="{325BB6FA-0BCB-4306-B200-BD1629BD8DD3}" type="slidenum">
              <a:rPr lang="it-IT"/>
              <a:pPr>
                <a:defRPr/>
              </a:pPr>
              <a:t>‹#›</a:t>
            </a:fld>
            <a:endParaRPr lang="it-IT"/>
          </a:p>
        </p:txBody>
      </p:sp>
    </p:spTree>
    <p:extLst>
      <p:ext uri="{BB962C8B-B14F-4D97-AF65-F5344CB8AC3E}">
        <p14:creationId xmlns:p14="http://schemas.microsoft.com/office/powerpoint/2010/main" val="31021539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solidFill>
                  <a:srgbClr val="FF6600"/>
                </a:solidFill>
              </a:defRPr>
            </a:lvl1pPr>
          </a:lstStyle>
          <a:p>
            <a:r>
              <a:rPr lang="de-DE" dirty="0" smtClean="0"/>
              <a:t>Titelmasterformat durch Klicken bearbeiten</a:t>
            </a:r>
            <a:endParaRPr lang="en-US" dirty="0"/>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5735F206-A600-4166-8F70-67DE4D521A08}" type="slidenum">
              <a:rPr lang="en-US" altLang="zh-CN"/>
              <a:pPr>
                <a:defRPr/>
              </a:pPr>
              <a:t>‹#›</a:t>
            </a:fld>
            <a:endParaRPr lang="en-US" altLang="zh-CN"/>
          </a:p>
        </p:txBody>
      </p:sp>
    </p:spTree>
    <p:extLst>
      <p:ext uri="{BB962C8B-B14F-4D97-AF65-F5344CB8AC3E}">
        <p14:creationId xmlns:p14="http://schemas.microsoft.com/office/powerpoint/2010/main" val="270153564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jpeg"/><Relationship Id="rId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slideLayout" Target="../slideLayouts/slideLayout5.xml"/><Relationship Id="rId7" Type="http://schemas.openxmlformats.org/officeDocument/2006/relationships/slideLayout" Target="../slideLayouts/slideLayout9.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image" Target="../media/image4.png"/><Relationship Id="rId5" Type="http://schemas.openxmlformats.org/officeDocument/2006/relationships/slideLayout" Target="../slideLayouts/slideLayout7.xml"/><Relationship Id="rId10" Type="http://schemas.openxmlformats.org/officeDocument/2006/relationships/theme" Target="../theme/theme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5" Type="http://schemas.openxmlformats.org/officeDocument/2006/relationships/image" Target="../media/image5.jpeg"/><Relationship Id="rId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4">
            <a:lum/>
          </a:blip>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1691680" y="1988840"/>
            <a:ext cx="7128792" cy="1152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endParaRPr lang="it-IT"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98D798C1-28A9-4707-8D4D-671C3615484B}" type="datetime1">
              <a:rPr lang="it-IT" smtClean="0"/>
              <a:t>10/10/2018</a:t>
            </a:fld>
            <a:endParaRPr lang="it-IT"/>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it-IT"/>
          </a:p>
        </p:txBody>
      </p:sp>
      <p:sp>
        <p:nvSpPr>
          <p:cNvPr id="6" name="Slide Number Placeholder 5"/>
          <p:cNvSpPr>
            <a:spLocks noGrp="1"/>
          </p:cNvSpPr>
          <p:nvPr>
            <p:ph type="sldNum" sz="quarter" idx="4"/>
          </p:nvPr>
        </p:nvSpPr>
        <p:spPr>
          <a:xfrm>
            <a:off x="8413200" y="6368400"/>
            <a:ext cx="576064" cy="365125"/>
          </a:xfrm>
          <a:prstGeom prst="rect">
            <a:avLst/>
          </a:prstGeom>
        </p:spPr>
        <p:txBody>
          <a:bodyPr vert="horz" lIns="91440" tIns="45720" rIns="91440" bIns="45720" rtlCol="0" anchor="ctr"/>
          <a:lstStyle>
            <a:lvl1pPr algn="l" fontAlgn="auto">
              <a:spcBef>
                <a:spcPts val="0"/>
              </a:spcBef>
              <a:spcAft>
                <a:spcPts val="0"/>
              </a:spcAft>
              <a:defRPr sz="1400">
                <a:solidFill>
                  <a:schemeClr val="tx1">
                    <a:tint val="75000"/>
                  </a:schemeClr>
                </a:solidFill>
                <a:latin typeface="+mn-lt"/>
                <a:cs typeface="+mn-cs"/>
              </a:defRPr>
            </a:lvl1pPr>
          </a:lstStyle>
          <a:p>
            <a:pPr>
              <a:defRPr/>
            </a:pPr>
            <a:fld id="{984D80E6-4526-4118-B3EC-FF4E77BA3A56}" type="slidenum">
              <a:rPr lang="it-IT" smtClean="0"/>
              <a:pPr/>
              <a:t>‹#›</a:t>
            </a:fld>
            <a:endParaRPr lang="it-IT" dirty="0"/>
          </a:p>
        </p:txBody>
      </p:sp>
      <p:sp>
        <p:nvSpPr>
          <p:cNvPr id="7" name="Subtitle 2"/>
          <p:cNvSpPr txBox="1">
            <a:spLocks/>
          </p:cNvSpPr>
          <p:nvPr userDrawn="1"/>
        </p:nvSpPr>
        <p:spPr>
          <a:xfrm>
            <a:off x="1691680" y="4077072"/>
            <a:ext cx="7128792" cy="1752600"/>
          </a:xfrm>
          <a:prstGeom prst="rect">
            <a:avLst/>
          </a:prstGeom>
        </p:spPr>
        <p:txBody>
          <a:bodyPr/>
          <a:lstStyle>
            <a:lvl1pPr marL="0" indent="0" algn="l" rtl="0" eaLnBrk="0" fontAlgn="base" hangingPunct="0">
              <a:spcBef>
                <a:spcPct val="20000"/>
              </a:spcBef>
              <a:spcAft>
                <a:spcPct val="0"/>
              </a:spcAft>
              <a:buFont typeface="Arial" charset="0"/>
              <a:buNone/>
              <a:defRPr sz="2800" kern="1200">
                <a:solidFill>
                  <a:schemeClr val="tx1">
                    <a:tint val="75000"/>
                  </a:schemeClr>
                </a:solidFill>
                <a:latin typeface="Times New Roman" pitchFamily="18" charset="0"/>
                <a:ea typeface="+mn-ea"/>
                <a:cs typeface="Times New Roman" pitchFamily="18" charset="0"/>
              </a:defRPr>
            </a:lvl1pPr>
            <a:lvl2pPr marL="457200" indent="0" algn="ctr" rtl="0" eaLnBrk="0" fontAlgn="base" hangingPunct="0">
              <a:spcBef>
                <a:spcPct val="20000"/>
              </a:spcBef>
              <a:spcAft>
                <a:spcPct val="0"/>
              </a:spcAft>
              <a:buFont typeface="Arial" charset="0"/>
              <a:buNone/>
              <a:defRPr sz="2800" kern="1200">
                <a:solidFill>
                  <a:schemeClr val="tx1">
                    <a:tint val="75000"/>
                  </a:schemeClr>
                </a:solidFill>
                <a:latin typeface="Times New Roman" pitchFamily="18" charset="0"/>
                <a:ea typeface="+mn-ea"/>
                <a:cs typeface="Times New Roman" pitchFamily="18" charset="0"/>
              </a:defRPr>
            </a:lvl2pPr>
            <a:lvl3pPr marL="914400" indent="0" algn="ctr" rtl="0" eaLnBrk="0" fontAlgn="base" hangingPunct="0">
              <a:spcBef>
                <a:spcPct val="20000"/>
              </a:spcBef>
              <a:spcAft>
                <a:spcPct val="0"/>
              </a:spcAft>
              <a:buFont typeface="Arial" charset="0"/>
              <a:buNone/>
              <a:defRPr sz="2400" kern="1200">
                <a:solidFill>
                  <a:schemeClr val="tx1">
                    <a:tint val="75000"/>
                  </a:schemeClr>
                </a:solidFill>
                <a:latin typeface="Times New Roman" pitchFamily="18" charset="0"/>
                <a:ea typeface="+mn-ea"/>
                <a:cs typeface="Times New Roman" pitchFamily="18" charset="0"/>
              </a:defRPr>
            </a:lvl3pPr>
            <a:lvl4pPr marL="1371600" indent="0" algn="ctr" rtl="0" eaLnBrk="0" fontAlgn="base" hangingPunct="0">
              <a:spcBef>
                <a:spcPct val="20000"/>
              </a:spcBef>
              <a:spcAft>
                <a:spcPct val="0"/>
              </a:spcAft>
              <a:buFont typeface="Arial" charset="0"/>
              <a:buNone/>
              <a:defRPr sz="2000" kern="1200">
                <a:solidFill>
                  <a:schemeClr val="tx1">
                    <a:tint val="75000"/>
                  </a:schemeClr>
                </a:solidFill>
                <a:latin typeface="Times New Roman" pitchFamily="18" charset="0"/>
                <a:ea typeface="+mn-ea"/>
                <a:cs typeface="Times New Roman" pitchFamily="18" charset="0"/>
              </a:defRPr>
            </a:lvl4pPr>
            <a:lvl5pPr marL="1828800" indent="0" algn="ctr" rtl="0" eaLnBrk="0" fontAlgn="base" hangingPunct="0">
              <a:spcBef>
                <a:spcPct val="20000"/>
              </a:spcBef>
              <a:spcAft>
                <a:spcPct val="0"/>
              </a:spcAft>
              <a:buFont typeface="Arial" charset="0"/>
              <a:buNone/>
              <a:defRPr sz="2000" kern="1200">
                <a:solidFill>
                  <a:schemeClr val="tx1">
                    <a:tint val="75000"/>
                  </a:schemeClr>
                </a:solidFill>
                <a:latin typeface="Times New Roman" pitchFamily="18" charset="0"/>
                <a:ea typeface="+mn-ea"/>
                <a:cs typeface="Times New Roman" pitchFamily="18"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endParaRPr lang="it-IT" dirty="0"/>
          </a:p>
        </p:txBody>
      </p:sp>
      <p:pic>
        <p:nvPicPr>
          <p:cNvPr id="8" name="Picture 2" descr="C:\Users\jdabrows\AppData\Local\Microsoft\Windows\Temporary Internet Files\Content.Outlook\JM0W0OZK\FSR_one (3).jpg"/>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7452320" y="332656"/>
            <a:ext cx="1368008" cy="1296000"/>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58" r:id="rId1"/>
    <p:sldLayoutId id="2147483660" r:id="rId2"/>
  </p:sldLayoutIdLst>
  <p:timing>
    <p:tnLst>
      <p:par>
        <p:cTn id="1" dur="indefinite" restart="never" nodeType="tmRoot"/>
      </p:par>
    </p:tnLst>
  </p:timing>
  <p:hf hdr="0" ftr="0" dt="0"/>
  <p:txStyles>
    <p:titleStyle>
      <a:lvl1pPr algn="l" rtl="0" eaLnBrk="0" fontAlgn="base" hangingPunct="0">
        <a:lnSpc>
          <a:spcPts val="4200"/>
        </a:lnSpc>
        <a:spcBef>
          <a:spcPct val="0"/>
        </a:spcBef>
        <a:spcAft>
          <a:spcPct val="0"/>
        </a:spcAft>
        <a:defRPr sz="4000" kern="1200">
          <a:solidFill>
            <a:schemeClr val="tx1"/>
          </a:solidFill>
          <a:latin typeface="Times New Roman" pitchFamily="18" charset="0"/>
          <a:ea typeface="+mj-ea"/>
          <a:cs typeface="Times New Roman" pitchFamily="18" charset="0"/>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Times New Roman" pitchFamily="18" charset="0"/>
          <a:ea typeface="+mn-ea"/>
          <a:cs typeface="Times New Roman" pitchFamily="18"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Times New Roman" pitchFamily="18" charset="0"/>
          <a:ea typeface="+mn-ea"/>
          <a:cs typeface="Times New Roman" pitchFamily="18" charset="0"/>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Times New Roman" pitchFamily="18" charset="0"/>
          <a:ea typeface="+mn-ea"/>
          <a:cs typeface="Times New Roman" pitchFamily="18" charset="0"/>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Times New Roman" pitchFamily="18" charset="0"/>
          <a:ea typeface="+mn-ea"/>
          <a:cs typeface="Times New Roman" pitchFamily="18" charset="0"/>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Times New Roman" pitchFamily="18" charset="0"/>
          <a:ea typeface="+mn-ea"/>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60648"/>
            <a:ext cx="8219256" cy="1080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endParaRPr lang="it-IT" dirty="0"/>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it-IT"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88161D43-88C8-4D5A-A5F9-0E40F70042A2}" type="datetime1">
              <a:rPr lang="it-IT" smtClean="0"/>
              <a:t>10/10/2018</a:t>
            </a:fld>
            <a:endParaRPr lang="it-IT"/>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it-IT"/>
          </a:p>
        </p:txBody>
      </p:sp>
      <p:pic>
        <p:nvPicPr>
          <p:cNvPr id="10" name="Picture 9" descr="Screen Shot 2016-10-20 at 11.04.18.png"/>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7992000" y="6381328"/>
            <a:ext cx="533647" cy="324000"/>
          </a:xfrm>
          <a:prstGeom prst="rect">
            <a:avLst/>
          </a:prstGeom>
        </p:spPr>
      </p:pic>
      <p:sp>
        <p:nvSpPr>
          <p:cNvPr id="6" name="Slide Number Placeholder 5"/>
          <p:cNvSpPr>
            <a:spLocks noGrp="1"/>
          </p:cNvSpPr>
          <p:nvPr>
            <p:ph type="sldNum" sz="quarter" idx="4"/>
          </p:nvPr>
        </p:nvSpPr>
        <p:spPr>
          <a:xfrm>
            <a:off x="8413200" y="6368400"/>
            <a:ext cx="576064" cy="365125"/>
          </a:xfrm>
          <a:prstGeom prst="rect">
            <a:avLst/>
          </a:prstGeom>
        </p:spPr>
        <p:txBody>
          <a:bodyPr vert="horz" lIns="91440" tIns="45720" rIns="91440" bIns="45720" rtlCol="0" anchor="ctr"/>
          <a:lstStyle>
            <a:lvl1pPr algn="l">
              <a:defRPr sz="1400">
                <a:solidFill>
                  <a:schemeClr val="tx1">
                    <a:tint val="75000"/>
                  </a:schemeClr>
                </a:solidFill>
              </a:defRPr>
            </a:lvl1pPr>
          </a:lstStyle>
          <a:p>
            <a:pPr>
              <a:defRPr/>
            </a:pPr>
            <a:fld id="{77EC10D1-6866-4AC9-B4C1-8A91528F5304}" type="slidenum">
              <a:rPr lang="it-IT" smtClean="0"/>
              <a:pPr>
                <a:defRPr/>
              </a:pPr>
              <a:t>‹#›</a:t>
            </a:fld>
            <a:endParaRPr lang="it-IT" dirty="0"/>
          </a:p>
        </p:txBody>
      </p:sp>
    </p:spTree>
  </p:cSld>
  <p:clrMap bg1="lt1" tx1="dk1" bg2="lt2" tx2="dk2" accent1="accent1" accent2="accent2" accent3="accent3" accent4="accent4" accent5="accent5" accent6="accent6" hlink="hlink" folHlink="folHlink"/>
  <p:sldLayoutIdLst>
    <p:sldLayoutId id="2147483661" r:id="rId1"/>
    <p:sldLayoutId id="2147483663" r:id="rId2"/>
    <p:sldLayoutId id="2147483664" r:id="rId3"/>
    <p:sldLayoutId id="2147483666" r:id="rId4"/>
    <p:sldLayoutId id="2147483667" r:id="rId5"/>
    <p:sldLayoutId id="2147483668" r:id="rId6"/>
    <p:sldLayoutId id="2147483670" r:id="rId7"/>
    <p:sldLayoutId id="2147483673" r:id="rId8"/>
    <p:sldLayoutId id="2147483674" r:id="rId9"/>
  </p:sldLayoutIdLst>
  <p:hf hdr="0" ftr="0" dt="0"/>
  <p:txStyles>
    <p:titleStyle>
      <a:lvl1pPr algn="l" rtl="0" eaLnBrk="0" fontAlgn="base" hangingPunct="0">
        <a:lnSpc>
          <a:spcPts val="3700"/>
        </a:lnSpc>
        <a:spcBef>
          <a:spcPct val="0"/>
        </a:spcBef>
        <a:spcAft>
          <a:spcPct val="0"/>
        </a:spcAft>
        <a:defRPr sz="3600" kern="1200">
          <a:solidFill>
            <a:schemeClr val="tx1"/>
          </a:solidFill>
          <a:latin typeface="Times New Roman" pitchFamily="18" charset="0"/>
          <a:ea typeface="+mj-ea"/>
          <a:cs typeface="Times New Roman" pitchFamily="18" charset="0"/>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Times New Roman" pitchFamily="18" charset="0"/>
          <a:ea typeface="+mn-ea"/>
          <a:cs typeface="Times New Roman" pitchFamily="18"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Times New Roman" pitchFamily="18" charset="0"/>
          <a:ea typeface="+mn-ea"/>
          <a:cs typeface="Times New Roman" pitchFamily="18" charset="0"/>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Times New Roman" pitchFamily="18" charset="0"/>
          <a:ea typeface="+mn-ea"/>
          <a:cs typeface="Times New Roman" pitchFamily="18" charset="0"/>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Times New Roman" pitchFamily="18" charset="0"/>
          <a:ea typeface="+mn-ea"/>
          <a:cs typeface="Times New Roman" pitchFamily="18" charset="0"/>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Times New Roman" pitchFamily="18" charset="0"/>
          <a:ea typeface="+mn-ea"/>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4">
            <a:lum/>
          </a:blip>
          <a:srcRect/>
          <a:stretch>
            <a:fillRect/>
          </a:stretch>
        </a:blip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0D9B9C2-50A4-F944-BC5F-096C969BB4AF}"/>
              </a:ext>
            </a:extLst>
          </p:cNvPr>
          <p:cNvSpPr/>
          <p:nvPr userDrawn="1"/>
        </p:nvSpPr>
        <p:spPr>
          <a:xfrm>
            <a:off x="6019800" y="260648"/>
            <a:ext cx="2969464" cy="14401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prstClr val="white"/>
              </a:solidFill>
            </a:endParaRPr>
          </a:p>
        </p:txBody>
      </p:sp>
      <p:sp>
        <p:nvSpPr>
          <p:cNvPr id="1026" name="Title Placeholder 1"/>
          <p:cNvSpPr>
            <a:spLocks noGrp="1"/>
          </p:cNvSpPr>
          <p:nvPr>
            <p:ph type="title"/>
          </p:nvPr>
        </p:nvSpPr>
        <p:spPr bwMode="auto">
          <a:xfrm>
            <a:off x="1691680" y="1988840"/>
            <a:ext cx="7128792" cy="115212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endParaRPr lang="it-IT"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98D798C1-28A9-4707-8D4D-671C3615484B}" type="datetime1">
              <a:rPr lang="it-IT" smtClean="0">
                <a:solidFill>
                  <a:prstClr val="black">
                    <a:tint val="75000"/>
                  </a:prstClr>
                </a:solidFill>
              </a:rPr>
              <a:pPr>
                <a:defRPr/>
              </a:pPr>
              <a:t>10/10/2018</a:t>
            </a:fld>
            <a:endParaRPr lang="it-IT">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it-IT">
              <a:solidFill>
                <a:prstClr val="black">
                  <a:tint val="75000"/>
                </a:prstClr>
              </a:solidFill>
            </a:endParaRPr>
          </a:p>
        </p:txBody>
      </p:sp>
      <p:sp>
        <p:nvSpPr>
          <p:cNvPr id="6" name="Slide Number Placeholder 5"/>
          <p:cNvSpPr>
            <a:spLocks noGrp="1"/>
          </p:cNvSpPr>
          <p:nvPr>
            <p:ph type="sldNum" sz="quarter" idx="4"/>
          </p:nvPr>
        </p:nvSpPr>
        <p:spPr>
          <a:xfrm>
            <a:off x="8413200" y="6368400"/>
            <a:ext cx="576064" cy="365125"/>
          </a:xfrm>
          <a:prstGeom prst="rect">
            <a:avLst/>
          </a:prstGeom>
        </p:spPr>
        <p:txBody>
          <a:bodyPr vert="horz" lIns="91440" tIns="45720" rIns="91440" bIns="45720" rtlCol="0" anchor="ctr"/>
          <a:lstStyle>
            <a:lvl1pPr algn="l" fontAlgn="auto">
              <a:spcBef>
                <a:spcPts val="0"/>
              </a:spcBef>
              <a:spcAft>
                <a:spcPts val="0"/>
              </a:spcAft>
              <a:defRPr sz="1400">
                <a:solidFill>
                  <a:schemeClr val="tx1">
                    <a:tint val="75000"/>
                  </a:schemeClr>
                </a:solidFill>
                <a:latin typeface="+mn-lt"/>
                <a:cs typeface="+mn-cs"/>
              </a:defRPr>
            </a:lvl1pPr>
          </a:lstStyle>
          <a:p>
            <a:pPr>
              <a:defRPr/>
            </a:pPr>
            <a:fld id="{984D80E6-4526-4118-B3EC-FF4E77BA3A56}" type="slidenum">
              <a:rPr lang="it-IT" smtClean="0">
                <a:solidFill>
                  <a:prstClr val="black">
                    <a:tint val="75000"/>
                  </a:prstClr>
                </a:solidFill>
              </a:rPr>
              <a:pPr>
                <a:defRPr/>
              </a:pPr>
              <a:t>‹#›</a:t>
            </a:fld>
            <a:endParaRPr lang="it-IT" dirty="0">
              <a:solidFill>
                <a:prstClr val="black">
                  <a:tint val="75000"/>
                </a:prstClr>
              </a:solidFill>
            </a:endParaRPr>
          </a:p>
        </p:txBody>
      </p:sp>
      <p:sp>
        <p:nvSpPr>
          <p:cNvPr id="7" name="Subtitle 2"/>
          <p:cNvSpPr txBox="1">
            <a:spLocks/>
          </p:cNvSpPr>
          <p:nvPr userDrawn="1"/>
        </p:nvSpPr>
        <p:spPr>
          <a:xfrm>
            <a:off x="1691680" y="4077072"/>
            <a:ext cx="7128792" cy="1752600"/>
          </a:xfrm>
          <a:prstGeom prst="rect">
            <a:avLst/>
          </a:prstGeom>
        </p:spPr>
        <p:txBody>
          <a:bodyPr/>
          <a:lstStyle>
            <a:lvl1pPr marL="0" indent="0" algn="l" rtl="0" eaLnBrk="0" fontAlgn="base" hangingPunct="0">
              <a:spcBef>
                <a:spcPct val="20000"/>
              </a:spcBef>
              <a:spcAft>
                <a:spcPct val="0"/>
              </a:spcAft>
              <a:buFont typeface="Arial" charset="0"/>
              <a:buNone/>
              <a:defRPr sz="2800" kern="1200">
                <a:solidFill>
                  <a:schemeClr val="tx1">
                    <a:tint val="75000"/>
                  </a:schemeClr>
                </a:solidFill>
                <a:latin typeface="Times New Roman" pitchFamily="18" charset="0"/>
                <a:ea typeface="+mn-ea"/>
                <a:cs typeface="Times New Roman" pitchFamily="18" charset="0"/>
              </a:defRPr>
            </a:lvl1pPr>
            <a:lvl2pPr marL="457200" indent="0" algn="ctr" rtl="0" eaLnBrk="0" fontAlgn="base" hangingPunct="0">
              <a:spcBef>
                <a:spcPct val="20000"/>
              </a:spcBef>
              <a:spcAft>
                <a:spcPct val="0"/>
              </a:spcAft>
              <a:buFont typeface="Arial" charset="0"/>
              <a:buNone/>
              <a:defRPr sz="2800" kern="1200">
                <a:solidFill>
                  <a:schemeClr val="tx1">
                    <a:tint val="75000"/>
                  </a:schemeClr>
                </a:solidFill>
                <a:latin typeface="Times New Roman" pitchFamily="18" charset="0"/>
                <a:ea typeface="+mn-ea"/>
                <a:cs typeface="Times New Roman" pitchFamily="18" charset="0"/>
              </a:defRPr>
            </a:lvl2pPr>
            <a:lvl3pPr marL="914400" indent="0" algn="ctr" rtl="0" eaLnBrk="0" fontAlgn="base" hangingPunct="0">
              <a:spcBef>
                <a:spcPct val="20000"/>
              </a:spcBef>
              <a:spcAft>
                <a:spcPct val="0"/>
              </a:spcAft>
              <a:buFont typeface="Arial" charset="0"/>
              <a:buNone/>
              <a:defRPr sz="2400" kern="1200">
                <a:solidFill>
                  <a:schemeClr val="tx1">
                    <a:tint val="75000"/>
                  </a:schemeClr>
                </a:solidFill>
                <a:latin typeface="Times New Roman" pitchFamily="18" charset="0"/>
                <a:ea typeface="+mn-ea"/>
                <a:cs typeface="Times New Roman" pitchFamily="18" charset="0"/>
              </a:defRPr>
            </a:lvl3pPr>
            <a:lvl4pPr marL="1371600" indent="0" algn="ctr" rtl="0" eaLnBrk="0" fontAlgn="base" hangingPunct="0">
              <a:spcBef>
                <a:spcPct val="20000"/>
              </a:spcBef>
              <a:spcAft>
                <a:spcPct val="0"/>
              </a:spcAft>
              <a:buFont typeface="Arial" charset="0"/>
              <a:buNone/>
              <a:defRPr sz="2000" kern="1200">
                <a:solidFill>
                  <a:schemeClr val="tx1">
                    <a:tint val="75000"/>
                  </a:schemeClr>
                </a:solidFill>
                <a:latin typeface="Times New Roman" pitchFamily="18" charset="0"/>
                <a:ea typeface="+mn-ea"/>
                <a:cs typeface="Times New Roman" pitchFamily="18" charset="0"/>
              </a:defRPr>
            </a:lvl4pPr>
            <a:lvl5pPr marL="1828800" indent="0" algn="ctr" rtl="0" eaLnBrk="0" fontAlgn="base" hangingPunct="0">
              <a:spcBef>
                <a:spcPct val="20000"/>
              </a:spcBef>
              <a:spcAft>
                <a:spcPct val="0"/>
              </a:spcAft>
              <a:buFont typeface="Arial" charset="0"/>
              <a:buNone/>
              <a:defRPr sz="2000" kern="1200">
                <a:solidFill>
                  <a:schemeClr val="tx1">
                    <a:tint val="75000"/>
                  </a:schemeClr>
                </a:solidFill>
                <a:latin typeface="Times New Roman" pitchFamily="18" charset="0"/>
                <a:ea typeface="+mn-ea"/>
                <a:cs typeface="Times New Roman" pitchFamily="18" charset="0"/>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endParaRPr lang="it-IT" dirty="0">
              <a:solidFill>
                <a:prstClr val="black">
                  <a:tint val="75000"/>
                </a:prstClr>
              </a:solidFill>
            </a:endParaRPr>
          </a:p>
        </p:txBody>
      </p:sp>
      <p:pic>
        <p:nvPicPr>
          <p:cNvPr id="3" name="Picture 2">
            <a:extLst>
              <a:ext uri="{FF2B5EF4-FFF2-40B4-BE49-F238E27FC236}">
                <a16:creationId xmlns:a16="http://schemas.microsoft.com/office/drawing/2014/main" id="{04FDD9D8-4ADB-7942-B6FD-197F8754ED9B}"/>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084168" y="307941"/>
            <a:ext cx="2736304" cy="1240613"/>
          </a:xfrm>
          <a:prstGeom prst="rect">
            <a:avLst/>
          </a:prstGeom>
        </p:spPr>
      </p:pic>
    </p:spTree>
    <p:extLst>
      <p:ext uri="{BB962C8B-B14F-4D97-AF65-F5344CB8AC3E}">
        <p14:creationId xmlns:p14="http://schemas.microsoft.com/office/powerpoint/2010/main" val="1459045408"/>
      </p:ext>
    </p:extLst>
  </p:cSld>
  <p:clrMap bg1="lt1" tx1="dk1" bg2="lt2" tx2="dk2" accent1="accent1" accent2="accent2" accent3="accent3" accent4="accent4" accent5="accent5" accent6="accent6" hlink="hlink" folHlink="folHlink"/>
  <p:sldLayoutIdLst>
    <p:sldLayoutId id="2147483677" r:id="rId1"/>
    <p:sldLayoutId id="2147483678" r:id="rId2"/>
  </p:sldLayoutIdLst>
  <p:hf hdr="0" ftr="0" dt="0"/>
  <p:txStyles>
    <p:titleStyle>
      <a:lvl1pPr algn="l" rtl="0" eaLnBrk="0" fontAlgn="base" hangingPunct="0">
        <a:lnSpc>
          <a:spcPts val="4200"/>
        </a:lnSpc>
        <a:spcBef>
          <a:spcPct val="0"/>
        </a:spcBef>
        <a:spcAft>
          <a:spcPct val="0"/>
        </a:spcAft>
        <a:defRPr sz="4000" kern="1200">
          <a:solidFill>
            <a:schemeClr val="tx1"/>
          </a:solidFill>
          <a:latin typeface="Calibri"/>
          <a:ea typeface="+mj-ea"/>
          <a:cs typeface="Calibri"/>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Times New Roman" pitchFamily="18" charset="0"/>
          <a:ea typeface="+mn-ea"/>
          <a:cs typeface="Times New Roman" pitchFamily="18"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Times New Roman" pitchFamily="18" charset="0"/>
          <a:ea typeface="+mn-ea"/>
          <a:cs typeface="Times New Roman" pitchFamily="18" charset="0"/>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Times New Roman" pitchFamily="18" charset="0"/>
          <a:ea typeface="+mn-ea"/>
          <a:cs typeface="Times New Roman" pitchFamily="18" charset="0"/>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Times New Roman" pitchFamily="18" charset="0"/>
          <a:ea typeface="+mn-ea"/>
          <a:cs typeface="Times New Roman" pitchFamily="18" charset="0"/>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Times New Roman" pitchFamily="18" charset="0"/>
          <a:ea typeface="+mn-ea"/>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comments" Target="../comments/comment2.xml"/><Relationship Id="rId2" Type="http://schemas.openxmlformats.org/officeDocument/2006/relationships/image" Target="../media/image13.jp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9.xml"/><Relationship Id="rId4" Type="http://schemas.openxmlformats.org/officeDocument/2006/relationships/image" Target="../media/image17.png"/></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0.png"/><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0.png"/><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0.png"/><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984D80E6-4526-4118-B3EC-FF4E77BA3A56}" type="slidenum">
              <a:rPr lang="it-IT" smtClean="0">
                <a:solidFill>
                  <a:prstClr val="black">
                    <a:tint val="75000"/>
                  </a:prstClr>
                </a:solidFill>
              </a:rPr>
              <a:pPr>
                <a:defRPr/>
              </a:pPr>
              <a:t>1</a:t>
            </a:fld>
            <a:endParaRPr lang="it-IT" dirty="0">
              <a:solidFill>
                <a:prstClr val="black">
                  <a:tint val="75000"/>
                </a:prstClr>
              </a:solidFill>
            </a:endParaRPr>
          </a:p>
        </p:txBody>
      </p:sp>
      <p:sp>
        <p:nvSpPr>
          <p:cNvPr id="5" name="TextBox 4"/>
          <p:cNvSpPr txBox="1"/>
          <p:nvPr/>
        </p:nvSpPr>
        <p:spPr>
          <a:xfrm>
            <a:off x="6858000" y="1136822"/>
            <a:ext cx="184731" cy="369332"/>
          </a:xfrm>
          <a:prstGeom prst="rect">
            <a:avLst/>
          </a:prstGeom>
          <a:noFill/>
        </p:spPr>
        <p:txBody>
          <a:bodyPr wrap="none" rtlCol="0">
            <a:spAutoFit/>
          </a:bodyPr>
          <a:lstStyle/>
          <a:p>
            <a:endParaRPr lang="en-GB">
              <a:solidFill>
                <a:prstClr val="black"/>
              </a:solidFill>
            </a:endParaRPr>
          </a:p>
        </p:txBody>
      </p:sp>
      <p:sp>
        <p:nvSpPr>
          <p:cNvPr id="9" name="Subtitle 2"/>
          <p:cNvSpPr txBox="1">
            <a:spLocks/>
          </p:cNvSpPr>
          <p:nvPr/>
        </p:nvSpPr>
        <p:spPr>
          <a:xfrm>
            <a:off x="1043608" y="4065438"/>
            <a:ext cx="7128792" cy="1752600"/>
          </a:xfrm>
          <a:prstGeom prst="rect">
            <a:avLst/>
          </a:prstGeom>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Times New Roman" pitchFamily="18" charset="0"/>
                <a:ea typeface="+mn-ea"/>
                <a:cs typeface="Times New Roman" pitchFamily="18"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Times New Roman" pitchFamily="18" charset="0"/>
                <a:ea typeface="+mn-ea"/>
                <a:cs typeface="Times New Roman" pitchFamily="18" charset="0"/>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Times New Roman" pitchFamily="18" charset="0"/>
                <a:ea typeface="+mn-ea"/>
                <a:cs typeface="Times New Roman" pitchFamily="18" charset="0"/>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Times New Roman" pitchFamily="18" charset="0"/>
                <a:ea typeface="+mn-ea"/>
                <a:cs typeface="Times New Roman" pitchFamily="18" charset="0"/>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Times New Roman" pitchFamily="18" charset="0"/>
                <a:ea typeface="+mn-ea"/>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charset="0"/>
              <a:buNone/>
            </a:pPr>
            <a:r>
              <a:rPr lang="en-US" sz="2800" dirty="0" smtClean="0">
                <a:solidFill>
                  <a:prstClr val="black"/>
                </a:solidFill>
                <a:latin typeface="Calibri"/>
              </a:rPr>
              <a:t>Jean-Michel </a:t>
            </a:r>
            <a:r>
              <a:rPr lang="en-US" sz="2800" dirty="0" err="1" smtClean="0">
                <a:solidFill>
                  <a:prstClr val="black"/>
                </a:solidFill>
                <a:latin typeface="Calibri"/>
              </a:rPr>
              <a:t>Glachant</a:t>
            </a:r>
            <a:r>
              <a:rPr lang="en-US" sz="2800" dirty="0" smtClean="0">
                <a:solidFill>
                  <a:prstClr val="black"/>
                </a:solidFill>
                <a:latin typeface="Calibri"/>
              </a:rPr>
              <a:t>, Director FSR</a:t>
            </a:r>
          </a:p>
          <a:p>
            <a:pPr marL="0" indent="0">
              <a:buFont typeface="Arial" charset="0"/>
              <a:buNone/>
            </a:pPr>
            <a:r>
              <a:rPr lang="en-US" sz="2800" dirty="0" smtClean="0">
                <a:solidFill>
                  <a:prstClr val="black"/>
                </a:solidFill>
                <a:latin typeface="Calibri"/>
              </a:rPr>
              <a:t>IIT Kanpur – Center for Energy Regulation </a:t>
            </a:r>
          </a:p>
          <a:p>
            <a:pPr marL="0" indent="0">
              <a:buFont typeface="Arial" charset="0"/>
              <a:buNone/>
            </a:pPr>
            <a:r>
              <a:rPr lang="en-US" sz="2800" dirty="0" smtClean="0">
                <a:solidFill>
                  <a:prstClr val="black"/>
                </a:solidFill>
                <a:latin typeface="Calibri"/>
              </a:rPr>
              <a:t>10 October 2018</a:t>
            </a:r>
            <a:endParaRPr lang="en-US" sz="2800" dirty="0" smtClean="0">
              <a:solidFill>
                <a:prstClr val="black"/>
              </a:solidFill>
            </a:endParaRPr>
          </a:p>
          <a:p>
            <a:endParaRPr lang="en-GB" dirty="0">
              <a:solidFill>
                <a:prstClr val="black"/>
              </a:solidFill>
            </a:endParaRPr>
          </a:p>
        </p:txBody>
      </p:sp>
      <p:sp>
        <p:nvSpPr>
          <p:cNvPr id="6" name="Title 1"/>
          <p:cNvSpPr txBox="1">
            <a:spLocks/>
          </p:cNvSpPr>
          <p:nvPr/>
        </p:nvSpPr>
        <p:spPr bwMode="auto">
          <a:xfrm>
            <a:off x="1034604" y="2307058"/>
            <a:ext cx="7128792" cy="1152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l" rtl="0" eaLnBrk="0" fontAlgn="base" hangingPunct="0">
              <a:lnSpc>
                <a:spcPts val="4200"/>
              </a:lnSpc>
              <a:spcBef>
                <a:spcPct val="0"/>
              </a:spcBef>
              <a:spcAft>
                <a:spcPct val="0"/>
              </a:spcAft>
              <a:defRPr sz="4000" kern="1200">
                <a:solidFill>
                  <a:schemeClr val="tx1"/>
                </a:solidFill>
                <a:latin typeface="Times New Roman" pitchFamily="18" charset="0"/>
                <a:ea typeface="+mj-ea"/>
                <a:cs typeface="Times New Roman" pitchFamily="18" charset="0"/>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n-US" dirty="0" smtClean="0">
                <a:latin typeface="+mj-lt"/>
              </a:rPr>
              <a:t>EU Electricity Regulation - Present &amp; Future </a:t>
            </a:r>
            <a:endParaRPr lang="en-GB" dirty="0">
              <a:latin typeface="+mj-lt"/>
            </a:endParaRPr>
          </a:p>
        </p:txBody>
      </p:sp>
    </p:spTree>
    <p:extLst>
      <p:ext uri="{BB962C8B-B14F-4D97-AF65-F5344CB8AC3E}">
        <p14:creationId xmlns:p14="http://schemas.microsoft.com/office/powerpoint/2010/main" val="6040716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rgbClr val="FFC000"/>
                </a:solidFill>
                <a:latin typeface="+mj-lt"/>
              </a:rPr>
              <a:t>How integrated are EU </a:t>
            </a:r>
            <a:r>
              <a:rPr lang="en-GB" dirty="0" smtClean="0">
                <a:solidFill>
                  <a:srgbClr val="FFC000"/>
                </a:solidFill>
                <a:latin typeface="+mj-lt"/>
              </a:rPr>
              <a:t>Day-Ahead energy markets within Market Coupling?</a:t>
            </a:r>
            <a:endParaRPr lang="en-GB" dirty="0">
              <a:solidFill>
                <a:srgbClr val="FFC000"/>
              </a:solidFill>
              <a:latin typeface="+mj-lt"/>
            </a:endParaRPr>
          </a:p>
        </p:txBody>
      </p:sp>
      <p:sp>
        <p:nvSpPr>
          <p:cNvPr id="5" name="Slide Number Placeholder 4"/>
          <p:cNvSpPr>
            <a:spLocks noGrp="1"/>
          </p:cNvSpPr>
          <p:nvPr>
            <p:ph type="sldNum" sz="quarter" idx="12"/>
          </p:nvPr>
        </p:nvSpPr>
        <p:spPr/>
        <p:txBody>
          <a:bodyPr/>
          <a:lstStyle/>
          <a:p>
            <a:pPr marL="0" marR="0" lvl="0" indent="0" algn="l" defTabSz="914400" rtl="0" eaLnBrk="0" fontAlgn="base" latinLnBrk="0" hangingPunct="0">
              <a:lnSpc>
                <a:spcPct val="100000"/>
              </a:lnSpc>
              <a:spcBef>
                <a:spcPct val="0"/>
              </a:spcBef>
              <a:spcAft>
                <a:spcPct val="0"/>
              </a:spcAft>
              <a:buClrTx/>
              <a:buSzTx/>
              <a:buFont typeface="Arial" pitchFamily="34" charset="0"/>
              <a:buNone/>
              <a:tabLst/>
              <a:defRPr/>
            </a:pPr>
            <a:fld id="{9DA67AA2-2322-4A0D-8764-9C1E060557E7}" type="slidenum">
              <a:rPr kumimoji="0" lang="it-IT" sz="1400" b="0" i="0" u="none" strike="noStrike" kern="1200" cap="none" spc="0" normalizeH="0" baseline="0" noProof="0" smtClean="0">
                <a:ln>
                  <a:noFill/>
                </a:ln>
                <a:solidFill>
                  <a:prstClr val="black">
                    <a:tint val="75000"/>
                  </a:prstClr>
                </a:solidFill>
                <a:effectLst/>
                <a:uLnTx/>
                <a:uFillTx/>
                <a:latin typeface="Calibri"/>
                <a:ea typeface="宋体" pitchFamily="2" charset="-122"/>
                <a:cs typeface="+mn-cs"/>
              </a:rPr>
              <a:pPr marL="0" marR="0" lvl="0" indent="0" algn="l" defTabSz="914400" rtl="0" eaLnBrk="0" fontAlgn="base" latinLnBrk="0" hangingPunct="0">
                <a:lnSpc>
                  <a:spcPct val="100000"/>
                </a:lnSpc>
                <a:spcBef>
                  <a:spcPct val="0"/>
                </a:spcBef>
                <a:spcAft>
                  <a:spcPct val="0"/>
                </a:spcAft>
                <a:buClrTx/>
                <a:buSzTx/>
                <a:buFont typeface="Arial" pitchFamily="34" charset="0"/>
                <a:buNone/>
                <a:tabLst/>
                <a:defRPr/>
              </a:pPr>
              <a:t>10</a:t>
            </a:fld>
            <a:endParaRPr kumimoji="0" lang="it-IT" sz="1400" b="0" i="0" u="none" strike="noStrike" kern="1200" cap="none" spc="0" normalizeH="0" baseline="0" noProof="0">
              <a:ln>
                <a:noFill/>
              </a:ln>
              <a:solidFill>
                <a:prstClr val="black">
                  <a:tint val="75000"/>
                </a:prstClr>
              </a:solidFill>
              <a:effectLst/>
              <a:uLnTx/>
              <a:uFillTx/>
              <a:latin typeface="Calibri"/>
              <a:ea typeface="宋体" pitchFamily="2" charset="-122"/>
              <a:cs typeface="+mn-cs"/>
            </a:endParaRPr>
          </a:p>
        </p:txBody>
      </p:sp>
      <p:pic>
        <p:nvPicPr>
          <p:cNvPr id="6" name="Picture 5">
            <a:extLst>
              <a:ext uri="{FF2B5EF4-FFF2-40B4-BE49-F238E27FC236}">
                <a16:creationId xmlns:a16="http://schemas.microsoft.com/office/drawing/2014/main" id="{3A3D03B2-544F-4BA9-A583-40A7B111270F}"/>
              </a:ext>
            </a:extLst>
          </p:cNvPr>
          <p:cNvPicPr>
            <a:picLocks noChangeAspect="1"/>
          </p:cNvPicPr>
          <p:nvPr/>
        </p:nvPicPr>
        <p:blipFill rotWithShape="1">
          <a:blip r:embed="rId2">
            <a:extLst>
              <a:ext uri="{28A0092B-C50C-407E-A947-70E740481C1C}">
                <a14:useLocalDpi xmlns:a14="http://schemas.microsoft.com/office/drawing/2010/main" val="0"/>
              </a:ext>
            </a:extLst>
          </a:blip>
          <a:srcRect t="2837" b="224"/>
          <a:stretch/>
        </p:blipFill>
        <p:spPr>
          <a:xfrm>
            <a:off x="177636" y="1671782"/>
            <a:ext cx="8778383" cy="4189523"/>
          </a:xfrm>
          <a:prstGeom prst="rect">
            <a:avLst/>
          </a:prstGeom>
        </p:spPr>
      </p:pic>
    </p:spTree>
    <p:extLst>
      <p:ext uri="{BB962C8B-B14F-4D97-AF65-F5344CB8AC3E}">
        <p14:creationId xmlns:p14="http://schemas.microsoft.com/office/powerpoint/2010/main" val="221767737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486" name="AutoShape 94"/>
          <p:cNvSpPr>
            <a:spLocks noChangeArrowheads="1"/>
          </p:cNvSpPr>
          <p:nvPr/>
        </p:nvSpPr>
        <p:spPr bwMode="auto">
          <a:xfrm>
            <a:off x="1518404" y="1730693"/>
            <a:ext cx="6736080" cy="647700"/>
          </a:xfrm>
          <a:prstGeom prst="flowChartAlternateProcess">
            <a:avLst/>
          </a:prstGeom>
          <a:solidFill>
            <a:schemeClr val="tx2">
              <a:lumMod val="60000"/>
              <a:lumOff val="40000"/>
            </a:schemeClr>
          </a:solidFill>
          <a:ln w="9525">
            <a:solidFill>
              <a:srgbClr val="000000"/>
            </a:solidFill>
            <a:miter lim="800000"/>
            <a:headEnd/>
            <a:tailEnd/>
          </a:ln>
        </p:spPr>
        <p:txBody>
          <a:bodyPr anchor="ctr" anchorCtr="1"/>
          <a:lstStyle/>
          <a:p>
            <a:r>
              <a:rPr lang="en-US" b="1" dirty="0" smtClean="0">
                <a:latin typeface="+mn-lt"/>
              </a:rPr>
              <a:t>Sequence of wholesale el. markets</a:t>
            </a:r>
          </a:p>
        </p:txBody>
      </p:sp>
      <p:sp>
        <p:nvSpPr>
          <p:cNvPr id="62" name="Rectangle 2"/>
          <p:cNvSpPr>
            <a:spLocks noGrp="1"/>
          </p:cNvSpPr>
          <p:nvPr>
            <p:ph type="title"/>
          </p:nvPr>
        </p:nvSpPr>
        <p:spPr/>
        <p:txBody>
          <a:bodyPr/>
          <a:lstStyle/>
          <a:p>
            <a:r>
              <a:rPr lang="en-US" sz="3200" b="1" i="1" dirty="0" smtClean="0">
                <a:solidFill>
                  <a:srgbClr val="FFC000"/>
                </a:solidFill>
                <a:latin typeface="+mj-lt"/>
                <a:sym typeface="Wingdings" panose="05000000000000000000" pitchFamily="2" charset="2"/>
              </a:rPr>
              <a:t>The complete set of EU wholesale el. markets</a:t>
            </a:r>
            <a:endParaRPr lang="en-US" sz="3200" b="1" i="1" dirty="0" smtClean="0">
              <a:solidFill>
                <a:srgbClr val="FFC000"/>
              </a:solidFill>
              <a:latin typeface="+mj-lt"/>
            </a:endParaRPr>
          </a:p>
        </p:txBody>
      </p:sp>
      <p:sp>
        <p:nvSpPr>
          <p:cNvPr id="63" name="Espace réservé du numéro de diapositive 2"/>
          <p:cNvSpPr>
            <a:spLocks noGrp="1"/>
          </p:cNvSpPr>
          <p:nvPr>
            <p:ph type="sldNum" sz="quarter" idx="10"/>
          </p:nvPr>
        </p:nvSpPr>
        <p:spPr/>
        <p:txBody>
          <a:bodyPr/>
          <a:lstStyle/>
          <a:p>
            <a:pPr>
              <a:defRPr/>
            </a:pPr>
            <a:fld id="{FE1B786E-16E9-4110-816C-E4F4E79572FF}" type="slidenum">
              <a:rPr lang="fr-FR" smtClean="0"/>
              <a:pPr>
                <a:defRPr/>
              </a:pPr>
              <a:t>11</a:t>
            </a:fld>
            <a:endParaRPr lang="fr-FR" dirty="0"/>
          </a:p>
        </p:txBody>
      </p:sp>
      <p:sp>
        <p:nvSpPr>
          <p:cNvPr id="64" name="AutoShape 13"/>
          <p:cNvSpPr>
            <a:spLocks noChangeArrowheads="1"/>
          </p:cNvSpPr>
          <p:nvPr/>
        </p:nvSpPr>
        <p:spPr bwMode="auto">
          <a:xfrm>
            <a:off x="4283967" y="2852738"/>
            <a:ext cx="2150373" cy="720725"/>
          </a:xfrm>
          <a:prstGeom prst="flowChartAlternateProcess">
            <a:avLst/>
          </a:prstGeom>
          <a:solidFill>
            <a:schemeClr val="accent6">
              <a:lumMod val="40000"/>
              <a:lumOff val="60000"/>
            </a:schemeClr>
          </a:solidFill>
          <a:ln w="9525">
            <a:solidFill>
              <a:schemeClr val="tx1"/>
            </a:solidFill>
            <a:miter lim="800000"/>
            <a:headEnd/>
            <a:tailEnd/>
          </a:ln>
        </p:spPr>
        <p:txBody>
          <a:bodyPr anchor="ctr"/>
          <a:lstStyle/>
          <a:p>
            <a:pPr algn="ctr"/>
            <a:r>
              <a:rPr lang="en-US" sz="1600" b="1" i="1" dirty="0">
                <a:latin typeface="+mn-lt"/>
              </a:rPr>
              <a:t> </a:t>
            </a:r>
            <a:r>
              <a:rPr lang="en-US" sz="1600" b="1" dirty="0" smtClean="0">
                <a:latin typeface="+mn-lt"/>
              </a:rPr>
              <a:t>Short-term </a:t>
            </a:r>
            <a:r>
              <a:rPr lang="en-US" sz="1600" b="1" i="1" dirty="0" smtClean="0">
                <a:latin typeface="+mn-lt"/>
              </a:rPr>
              <a:t>Energy </a:t>
            </a:r>
            <a:r>
              <a:rPr lang="en-US" sz="1600" b="1" dirty="0" smtClean="0">
                <a:latin typeface="+mn-lt"/>
              </a:rPr>
              <a:t>markets</a:t>
            </a:r>
            <a:endParaRPr lang="en-US" sz="1600" b="1" dirty="0">
              <a:latin typeface="+mn-lt"/>
            </a:endParaRPr>
          </a:p>
        </p:txBody>
      </p:sp>
      <p:sp>
        <p:nvSpPr>
          <p:cNvPr id="65" name="AutoShape 14"/>
          <p:cNvSpPr>
            <a:spLocks noChangeArrowheads="1"/>
          </p:cNvSpPr>
          <p:nvPr/>
        </p:nvSpPr>
        <p:spPr bwMode="auto">
          <a:xfrm>
            <a:off x="4283967" y="4376738"/>
            <a:ext cx="2150374" cy="720725"/>
          </a:xfrm>
          <a:prstGeom prst="flowChartAlternateProcess">
            <a:avLst/>
          </a:prstGeom>
          <a:solidFill>
            <a:schemeClr val="bg1"/>
          </a:solidFill>
          <a:ln w="9525">
            <a:solidFill>
              <a:schemeClr val="tx1"/>
            </a:solidFill>
            <a:miter lim="800000"/>
            <a:headEnd/>
            <a:tailEnd/>
          </a:ln>
        </p:spPr>
        <p:txBody>
          <a:bodyPr wrap="none" anchor="ctr"/>
          <a:lstStyle/>
          <a:p>
            <a:pPr algn="ctr"/>
            <a:r>
              <a:rPr lang="en-US" sz="1600" b="1" dirty="0" smtClean="0">
                <a:latin typeface="+mn-lt"/>
              </a:rPr>
              <a:t>Short term </a:t>
            </a:r>
          </a:p>
          <a:p>
            <a:pPr algn="ctr"/>
            <a:r>
              <a:rPr lang="en-US" sz="1600" b="1" i="1" dirty="0" smtClean="0">
                <a:latin typeface="+mn-lt"/>
              </a:rPr>
              <a:t>Reserves/</a:t>
            </a:r>
          </a:p>
          <a:p>
            <a:pPr algn="ctr"/>
            <a:r>
              <a:rPr lang="en-US" sz="1600" b="1" i="1" dirty="0" smtClean="0">
                <a:latin typeface="+mn-lt"/>
              </a:rPr>
              <a:t>flexibility</a:t>
            </a:r>
            <a:r>
              <a:rPr lang="en-US" sz="1600" b="1" dirty="0" smtClean="0">
                <a:latin typeface="+mn-lt"/>
              </a:rPr>
              <a:t> markets</a:t>
            </a:r>
            <a:endParaRPr lang="en-US" sz="1600" b="1" dirty="0">
              <a:latin typeface="+mn-lt"/>
            </a:endParaRPr>
          </a:p>
        </p:txBody>
      </p:sp>
      <p:sp>
        <p:nvSpPr>
          <p:cNvPr id="67" name="Line 16"/>
          <p:cNvSpPr>
            <a:spLocks noChangeShapeType="1"/>
          </p:cNvSpPr>
          <p:nvPr/>
        </p:nvSpPr>
        <p:spPr bwMode="auto">
          <a:xfrm flipV="1">
            <a:off x="1547932" y="5165725"/>
            <a:ext cx="7129462" cy="4763"/>
          </a:xfrm>
          <a:prstGeom prst="line">
            <a:avLst/>
          </a:prstGeom>
          <a:noFill/>
          <a:ln w="25400">
            <a:solidFill>
              <a:schemeClr val="tx1"/>
            </a:solidFill>
            <a:round/>
            <a:headEnd/>
            <a:tailEnd type="triangle" w="med" len="med"/>
          </a:ln>
        </p:spPr>
        <p:txBody>
          <a:bodyPr/>
          <a:lstStyle/>
          <a:p>
            <a:endParaRPr lang="en-US" dirty="0">
              <a:latin typeface="+mn-lt"/>
            </a:endParaRPr>
          </a:p>
        </p:txBody>
      </p:sp>
      <p:sp>
        <p:nvSpPr>
          <p:cNvPr id="68" name="Line 17"/>
          <p:cNvSpPr>
            <a:spLocks noChangeShapeType="1"/>
          </p:cNvSpPr>
          <p:nvPr/>
        </p:nvSpPr>
        <p:spPr bwMode="auto">
          <a:xfrm>
            <a:off x="6514628" y="3941763"/>
            <a:ext cx="1588" cy="1225550"/>
          </a:xfrm>
          <a:prstGeom prst="line">
            <a:avLst/>
          </a:prstGeom>
          <a:noFill/>
          <a:ln w="25400">
            <a:solidFill>
              <a:schemeClr val="tx1"/>
            </a:solidFill>
            <a:prstDash val="dash"/>
            <a:round/>
            <a:headEnd/>
            <a:tailEnd/>
          </a:ln>
        </p:spPr>
        <p:txBody>
          <a:bodyPr/>
          <a:lstStyle/>
          <a:p>
            <a:endParaRPr lang="en-US" dirty="0">
              <a:latin typeface="+mn-lt"/>
            </a:endParaRPr>
          </a:p>
        </p:txBody>
      </p:sp>
      <p:sp>
        <p:nvSpPr>
          <p:cNvPr id="70" name="Rectangle 20"/>
          <p:cNvSpPr>
            <a:spLocks noChangeArrowheads="1"/>
          </p:cNvSpPr>
          <p:nvPr/>
        </p:nvSpPr>
        <p:spPr bwMode="auto">
          <a:xfrm>
            <a:off x="7077195" y="5164138"/>
            <a:ext cx="903288" cy="609398"/>
          </a:xfrm>
          <a:prstGeom prst="rect">
            <a:avLst/>
          </a:prstGeom>
          <a:noFill/>
          <a:ln w="9525">
            <a:noFill/>
            <a:miter lim="800000"/>
            <a:headEnd/>
            <a:tailEnd/>
          </a:ln>
        </p:spPr>
        <p:txBody>
          <a:bodyPr wrap="square">
            <a:spAutoFit/>
          </a:bodyPr>
          <a:lstStyle/>
          <a:p>
            <a:pPr eaLnBrk="0" hangingPunct="0">
              <a:lnSpc>
                <a:spcPct val="80000"/>
              </a:lnSpc>
              <a:buClr>
                <a:schemeClr val="accent2"/>
              </a:buClr>
              <a:buSzPct val="60000"/>
              <a:buFont typeface="Wingdings" pitchFamily="2" charset="2"/>
              <a:buNone/>
            </a:pPr>
            <a:r>
              <a:rPr lang="en-US" sz="1400" b="1" dirty="0" smtClean="0">
                <a:latin typeface="+mn-lt"/>
              </a:rPr>
              <a:t>Delivery by injection</a:t>
            </a:r>
          </a:p>
        </p:txBody>
      </p:sp>
      <p:sp>
        <p:nvSpPr>
          <p:cNvPr id="72" name="Rectangle 23"/>
          <p:cNvSpPr>
            <a:spLocks noChangeArrowheads="1"/>
          </p:cNvSpPr>
          <p:nvPr/>
        </p:nvSpPr>
        <p:spPr bwMode="auto">
          <a:xfrm>
            <a:off x="8378944" y="5283200"/>
            <a:ext cx="657552" cy="313932"/>
          </a:xfrm>
          <a:prstGeom prst="rect">
            <a:avLst/>
          </a:prstGeom>
          <a:noFill/>
          <a:ln w="9525">
            <a:noFill/>
            <a:miter lim="800000"/>
            <a:headEnd/>
            <a:tailEnd/>
          </a:ln>
        </p:spPr>
        <p:txBody>
          <a:bodyPr wrap="none">
            <a:spAutoFit/>
          </a:bodyPr>
          <a:lstStyle/>
          <a:p>
            <a:pPr eaLnBrk="0" hangingPunct="0">
              <a:lnSpc>
                <a:spcPct val="80000"/>
              </a:lnSpc>
              <a:spcBef>
                <a:spcPts val="700"/>
              </a:spcBef>
              <a:buClr>
                <a:schemeClr val="accent2"/>
              </a:buClr>
              <a:buSzPct val="60000"/>
              <a:buFont typeface="Wingdings" pitchFamily="2" charset="2"/>
              <a:buNone/>
            </a:pPr>
            <a:r>
              <a:rPr lang="en-US" b="1" dirty="0" smtClean="0">
                <a:latin typeface="+mn-lt"/>
              </a:rPr>
              <a:t>Time</a:t>
            </a:r>
            <a:endParaRPr lang="en-US" b="1" dirty="0">
              <a:latin typeface="+mn-lt"/>
            </a:endParaRPr>
          </a:p>
        </p:txBody>
      </p:sp>
      <p:sp>
        <p:nvSpPr>
          <p:cNvPr id="73" name="Line 24"/>
          <p:cNvSpPr>
            <a:spLocks noChangeShapeType="1"/>
          </p:cNvSpPr>
          <p:nvPr/>
        </p:nvSpPr>
        <p:spPr bwMode="auto">
          <a:xfrm flipV="1">
            <a:off x="8229719" y="5172075"/>
            <a:ext cx="0" cy="285750"/>
          </a:xfrm>
          <a:prstGeom prst="line">
            <a:avLst/>
          </a:prstGeom>
          <a:noFill/>
          <a:ln w="9525">
            <a:solidFill>
              <a:schemeClr val="tx1"/>
            </a:solidFill>
            <a:round/>
            <a:headEnd/>
            <a:tailEnd type="triangle" w="med" len="med"/>
          </a:ln>
        </p:spPr>
        <p:txBody>
          <a:bodyPr/>
          <a:lstStyle/>
          <a:p>
            <a:endParaRPr lang="en-US" dirty="0">
              <a:latin typeface="+mn-lt"/>
            </a:endParaRPr>
          </a:p>
        </p:txBody>
      </p:sp>
      <p:sp>
        <p:nvSpPr>
          <p:cNvPr id="74" name="Rectangle 25"/>
          <p:cNvSpPr>
            <a:spLocks noChangeArrowheads="1"/>
          </p:cNvSpPr>
          <p:nvPr/>
        </p:nvSpPr>
        <p:spPr bwMode="auto">
          <a:xfrm>
            <a:off x="4283968" y="5238750"/>
            <a:ext cx="840295" cy="313932"/>
          </a:xfrm>
          <a:prstGeom prst="rect">
            <a:avLst/>
          </a:prstGeom>
          <a:noFill/>
          <a:ln w="9525">
            <a:noFill/>
            <a:miter lim="800000"/>
            <a:headEnd/>
            <a:tailEnd/>
          </a:ln>
        </p:spPr>
        <p:txBody>
          <a:bodyPr wrap="none">
            <a:spAutoFit/>
          </a:bodyPr>
          <a:lstStyle/>
          <a:p>
            <a:pPr eaLnBrk="0" hangingPunct="0">
              <a:lnSpc>
                <a:spcPct val="80000"/>
              </a:lnSpc>
              <a:spcBef>
                <a:spcPts val="700"/>
              </a:spcBef>
              <a:buClr>
                <a:schemeClr val="accent2"/>
              </a:buClr>
              <a:buSzPct val="60000"/>
              <a:buFont typeface="Wingdings" pitchFamily="2" charset="2"/>
              <a:buNone/>
            </a:pPr>
            <a:r>
              <a:rPr lang="en-US" b="1" dirty="0" smtClean="0">
                <a:latin typeface="+mn-lt"/>
              </a:rPr>
              <a:t>T</a:t>
            </a:r>
            <a:r>
              <a:rPr lang="en-US" dirty="0" smtClean="0">
                <a:latin typeface="+mn-lt"/>
              </a:rPr>
              <a:t>-~24h</a:t>
            </a:r>
            <a:endParaRPr lang="en-US" dirty="0">
              <a:latin typeface="+mn-lt"/>
            </a:endParaRPr>
          </a:p>
        </p:txBody>
      </p:sp>
      <p:sp>
        <p:nvSpPr>
          <p:cNvPr id="78" name="Rectangle 37"/>
          <p:cNvSpPr>
            <a:spLocks noChangeArrowheads="1"/>
          </p:cNvSpPr>
          <p:nvPr/>
        </p:nvSpPr>
        <p:spPr bwMode="auto">
          <a:xfrm>
            <a:off x="7831257" y="5237163"/>
            <a:ext cx="298450" cy="311150"/>
          </a:xfrm>
          <a:prstGeom prst="rect">
            <a:avLst/>
          </a:prstGeom>
          <a:noFill/>
          <a:ln w="9525">
            <a:noFill/>
            <a:miter lim="800000"/>
            <a:headEnd/>
            <a:tailEnd/>
          </a:ln>
        </p:spPr>
        <p:txBody>
          <a:bodyPr wrap="none">
            <a:spAutoFit/>
          </a:bodyPr>
          <a:lstStyle/>
          <a:p>
            <a:pPr eaLnBrk="0" hangingPunct="0">
              <a:lnSpc>
                <a:spcPct val="80000"/>
              </a:lnSpc>
              <a:spcBef>
                <a:spcPts val="700"/>
              </a:spcBef>
              <a:buClr>
                <a:schemeClr val="accent2"/>
              </a:buClr>
              <a:buSzPct val="60000"/>
              <a:buFont typeface="Wingdings" pitchFamily="2" charset="2"/>
              <a:buNone/>
            </a:pPr>
            <a:r>
              <a:rPr lang="en-US" b="1" dirty="0" smtClean="0">
                <a:latin typeface="+mn-lt"/>
              </a:rPr>
              <a:t>T</a:t>
            </a:r>
            <a:endParaRPr lang="en-US" b="1" dirty="0">
              <a:latin typeface="+mn-lt"/>
            </a:endParaRPr>
          </a:p>
        </p:txBody>
      </p:sp>
      <p:sp>
        <p:nvSpPr>
          <p:cNvPr id="79" name="AutoShape 13"/>
          <p:cNvSpPr>
            <a:spLocks noChangeArrowheads="1"/>
          </p:cNvSpPr>
          <p:nvPr/>
        </p:nvSpPr>
        <p:spPr bwMode="auto">
          <a:xfrm>
            <a:off x="4283967" y="3599498"/>
            <a:ext cx="2165614" cy="720725"/>
          </a:xfrm>
          <a:prstGeom prst="flowChartAlternateProcess">
            <a:avLst/>
          </a:prstGeom>
          <a:solidFill>
            <a:schemeClr val="accent6">
              <a:lumMod val="40000"/>
              <a:lumOff val="60000"/>
            </a:schemeClr>
          </a:solidFill>
          <a:ln w="9525">
            <a:solidFill>
              <a:schemeClr val="tx1"/>
            </a:solidFill>
            <a:miter lim="800000"/>
            <a:headEnd/>
            <a:tailEnd/>
          </a:ln>
        </p:spPr>
        <p:txBody>
          <a:bodyPr anchor="ctr"/>
          <a:lstStyle/>
          <a:p>
            <a:pPr algn="ctr"/>
            <a:r>
              <a:rPr lang="en-US" sz="1600" b="1" dirty="0" smtClean="0">
                <a:latin typeface="+mn-lt"/>
              </a:rPr>
              <a:t>Short term </a:t>
            </a:r>
            <a:r>
              <a:rPr lang="en-US" sz="1600" b="1" i="1" dirty="0" smtClean="0">
                <a:latin typeface="+mn-lt"/>
              </a:rPr>
              <a:t>Transmission </a:t>
            </a:r>
            <a:r>
              <a:rPr lang="en-US" sz="1600" b="1" dirty="0" smtClean="0">
                <a:latin typeface="+mn-lt"/>
              </a:rPr>
              <a:t>markets</a:t>
            </a:r>
            <a:endParaRPr lang="en-US" sz="1600" b="1" dirty="0">
              <a:latin typeface="+mn-lt"/>
            </a:endParaRPr>
          </a:p>
        </p:txBody>
      </p:sp>
      <p:sp>
        <p:nvSpPr>
          <p:cNvPr id="82" name="AutoShape 13"/>
          <p:cNvSpPr>
            <a:spLocks noChangeArrowheads="1"/>
          </p:cNvSpPr>
          <p:nvPr/>
        </p:nvSpPr>
        <p:spPr bwMode="auto">
          <a:xfrm>
            <a:off x="6684764" y="2837498"/>
            <a:ext cx="1463040" cy="720725"/>
          </a:xfrm>
          <a:prstGeom prst="flowChartAlternateProcess">
            <a:avLst/>
          </a:prstGeom>
          <a:solidFill>
            <a:schemeClr val="bg1"/>
          </a:solidFill>
          <a:ln w="9525">
            <a:solidFill>
              <a:schemeClr val="tx1"/>
            </a:solidFill>
            <a:miter lim="800000"/>
            <a:headEnd/>
            <a:tailEnd/>
          </a:ln>
        </p:spPr>
        <p:txBody>
          <a:bodyPr anchor="ctr"/>
          <a:lstStyle/>
          <a:p>
            <a:pPr algn="ctr"/>
            <a:r>
              <a:rPr lang="en-US" sz="1600" b="1" i="1" dirty="0" smtClean="0">
                <a:latin typeface="+mn-lt"/>
              </a:rPr>
              <a:t>Energy</a:t>
            </a:r>
            <a:endParaRPr lang="en-US" sz="1600" b="1" i="1" dirty="0">
              <a:latin typeface="+mn-lt"/>
            </a:endParaRPr>
          </a:p>
        </p:txBody>
      </p:sp>
      <p:sp>
        <p:nvSpPr>
          <p:cNvPr id="85" name="AutoShape 13"/>
          <p:cNvSpPr>
            <a:spLocks noChangeArrowheads="1"/>
          </p:cNvSpPr>
          <p:nvPr/>
        </p:nvSpPr>
        <p:spPr bwMode="auto">
          <a:xfrm>
            <a:off x="6684764" y="3584258"/>
            <a:ext cx="1463040" cy="720725"/>
          </a:xfrm>
          <a:prstGeom prst="flowChartAlternateProcess">
            <a:avLst/>
          </a:prstGeom>
          <a:solidFill>
            <a:schemeClr val="bg1"/>
          </a:solidFill>
          <a:ln w="9525">
            <a:solidFill>
              <a:schemeClr val="tx1"/>
            </a:solidFill>
            <a:miter lim="800000"/>
            <a:headEnd/>
            <a:tailEnd/>
          </a:ln>
        </p:spPr>
        <p:txBody>
          <a:bodyPr anchor="ctr"/>
          <a:lstStyle/>
          <a:p>
            <a:pPr algn="ctr"/>
            <a:r>
              <a:rPr lang="en-US" sz="1600" b="1" i="1" dirty="0" smtClean="0">
                <a:latin typeface="+mn-lt"/>
              </a:rPr>
              <a:t>Transmission</a:t>
            </a:r>
            <a:endParaRPr lang="en-US" sz="1600" b="1" i="1" dirty="0">
              <a:latin typeface="+mn-lt"/>
            </a:endParaRPr>
          </a:p>
        </p:txBody>
      </p:sp>
      <p:sp>
        <p:nvSpPr>
          <p:cNvPr id="86" name="AutoShape 13"/>
          <p:cNvSpPr>
            <a:spLocks noChangeArrowheads="1"/>
          </p:cNvSpPr>
          <p:nvPr/>
        </p:nvSpPr>
        <p:spPr bwMode="auto">
          <a:xfrm>
            <a:off x="6684764" y="4331018"/>
            <a:ext cx="1463040" cy="720725"/>
          </a:xfrm>
          <a:prstGeom prst="flowChartAlternateProcess">
            <a:avLst/>
          </a:prstGeom>
          <a:solidFill>
            <a:schemeClr val="bg1"/>
          </a:solidFill>
          <a:ln w="9525">
            <a:solidFill>
              <a:schemeClr val="tx1"/>
            </a:solidFill>
            <a:miter lim="800000"/>
            <a:headEnd/>
            <a:tailEnd/>
          </a:ln>
        </p:spPr>
        <p:txBody>
          <a:bodyPr anchor="ctr"/>
          <a:lstStyle/>
          <a:p>
            <a:pPr algn="ctr"/>
            <a:r>
              <a:rPr lang="en-US" sz="1600" b="1" i="1" dirty="0" smtClean="0">
                <a:latin typeface="+mn-lt"/>
              </a:rPr>
              <a:t>Flexibility Reserves</a:t>
            </a:r>
            <a:endParaRPr lang="en-US" sz="1600" b="1" i="1" dirty="0">
              <a:latin typeface="+mn-lt"/>
            </a:endParaRPr>
          </a:p>
        </p:txBody>
      </p:sp>
      <p:sp>
        <p:nvSpPr>
          <p:cNvPr id="66" name="AutoShape 15"/>
          <p:cNvSpPr>
            <a:spLocks noChangeArrowheads="1"/>
          </p:cNvSpPr>
          <p:nvPr/>
        </p:nvSpPr>
        <p:spPr bwMode="auto">
          <a:xfrm>
            <a:off x="6588645" y="2758440"/>
            <a:ext cx="1655763" cy="2339023"/>
          </a:xfrm>
          <a:prstGeom prst="flowChartAlternateProcess">
            <a:avLst/>
          </a:prstGeom>
          <a:solidFill>
            <a:schemeClr val="bg1">
              <a:alpha val="80000"/>
            </a:schemeClr>
          </a:solidFill>
          <a:ln w="9525">
            <a:solidFill>
              <a:schemeClr val="tx1">
                <a:alpha val="29000"/>
              </a:schemeClr>
            </a:solidFill>
            <a:miter lim="800000"/>
            <a:headEnd/>
            <a:tailEnd/>
          </a:ln>
        </p:spPr>
        <p:txBody>
          <a:bodyPr wrap="none" anchor="ctr"/>
          <a:lstStyle/>
          <a:p>
            <a:pPr algn="ctr"/>
            <a:r>
              <a:rPr lang="en-US" b="1" dirty="0" smtClean="0">
                <a:latin typeface="+mn-lt"/>
              </a:rPr>
              <a:t>Real time / </a:t>
            </a:r>
          </a:p>
          <a:p>
            <a:pPr algn="ctr"/>
            <a:r>
              <a:rPr lang="en-US" b="1" dirty="0" smtClean="0">
                <a:latin typeface="+mn-lt"/>
              </a:rPr>
              <a:t>Balancing </a:t>
            </a:r>
          </a:p>
          <a:p>
            <a:pPr algn="ctr"/>
            <a:r>
              <a:rPr lang="en-US" b="1" dirty="0" smtClean="0">
                <a:latin typeface="+mn-lt"/>
              </a:rPr>
              <a:t>Mechanism </a:t>
            </a:r>
          </a:p>
          <a:p>
            <a:pPr algn="ctr"/>
            <a:r>
              <a:rPr lang="en-US" b="1" dirty="0" smtClean="0">
                <a:latin typeface="+mn-lt"/>
              </a:rPr>
              <a:t>(</a:t>
            </a:r>
            <a:r>
              <a:rPr lang="en-US" b="1" dirty="0" err="1" smtClean="0">
                <a:latin typeface="+mn-lt"/>
              </a:rPr>
              <a:t>centralised</a:t>
            </a:r>
            <a:r>
              <a:rPr lang="en-US" b="1" dirty="0" smtClean="0">
                <a:latin typeface="+mn-lt"/>
              </a:rPr>
              <a:t> </a:t>
            </a:r>
          </a:p>
          <a:p>
            <a:pPr algn="ctr"/>
            <a:r>
              <a:rPr lang="en-US" b="1" dirty="0" smtClean="0">
                <a:latin typeface="+mn-lt"/>
              </a:rPr>
              <a:t>by the TSO)</a:t>
            </a:r>
            <a:endParaRPr lang="en-US" b="1" dirty="0">
              <a:latin typeface="+mn-lt"/>
            </a:endParaRPr>
          </a:p>
        </p:txBody>
      </p:sp>
      <p:sp>
        <p:nvSpPr>
          <p:cNvPr id="20" name="AutoShape 13"/>
          <p:cNvSpPr>
            <a:spLocks noChangeArrowheads="1"/>
          </p:cNvSpPr>
          <p:nvPr/>
        </p:nvSpPr>
        <p:spPr bwMode="auto">
          <a:xfrm>
            <a:off x="1475656" y="2852936"/>
            <a:ext cx="2150373" cy="720725"/>
          </a:xfrm>
          <a:prstGeom prst="flowChartAlternateProcess">
            <a:avLst/>
          </a:prstGeom>
          <a:solidFill>
            <a:schemeClr val="bg1"/>
          </a:solidFill>
          <a:ln w="9525">
            <a:solidFill>
              <a:schemeClr val="tx1"/>
            </a:solidFill>
            <a:miter lim="800000"/>
            <a:headEnd/>
            <a:tailEnd/>
          </a:ln>
        </p:spPr>
        <p:txBody>
          <a:bodyPr anchor="ctr"/>
          <a:lstStyle/>
          <a:p>
            <a:pPr algn="ctr"/>
            <a:r>
              <a:rPr lang="en-US" sz="1600" b="1" i="1" dirty="0">
                <a:latin typeface="+mn-lt"/>
              </a:rPr>
              <a:t> </a:t>
            </a:r>
            <a:r>
              <a:rPr lang="en-US" sz="1600" b="1" dirty="0" smtClean="0">
                <a:latin typeface="+mn-lt"/>
              </a:rPr>
              <a:t>Long-term </a:t>
            </a:r>
            <a:r>
              <a:rPr lang="en-US" sz="1600" b="1" i="1" dirty="0" smtClean="0">
                <a:latin typeface="+mn-lt"/>
              </a:rPr>
              <a:t>Energy </a:t>
            </a:r>
            <a:r>
              <a:rPr lang="en-US" sz="1600" b="1" dirty="0" smtClean="0">
                <a:latin typeface="+mn-lt"/>
              </a:rPr>
              <a:t>markets</a:t>
            </a:r>
            <a:endParaRPr lang="en-US" sz="1600" b="1" dirty="0">
              <a:latin typeface="+mn-lt"/>
            </a:endParaRPr>
          </a:p>
        </p:txBody>
      </p:sp>
      <p:sp>
        <p:nvSpPr>
          <p:cNvPr id="21" name="AutoShape 14"/>
          <p:cNvSpPr>
            <a:spLocks noChangeArrowheads="1"/>
          </p:cNvSpPr>
          <p:nvPr/>
        </p:nvSpPr>
        <p:spPr bwMode="auto">
          <a:xfrm>
            <a:off x="1475656" y="4376936"/>
            <a:ext cx="2150374" cy="720725"/>
          </a:xfrm>
          <a:prstGeom prst="flowChartAlternateProcess">
            <a:avLst/>
          </a:prstGeom>
          <a:solidFill>
            <a:schemeClr val="bg1"/>
          </a:solidFill>
          <a:ln w="9525">
            <a:solidFill>
              <a:schemeClr val="tx1"/>
            </a:solidFill>
            <a:miter lim="800000"/>
            <a:headEnd/>
            <a:tailEnd/>
          </a:ln>
        </p:spPr>
        <p:txBody>
          <a:bodyPr wrap="none" anchor="ctr"/>
          <a:lstStyle/>
          <a:p>
            <a:pPr algn="ctr"/>
            <a:r>
              <a:rPr lang="en-US" sz="1600" b="1" dirty="0" smtClean="0">
                <a:latin typeface="+mn-lt"/>
              </a:rPr>
              <a:t>Long-term </a:t>
            </a:r>
          </a:p>
          <a:p>
            <a:pPr algn="ctr"/>
            <a:r>
              <a:rPr lang="en-US" sz="1600" b="1" i="1" dirty="0" smtClean="0">
                <a:latin typeface="+mn-lt"/>
              </a:rPr>
              <a:t>Reserves/</a:t>
            </a:r>
          </a:p>
          <a:p>
            <a:pPr algn="ctr"/>
            <a:r>
              <a:rPr lang="en-US" sz="1600" b="1" i="1" dirty="0" smtClean="0">
                <a:latin typeface="+mn-lt"/>
              </a:rPr>
              <a:t>flexibility</a:t>
            </a:r>
            <a:r>
              <a:rPr lang="en-US" sz="1600" b="1" dirty="0" smtClean="0">
                <a:latin typeface="+mn-lt"/>
              </a:rPr>
              <a:t> markets</a:t>
            </a:r>
            <a:endParaRPr lang="en-US" sz="1600" b="1" dirty="0">
              <a:latin typeface="+mn-lt"/>
            </a:endParaRPr>
          </a:p>
        </p:txBody>
      </p:sp>
      <p:sp>
        <p:nvSpPr>
          <p:cNvPr id="23" name="Rectangle 25"/>
          <p:cNvSpPr>
            <a:spLocks noChangeArrowheads="1"/>
          </p:cNvSpPr>
          <p:nvPr/>
        </p:nvSpPr>
        <p:spPr bwMode="auto">
          <a:xfrm>
            <a:off x="1619672" y="5238948"/>
            <a:ext cx="1781963" cy="313932"/>
          </a:xfrm>
          <a:prstGeom prst="rect">
            <a:avLst/>
          </a:prstGeom>
          <a:noFill/>
          <a:ln w="9525">
            <a:noFill/>
            <a:miter lim="800000"/>
            <a:headEnd/>
            <a:tailEnd/>
          </a:ln>
        </p:spPr>
        <p:txBody>
          <a:bodyPr wrap="none">
            <a:spAutoFit/>
          </a:bodyPr>
          <a:lstStyle/>
          <a:p>
            <a:pPr eaLnBrk="0" hangingPunct="0">
              <a:lnSpc>
                <a:spcPct val="80000"/>
              </a:lnSpc>
              <a:spcBef>
                <a:spcPts val="700"/>
              </a:spcBef>
              <a:buClr>
                <a:schemeClr val="accent2"/>
              </a:buClr>
              <a:buSzPct val="60000"/>
              <a:buFont typeface="Wingdings" pitchFamily="2" charset="2"/>
              <a:buNone/>
            </a:pPr>
            <a:r>
              <a:rPr lang="en-US" b="1" dirty="0" smtClean="0">
                <a:latin typeface="+mn-lt"/>
              </a:rPr>
              <a:t>T</a:t>
            </a:r>
            <a:r>
              <a:rPr lang="en-US" dirty="0" smtClean="0">
                <a:latin typeface="+mn-lt"/>
              </a:rPr>
              <a:t>-~months/years</a:t>
            </a:r>
            <a:endParaRPr lang="en-US" dirty="0">
              <a:latin typeface="+mn-lt"/>
            </a:endParaRPr>
          </a:p>
        </p:txBody>
      </p:sp>
      <p:sp>
        <p:nvSpPr>
          <p:cNvPr id="24" name="AutoShape 13"/>
          <p:cNvSpPr>
            <a:spLocks noChangeArrowheads="1"/>
          </p:cNvSpPr>
          <p:nvPr/>
        </p:nvSpPr>
        <p:spPr bwMode="auto">
          <a:xfrm>
            <a:off x="1475656" y="3599696"/>
            <a:ext cx="2165614" cy="720725"/>
          </a:xfrm>
          <a:prstGeom prst="flowChartAlternateProcess">
            <a:avLst/>
          </a:prstGeom>
          <a:solidFill>
            <a:schemeClr val="bg1"/>
          </a:solidFill>
          <a:ln w="9525">
            <a:solidFill>
              <a:schemeClr val="tx1"/>
            </a:solidFill>
            <a:miter lim="800000"/>
            <a:headEnd/>
            <a:tailEnd/>
          </a:ln>
        </p:spPr>
        <p:txBody>
          <a:bodyPr anchor="ctr"/>
          <a:lstStyle/>
          <a:p>
            <a:pPr algn="ctr"/>
            <a:r>
              <a:rPr lang="en-US" sz="1600" b="1" dirty="0" smtClean="0">
                <a:latin typeface="+mn-lt"/>
              </a:rPr>
              <a:t>Long-term </a:t>
            </a:r>
            <a:r>
              <a:rPr lang="en-US" sz="1600" b="1" i="1" dirty="0" smtClean="0">
                <a:latin typeface="+mn-lt"/>
              </a:rPr>
              <a:t>Transmission </a:t>
            </a:r>
            <a:r>
              <a:rPr lang="en-US" sz="1600" b="1" dirty="0" smtClean="0">
                <a:latin typeface="+mn-lt"/>
              </a:rPr>
              <a:t>markets</a:t>
            </a:r>
            <a:endParaRPr lang="en-US" sz="1600" b="1" dirty="0">
              <a:latin typeface="+mn-lt"/>
            </a:endParaRPr>
          </a:p>
        </p:txBody>
      </p:sp>
      <p:sp>
        <p:nvSpPr>
          <p:cNvPr id="25" name="Rectangle 25"/>
          <p:cNvSpPr>
            <a:spLocks noChangeArrowheads="1"/>
          </p:cNvSpPr>
          <p:nvPr/>
        </p:nvSpPr>
        <p:spPr bwMode="auto">
          <a:xfrm>
            <a:off x="5603913" y="5229200"/>
            <a:ext cx="723275" cy="319446"/>
          </a:xfrm>
          <a:prstGeom prst="rect">
            <a:avLst/>
          </a:prstGeom>
          <a:noFill/>
          <a:ln w="9525">
            <a:noFill/>
            <a:miter lim="800000"/>
            <a:headEnd/>
            <a:tailEnd/>
          </a:ln>
        </p:spPr>
        <p:txBody>
          <a:bodyPr wrap="none">
            <a:spAutoFit/>
          </a:bodyPr>
          <a:lstStyle/>
          <a:p>
            <a:pPr eaLnBrk="0" hangingPunct="0">
              <a:lnSpc>
                <a:spcPct val="80000"/>
              </a:lnSpc>
              <a:spcBef>
                <a:spcPts val="700"/>
              </a:spcBef>
              <a:buClr>
                <a:schemeClr val="accent2"/>
              </a:buClr>
              <a:buSzPct val="60000"/>
              <a:buFont typeface="Wingdings" pitchFamily="2" charset="2"/>
              <a:buNone/>
            </a:pPr>
            <a:r>
              <a:rPr lang="en-US" b="1" dirty="0" smtClean="0">
                <a:latin typeface="+mn-lt"/>
              </a:rPr>
              <a:t>T</a:t>
            </a:r>
            <a:r>
              <a:rPr lang="en-US" dirty="0" smtClean="0">
                <a:latin typeface="+mn-lt"/>
              </a:rPr>
              <a:t>-~2h</a:t>
            </a:r>
            <a:endParaRPr lang="en-US" dirty="0">
              <a:latin typeface="+mn-lt"/>
            </a:endParaRPr>
          </a:p>
        </p:txBody>
      </p:sp>
      <p:sp>
        <p:nvSpPr>
          <p:cNvPr id="26" name="ZoneTexte 25"/>
          <p:cNvSpPr txBox="1"/>
          <p:nvPr/>
        </p:nvSpPr>
        <p:spPr>
          <a:xfrm>
            <a:off x="110344" y="2257708"/>
            <a:ext cx="1221296" cy="523220"/>
          </a:xfrm>
          <a:prstGeom prst="rect">
            <a:avLst/>
          </a:prstGeom>
          <a:noFill/>
        </p:spPr>
        <p:txBody>
          <a:bodyPr wrap="square" rtlCol="0">
            <a:spAutoFit/>
          </a:bodyPr>
          <a:lstStyle/>
          <a:p>
            <a:pPr algn="ctr"/>
            <a:r>
              <a:rPr lang="en-US" sz="1400" b="1" dirty="0" smtClean="0">
                <a:solidFill>
                  <a:srgbClr val="FF6600"/>
                </a:solidFill>
                <a:latin typeface="+mn-lt"/>
              </a:rPr>
              <a:t>Electricity component</a:t>
            </a:r>
            <a:endParaRPr lang="en-US" sz="1400" b="1" dirty="0">
              <a:solidFill>
                <a:srgbClr val="FF6600"/>
              </a:solidFill>
              <a:latin typeface="+mn-lt"/>
            </a:endParaRPr>
          </a:p>
        </p:txBody>
      </p:sp>
      <p:sp>
        <p:nvSpPr>
          <p:cNvPr id="2" name="Rectangle 1"/>
          <p:cNvSpPr/>
          <p:nvPr/>
        </p:nvSpPr>
        <p:spPr>
          <a:xfrm>
            <a:off x="2133767" y="5949280"/>
            <a:ext cx="5140696" cy="400110"/>
          </a:xfrm>
          <a:prstGeom prst="rect">
            <a:avLst/>
          </a:prstGeom>
        </p:spPr>
        <p:txBody>
          <a:bodyPr wrap="square">
            <a:spAutoFit/>
          </a:bodyPr>
          <a:lstStyle/>
          <a:p>
            <a:r>
              <a:rPr lang="en-US" sz="1000" i="1" dirty="0">
                <a:latin typeface="+mn-lt"/>
                <a:sym typeface="Wingdings" panose="05000000000000000000" pitchFamily="2" charset="2"/>
              </a:rPr>
              <a:t>NB: markets for flexibility are often called “reserves” because the TSO reserves some flexible capacity (power station or demand response) to ensure enough flexibility in real time</a:t>
            </a:r>
            <a:endParaRPr lang="en-US" sz="1000" i="1" dirty="0">
              <a:latin typeface="+mn-lt"/>
            </a:endParaRPr>
          </a:p>
        </p:txBody>
      </p:sp>
      <p:sp>
        <p:nvSpPr>
          <p:cNvPr id="27" name="ZoneTexte 26"/>
          <p:cNvSpPr txBox="1"/>
          <p:nvPr/>
        </p:nvSpPr>
        <p:spPr>
          <a:xfrm>
            <a:off x="107504" y="3068960"/>
            <a:ext cx="1221296" cy="307777"/>
          </a:xfrm>
          <a:prstGeom prst="rect">
            <a:avLst/>
          </a:prstGeom>
          <a:noFill/>
        </p:spPr>
        <p:txBody>
          <a:bodyPr wrap="square" rtlCol="0">
            <a:spAutoFit/>
          </a:bodyPr>
          <a:lstStyle/>
          <a:p>
            <a:pPr algn="ctr"/>
            <a:r>
              <a:rPr lang="en-US" sz="1400" b="1" dirty="0" smtClean="0">
                <a:solidFill>
                  <a:srgbClr val="FF6600"/>
                </a:solidFill>
                <a:latin typeface="+mn-lt"/>
              </a:rPr>
              <a:t>Energy</a:t>
            </a:r>
            <a:endParaRPr lang="en-US" sz="1400" b="1" dirty="0">
              <a:solidFill>
                <a:srgbClr val="FF6600"/>
              </a:solidFill>
              <a:latin typeface="+mn-lt"/>
            </a:endParaRPr>
          </a:p>
        </p:txBody>
      </p:sp>
      <p:sp>
        <p:nvSpPr>
          <p:cNvPr id="28" name="ZoneTexte 27"/>
          <p:cNvSpPr txBox="1"/>
          <p:nvPr/>
        </p:nvSpPr>
        <p:spPr>
          <a:xfrm>
            <a:off x="107504" y="3841303"/>
            <a:ext cx="1221296" cy="307777"/>
          </a:xfrm>
          <a:prstGeom prst="rect">
            <a:avLst/>
          </a:prstGeom>
          <a:noFill/>
        </p:spPr>
        <p:txBody>
          <a:bodyPr wrap="square" rtlCol="0">
            <a:spAutoFit/>
          </a:bodyPr>
          <a:lstStyle/>
          <a:p>
            <a:pPr algn="ctr"/>
            <a:r>
              <a:rPr lang="en-US" sz="1400" b="1" dirty="0" smtClean="0">
                <a:solidFill>
                  <a:srgbClr val="FF6600"/>
                </a:solidFill>
                <a:latin typeface="+mn-lt"/>
              </a:rPr>
              <a:t>Transmission</a:t>
            </a:r>
            <a:endParaRPr lang="en-US" sz="1400" b="1" dirty="0">
              <a:solidFill>
                <a:srgbClr val="FF6600"/>
              </a:solidFill>
              <a:latin typeface="+mn-lt"/>
            </a:endParaRPr>
          </a:p>
        </p:txBody>
      </p:sp>
      <p:sp>
        <p:nvSpPr>
          <p:cNvPr id="29" name="ZoneTexte 28"/>
          <p:cNvSpPr txBox="1"/>
          <p:nvPr/>
        </p:nvSpPr>
        <p:spPr>
          <a:xfrm>
            <a:off x="0" y="4489956"/>
            <a:ext cx="1403648" cy="523220"/>
          </a:xfrm>
          <a:prstGeom prst="rect">
            <a:avLst/>
          </a:prstGeom>
          <a:noFill/>
        </p:spPr>
        <p:txBody>
          <a:bodyPr wrap="square" rtlCol="0">
            <a:spAutoFit/>
          </a:bodyPr>
          <a:lstStyle/>
          <a:p>
            <a:pPr algn="ctr"/>
            <a:r>
              <a:rPr lang="en-US" sz="1400" b="1" dirty="0" smtClean="0">
                <a:solidFill>
                  <a:srgbClr val="FF6600"/>
                </a:solidFill>
                <a:latin typeface="+mn-lt"/>
              </a:rPr>
              <a:t>Reserves / flexibility</a:t>
            </a:r>
            <a:endParaRPr lang="en-US" sz="1400" b="1" dirty="0">
              <a:solidFill>
                <a:srgbClr val="FF6600"/>
              </a:solidFill>
              <a:latin typeface="+mn-lt"/>
            </a:endParaRPr>
          </a:p>
        </p:txBody>
      </p:sp>
      <p:sp>
        <p:nvSpPr>
          <p:cNvPr id="30" name="Rectangle 29"/>
          <p:cNvSpPr/>
          <p:nvPr/>
        </p:nvSpPr>
        <p:spPr>
          <a:xfrm>
            <a:off x="4139952" y="2758441"/>
            <a:ext cx="4392488" cy="1618298"/>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1" name="ZoneTexte 30"/>
          <p:cNvSpPr txBox="1"/>
          <p:nvPr/>
        </p:nvSpPr>
        <p:spPr>
          <a:xfrm>
            <a:off x="7368923" y="2334652"/>
            <a:ext cx="1163517" cy="369332"/>
          </a:xfrm>
          <a:prstGeom prst="rect">
            <a:avLst/>
          </a:prstGeom>
          <a:noFill/>
        </p:spPr>
        <p:txBody>
          <a:bodyPr wrap="square" rtlCol="0">
            <a:spAutoFit/>
          </a:bodyPr>
          <a:lstStyle/>
          <a:p>
            <a:r>
              <a:rPr lang="fr-FR" b="1" dirty="0" smtClean="0">
                <a:solidFill>
                  <a:srgbClr val="FF0000"/>
                </a:solidFill>
                <a:latin typeface="+mn-lt"/>
              </a:rPr>
              <a:t>Scope</a:t>
            </a:r>
            <a:endParaRPr lang="fr-FR" b="1" dirty="0">
              <a:solidFill>
                <a:srgbClr val="FF0000"/>
              </a:solidFill>
              <a:latin typeface="+mn-lt"/>
            </a:endParaRPr>
          </a:p>
        </p:txBody>
      </p:sp>
    </p:spTree>
    <p:extLst>
      <p:ext uri="{BB962C8B-B14F-4D97-AF65-F5344CB8AC3E}">
        <p14:creationId xmlns:p14="http://schemas.microsoft.com/office/powerpoint/2010/main" val="3513339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59486"/>
                                        </p:tgtEl>
                                        <p:attrNameLst>
                                          <p:attrName>style.visibility</p:attrName>
                                        </p:attrNameLst>
                                      </p:cBhvr>
                                      <p:to>
                                        <p:strVal val="visible"/>
                                      </p:to>
                                    </p:set>
                                    <p:animEffect transition="in" filter="checkerboard(across)">
                                      <p:cBhvr>
                                        <p:cTn id="7" dur="500"/>
                                        <p:tgtEl>
                                          <p:spTgt spid="59486"/>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67"/>
                                        </p:tgtEl>
                                        <p:attrNameLst>
                                          <p:attrName>style.visibility</p:attrName>
                                        </p:attrNameLst>
                                      </p:cBhvr>
                                      <p:to>
                                        <p:strVal val="visible"/>
                                      </p:to>
                                    </p:set>
                                    <p:animEffect transition="in" filter="checkerboard(across)">
                                      <p:cBhvr>
                                        <p:cTn id="10" dur="500"/>
                                        <p:tgtEl>
                                          <p:spTgt spid="67"/>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78"/>
                                        </p:tgtEl>
                                        <p:attrNameLst>
                                          <p:attrName>style.visibility</p:attrName>
                                        </p:attrNameLst>
                                      </p:cBhvr>
                                      <p:to>
                                        <p:strVal val="visible"/>
                                      </p:to>
                                    </p:set>
                                    <p:animEffect transition="in" filter="checkerboard(across)">
                                      <p:cBhvr>
                                        <p:cTn id="13" dur="500"/>
                                        <p:tgtEl>
                                          <p:spTgt spid="78"/>
                                        </p:tgtEl>
                                      </p:cBhvr>
                                    </p:animEffect>
                                  </p:childTnLst>
                                </p:cTn>
                              </p:par>
                              <p:par>
                                <p:cTn id="14" presetID="5" presetClass="entr" presetSubtype="10" fill="hold" grpId="0" nodeType="withEffect">
                                  <p:stCondLst>
                                    <p:cond delay="0"/>
                                  </p:stCondLst>
                                  <p:childTnLst>
                                    <p:set>
                                      <p:cBhvr>
                                        <p:cTn id="15" dur="1" fill="hold">
                                          <p:stCondLst>
                                            <p:cond delay="0"/>
                                          </p:stCondLst>
                                        </p:cTn>
                                        <p:tgtEl>
                                          <p:spTgt spid="70"/>
                                        </p:tgtEl>
                                        <p:attrNameLst>
                                          <p:attrName>style.visibility</p:attrName>
                                        </p:attrNameLst>
                                      </p:cBhvr>
                                      <p:to>
                                        <p:strVal val="visible"/>
                                      </p:to>
                                    </p:set>
                                    <p:animEffect transition="in" filter="checkerboard(across)">
                                      <p:cBhvr>
                                        <p:cTn id="16" dur="500"/>
                                        <p:tgtEl>
                                          <p:spTgt spid="70"/>
                                        </p:tgtEl>
                                      </p:cBhvr>
                                    </p:animEffect>
                                  </p:childTnLst>
                                </p:cTn>
                              </p:par>
                              <p:par>
                                <p:cTn id="17" presetID="5" presetClass="entr" presetSubtype="10" fill="hold" grpId="0" nodeType="withEffect">
                                  <p:stCondLst>
                                    <p:cond delay="0"/>
                                  </p:stCondLst>
                                  <p:childTnLst>
                                    <p:set>
                                      <p:cBhvr>
                                        <p:cTn id="18" dur="1" fill="hold">
                                          <p:stCondLst>
                                            <p:cond delay="0"/>
                                          </p:stCondLst>
                                        </p:cTn>
                                        <p:tgtEl>
                                          <p:spTgt spid="72"/>
                                        </p:tgtEl>
                                        <p:attrNameLst>
                                          <p:attrName>style.visibility</p:attrName>
                                        </p:attrNameLst>
                                      </p:cBhvr>
                                      <p:to>
                                        <p:strVal val="visible"/>
                                      </p:to>
                                    </p:set>
                                    <p:animEffect transition="in" filter="checkerboard(across)">
                                      <p:cBhvr>
                                        <p:cTn id="19" dur="500"/>
                                        <p:tgtEl>
                                          <p:spTgt spid="72"/>
                                        </p:tgtEl>
                                      </p:cBhvr>
                                    </p:animEffect>
                                  </p:childTnLst>
                                </p:cTn>
                              </p:par>
                              <p:par>
                                <p:cTn id="20" presetID="5" presetClass="entr" presetSubtype="10" fill="hold" grpId="0" nodeType="withEffect">
                                  <p:stCondLst>
                                    <p:cond delay="0"/>
                                  </p:stCondLst>
                                  <p:childTnLst>
                                    <p:set>
                                      <p:cBhvr>
                                        <p:cTn id="21" dur="1" fill="hold">
                                          <p:stCondLst>
                                            <p:cond delay="0"/>
                                          </p:stCondLst>
                                        </p:cTn>
                                        <p:tgtEl>
                                          <p:spTgt spid="73"/>
                                        </p:tgtEl>
                                        <p:attrNameLst>
                                          <p:attrName>style.visibility</p:attrName>
                                        </p:attrNameLst>
                                      </p:cBhvr>
                                      <p:to>
                                        <p:strVal val="visible"/>
                                      </p:to>
                                    </p:set>
                                    <p:animEffect transition="in" filter="checkerboard(across)">
                                      <p:cBhvr>
                                        <p:cTn id="22" dur="500"/>
                                        <p:tgtEl>
                                          <p:spTgt spid="73"/>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checkerboard(across)">
                                      <p:cBhvr>
                                        <p:cTn id="27" dur="500"/>
                                        <p:tgtEl>
                                          <p:spTgt spid="20"/>
                                        </p:tgtEl>
                                      </p:cBhvr>
                                    </p:animEffect>
                                  </p:childTnLst>
                                </p:cTn>
                              </p:par>
                              <p:par>
                                <p:cTn id="28" presetID="5" presetClass="entr" presetSubtype="10" fill="hold" grpId="0" nodeType="with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checkerboard(across)">
                                      <p:cBhvr>
                                        <p:cTn id="30" dur="500"/>
                                        <p:tgtEl>
                                          <p:spTgt spid="24"/>
                                        </p:tgtEl>
                                      </p:cBhvr>
                                    </p:animEffect>
                                  </p:childTnLst>
                                </p:cTn>
                              </p:par>
                              <p:par>
                                <p:cTn id="31" presetID="5" presetClass="entr" presetSubtype="10" fill="hold" grpId="0" nodeType="with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checkerboard(across)">
                                      <p:cBhvr>
                                        <p:cTn id="33" dur="500"/>
                                        <p:tgtEl>
                                          <p:spTgt spid="23"/>
                                        </p:tgtEl>
                                      </p:cBhvr>
                                    </p:animEffect>
                                  </p:childTnLst>
                                </p:cTn>
                              </p:par>
                              <p:par>
                                <p:cTn id="34" presetID="5" presetClass="entr" presetSubtype="10" fill="hold" grpId="0" nodeType="with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checkerboard(across)">
                                      <p:cBhvr>
                                        <p:cTn id="36" dur="500"/>
                                        <p:tgtEl>
                                          <p:spTgt spid="21"/>
                                        </p:tgtEl>
                                      </p:cBhvr>
                                    </p:animEffect>
                                  </p:childTnLst>
                                </p:cTn>
                              </p:par>
                            </p:childTnLst>
                          </p:cTn>
                        </p:par>
                      </p:childTnLst>
                    </p:cTn>
                  </p:par>
                  <p:par>
                    <p:cTn id="37" fill="hold">
                      <p:stCondLst>
                        <p:cond delay="indefinite"/>
                      </p:stCondLst>
                      <p:childTnLst>
                        <p:par>
                          <p:cTn id="38" fill="hold">
                            <p:stCondLst>
                              <p:cond delay="0"/>
                            </p:stCondLst>
                            <p:childTnLst>
                              <p:par>
                                <p:cTn id="39" presetID="5" presetClass="entr" presetSubtype="10" fill="hold" grpId="0" nodeType="clickEffect">
                                  <p:stCondLst>
                                    <p:cond delay="0"/>
                                  </p:stCondLst>
                                  <p:childTnLst>
                                    <p:set>
                                      <p:cBhvr>
                                        <p:cTn id="40" dur="1" fill="hold">
                                          <p:stCondLst>
                                            <p:cond delay="0"/>
                                          </p:stCondLst>
                                        </p:cTn>
                                        <p:tgtEl>
                                          <p:spTgt spid="64"/>
                                        </p:tgtEl>
                                        <p:attrNameLst>
                                          <p:attrName>style.visibility</p:attrName>
                                        </p:attrNameLst>
                                      </p:cBhvr>
                                      <p:to>
                                        <p:strVal val="visible"/>
                                      </p:to>
                                    </p:set>
                                    <p:animEffect transition="in" filter="checkerboard(across)">
                                      <p:cBhvr>
                                        <p:cTn id="41" dur="500"/>
                                        <p:tgtEl>
                                          <p:spTgt spid="64"/>
                                        </p:tgtEl>
                                      </p:cBhvr>
                                    </p:animEffect>
                                  </p:childTnLst>
                                </p:cTn>
                              </p:par>
                              <p:par>
                                <p:cTn id="42" presetID="5" presetClass="entr" presetSubtype="10" fill="hold" grpId="0" nodeType="with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checkerboard(across)">
                                      <p:cBhvr>
                                        <p:cTn id="44" dur="500"/>
                                        <p:tgtEl>
                                          <p:spTgt spid="25"/>
                                        </p:tgtEl>
                                      </p:cBhvr>
                                    </p:animEffect>
                                  </p:childTnLst>
                                </p:cTn>
                              </p:par>
                              <p:par>
                                <p:cTn id="45" presetID="5" presetClass="entr" presetSubtype="10" fill="hold" grpId="0" nodeType="withEffect">
                                  <p:stCondLst>
                                    <p:cond delay="0"/>
                                  </p:stCondLst>
                                  <p:childTnLst>
                                    <p:set>
                                      <p:cBhvr>
                                        <p:cTn id="46" dur="1" fill="hold">
                                          <p:stCondLst>
                                            <p:cond delay="0"/>
                                          </p:stCondLst>
                                        </p:cTn>
                                        <p:tgtEl>
                                          <p:spTgt spid="79"/>
                                        </p:tgtEl>
                                        <p:attrNameLst>
                                          <p:attrName>style.visibility</p:attrName>
                                        </p:attrNameLst>
                                      </p:cBhvr>
                                      <p:to>
                                        <p:strVal val="visible"/>
                                      </p:to>
                                    </p:set>
                                    <p:animEffect transition="in" filter="checkerboard(across)">
                                      <p:cBhvr>
                                        <p:cTn id="47" dur="500"/>
                                        <p:tgtEl>
                                          <p:spTgt spid="79"/>
                                        </p:tgtEl>
                                      </p:cBhvr>
                                    </p:animEffect>
                                  </p:childTnLst>
                                </p:cTn>
                              </p:par>
                              <p:par>
                                <p:cTn id="48" presetID="5" presetClass="entr" presetSubtype="10" fill="hold" grpId="0" nodeType="with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checkerboard(across)">
                                      <p:cBhvr>
                                        <p:cTn id="50" dur="500"/>
                                        <p:tgtEl>
                                          <p:spTgt spid="74"/>
                                        </p:tgtEl>
                                      </p:cBhvr>
                                    </p:animEffect>
                                  </p:childTnLst>
                                </p:cTn>
                              </p:par>
                              <p:par>
                                <p:cTn id="51" presetID="5" presetClass="entr" presetSubtype="10" fill="hold" grpId="0" nodeType="withEffect">
                                  <p:stCondLst>
                                    <p:cond delay="0"/>
                                  </p:stCondLst>
                                  <p:childTnLst>
                                    <p:set>
                                      <p:cBhvr>
                                        <p:cTn id="52" dur="1" fill="hold">
                                          <p:stCondLst>
                                            <p:cond delay="0"/>
                                          </p:stCondLst>
                                        </p:cTn>
                                        <p:tgtEl>
                                          <p:spTgt spid="68"/>
                                        </p:tgtEl>
                                        <p:attrNameLst>
                                          <p:attrName>style.visibility</p:attrName>
                                        </p:attrNameLst>
                                      </p:cBhvr>
                                      <p:to>
                                        <p:strVal val="visible"/>
                                      </p:to>
                                    </p:set>
                                    <p:animEffect transition="in" filter="checkerboard(across)">
                                      <p:cBhvr>
                                        <p:cTn id="53" dur="500"/>
                                        <p:tgtEl>
                                          <p:spTgt spid="68"/>
                                        </p:tgtEl>
                                      </p:cBhvr>
                                    </p:animEffect>
                                  </p:childTnLst>
                                </p:cTn>
                              </p:par>
                              <p:par>
                                <p:cTn id="54" presetID="5" presetClass="entr" presetSubtype="10" fill="hold" grpId="0" nodeType="withEffect">
                                  <p:stCondLst>
                                    <p:cond delay="0"/>
                                  </p:stCondLst>
                                  <p:childTnLst>
                                    <p:set>
                                      <p:cBhvr>
                                        <p:cTn id="55" dur="1" fill="hold">
                                          <p:stCondLst>
                                            <p:cond delay="0"/>
                                          </p:stCondLst>
                                        </p:cTn>
                                        <p:tgtEl>
                                          <p:spTgt spid="65"/>
                                        </p:tgtEl>
                                        <p:attrNameLst>
                                          <p:attrName>style.visibility</p:attrName>
                                        </p:attrNameLst>
                                      </p:cBhvr>
                                      <p:to>
                                        <p:strVal val="visible"/>
                                      </p:to>
                                    </p:set>
                                    <p:animEffect transition="in" filter="checkerboard(across)">
                                      <p:cBhvr>
                                        <p:cTn id="56" dur="500"/>
                                        <p:tgtEl>
                                          <p:spTgt spid="65"/>
                                        </p:tgtEl>
                                      </p:cBhvr>
                                    </p:animEffect>
                                  </p:childTnLst>
                                </p:cTn>
                              </p:par>
                            </p:childTnLst>
                          </p:cTn>
                        </p:par>
                      </p:childTnLst>
                    </p:cTn>
                  </p:par>
                  <p:par>
                    <p:cTn id="57" fill="hold">
                      <p:stCondLst>
                        <p:cond delay="indefinite"/>
                      </p:stCondLst>
                      <p:childTnLst>
                        <p:par>
                          <p:cTn id="58" fill="hold">
                            <p:stCondLst>
                              <p:cond delay="0"/>
                            </p:stCondLst>
                            <p:childTnLst>
                              <p:par>
                                <p:cTn id="59" presetID="5" presetClass="entr" presetSubtype="10" fill="hold" grpId="0" nodeType="clickEffect">
                                  <p:stCondLst>
                                    <p:cond delay="0"/>
                                  </p:stCondLst>
                                  <p:childTnLst>
                                    <p:set>
                                      <p:cBhvr>
                                        <p:cTn id="60" dur="1" fill="hold">
                                          <p:stCondLst>
                                            <p:cond delay="0"/>
                                          </p:stCondLst>
                                        </p:cTn>
                                        <p:tgtEl>
                                          <p:spTgt spid="82"/>
                                        </p:tgtEl>
                                        <p:attrNameLst>
                                          <p:attrName>style.visibility</p:attrName>
                                        </p:attrNameLst>
                                      </p:cBhvr>
                                      <p:to>
                                        <p:strVal val="visible"/>
                                      </p:to>
                                    </p:set>
                                    <p:animEffect transition="in" filter="checkerboard(across)">
                                      <p:cBhvr>
                                        <p:cTn id="61" dur="500"/>
                                        <p:tgtEl>
                                          <p:spTgt spid="82"/>
                                        </p:tgtEl>
                                      </p:cBhvr>
                                    </p:animEffect>
                                  </p:childTnLst>
                                </p:cTn>
                              </p:par>
                              <p:par>
                                <p:cTn id="62" presetID="5" presetClass="entr" presetSubtype="10" fill="hold" grpId="0" nodeType="withEffect">
                                  <p:stCondLst>
                                    <p:cond delay="0"/>
                                  </p:stCondLst>
                                  <p:childTnLst>
                                    <p:set>
                                      <p:cBhvr>
                                        <p:cTn id="63" dur="1" fill="hold">
                                          <p:stCondLst>
                                            <p:cond delay="0"/>
                                          </p:stCondLst>
                                        </p:cTn>
                                        <p:tgtEl>
                                          <p:spTgt spid="85"/>
                                        </p:tgtEl>
                                        <p:attrNameLst>
                                          <p:attrName>style.visibility</p:attrName>
                                        </p:attrNameLst>
                                      </p:cBhvr>
                                      <p:to>
                                        <p:strVal val="visible"/>
                                      </p:to>
                                    </p:set>
                                    <p:animEffect transition="in" filter="checkerboard(across)">
                                      <p:cBhvr>
                                        <p:cTn id="64" dur="500"/>
                                        <p:tgtEl>
                                          <p:spTgt spid="85"/>
                                        </p:tgtEl>
                                      </p:cBhvr>
                                    </p:animEffect>
                                  </p:childTnLst>
                                </p:cTn>
                              </p:par>
                              <p:par>
                                <p:cTn id="65" presetID="5" presetClass="entr" presetSubtype="10" fill="hold" grpId="0" nodeType="withEffect">
                                  <p:stCondLst>
                                    <p:cond delay="0"/>
                                  </p:stCondLst>
                                  <p:childTnLst>
                                    <p:set>
                                      <p:cBhvr>
                                        <p:cTn id="66" dur="1" fill="hold">
                                          <p:stCondLst>
                                            <p:cond delay="0"/>
                                          </p:stCondLst>
                                        </p:cTn>
                                        <p:tgtEl>
                                          <p:spTgt spid="86"/>
                                        </p:tgtEl>
                                        <p:attrNameLst>
                                          <p:attrName>style.visibility</p:attrName>
                                        </p:attrNameLst>
                                      </p:cBhvr>
                                      <p:to>
                                        <p:strVal val="visible"/>
                                      </p:to>
                                    </p:set>
                                    <p:animEffect transition="in" filter="checkerboard(across)">
                                      <p:cBhvr>
                                        <p:cTn id="67" dur="500"/>
                                        <p:tgtEl>
                                          <p:spTgt spid="86"/>
                                        </p:tgtEl>
                                      </p:cBhvr>
                                    </p:animEffect>
                                  </p:childTnLst>
                                </p:cTn>
                              </p:par>
                            </p:childTnLst>
                          </p:cTn>
                        </p:par>
                      </p:childTnLst>
                    </p:cTn>
                  </p:par>
                  <p:par>
                    <p:cTn id="68" fill="hold">
                      <p:stCondLst>
                        <p:cond delay="indefinite"/>
                      </p:stCondLst>
                      <p:childTnLst>
                        <p:par>
                          <p:cTn id="69" fill="hold">
                            <p:stCondLst>
                              <p:cond delay="0"/>
                            </p:stCondLst>
                            <p:childTnLst>
                              <p:par>
                                <p:cTn id="70" presetID="5" presetClass="entr" presetSubtype="10" fill="hold" grpId="0" nodeType="clickEffect">
                                  <p:stCondLst>
                                    <p:cond delay="0"/>
                                  </p:stCondLst>
                                  <p:childTnLst>
                                    <p:set>
                                      <p:cBhvr>
                                        <p:cTn id="71" dur="1" fill="hold">
                                          <p:stCondLst>
                                            <p:cond delay="0"/>
                                          </p:stCondLst>
                                        </p:cTn>
                                        <p:tgtEl>
                                          <p:spTgt spid="66"/>
                                        </p:tgtEl>
                                        <p:attrNameLst>
                                          <p:attrName>style.visibility</p:attrName>
                                        </p:attrNameLst>
                                      </p:cBhvr>
                                      <p:to>
                                        <p:strVal val="visible"/>
                                      </p:to>
                                    </p:set>
                                    <p:animEffect transition="in" filter="checkerboard(across)">
                                      <p:cBhvr>
                                        <p:cTn id="72"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7" grpId="0" animBg="1"/>
      <p:bldP spid="68" grpId="0" animBg="1"/>
      <p:bldP spid="70" grpId="0"/>
      <p:bldP spid="72" grpId="0"/>
      <p:bldP spid="73" grpId="0" animBg="1"/>
      <p:bldP spid="74" grpId="0"/>
      <p:bldP spid="78" grpId="0"/>
      <p:bldP spid="79" grpId="0" animBg="1"/>
      <p:bldP spid="82" grpId="0" animBg="1"/>
      <p:bldP spid="85" grpId="0" animBg="1"/>
      <p:bldP spid="86" grpId="0" animBg="1"/>
      <p:bldP spid="66" grpId="0" animBg="1"/>
      <p:bldP spid="20" grpId="0" animBg="1"/>
      <p:bldP spid="21" grpId="0" animBg="1"/>
      <p:bldP spid="23" grpId="0"/>
      <p:bldP spid="24" grpId="0" animBg="1"/>
      <p:bldP spid="2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26635" y="2524345"/>
            <a:ext cx="7186565" cy="1080120"/>
          </a:xfrm>
        </p:spPr>
        <p:txBody>
          <a:bodyPr/>
          <a:lstStyle/>
          <a:p>
            <a:pPr algn="ctr">
              <a:lnSpc>
                <a:spcPct val="100000"/>
              </a:lnSpc>
            </a:pPr>
            <a:r>
              <a:rPr lang="en-US" sz="4000" b="1" i="1" dirty="0" smtClean="0">
                <a:solidFill>
                  <a:srgbClr val="00B0F0"/>
                </a:solidFill>
              </a:rPr>
              <a:t>[2] </a:t>
            </a:r>
            <a:br>
              <a:rPr lang="en-US" sz="4000" b="1" i="1" dirty="0" smtClean="0">
                <a:solidFill>
                  <a:srgbClr val="00B0F0"/>
                </a:solidFill>
              </a:rPr>
            </a:br>
            <a:r>
              <a:rPr lang="en-US" sz="4000" b="1" i="1" dirty="0" smtClean="0">
                <a:solidFill>
                  <a:srgbClr val="00B0F0"/>
                </a:solidFill>
              </a:rPr>
              <a:t>Network Codes</a:t>
            </a:r>
            <a:br>
              <a:rPr lang="en-US" sz="4000" b="1" i="1" dirty="0" smtClean="0">
                <a:solidFill>
                  <a:srgbClr val="00B0F0"/>
                </a:solidFill>
              </a:rPr>
            </a:br>
            <a:r>
              <a:rPr lang="en-US" sz="4000" b="1" i="1" dirty="0">
                <a:solidFill>
                  <a:srgbClr val="00B0F0"/>
                </a:solidFill>
              </a:rPr>
              <a:t>as EU Market Design</a:t>
            </a:r>
            <a:r>
              <a:rPr lang="en-US" sz="4000" b="1" i="1" dirty="0" smtClean="0">
                <a:solidFill>
                  <a:srgbClr val="00B0F0"/>
                </a:solidFill>
              </a:rPr>
              <a:t/>
            </a:r>
            <a:br>
              <a:rPr lang="en-US" sz="4000" b="1" i="1" dirty="0" smtClean="0">
                <a:solidFill>
                  <a:srgbClr val="00B0F0"/>
                </a:solidFill>
              </a:rPr>
            </a:br>
            <a:endParaRPr lang="en-GB" sz="4000" b="1" i="1" dirty="0">
              <a:solidFill>
                <a:srgbClr val="00B0F0"/>
              </a:solidFill>
            </a:endParaRPr>
          </a:p>
        </p:txBody>
      </p:sp>
      <p:sp>
        <p:nvSpPr>
          <p:cNvPr id="4" name="Slide Number Placeholder 3"/>
          <p:cNvSpPr>
            <a:spLocks noGrp="1"/>
          </p:cNvSpPr>
          <p:nvPr>
            <p:ph type="sldNum" sz="quarter" idx="10"/>
          </p:nvPr>
        </p:nvSpPr>
        <p:spPr/>
        <p:txBody>
          <a:bodyPr/>
          <a:lstStyle/>
          <a:p>
            <a:pPr>
              <a:defRPr/>
            </a:pPr>
            <a:fld id="{5735F206-A600-4166-8F70-67DE4D521A08}" type="slidenum">
              <a:rPr lang="en-US" altLang="zh-CN" smtClean="0"/>
              <a:pPr>
                <a:defRPr/>
              </a:pPr>
              <a:t>12</a:t>
            </a:fld>
            <a:endParaRPr lang="en-US" altLang="zh-CN"/>
          </a:p>
        </p:txBody>
      </p:sp>
      <p:sp>
        <p:nvSpPr>
          <p:cNvPr id="7" name="TextBox 6"/>
          <p:cNvSpPr txBox="1"/>
          <p:nvPr/>
        </p:nvSpPr>
        <p:spPr>
          <a:xfrm>
            <a:off x="4527395" y="1761893"/>
            <a:ext cx="184731" cy="369332"/>
          </a:xfrm>
          <a:prstGeom prst="rect">
            <a:avLst/>
          </a:prstGeom>
          <a:noFill/>
        </p:spPr>
        <p:txBody>
          <a:bodyPr wrap="none" rtlCol="0">
            <a:spAutoFit/>
          </a:bodyPr>
          <a:lstStyle/>
          <a:p>
            <a:endParaRPr lang="en-GB"/>
          </a:p>
        </p:txBody>
      </p:sp>
    </p:spTree>
    <p:extLst>
      <p:ext uri="{BB962C8B-B14F-4D97-AF65-F5344CB8AC3E}">
        <p14:creationId xmlns:p14="http://schemas.microsoft.com/office/powerpoint/2010/main" val="126165365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470B5C6D-7C0A-40A2-93E5-45B7AD5C39FE}" type="slidenum">
              <a:rPr lang="it-IT" smtClean="0"/>
              <a:pPr>
                <a:defRPr/>
              </a:pPr>
              <a:t>13</a:t>
            </a:fld>
            <a:endParaRPr lang="it-IT"/>
          </a:p>
        </p:txBody>
      </p:sp>
      <p:sp>
        <p:nvSpPr>
          <p:cNvPr id="4" name="Title 3"/>
          <p:cNvSpPr>
            <a:spLocks noGrp="1"/>
          </p:cNvSpPr>
          <p:nvPr>
            <p:ph type="title"/>
          </p:nvPr>
        </p:nvSpPr>
        <p:spPr/>
        <p:txBody>
          <a:bodyPr/>
          <a:lstStyle/>
          <a:p>
            <a:r>
              <a:rPr lang="en-GB" b="0" dirty="0" smtClean="0">
                <a:solidFill>
                  <a:srgbClr val="FFC000"/>
                </a:solidFill>
              </a:rPr>
              <a:t>What is a EU network (code or guideline)?</a:t>
            </a:r>
            <a:endParaRPr lang="en-GB" b="0" dirty="0">
              <a:solidFill>
                <a:srgbClr val="FFC000"/>
              </a:solidFill>
            </a:endParaRPr>
          </a:p>
        </p:txBody>
      </p:sp>
      <p:sp>
        <p:nvSpPr>
          <p:cNvPr id="5" name="Oval 4"/>
          <p:cNvSpPr/>
          <p:nvPr/>
        </p:nvSpPr>
        <p:spPr>
          <a:xfrm>
            <a:off x="213200" y="1877626"/>
            <a:ext cx="603803" cy="60380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3600" b="1" dirty="0"/>
              <a:t>1</a:t>
            </a:r>
          </a:p>
        </p:txBody>
      </p:sp>
      <p:sp>
        <p:nvSpPr>
          <p:cNvPr id="6" name="Oval 5"/>
          <p:cNvSpPr/>
          <p:nvPr/>
        </p:nvSpPr>
        <p:spPr>
          <a:xfrm>
            <a:off x="817003" y="2922769"/>
            <a:ext cx="603803" cy="60380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3600" b="1" dirty="0"/>
              <a:t>2</a:t>
            </a:r>
          </a:p>
        </p:txBody>
      </p:sp>
      <p:sp>
        <p:nvSpPr>
          <p:cNvPr id="7" name="Oval 6"/>
          <p:cNvSpPr/>
          <p:nvPr/>
        </p:nvSpPr>
        <p:spPr>
          <a:xfrm>
            <a:off x="1693981" y="3913597"/>
            <a:ext cx="603803" cy="60380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3600" b="1" dirty="0"/>
              <a:t>3</a:t>
            </a:r>
          </a:p>
        </p:txBody>
      </p:sp>
      <p:sp>
        <p:nvSpPr>
          <p:cNvPr id="8" name="Oval 7"/>
          <p:cNvSpPr/>
          <p:nvPr/>
        </p:nvSpPr>
        <p:spPr>
          <a:xfrm>
            <a:off x="2548133" y="5040369"/>
            <a:ext cx="603803" cy="60380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3600" b="1" dirty="0"/>
              <a:t>4</a:t>
            </a:r>
          </a:p>
        </p:txBody>
      </p:sp>
      <p:sp>
        <p:nvSpPr>
          <p:cNvPr id="9" name="Rectangle 8"/>
          <p:cNvSpPr/>
          <p:nvPr/>
        </p:nvSpPr>
        <p:spPr>
          <a:xfrm>
            <a:off x="886828" y="1835098"/>
            <a:ext cx="8186350" cy="400110"/>
          </a:xfrm>
          <a:prstGeom prst="rect">
            <a:avLst/>
          </a:prstGeom>
        </p:spPr>
        <p:txBody>
          <a:bodyPr wrap="square" anchor="t">
            <a:spAutoFit/>
          </a:bodyPr>
          <a:lstStyle/>
          <a:p>
            <a:pPr lvl="0"/>
            <a:r>
              <a:rPr lang="en-US" sz="2000" dirty="0">
                <a:latin typeface="+mn-lt"/>
              </a:rPr>
              <a:t>A set of </a:t>
            </a:r>
            <a:r>
              <a:rPr lang="en-US" sz="2000" dirty="0" smtClean="0">
                <a:latin typeface="+mn-lt"/>
              </a:rPr>
              <a:t>practical rules applied to </a:t>
            </a:r>
            <a:r>
              <a:rPr lang="en-US" sz="2000" dirty="0">
                <a:latin typeface="+mn-lt"/>
              </a:rPr>
              <a:t>cross-border </a:t>
            </a:r>
            <a:r>
              <a:rPr lang="en-US" sz="2000" dirty="0" smtClean="0">
                <a:latin typeface="+mn-lt"/>
              </a:rPr>
              <a:t>&amp; market </a:t>
            </a:r>
            <a:r>
              <a:rPr lang="en-US" sz="2000" dirty="0">
                <a:latin typeface="+mn-lt"/>
              </a:rPr>
              <a:t>integration </a:t>
            </a:r>
            <a:r>
              <a:rPr lang="en-US" sz="2000" dirty="0" smtClean="0">
                <a:latin typeface="+mn-lt"/>
              </a:rPr>
              <a:t>issue</a:t>
            </a:r>
            <a:endParaRPr lang="en-US" sz="2000" dirty="0">
              <a:latin typeface="+mn-lt"/>
            </a:endParaRPr>
          </a:p>
        </p:txBody>
      </p:sp>
      <p:sp>
        <p:nvSpPr>
          <p:cNvPr id="10" name="Rectangle 9"/>
          <p:cNvSpPr/>
          <p:nvPr/>
        </p:nvSpPr>
        <p:spPr>
          <a:xfrm>
            <a:off x="1592576" y="2835280"/>
            <a:ext cx="7076538" cy="1015663"/>
          </a:xfrm>
          <a:prstGeom prst="rect">
            <a:avLst/>
          </a:prstGeom>
        </p:spPr>
        <p:txBody>
          <a:bodyPr wrap="square" anchor="t">
            <a:spAutoFit/>
          </a:bodyPr>
          <a:lstStyle/>
          <a:p>
            <a:pPr lvl="0"/>
            <a:r>
              <a:rPr lang="en-US" sz="2000" dirty="0" smtClean="0">
                <a:latin typeface="+mn-lt"/>
              </a:rPr>
              <a:t>Developed by gathering of NRAs into ACER</a:t>
            </a:r>
            <a:r>
              <a:rPr lang="en-US" sz="2000" dirty="0">
                <a:latin typeface="+mn-lt"/>
              </a:rPr>
              <a:t>, </a:t>
            </a:r>
            <a:r>
              <a:rPr lang="en-US" sz="2000" dirty="0" smtClean="0">
                <a:latin typeface="+mn-lt"/>
              </a:rPr>
              <a:t>of TSOs into ENTSO-E + Control by the </a:t>
            </a:r>
            <a:r>
              <a:rPr lang="en-US" sz="2000" dirty="0">
                <a:latin typeface="+mn-lt"/>
              </a:rPr>
              <a:t>European Commission </a:t>
            </a:r>
            <a:r>
              <a:rPr lang="en-US" sz="2000" dirty="0" smtClean="0">
                <a:latin typeface="+mn-lt"/>
              </a:rPr>
              <a:t>(under </a:t>
            </a:r>
            <a:r>
              <a:rPr lang="en-US" sz="2000" dirty="0">
                <a:latin typeface="+mn-lt"/>
              </a:rPr>
              <a:t>Art. 8 of </a:t>
            </a:r>
            <a:r>
              <a:rPr lang="en-US" sz="2000" dirty="0" smtClean="0">
                <a:latin typeface="+mn-lt"/>
              </a:rPr>
              <a:t>Electricity Directive 2009)</a:t>
            </a:r>
            <a:endParaRPr lang="en-US" sz="2000" dirty="0">
              <a:latin typeface="+mn-lt"/>
            </a:endParaRPr>
          </a:p>
        </p:txBody>
      </p:sp>
      <p:sp>
        <p:nvSpPr>
          <p:cNvPr id="11" name="Rectangle 10"/>
          <p:cNvSpPr/>
          <p:nvPr/>
        </p:nvSpPr>
        <p:spPr>
          <a:xfrm>
            <a:off x="2297784" y="4000731"/>
            <a:ext cx="6846216" cy="400110"/>
          </a:xfrm>
          <a:prstGeom prst="rect">
            <a:avLst/>
          </a:prstGeom>
        </p:spPr>
        <p:txBody>
          <a:bodyPr wrap="square">
            <a:spAutoFit/>
          </a:bodyPr>
          <a:lstStyle/>
          <a:p>
            <a:pPr lvl="0"/>
            <a:r>
              <a:rPr lang="en-US" sz="2000" dirty="0">
                <a:latin typeface="+mn-lt"/>
              </a:rPr>
              <a:t>Going through a EU law-making process called ‘Comitology’</a:t>
            </a:r>
          </a:p>
        </p:txBody>
      </p:sp>
      <p:sp>
        <p:nvSpPr>
          <p:cNvPr id="12" name="Rectangle 11"/>
          <p:cNvSpPr/>
          <p:nvPr/>
        </p:nvSpPr>
        <p:spPr>
          <a:xfrm>
            <a:off x="3151936" y="4858406"/>
            <a:ext cx="5992064" cy="1015663"/>
          </a:xfrm>
          <a:prstGeom prst="rect">
            <a:avLst/>
          </a:prstGeom>
        </p:spPr>
        <p:txBody>
          <a:bodyPr wrap="square" anchor="t">
            <a:spAutoFit/>
          </a:bodyPr>
          <a:lstStyle/>
          <a:p>
            <a:pPr lvl="0"/>
            <a:r>
              <a:rPr lang="en-US" sz="2000" dirty="0" smtClean="0">
                <a:latin typeface="+mn-lt"/>
              </a:rPr>
              <a:t>Adoption transforms network </a:t>
            </a:r>
            <a:r>
              <a:rPr lang="en-US" sz="2000" dirty="0">
                <a:latin typeface="+mn-lt"/>
              </a:rPr>
              <a:t>codes </a:t>
            </a:r>
            <a:r>
              <a:rPr lang="en-US" sz="2000" dirty="0" smtClean="0">
                <a:latin typeface="+mn-lt"/>
              </a:rPr>
              <a:t>&amp; guidelines proposals into binding “EU laws” as “Regulations” </a:t>
            </a:r>
            <a:r>
              <a:rPr lang="en-US" sz="2000" dirty="0">
                <a:latin typeface="+mn-lt"/>
              </a:rPr>
              <a:t>to be implemented in all </a:t>
            </a:r>
            <a:r>
              <a:rPr lang="en-US" sz="2000" dirty="0" smtClean="0">
                <a:latin typeface="+mn-lt"/>
              </a:rPr>
              <a:t>EU countries by all NRAs &amp; TSOs</a:t>
            </a:r>
            <a:endParaRPr lang="en-US" sz="2000" dirty="0">
              <a:latin typeface="+mn-lt"/>
            </a:endParaRPr>
          </a:p>
        </p:txBody>
      </p:sp>
    </p:spTree>
    <p:extLst>
      <p:ext uri="{BB962C8B-B14F-4D97-AF65-F5344CB8AC3E}">
        <p14:creationId xmlns:p14="http://schemas.microsoft.com/office/powerpoint/2010/main" val="403058852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2834CFB-F884-47DA-A6A4-425E3F6DFE2E}"/>
              </a:ext>
            </a:extLst>
          </p:cNvPr>
          <p:cNvSpPr>
            <a:spLocks noGrp="1"/>
          </p:cNvSpPr>
          <p:nvPr>
            <p:ph type="sldNum" sz="quarter" idx="12"/>
          </p:nvPr>
        </p:nvSpPr>
        <p:spPr/>
        <p:txBody>
          <a:bodyPr/>
          <a:lstStyle/>
          <a:p>
            <a:pPr>
              <a:defRPr/>
            </a:pPr>
            <a:fld id="{77EC10D1-6866-4AC9-B4C1-8A91528F5304}" type="slidenum">
              <a:rPr lang="it-IT" smtClean="0"/>
              <a:pPr>
                <a:defRPr/>
              </a:pPr>
              <a:t>14</a:t>
            </a:fld>
            <a:endParaRPr lang="it-IT" dirty="0"/>
          </a:p>
        </p:txBody>
      </p:sp>
      <p:sp>
        <p:nvSpPr>
          <p:cNvPr id="5" name="Title 4">
            <a:extLst>
              <a:ext uri="{FF2B5EF4-FFF2-40B4-BE49-F238E27FC236}">
                <a16:creationId xmlns:a16="http://schemas.microsoft.com/office/drawing/2014/main" id="{9A7E985D-346C-4BE4-88C2-18689445DF3A}"/>
              </a:ext>
            </a:extLst>
          </p:cNvPr>
          <p:cNvSpPr>
            <a:spLocks noGrp="1"/>
          </p:cNvSpPr>
          <p:nvPr>
            <p:ph type="title"/>
          </p:nvPr>
        </p:nvSpPr>
        <p:spPr/>
        <p:txBody>
          <a:bodyPr/>
          <a:lstStyle/>
          <a:p>
            <a:r>
              <a:rPr lang="en-GB" dirty="0">
                <a:solidFill>
                  <a:srgbClr val="FFC000"/>
                </a:solidFill>
                <a:latin typeface="+mj-lt"/>
              </a:rPr>
              <a:t>Which </a:t>
            </a:r>
            <a:r>
              <a:rPr lang="en-GB" dirty="0" smtClean="0">
                <a:solidFill>
                  <a:srgbClr val="FFC000"/>
                </a:solidFill>
                <a:latin typeface="+mj-lt"/>
              </a:rPr>
              <a:t>EU electricity </a:t>
            </a:r>
            <a:r>
              <a:rPr lang="en-GB" dirty="0">
                <a:solidFill>
                  <a:srgbClr val="FFC000"/>
                </a:solidFill>
                <a:latin typeface="+mj-lt"/>
              </a:rPr>
              <a:t>network codes?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823122587"/>
              </p:ext>
            </p:extLst>
          </p:nvPr>
        </p:nvGraphicFramePr>
        <p:xfrm>
          <a:off x="307290" y="1591602"/>
          <a:ext cx="8369166"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108901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rgbClr val="FFC000"/>
                </a:solidFill>
                <a:latin typeface="+mj-lt"/>
              </a:rPr>
              <a:t>Operations codes: e.g. towards regional operation?</a:t>
            </a:r>
          </a:p>
        </p:txBody>
      </p:sp>
      <p:sp>
        <p:nvSpPr>
          <p:cNvPr id="5" name="Slide Number Placeholder 4"/>
          <p:cNvSpPr>
            <a:spLocks noGrp="1"/>
          </p:cNvSpPr>
          <p:nvPr>
            <p:ph type="sldNum" sz="quarter" idx="12"/>
          </p:nvPr>
        </p:nvSpPr>
        <p:spPr/>
        <p:txBody>
          <a:bodyPr/>
          <a:lstStyle/>
          <a:p>
            <a:pPr marL="0" marR="0" lvl="0" indent="0" algn="l" defTabSz="914400" rtl="0" eaLnBrk="0" fontAlgn="base" latinLnBrk="0" hangingPunct="0">
              <a:lnSpc>
                <a:spcPct val="100000"/>
              </a:lnSpc>
              <a:spcBef>
                <a:spcPct val="0"/>
              </a:spcBef>
              <a:spcAft>
                <a:spcPct val="0"/>
              </a:spcAft>
              <a:buClrTx/>
              <a:buSzTx/>
              <a:buFont typeface="Arial" pitchFamily="34" charset="0"/>
              <a:buNone/>
              <a:tabLst/>
              <a:defRPr/>
            </a:pPr>
            <a:fld id="{9DA67AA2-2322-4A0D-8764-9C1E060557E7}" type="slidenum">
              <a:rPr kumimoji="0" lang="it-IT" sz="1400" b="0" i="0" u="none" strike="noStrike" kern="1200" cap="none" spc="0" normalizeH="0" baseline="0" noProof="0" smtClean="0">
                <a:ln>
                  <a:noFill/>
                </a:ln>
                <a:solidFill>
                  <a:prstClr val="black">
                    <a:tint val="75000"/>
                  </a:prstClr>
                </a:solidFill>
                <a:effectLst/>
                <a:uLnTx/>
                <a:uFillTx/>
                <a:latin typeface="Calibri"/>
                <a:ea typeface="宋体" pitchFamily="2" charset="-122"/>
                <a:cs typeface="+mn-cs"/>
              </a:rPr>
              <a:pPr marL="0" marR="0" lvl="0" indent="0" algn="l" defTabSz="914400" rtl="0" eaLnBrk="0" fontAlgn="base" latinLnBrk="0" hangingPunct="0">
                <a:lnSpc>
                  <a:spcPct val="100000"/>
                </a:lnSpc>
                <a:spcBef>
                  <a:spcPct val="0"/>
                </a:spcBef>
                <a:spcAft>
                  <a:spcPct val="0"/>
                </a:spcAft>
                <a:buClrTx/>
                <a:buSzTx/>
                <a:buFont typeface="Arial" pitchFamily="34" charset="0"/>
                <a:buNone/>
                <a:tabLst/>
                <a:defRPr/>
              </a:pPr>
              <a:t>15</a:t>
            </a:fld>
            <a:endParaRPr kumimoji="0" lang="it-IT" sz="1400" b="0" i="0" u="none" strike="noStrike" kern="1200" cap="none" spc="0" normalizeH="0" baseline="0" noProof="0">
              <a:ln>
                <a:noFill/>
              </a:ln>
              <a:solidFill>
                <a:prstClr val="black">
                  <a:tint val="75000"/>
                </a:prstClr>
              </a:solidFill>
              <a:effectLst/>
              <a:uLnTx/>
              <a:uFillTx/>
              <a:latin typeface="Calibri"/>
              <a:ea typeface="宋体" pitchFamily="2" charset="-122"/>
              <a:cs typeface="+mn-cs"/>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51136" y="1340768"/>
            <a:ext cx="3768436" cy="4082472"/>
          </a:xfrm>
          <a:prstGeom prst="rect">
            <a:avLst/>
          </a:prstGeom>
        </p:spPr>
      </p:pic>
      <p:sp>
        <p:nvSpPr>
          <p:cNvPr id="7" name="TextBox 6"/>
          <p:cNvSpPr txBox="1"/>
          <p:nvPr/>
        </p:nvSpPr>
        <p:spPr>
          <a:xfrm>
            <a:off x="4765965" y="5644710"/>
            <a:ext cx="4378036" cy="338554"/>
          </a:xfrm>
          <a:prstGeom prst="rect">
            <a:avLst/>
          </a:prstGeom>
          <a:noFill/>
        </p:spPr>
        <p:txBody>
          <a:bodyPr wrap="square" rtlCol="0">
            <a:spAutoFit/>
          </a:bodyPr>
          <a:lstStyle/>
          <a:p>
            <a:r>
              <a:rPr lang="en-GB" sz="1600" dirty="0" smtClean="0">
                <a:solidFill>
                  <a:schemeClr val="bg1">
                    <a:lumMod val="50000"/>
                  </a:schemeClr>
                </a:solidFill>
              </a:rPr>
              <a:t>Regional Security Centres (ENTSO-E, 2017)</a:t>
            </a:r>
            <a:endParaRPr lang="en-GB" sz="1600" dirty="0">
              <a:solidFill>
                <a:schemeClr val="bg1">
                  <a:lumMod val="50000"/>
                </a:schemeClr>
              </a:solidFill>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4084" y="1544716"/>
            <a:ext cx="3879225" cy="4099994"/>
          </a:xfrm>
          <a:prstGeom prst="rect">
            <a:avLst/>
          </a:prstGeom>
        </p:spPr>
      </p:pic>
      <p:sp>
        <p:nvSpPr>
          <p:cNvPr id="9" name="TextBox 8"/>
          <p:cNvSpPr txBox="1"/>
          <p:nvPr/>
        </p:nvSpPr>
        <p:spPr>
          <a:xfrm>
            <a:off x="0" y="5682704"/>
            <a:ext cx="4544291" cy="338554"/>
          </a:xfrm>
          <a:prstGeom prst="rect">
            <a:avLst/>
          </a:prstGeom>
          <a:noFill/>
        </p:spPr>
        <p:txBody>
          <a:bodyPr wrap="square" rtlCol="0">
            <a:spAutoFit/>
          </a:bodyPr>
          <a:lstStyle/>
          <a:p>
            <a:r>
              <a:rPr lang="en-GB" sz="1600" dirty="0" smtClean="0">
                <a:solidFill>
                  <a:schemeClr val="bg1">
                    <a:lumMod val="50000"/>
                  </a:schemeClr>
                </a:solidFill>
              </a:rPr>
              <a:t>Synchronous zones in the EU (ENTSO-E, 2017)</a:t>
            </a:r>
            <a:endParaRPr lang="en-GB" sz="1600" dirty="0">
              <a:solidFill>
                <a:schemeClr val="bg1">
                  <a:lumMod val="50000"/>
                </a:schemeClr>
              </a:solidFill>
            </a:endParaRPr>
          </a:p>
        </p:txBody>
      </p:sp>
    </p:spTree>
    <p:extLst>
      <p:ext uri="{BB962C8B-B14F-4D97-AF65-F5344CB8AC3E}">
        <p14:creationId xmlns:p14="http://schemas.microsoft.com/office/powerpoint/2010/main" val="301460938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DEB80B8-028A-4DB7-9DFB-53A6E7D4C18F}"/>
              </a:ext>
            </a:extLst>
          </p:cNvPr>
          <p:cNvSpPr>
            <a:spLocks noGrp="1"/>
          </p:cNvSpPr>
          <p:nvPr>
            <p:ph type="sldNum" sz="quarter" idx="12"/>
          </p:nvPr>
        </p:nvSpPr>
        <p:spPr/>
        <p:txBody>
          <a:bodyPr/>
          <a:lstStyle/>
          <a:p>
            <a:pPr>
              <a:defRPr/>
            </a:pPr>
            <a:fld id="{5BB16789-D242-4D40-AF71-1DA9CF44B5BB}" type="slidenum">
              <a:rPr lang="it-IT" smtClean="0"/>
              <a:pPr>
                <a:defRPr/>
              </a:pPr>
              <a:t>16</a:t>
            </a:fld>
            <a:endParaRPr lang="it-IT"/>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90500"/>
            <a:ext cx="9144000" cy="6461760"/>
          </a:xfrm>
          <a:prstGeom prst="rect">
            <a:avLst/>
          </a:prstGeom>
        </p:spPr>
      </p:pic>
    </p:spTree>
    <p:extLst>
      <p:ext uri="{BB962C8B-B14F-4D97-AF65-F5344CB8AC3E}">
        <p14:creationId xmlns:p14="http://schemas.microsoft.com/office/powerpoint/2010/main" val="397884343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8EE580A-C322-468E-AF55-11DC5ABE66E2}"/>
              </a:ext>
            </a:extLst>
          </p:cNvPr>
          <p:cNvSpPr>
            <a:spLocks noGrp="1"/>
          </p:cNvSpPr>
          <p:nvPr>
            <p:ph type="title"/>
          </p:nvPr>
        </p:nvSpPr>
        <p:spPr/>
        <p:txBody>
          <a:bodyPr/>
          <a:lstStyle/>
          <a:p>
            <a:r>
              <a:rPr lang="en-GB" dirty="0">
                <a:solidFill>
                  <a:srgbClr val="FFC000"/>
                </a:solidFill>
                <a:latin typeface="+mj-lt"/>
              </a:rPr>
              <a:t>Network codes </a:t>
            </a:r>
            <a:r>
              <a:rPr lang="en-GB" dirty="0" smtClean="0">
                <a:solidFill>
                  <a:srgbClr val="FFC000"/>
                </a:solidFill>
                <a:latin typeface="+mj-lt"/>
              </a:rPr>
              <a:t>course at Florence School </a:t>
            </a:r>
            <a:r>
              <a:rPr lang="en-GB" dirty="0">
                <a:solidFill>
                  <a:srgbClr val="FFC000"/>
                </a:solidFill>
                <a:latin typeface="+mj-lt"/>
              </a:rPr>
              <a:t/>
            </a:r>
            <a:br>
              <a:rPr lang="en-GB" dirty="0">
                <a:solidFill>
                  <a:srgbClr val="FFC000"/>
                </a:solidFill>
                <a:latin typeface="+mj-lt"/>
              </a:rPr>
            </a:br>
            <a:r>
              <a:rPr lang="en-GB" dirty="0" smtClean="0">
                <a:solidFill>
                  <a:srgbClr val="FFC000"/>
                </a:solidFill>
                <a:latin typeface="+mj-lt"/>
              </a:rPr>
              <a:t>(Content) </a:t>
            </a:r>
            <a:endParaRPr lang="en-GB" dirty="0">
              <a:solidFill>
                <a:srgbClr val="FFC000"/>
              </a:solidFill>
              <a:latin typeface="+mj-lt"/>
            </a:endParaRPr>
          </a:p>
        </p:txBody>
      </p:sp>
      <p:sp>
        <p:nvSpPr>
          <p:cNvPr id="2" name="Slide Number Placeholder 1">
            <a:extLst>
              <a:ext uri="{FF2B5EF4-FFF2-40B4-BE49-F238E27FC236}">
                <a16:creationId xmlns:a16="http://schemas.microsoft.com/office/drawing/2014/main" id="{85B48EF0-78DD-43BD-9D20-C4020A087456}"/>
              </a:ext>
            </a:extLst>
          </p:cNvPr>
          <p:cNvSpPr>
            <a:spLocks noGrp="1"/>
          </p:cNvSpPr>
          <p:nvPr>
            <p:ph type="sldNum" sz="quarter" idx="12"/>
          </p:nvPr>
        </p:nvSpPr>
        <p:spPr/>
        <p:txBody>
          <a:bodyPr/>
          <a:lstStyle/>
          <a:p>
            <a:pPr marL="0" marR="0" lvl="0" indent="0" algn="l" defTabSz="914400" rtl="0" eaLnBrk="0" fontAlgn="base" latinLnBrk="0" hangingPunct="0">
              <a:lnSpc>
                <a:spcPct val="100000"/>
              </a:lnSpc>
              <a:spcBef>
                <a:spcPct val="0"/>
              </a:spcBef>
              <a:spcAft>
                <a:spcPct val="0"/>
              </a:spcAft>
              <a:buClrTx/>
              <a:buSzTx/>
              <a:buFont typeface="Arial" pitchFamily="34" charset="0"/>
              <a:buNone/>
              <a:tabLst/>
              <a:defRPr/>
            </a:pPr>
            <a:fld id="{77EC10D1-6866-4AC9-B4C1-8A91528F5304}" type="slidenum">
              <a:rPr kumimoji="0" lang="it-IT" sz="1400" b="0" i="0" u="none" strike="noStrike" kern="1200" cap="none" spc="0" normalizeH="0" baseline="0" noProof="0" smtClean="0">
                <a:ln>
                  <a:noFill/>
                </a:ln>
                <a:solidFill>
                  <a:prstClr val="black">
                    <a:tint val="75000"/>
                  </a:prstClr>
                </a:solidFill>
                <a:effectLst/>
                <a:uLnTx/>
                <a:uFillTx/>
                <a:latin typeface="Calibri"/>
                <a:ea typeface="宋体" pitchFamily="2" charset="-122"/>
                <a:cs typeface="+mn-cs"/>
              </a:rPr>
              <a:pPr marL="0" marR="0" lvl="0" indent="0" algn="l" defTabSz="914400" rtl="0" eaLnBrk="0" fontAlgn="base" latinLnBrk="0" hangingPunct="0">
                <a:lnSpc>
                  <a:spcPct val="100000"/>
                </a:lnSpc>
                <a:spcBef>
                  <a:spcPct val="0"/>
                </a:spcBef>
                <a:spcAft>
                  <a:spcPct val="0"/>
                </a:spcAft>
                <a:buClrTx/>
                <a:buSzTx/>
                <a:buFont typeface="Arial" pitchFamily="34" charset="0"/>
                <a:buNone/>
                <a:tabLst/>
                <a:defRPr/>
              </a:pPr>
              <a:t>17</a:t>
            </a:fld>
            <a:endParaRPr kumimoji="0" lang="it-IT" sz="1400" b="0" i="0" u="none" strike="noStrike" kern="1200" cap="none" spc="0" normalizeH="0" baseline="0" noProof="0" dirty="0">
              <a:ln>
                <a:noFill/>
              </a:ln>
              <a:solidFill>
                <a:prstClr val="black">
                  <a:tint val="75000"/>
                </a:prstClr>
              </a:solidFill>
              <a:effectLst/>
              <a:uLnTx/>
              <a:uFillTx/>
              <a:latin typeface="Calibri"/>
              <a:ea typeface="宋体" pitchFamily="2" charset="-122"/>
              <a:cs typeface="+mn-cs"/>
            </a:endParaRPr>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327" y="1548000"/>
            <a:ext cx="8917334" cy="4608000"/>
          </a:xfrm>
          <a:prstGeom prst="rect">
            <a:avLst/>
          </a:prstGeom>
        </p:spPr>
      </p:pic>
    </p:spTree>
    <p:extLst>
      <p:ext uri="{BB962C8B-B14F-4D97-AF65-F5344CB8AC3E}">
        <p14:creationId xmlns:p14="http://schemas.microsoft.com/office/powerpoint/2010/main" val="81027815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585" y="2524345"/>
            <a:ext cx="7585616" cy="1080120"/>
          </a:xfrm>
        </p:spPr>
        <p:txBody>
          <a:bodyPr/>
          <a:lstStyle/>
          <a:p>
            <a:pPr algn="ctr">
              <a:lnSpc>
                <a:spcPct val="100000"/>
              </a:lnSpc>
            </a:pPr>
            <a:r>
              <a:rPr lang="en-US" sz="4000" b="1" i="1" dirty="0" smtClean="0">
                <a:solidFill>
                  <a:srgbClr val="00B0F0"/>
                </a:solidFill>
                <a:latin typeface="+mj-lt"/>
              </a:rPr>
              <a:t>[3] </a:t>
            </a:r>
            <a:br>
              <a:rPr lang="en-US" sz="4000" b="1" i="1" dirty="0" smtClean="0">
                <a:solidFill>
                  <a:srgbClr val="00B0F0"/>
                </a:solidFill>
                <a:latin typeface="+mj-lt"/>
              </a:rPr>
            </a:br>
            <a:r>
              <a:rPr lang="en-US" sz="4000" dirty="0" smtClean="0">
                <a:solidFill>
                  <a:srgbClr val="00B0F0"/>
                </a:solidFill>
                <a:latin typeface="+mj-lt"/>
              </a:rPr>
              <a:t>Mid term EU generation adequacy forecast 2017 </a:t>
            </a:r>
            <a:endParaRPr lang="en-GB" sz="4000" dirty="0">
              <a:solidFill>
                <a:srgbClr val="00B0F0"/>
              </a:solidFill>
              <a:latin typeface="+mj-lt"/>
            </a:endParaRPr>
          </a:p>
        </p:txBody>
      </p:sp>
      <p:sp>
        <p:nvSpPr>
          <p:cNvPr id="4" name="Slide Number Placeholder 3"/>
          <p:cNvSpPr>
            <a:spLocks noGrp="1"/>
          </p:cNvSpPr>
          <p:nvPr>
            <p:ph type="sldNum" sz="quarter" idx="10"/>
          </p:nvPr>
        </p:nvSpPr>
        <p:spPr/>
        <p:txBody>
          <a:bodyPr/>
          <a:lstStyle/>
          <a:p>
            <a:pPr>
              <a:defRPr/>
            </a:pPr>
            <a:fld id="{5735F206-A600-4166-8F70-67DE4D521A08}" type="slidenum">
              <a:rPr lang="en-US" altLang="zh-CN" smtClean="0"/>
              <a:pPr>
                <a:defRPr/>
              </a:pPr>
              <a:t>18</a:t>
            </a:fld>
            <a:endParaRPr lang="en-US" altLang="zh-CN"/>
          </a:p>
        </p:txBody>
      </p:sp>
    </p:spTree>
    <p:extLst>
      <p:ext uri="{BB962C8B-B14F-4D97-AF65-F5344CB8AC3E}">
        <p14:creationId xmlns:p14="http://schemas.microsoft.com/office/powerpoint/2010/main" val="20513506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solidFill>
                  <a:srgbClr val="FFC000"/>
                </a:solidFill>
                <a:latin typeface="+mj-lt"/>
              </a:rPr>
              <a:t>2020 Loss of load expectations (</a:t>
            </a:r>
            <a:r>
              <a:rPr lang="en-US" sz="2800" dirty="0" smtClean="0">
                <a:solidFill>
                  <a:srgbClr val="FFC000"/>
                </a:solidFill>
                <a:latin typeface="+mj-lt"/>
              </a:rPr>
              <a:t>LOLE) </a:t>
            </a:r>
            <a:r>
              <a:rPr lang="en-US" sz="2800" dirty="0">
                <a:solidFill>
                  <a:srgbClr val="FFC000"/>
                </a:solidFill>
                <a:latin typeface="+mj-lt"/>
              </a:rPr>
              <a:t>– base case</a:t>
            </a:r>
            <a:endParaRPr lang="en-GB" sz="2800" dirty="0">
              <a:solidFill>
                <a:srgbClr val="FFC000"/>
              </a:solidFill>
              <a:latin typeface="+mj-lt"/>
            </a:endParaRPr>
          </a:p>
        </p:txBody>
      </p:sp>
      <p:sp>
        <p:nvSpPr>
          <p:cNvPr id="4" name="Slide Number Placeholder 3"/>
          <p:cNvSpPr>
            <a:spLocks noGrp="1"/>
          </p:cNvSpPr>
          <p:nvPr>
            <p:ph type="sldNum" sz="quarter" idx="10"/>
          </p:nvPr>
        </p:nvSpPr>
        <p:spPr/>
        <p:txBody>
          <a:bodyPr/>
          <a:lstStyle/>
          <a:p>
            <a:pPr>
              <a:defRPr/>
            </a:pPr>
            <a:fld id="{5735F206-A600-4166-8F70-67DE4D521A08}" type="slidenum">
              <a:rPr lang="en-US" altLang="zh-CN" smtClean="0"/>
              <a:pPr>
                <a:defRPr/>
              </a:pPr>
              <a:t>19</a:t>
            </a:fld>
            <a:endParaRPr lang="en-US" altLang="zh-CN"/>
          </a:p>
        </p:txBody>
      </p:sp>
      <p:pic>
        <p:nvPicPr>
          <p:cNvPr id="5" name="Picture 4"/>
          <p:cNvPicPr>
            <a:picLocks noChangeAspect="1"/>
          </p:cNvPicPr>
          <p:nvPr/>
        </p:nvPicPr>
        <p:blipFill>
          <a:blip r:embed="rId2"/>
          <a:stretch>
            <a:fillRect/>
          </a:stretch>
        </p:blipFill>
        <p:spPr>
          <a:xfrm>
            <a:off x="795525" y="2492896"/>
            <a:ext cx="3771303" cy="2924272"/>
          </a:xfrm>
          <a:prstGeom prst="rect">
            <a:avLst/>
          </a:prstGeom>
        </p:spPr>
      </p:pic>
      <p:sp>
        <p:nvSpPr>
          <p:cNvPr id="3" name="Rectangle 2"/>
          <p:cNvSpPr/>
          <p:nvPr/>
        </p:nvSpPr>
        <p:spPr>
          <a:xfrm>
            <a:off x="611560" y="1484784"/>
            <a:ext cx="8064896" cy="646331"/>
          </a:xfrm>
          <a:prstGeom prst="rect">
            <a:avLst/>
          </a:prstGeom>
        </p:spPr>
        <p:txBody>
          <a:bodyPr wrap="square">
            <a:spAutoFit/>
          </a:bodyPr>
          <a:lstStyle/>
          <a:p>
            <a:r>
              <a:rPr lang="en-US" i="1" dirty="0"/>
              <a:t>Loss Of Load Expectation (h/y) LOLE is the number of hours in a given period (year) in which the available generation plus import cannot cover the load in an area</a:t>
            </a:r>
            <a:endParaRPr lang="en-GB" i="1" dirty="0"/>
          </a:p>
        </p:txBody>
      </p:sp>
      <p:sp>
        <p:nvSpPr>
          <p:cNvPr id="6" name="Rectangle 5"/>
          <p:cNvSpPr/>
          <p:nvPr/>
        </p:nvSpPr>
        <p:spPr>
          <a:xfrm>
            <a:off x="4932040" y="2558667"/>
            <a:ext cx="3959301" cy="2585323"/>
          </a:xfrm>
          <a:prstGeom prst="rect">
            <a:avLst/>
          </a:prstGeom>
        </p:spPr>
        <p:txBody>
          <a:bodyPr wrap="square">
            <a:spAutoFit/>
          </a:bodyPr>
          <a:lstStyle/>
          <a:p>
            <a:r>
              <a:rPr lang="en-US" dirty="0"/>
              <a:t>Main risk of resource scarcity: </a:t>
            </a:r>
            <a:endParaRPr lang="en-US" dirty="0" smtClean="0"/>
          </a:p>
          <a:p>
            <a:endParaRPr lang="en-US" dirty="0" smtClean="0"/>
          </a:p>
          <a:p>
            <a:r>
              <a:rPr lang="en-US" dirty="0" smtClean="0"/>
              <a:t>• </a:t>
            </a:r>
            <a:r>
              <a:rPr lang="en-US" dirty="0"/>
              <a:t>Islands </a:t>
            </a:r>
            <a:endParaRPr lang="en-US" dirty="0" smtClean="0"/>
          </a:p>
          <a:p>
            <a:r>
              <a:rPr lang="en-US" dirty="0" smtClean="0"/>
              <a:t>(</a:t>
            </a:r>
            <a:r>
              <a:rPr lang="en-US" dirty="0"/>
              <a:t>e.g. Cyprus, Malta, Ireland and Northern Ireland) </a:t>
            </a:r>
            <a:endParaRPr lang="en-US" dirty="0" smtClean="0"/>
          </a:p>
          <a:p>
            <a:endParaRPr lang="en-US" dirty="0" smtClean="0"/>
          </a:p>
          <a:p>
            <a:r>
              <a:rPr lang="en-US" dirty="0" smtClean="0"/>
              <a:t>• periphery* </a:t>
            </a:r>
          </a:p>
          <a:p>
            <a:r>
              <a:rPr lang="en-US" dirty="0" smtClean="0"/>
              <a:t>(</a:t>
            </a:r>
            <a:r>
              <a:rPr lang="en-US" dirty="0"/>
              <a:t>e.g. Albania, Bulgaria, Greece and Finland)</a:t>
            </a:r>
            <a:endParaRPr lang="en-GB" dirty="0"/>
          </a:p>
        </p:txBody>
      </p:sp>
      <p:sp>
        <p:nvSpPr>
          <p:cNvPr id="7" name="TextBox 6"/>
          <p:cNvSpPr txBox="1"/>
          <p:nvPr/>
        </p:nvSpPr>
        <p:spPr>
          <a:xfrm>
            <a:off x="2713430" y="5532728"/>
            <a:ext cx="5987802" cy="246221"/>
          </a:xfrm>
          <a:prstGeom prst="rect">
            <a:avLst/>
          </a:prstGeom>
          <a:noFill/>
        </p:spPr>
        <p:txBody>
          <a:bodyPr wrap="square" rtlCol="0">
            <a:spAutoFit/>
          </a:bodyPr>
          <a:lstStyle/>
          <a:p>
            <a:r>
              <a:rPr lang="en-GB" sz="1000" dirty="0" smtClean="0"/>
              <a:t>* Periphery to simulated countries of continental </a:t>
            </a:r>
            <a:r>
              <a:rPr lang="en-GB" sz="1000" dirty="0"/>
              <a:t>E</a:t>
            </a:r>
            <a:r>
              <a:rPr lang="en-GB" sz="1000" dirty="0" smtClean="0"/>
              <a:t>urope</a:t>
            </a:r>
            <a:endParaRPr lang="en-GB" sz="1000" dirty="0"/>
          </a:p>
        </p:txBody>
      </p:sp>
    </p:spTree>
    <p:extLst>
      <p:ext uri="{BB962C8B-B14F-4D97-AF65-F5344CB8AC3E}">
        <p14:creationId xmlns:p14="http://schemas.microsoft.com/office/powerpoint/2010/main" val="349544816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46856" y="1331519"/>
            <a:ext cx="8229600" cy="4525963"/>
          </a:xfrm>
        </p:spPr>
        <p:txBody>
          <a:bodyPr/>
          <a:lstStyle/>
          <a:p>
            <a:r>
              <a:rPr lang="en-US" sz="2400" b="1" dirty="0" smtClean="0">
                <a:latin typeface="+mj-lt"/>
              </a:rPr>
              <a:t>EU Electricity Wholesale Market Design (Regulation)</a:t>
            </a:r>
          </a:p>
          <a:p>
            <a:pPr marL="457200" lvl="1" indent="0">
              <a:buNone/>
            </a:pPr>
            <a:r>
              <a:rPr lang="en-US" sz="2000" dirty="0">
                <a:latin typeface="+mj-lt"/>
              </a:rPr>
              <a:t>[</a:t>
            </a:r>
            <a:r>
              <a:rPr lang="en-US" sz="2000" dirty="0" smtClean="0">
                <a:latin typeface="+mj-lt"/>
              </a:rPr>
              <a:t>1</a:t>
            </a:r>
            <a:r>
              <a:rPr lang="en-US" sz="2000" dirty="0">
                <a:latin typeface="+mj-lt"/>
              </a:rPr>
              <a:t>]</a:t>
            </a:r>
            <a:r>
              <a:rPr lang="en-US" sz="2000" dirty="0" smtClean="0">
                <a:latin typeface="+mj-lt"/>
              </a:rPr>
              <a:t> El. Day-Ahead Energy Markets &amp; European Coupling</a:t>
            </a:r>
          </a:p>
          <a:p>
            <a:pPr marL="457200" lvl="1" indent="0">
              <a:buNone/>
            </a:pPr>
            <a:r>
              <a:rPr lang="en-US" sz="2000" dirty="0" smtClean="0">
                <a:latin typeface="+mj-lt"/>
              </a:rPr>
              <a:t>[2] Network </a:t>
            </a:r>
            <a:r>
              <a:rPr lang="en-US" sz="2000" dirty="0">
                <a:latin typeface="+mj-lt"/>
              </a:rPr>
              <a:t>codes </a:t>
            </a:r>
            <a:r>
              <a:rPr lang="en-US" sz="2000" dirty="0" smtClean="0">
                <a:latin typeface="+mj-lt"/>
              </a:rPr>
              <a:t>as EU Market Design</a:t>
            </a:r>
          </a:p>
          <a:p>
            <a:endParaRPr lang="en-US" sz="2400" dirty="0" smtClean="0">
              <a:latin typeface="+mj-lt"/>
            </a:endParaRPr>
          </a:p>
          <a:p>
            <a:r>
              <a:rPr lang="en-US" sz="2400" b="1" dirty="0" smtClean="0">
                <a:latin typeface="+mj-lt"/>
              </a:rPr>
              <a:t>EU Electricity System Long Term (Analysis)</a:t>
            </a:r>
          </a:p>
          <a:p>
            <a:pPr marL="457200" lvl="1" indent="0">
              <a:buNone/>
            </a:pPr>
            <a:r>
              <a:rPr lang="en-US" sz="2000" dirty="0" smtClean="0"/>
              <a:t>[3] Mid </a:t>
            </a:r>
            <a:r>
              <a:rPr lang="en-US" sz="2000" dirty="0"/>
              <a:t>term generation adequacy forecast 2017</a:t>
            </a:r>
          </a:p>
          <a:p>
            <a:pPr marL="457200" lvl="1" indent="0">
              <a:buNone/>
            </a:pPr>
            <a:r>
              <a:rPr lang="en-US" sz="2000" dirty="0" smtClean="0"/>
              <a:t>[4] Ten </a:t>
            </a:r>
            <a:r>
              <a:rPr lang="en-US" sz="2000" dirty="0"/>
              <a:t>Year Network Development Plan 2018</a:t>
            </a:r>
          </a:p>
          <a:p>
            <a:pPr marL="0" indent="0">
              <a:buNone/>
            </a:pPr>
            <a:endParaRPr lang="en-US" sz="2400" b="1" dirty="0" smtClean="0">
              <a:latin typeface="+mj-lt"/>
            </a:endParaRPr>
          </a:p>
          <a:p>
            <a:r>
              <a:rPr lang="en-GB" sz="2400" b="1" dirty="0" smtClean="0">
                <a:solidFill>
                  <a:schemeClr val="bg1">
                    <a:lumMod val="65000"/>
                  </a:schemeClr>
                </a:solidFill>
                <a:latin typeface="+mj-lt"/>
              </a:rPr>
              <a:t>EU Electricity Transition – very long term (Vision)</a:t>
            </a:r>
          </a:p>
          <a:p>
            <a:pPr marL="457200" lvl="1" indent="0">
              <a:buNone/>
            </a:pPr>
            <a:r>
              <a:rPr lang="en-GB" sz="2000" dirty="0" smtClean="0">
                <a:solidFill>
                  <a:schemeClr val="bg1">
                    <a:lumMod val="65000"/>
                  </a:schemeClr>
                </a:solidFill>
              </a:rPr>
              <a:t>[5] How to surf on </a:t>
            </a:r>
            <a:r>
              <a:rPr lang="en-GB" sz="2000" dirty="0" smtClean="0">
                <a:solidFill>
                  <a:schemeClr val="bg1">
                    <a:lumMod val="65000"/>
                  </a:schemeClr>
                </a:solidFill>
              </a:rPr>
              <a:t>innovation </a:t>
            </a:r>
            <a:r>
              <a:rPr lang="en-GB" sz="2000" dirty="0" smtClean="0">
                <a:solidFill>
                  <a:schemeClr val="bg1">
                    <a:lumMod val="65000"/>
                  </a:schemeClr>
                </a:solidFill>
              </a:rPr>
              <a:t>waves</a:t>
            </a:r>
            <a:r>
              <a:rPr lang="en-GB" sz="2000" dirty="0" smtClean="0">
                <a:solidFill>
                  <a:schemeClr val="bg1">
                    <a:lumMod val="65000"/>
                  </a:schemeClr>
                </a:solidFill>
              </a:rPr>
              <a:t>… &gt;&gt; Tomorrow</a:t>
            </a:r>
            <a:endParaRPr lang="en-US" sz="2000" dirty="0">
              <a:solidFill>
                <a:schemeClr val="bg1">
                  <a:lumMod val="65000"/>
                </a:schemeClr>
              </a:solidFill>
            </a:endParaRPr>
          </a:p>
          <a:p>
            <a:pPr marL="0" indent="0">
              <a:buNone/>
            </a:pPr>
            <a:endParaRPr lang="en-US" sz="2400" b="1" dirty="0">
              <a:latin typeface="+mj-lt"/>
            </a:endParaRPr>
          </a:p>
          <a:p>
            <a:pPr marL="0" indent="0">
              <a:buNone/>
            </a:pPr>
            <a:endParaRPr lang="en-US" sz="2400" dirty="0" smtClean="0">
              <a:latin typeface="+mj-lt"/>
            </a:endParaRPr>
          </a:p>
          <a:p>
            <a:pPr marL="0" indent="0">
              <a:buNone/>
            </a:pPr>
            <a:endParaRPr lang="en-US" sz="2400" dirty="0">
              <a:latin typeface="+mj-lt"/>
            </a:endParaRPr>
          </a:p>
          <a:p>
            <a:pPr marL="0" indent="0">
              <a:buNone/>
            </a:pPr>
            <a:r>
              <a:rPr lang="en-US" sz="2400" dirty="0" smtClean="0">
                <a:latin typeface="+mn-lt"/>
              </a:rPr>
              <a:t> </a:t>
            </a:r>
          </a:p>
        </p:txBody>
      </p:sp>
      <p:sp>
        <p:nvSpPr>
          <p:cNvPr id="3" name="Slide Number Placeholder 2"/>
          <p:cNvSpPr>
            <a:spLocks noGrp="1"/>
          </p:cNvSpPr>
          <p:nvPr>
            <p:ph type="sldNum" sz="quarter" idx="12"/>
          </p:nvPr>
        </p:nvSpPr>
        <p:spPr/>
        <p:txBody>
          <a:bodyPr/>
          <a:lstStyle/>
          <a:p>
            <a:pPr>
              <a:defRPr/>
            </a:pPr>
            <a:fld id="{470B5C6D-7C0A-40A2-93E5-45B7AD5C39FE}" type="slidenum">
              <a:rPr lang="it-IT" smtClean="0"/>
              <a:pPr>
                <a:defRPr/>
              </a:pPr>
              <a:t>2</a:t>
            </a:fld>
            <a:endParaRPr lang="it-IT"/>
          </a:p>
        </p:txBody>
      </p:sp>
      <p:sp>
        <p:nvSpPr>
          <p:cNvPr id="4" name="Title 3"/>
          <p:cNvSpPr>
            <a:spLocks noGrp="1"/>
          </p:cNvSpPr>
          <p:nvPr>
            <p:ph type="title"/>
          </p:nvPr>
        </p:nvSpPr>
        <p:spPr>
          <a:xfrm>
            <a:off x="446856" y="404664"/>
            <a:ext cx="8219256" cy="1080120"/>
          </a:xfrm>
        </p:spPr>
        <p:txBody>
          <a:bodyPr/>
          <a:lstStyle/>
          <a:p>
            <a:r>
              <a:rPr lang="en-US" dirty="0">
                <a:solidFill>
                  <a:srgbClr val="FFC000"/>
                </a:solidFill>
                <a:latin typeface="+mj-lt"/>
              </a:rPr>
              <a:t>Table</a:t>
            </a:r>
            <a:r>
              <a:rPr lang="en-US" dirty="0" smtClean="0">
                <a:solidFill>
                  <a:srgbClr val="FFC000"/>
                </a:solidFill>
                <a:latin typeface="+mj-lt"/>
              </a:rPr>
              <a:t> </a:t>
            </a:r>
            <a:r>
              <a:rPr lang="en-US" dirty="0">
                <a:solidFill>
                  <a:srgbClr val="FFC000"/>
                </a:solidFill>
                <a:latin typeface="+mj-lt"/>
              </a:rPr>
              <a:t>of content</a:t>
            </a:r>
          </a:p>
        </p:txBody>
      </p:sp>
    </p:spTree>
    <p:extLst>
      <p:ext uri="{BB962C8B-B14F-4D97-AF65-F5344CB8AC3E}">
        <p14:creationId xmlns:p14="http://schemas.microsoft.com/office/powerpoint/2010/main" val="199954077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solidFill>
                  <a:srgbClr val="FFC000"/>
                </a:solidFill>
                <a:latin typeface="+mj-lt"/>
              </a:rPr>
              <a:t>2025 </a:t>
            </a:r>
            <a:r>
              <a:rPr lang="en-US" sz="2800" dirty="0">
                <a:solidFill>
                  <a:srgbClr val="FFC000"/>
                </a:solidFill>
                <a:latin typeface="+mj-lt"/>
              </a:rPr>
              <a:t>Loss of load expectations (</a:t>
            </a:r>
            <a:r>
              <a:rPr lang="en-US" sz="2800" dirty="0" smtClean="0">
                <a:solidFill>
                  <a:srgbClr val="FFC000"/>
                </a:solidFill>
                <a:latin typeface="+mj-lt"/>
              </a:rPr>
              <a:t>LOLE) </a:t>
            </a:r>
            <a:r>
              <a:rPr lang="en-US" sz="2800" dirty="0">
                <a:solidFill>
                  <a:srgbClr val="FFC000"/>
                </a:solidFill>
                <a:latin typeface="+mj-lt"/>
              </a:rPr>
              <a:t>– base case</a:t>
            </a:r>
            <a:endParaRPr lang="en-GB" sz="2800" dirty="0">
              <a:solidFill>
                <a:srgbClr val="FFC000"/>
              </a:solidFill>
              <a:latin typeface="+mj-lt"/>
            </a:endParaRPr>
          </a:p>
        </p:txBody>
      </p:sp>
      <p:sp>
        <p:nvSpPr>
          <p:cNvPr id="4" name="Slide Number Placeholder 3"/>
          <p:cNvSpPr>
            <a:spLocks noGrp="1"/>
          </p:cNvSpPr>
          <p:nvPr>
            <p:ph type="sldNum" sz="quarter" idx="10"/>
          </p:nvPr>
        </p:nvSpPr>
        <p:spPr/>
        <p:txBody>
          <a:bodyPr/>
          <a:lstStyle/>
          <a:p>
            <a:pPr>
              <a:defRPr/>
            </a:pPr>
            <a:fld id="{5735F206-A600-4166-8F70-67DE4D521A08}" type="slidenum">
              <a:rPr lang="en-US" altLang="zh-CN" smtClean="0"/>
              <a:pPr>
                <a:defRPr/>
              </a:pPr>
              <a:t>20</a:t>
            </a:fld>
            <a:endParaRPr lang="en-US" altLang="zh-CN"/>
          </a:p>
        </p:txBody>
      </p:sp>
      <p:sp>
        <p:nvSpPr>
          <p:cNvPr id="6" name="Rectangle 5"/>
          <p:cNvSpPr/>
          <p:nvPr/>
        </p:nvSpPr>
        <p:spPr>
          <a:xfrm>
            <a:off x="4939371" y="2726940"/>
            <a:ext cx="3959301" cy="923330"/>
          </a:xfrm>
          <a:prstGeom prst="rect">
            <a:avLst/>
          </a:prstGeom>
        </p:spPr>
        <p:txBody>
          <a:bodyPr wrap="square">
            <a:spAutoFit/>
          </a:bodyPr>
          <a:lstStyle/>
          <a:p>
            <a:pPr marL="285750" indent="-285750">
              <a:buFont typeface="Arial" panose="020B0604020202020204" pitchFamily="34" charset="0"/>
              <a:buChar char="•"/>
            </a:pPr>
            <a:r>
              <a:rPr lang="en-US" dirty="0"/>
              <a:t>Island/ periphery risk </a:t>
            </a:r>
            <a:r>
              <a:rPr lang="en-US" dirty="0" smtClean="0"/>
              <a:t>confirmed</a:t>
            </a:r>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r>
              <a:rPr lang="en-US" dirty="0" smtClean="0"/>
              <a:t>Belgium </a:t>
            </a:r>
            <a:r>
              <a:rPr lang="en-US" dirty="0"/>
              <a:t>and Baltics risk appear</a:t>
            </a:r>
            <a:endParaRPr lang="en-GB" dirty="0"/>
          </a:p>
        </p:txBody>
      </p:sp>
      <p:pic>
        <p:nvPicPr>
          <p:cNvPr id="8" name="Picture 7"/>
          <p:cNvPicPr>
            <a:picLocks noChangeAspect="1"/>
          </p:cNvPicPr>
          <p:nvPr/>
        </p:nvPicPr>
        <p:blipFill>
          <a:blip r:embed="rId2"/>
          <a:stretch>
            <a:fillRect/>
          </a:stretch>
        </p:blipFill>
        <p:spPr>
          <a:xfrm>
            <a:off x="971600" y="1844824"/>
            <a:ext cx="3863709" cy="3180050"/>
          </a:xfrm>
          <a:prstGeom prst="rect">
            <a:avLst/>
          </a:prstGeom>
        </p:spPr>
      </p:pic>
    </p:spTree>
    <p:extLst>
      <p:ext uri="{BB962C8B-B14F-4D97-AF65-F5344CB8AC3E}">
        <p14:creationId xmlns:p14="http://schemas.microsoft.com/office/powerpoint/2010/main" val="71918284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0648"/>
            <a:ext cx="8579296" cy="1224136"/>
          </a:xfrm>
        </p:spPr>
        <p:txBody>
          <a:bodyPr/>
          <a:lstStyle/>
          <a:p>
            <a:r>
              <a:rPr lang="en-US" sz="2800" dirty="0">
                <a:solidFill>
                  <a:srgbClr val="FFC000"/>
                </a:solidFill>
                <a:latin typeface="+mj-lt"/>
              </a:rPr>
              <a:t>Mothballing sensitivity </a:t>
            </a:r>
            <a:r>
              <a:rPr lang="en-US" sz="2800" dirty="0" smtClean="0">
                <a:solidFill>
                  <a:srgbClr val="FFC000"/>
                </a:solidFill>
                <a:latin typeface="+mj-lt"/>
              </a:rPr>
              <a:t>leads to </a:t>
            </a:r>
            <a:r>
              <a:rPr lang="en-US" sz="2800" dirty="0">
                <a:solidFill>
                  <a:srgbClr val="FFC000"/>
                </a:solidFill>
                <a:latin typeface="+mj-lt"/>
              </a:rPr>
              <a:t>large </a:t>
            </a:r>
            <a:r>
              <a:rPr lang="en-US" sz="2800" dirty="0" smtClean="0">
                <a:solidFill>
                  <a:srgbClr val="FFC000"/>
                </a:solidFill>
                <a:latin typeface="+mj-lt"/>
              </a:rPr>
              <a:t>uncertainty </a:t>
            </a:r>
            <a:r>
              <a:rPr lang="en-US" sz="2800" dirty="0">
                <a:solidFill>
                  <a:srgbClr val="FFC000"/>
                </a:solidFill>
                <a:latin typeface="+mj-lt"/>
              </a:rPr>
              <a:t>and thereby strong interdependency </a:t>
            </a:r>
            <a:endParaRPr lang="en-GB" sz="2800" dirty="0">
              <a:solidFill>
                <a:srgbClr val="FFC000"/>
              </a:solidFill>
              <a:latin typeface="+mj-lt"/>
            </a:endParaRPr>
          </a:p>
        </p:txBody>
      </p:sp>
      <p:sp>
        <p:nvSpPr>
          <p:cNvPr id="4" name="Slide Number Placeholder 3"/>
          <p:cNvSpPr>
            <a:spLocks noGrp="1"/>
          </p:cNvSpPr>
          <p:nvPr>
            <p:ph type="sldNum" sz="quarter" idx="10"/>
          </p:nvPr>
        </p:nvSpPr>
        <p:spPr/>
        <p:txBody>
          <a:bodyPr/>
          <a:lstStyle/>
          <a:p>
            <a:pPr>
              <a:defRPr/>
            </a:pPr>
            <a:fld id="{5735F206-A600-4166-8F70-67DE4D521A08}" type="slidenum">
              <a:rPr lang="en-US" altLang="zh-CN" smtClean="0"/>
              <a:pPr>
                <a:defRPr/>
              </a:pPr>
              <a:t>21</a:t>
            </a:fld>
            <a:endParaRPr lang="en-US" altLang="zh-CN"/>
          </a:p>
        </p:txBody>
      </p:sp>
      <p:sp>
        <p:nvSpPr>
          <p:cNvPr id="6" name="Rectangle 5"/>
          <p:cNvSpPr/>
          <p:nvPr/>
        </p:nvSpPr>
        <p:spPr>
          <a:xfrm>
            <a:off x="4794509" y="1860426"/>
            <a:ext cx="3959301" cy="2031325"/>
          </a:xfrm>
          <a:prstGeom prst="rect">
            <a:avLst/>
          </a:prstGeom>
        </p:spPr>
        <p:txBody>
          <a:bodyPr wrap="square">
            <a:spAutoFit/>
          </a:bodyPr>
          <a:lstStyle/>
          <a:p>
            <a:pPr marL="285750" indent="-285750">
              <a:buFont typeface="Arial" panose="020B0604020202020204" pitchFamily="34" charset="0"/>
              <a:buChar char="•"/>
            </a:pPr>
            <a:r>
              <a:rPr lang="en-US" dirty="0"/>
              <a:t>Mothballing in 45% of the countries significantly impacts adequacy in 82% of the </a:t>
            </a:r>
            <a:r>
              <a:rPr lang="en-US" dirty="0" smtClean="0"/>
              <a:t>countries</a:t>
            </a:r>
          </a:p>
          <a:p>
            <a:pPr marL="285750" indent="-285750">
              <a:buFont typeface="Arial" panose="020B0604020202020204" pitchFamily="34" charset="0"/>
              <a:buChar char="•"/>
            </a:pPr>
            <a:r>
              <a:rPr lang="en-US" dirty="0" smtClean="0"/>
              <a:t>Importance </a:t>
            </a:r>
            <a:r>
              <a:rPr lang="en-US" dirty="0"/>
              <a:t>to have reliable generation plan from utility (min 3-5 years) </a:t>
            </a:r>
            <a:endParaRPr lang="en-US" dirty="0" smtClean="0"/>
          </a:p>
          <a:p>
            <a:pPr marL="285750" indent="-285750">
              <a:buFont typeface="Arial" panose="020B0604020202020204" pitchFamily="34" charset="0"/>
              <a:buChar char="•"/>
            </a:pPr>
            <a:r>
              <a:rPr lang="en-US" dirty="0" smtClean="0"/>
              <a:t>Crucial </a:t>
            </a:r>
            <a:r>
              <a:rPr lang="en-US" dirty="0"/>
              <a:t>to get a clear picture</a:t>
            </a:r>
            <a:endParaRPr lang="en-GB" dirty="0"/>
          </a:p>
        </p:txBody>
      </p:sp>
      <p:pic>
        <p:nvPicPr>
          <p:cNvPr id="3" name="Picture 2"/>
          <p:cNvPicPr>
            <a:picLocks noChangeAspect="1"/>
          </p:cNvPicPr>
          <p:nvPr/>
        </p:nvPicPr>
        <p:blipFill>
          <a:blip r:embed="rId3"/>
          <a:stretch>
            <a:fillRect/>
          </a:stretch>
        </p:blipFill>
        <p:spPr>
          <a:xfrm>
            <a:off x="481360" y="1860426"/>
            <a:ext cx="4241552" cy="2336800"/>
          </a:xfrm>
          <a:prstGeom prst="rect">
            <a:avLst/>
          </a:prstGeom>
        </p:spPr>
      </p:pic>
      <p:sp>
        <p:nvSpPr>
          <p:cNvPr id="5" name="Rectangle 4"/>
          <p:cNvSpPr/>
          <p:nvPr/>
        </p:nvSpPr>
        <p:spPr>
          <a:xfrm>
            <a:off x="848742" y="4668738"/>
            <a:ext cx="3384376" cy="923330"/>
          </a:xfrm>
          <a:prstGeom prst="rect">
            <a:avLst/>
          </a:prstGeom>
        </p:spPr>
        <p:txBody>
          <a:bodyPr wrap="square">
            <a:spAutoFit/>
          </a:bodyPr>
          <a:lstStyle/>
          <a:p>
            <a:pPr marL="285750" indent="-285750">
              <a:buFont typeface="Arial" panose="020B0604020202020204" pitchFamily="34" charset="0"/>
              <a:buChar char="•"/>
            </a:pPr>
            <a:r>
              <a:rPr lang="en-US" dirty="0"/>
              <a:t>Significant impact on adequacy in a larger region </a:t>
            </a:r>
          </a:p>
          <a:p>
            <a:pPr marL="285750" indent="-285750">
              <a:buFont typeface="Arial" panose="020B0604020202020204" pitchFamily="34" charset="0"/>
              <a:buChar char="•"/>
            </a:pPr>
            <a:r>
              <a:rPr lang="en-US" dirty="0"/>
              <a:t>Coordinated studies needed</a:t>
            </a:r>
            <a:endParaRPr lang="en-GB" dirty="0"/>
          </a:p>
        </p:txBody>
      </p:sp>
      <p:pic>
        <p:nvPicPr>
          <p:cNvPr id="7" name="Picture 6"/>
          <p:cNvPicPr>
            <a:picLocks noChangeAspect="1"/>
          </p:cNvPicPr>
          <p:nvPr/>
        </p:nvPicPr>
        <p:blipFill>
          <a:blip r:embed="rId4"/>
          <a:stretch>
            <a:fillRect/>
          </a:stretch>
        </p:blipFill>
        <p:spPr>
          <a:xfrm>
            <a:off x="5004048" y="4197225"/>
            <a:ext cx="2808312" cy="2400127"/>
          </a:xfrm>
          <a:prstGeom prst="rect">
            <a:avLst/>
          </a:prstGeom>
        </p:spPr>
      </p:pic>
    </p:spTree>
    <p:extLst>
      <p:ext uri="{BB962C8B-B14F-4D97-AF65-F5344CB8AC3E}">
        <p14:creationId xmlns:p14="http://schemas.microsoft.com/office/powerpoint/2010/main" val="294022446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5735F206-A600-4166-8F70-67DE4D521A08}" type="slidenum">
              <a:rPr lang="en-US" altLang="zh-CN" smtClean="0"/>
              <a:pPr>
                <a:defRPr/>
              </a:pPr>
              <a:t>22</a:t>
            </a:fld>
            <a:endParaRPr lang="en-US" altLang="zh-CN"/>
          </a:p>
        </p:txBody>
      </p:sp>
      <p:sp>
        <p:nvSpPr>
          <p:cNvPr id="6" name="Rectangle 5"/>
          <p:cNvSpPr/>
          <p:nvPr/>
        </p:nvSpPr>
        <p:spPr>
          <a:xfrm>
            <a:off x="457200" y="1340768"/>
            <a:ext cx="4402831" cy="3785652"/>
          </a:xfrm>
          <a:prstGeom prst="rect">
            <a:avLst/>
          </a:prstGeom>
        </p:spPr>
        <p:txBody>
          <a:bodyPr wrap="square">
            <a:spAutoFit/>
          </a:bodyPr>
          <a:lstStyle/>
          <a:p>
            <a:r>
              <a:rPr lang="en-US" sz="2000" b="1" i="1" dirty="0"/>
              <a:t>Clean Energy Package</a:t>
            </a:r>
            <a:r>
              <a:rPr lang="en-US" sz="2000" dirty="0"/>
              <a:t>: </a:t>
            </a:r>
            <a:endParaRPr lang="en-US" sz="2000" dirty="0" smtClean="0"/>
          </a:p>
          <a:p>
            <a:r>
              <a:rPr lang="en-US" sz="2000" dirty="0" smtClean="0"/>
              <a:t>“</a:t>
            </a:r>
            <a:r>
              <a:rPr lang="en-US" sz="2000" dirty="0"/>
              <a:t>Where the European resource adequacy assessment identifies a resource adequacy </a:t>
            </a:r>
            <a:r>
              <a:rPr lang="en-US" sz="2000" dirty="0" smtClean="0"/>
              <a:t>concern; </a:t>
            </a:r>
            <a:r>
              <a:rPr lang="en-US" sz="2000" dirty="0"/>
              <a:t>Member States shall identify any regulatory distortions that caused or contributed to the emergence of the concern</a:t>
            </a:r>
            <a:r>
              <a:rPr lang="en-US" sz="2000" dirty="0" smtClean="0"/>
              <a:t>”</a:t>
            </a:r>
          </a:p>
          <a:p>
            <a:endParaRPr lang="en-US" sz="2000" dirty="0"/>
          </a:p>
          <a:p>
            <a:pPr marL="342900" indent="-342900">
              <a:buFont typeface="Arial" charset="0"/>
              <a:buChar char="•"/>
            </a:pPr>
            <a:r>
              <a:rPr lang="en-US" sz="2000" dirty="0"/>
              <a:t>Strong Pan-European and technological </a:t>
            </a:r>
            <a:r>
              <a:rPr lang="en-US" sz="2000" dirty="0" smtClean="0"/>
              <a:t>interdependencies. </a:t>
            </a:r>
          </a:p>
          <a:p>
            <a:pPr marL="342900" indent="-342900">
              <a:buFont typeface="Arial" charset="0"/>
              <a:buChar char="•"/>
            </a:pPr>
            <a:r>
              <a:rPr lang="en-US" sz="2000" dirty="0" smtClean="0"/>
              <a:t>Need </a:t>
            </a:r>
            <a:r>
              <a:rPr lang="en-US" sz="2000" dirty="0"/>
              <a:t>to </a:t>
            </a:r>
            <a:r>
              <a:rPr lang="en-US" sz="2000" dirty="0" smtClean="0"/>
              <a:t>coordinate </a:t>
            </a:r>
            <a:r>
              <a:rPr lang="en-US" sz="2000" dirty="0"/>
              <a:t>and align activities</a:t>
            </a:r>
            <a:endParaRPr lang="en-GB" sz="2000" dirty="0"/>
          </a:p>
        </p:txBody>
      </p:sp>
      <p:pic>
        <p:nvPicPr>
          <p:cNvPr id="3" name="Picture 2"/>
          <p:cNvPicPr>
            <a:picLocks noChangeAspect="1"/>
          </p:cNvPicPr>
          <p:nvPr/>
        </p:nvPicPr>
        <p:blipFill rotWithShape="1">
          <a:blip r:embed="rId2"/>
          <a:srcRect l="3907"/>
          <a:stretch/>
        </p:blipFill>
        <p:spPr>
          <a:xfrm>
            <a:off x="4860031" y="1340768"/>
            <a:ext cx="3514723" cy="3657600"/>
          </a:xfrm>
          <a:prstGeom prst="rect">
            <a:avLst/>
          </a:prstGeom>
        </p:spPr>
      </p:pic>
      <p:sp>
        <p:nvSpPr>
          <p:cNvPr id="5" name="Title 4"/>
          <p:cNvSpPr>
            <a:spLocks noGrp="1"/>
          </p:cNvSpPr>
          <p:nvPr>
            <p:ph type="title"/>
          </p:nvPr>
        </p:nvSpPr>
        <p:spPr/>
        <p:txBody>
          <a:bodyPr/>
          <a:lstStyle/>
          <a:p>
            <a:r>
              <a:rPr lang="en-US" dirty="0" smtClean="0">
                <a:solidFill>
                  <a:srgbClr val="FFC000"/>
                </a:solidFill>
                <a:latin typeface="+mj-lt"/>
              </a:rPr>
              <a:t>Proposal new EU energy law (“Package”)</a:t>
            </a:r>
            <a:endParaRPr lang="en-US" dirty="0">
              <a:solidFill>
                <a:srgbClr val="FFC000"/>
              </a:solidFill>
              <a:latin typeface="+mj-lt"/>
            </a:endParaRPr>
          </a:p>
        </p:txBody>
      </p:sp>
    </p:spTree>
    <p:extLst>
      <p:ext uri="{BB962C8B-B14F-4D97-AF65-F5344CB8AC3E}">
        <p14:creationId xmlns:p14="http://schemas.microsoft.com/office/powerpoint/2010/main" val="261763703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26635" y="2524345"/>
            <a:ext cx="7186565" cy="1080120"/>
          </a:xfrm>
        </p:spPr>
        <p:txBody>
          <a:bodyPr/>
          <a:lstStyle/>
          <a:p>
            <a:pPr algn="ctr">
              <a:lnSpc>
                <a:spcPct val="100000"/>
              </a:lnSpc>
            </a:pPr>
            <a:r>
              <a:rPr lang="en-US" sz="4000" b="1" i="1" dirty="0" smtClean="0">
                <a:solidFill>
                  <a:srgbClr val="00B0F0"/>
                </a:solidFill>
              </a:rPr>
              <a:t>[4] </a:t>
            </a:r>
            <a:br>
              <a:rPr lang="en-US" sz="4000" b="1" i="1" dirty="0" smtClean="0">
                <a:solidFill>
                  <a:srgbClr val="00B0F0"/>
                </a:solidFill>
              </a:rPr>
            </a:br>
            <a:r>
              <a:rPr lang="en-GB" b="1" i="1" dirty="0" smtClean="0">
                <a:solidFill>
                  <a:srgbClr val="00B0F0"/>
                </a:solidFill>
              </a:rPr>
              <a:t>Ten </a:t>
            </a:r>
            <a:r>
              <a:rPr lang="en-GB" b="1" i="1" dirty="0">
                <a:solidFill>
                  <a:srgbClr val="00B0F0"/>
                </a:solidFill>
              </a:rPr>
              <a:t>Y</a:t>
            </a:r>
            <a:r>
              <a:rPr lang="en-GB" b="1" i="1" dirty="0" smtClean="0">
                <a:solidFill>
                  <a:srgbClr val="00B0F0"/>
                </a:solidFill>
              </a:rPr>
              <a:t>ear </a:t>
            </a:r>
            <a:r>
              <a:rPr lang="en-GB" b="1" i="1" dirty="0">
                <a:solidFill>
                  <a:srgbClr val="00B0F0"/>
                </a:solidFill>
              </a:rPr>
              <a:t>N</a:t>
            </a:r>
            <a:r>
              <a:rPr lang="en-GB" b="1" i="1" dirty="0" smtClean="0">
                <a:solidFill>
                  <a:srgbClr val="00B0F0"/>
                </a:solidFill>
              </a:rPr>
              <a:t>etwork </a:t>
            </a:r>
            <a:r>
              <a:rPr lang="en-GB" b="1" i="1" dirty="0">
                <a:solidFill>
                  <a:srgbClr val="00B0F0"/>
                </a:solidFill>
              </a:rPr>
              <a:t>D</a:t>
            </a:r>
            <a:r>
              <a:rPr lang="en-GB" b="1" i="1" dirty="0" smtClean="0">
                <a:solidFill>
                  <a:srgbClr val="00B0F0"/>
                </a:solidFill>
              </a:rPr>
              <a:t>evelopment </a:t>
            </a:r>
            <a:r>
              <a:rPr lang="en-GB" b="1" i="1" dirty="0">
                <a:solidFill>
                  <a:srgbClr val="00B0F0"/>
                </a:solidFill>
              </a:rPr>
              <a:t>P</a:t>
            </a:r>
            <a:r>
              <a:rPr lang="en-GB" b="1" i="1" dirty="0" smtClean="0">
                <a:solidFill>
                  <a:srgbClr val="00B0F0"/>
                </a:solidFill>
              </a:rPr>
              <a:t>lan </a:t>
            </a:r>
            <a:endParaRPr lang="en-GB" b="1" i="1" dirty="0">
              <a:solidFill>
                <a:srgbClr val="00B0F0"/>
              </a:solidFill>
            </a:endParaRPr>
          </a:p>
        </p:txBody>
      </p:sp>
      <p:sp>
        <p:nvSpPr>
          <p:cNvPr id="4" name="Slide Number Placeholder 3"/>
          <p:cNvSpPr>
            <a:spLocks noGrp="1"/>
          </p:cNvSpPr>
          <p:nvPr>
            <p:ph type="sldNum" sz="quarter" idx="10"/>
          </p:nvPr>
        </p:nvSpPr>
        <p:spPr/>
        <p:txBody>
          <a:bodyPr/>
          <a:lstStyle/>
          <a:p>
            <a:pPr>
              <a:defRPr/>
            </a:pPr>
            <a:fld id="{5735F206-A600-4166-8F70-67DE4D521A08}" type="slidenum">
              <a:rPr lang="en-US" altLang="zh-CN" smtClean="0"/>
              <a:pPr>
                <a:defRPr/>
              </a:pPr>
              <a:t>23</a:t>
            </a:fld>
            <a:endParaRPr lang="en-US" altLang="zh-CN"/>
          </a:p>
        </p:txBody>
      </p:sp>
      <p:sp>
        <p:nvSpPr>
          <p:cNvPr id="7" name="TextBox 6"/>
          <p:cNvSpPr txBox="1"/>
          <p:nvPr/>
        </p:nvSpPr>
        <p:spPr>
          <a:xfrm>
            <a:off x="4527395" y="1761893"/>
            <a:ext cx="184731" cy="369332"/>
          </a:xfrm>
          <a:prstGeom prst="rect">
            <a:avLst/>
          </a:prstGeom>
          <a:noFill/>
        </p:spPr>
        <p:txBody>
          <a:bodyPr wrap="none" rtlCol="0">
            <a:spAutoFit/>
          </a:bodyPr>
          <a:lstStyle/>
          <a:p>
            <a:endParaRPr lang="en-GB"/>
          </a:p>
        </p:txBody>
      </p:sp>
    </p:spTree>
    <p:extLst>
      <p:ext uri="{BB962C8B-B14F-4D97-AF65-F5344CB8AC3E}">
        <p14:creationId xmlns:p14="http://schemas.microsoft.com/office/powerpoint/2010/main" val="40968514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FFC000"/>
                </a:solidFill>
                <a:latin typeface="+mj-lt"/>
              </a:rPr>
              <a:t>Ten Year </a:t>
            </a:r>
            <a:r>
              <a:rPr lang="en-GB" dirty="0">
                <a:solidFill>
                  <a:srgbClr val="FFC000"/>
                </a:solidFill>
                <a:latin typeface="+mj-lt"/>
              </a:rPr>
              <a:t>N</a:t>
            </a:r>
            <a:r>
              <a:rPr lang="en-GB" dirty="0" smtClean="0">
                <a:solidFill>
                  <a:srgbClr val="FFC000"/>
                </a:solidFill>
                <a:latin typeface="+mj-lt"/>
              </a:rPr>
              <a:t>etwork </a:t>
            </a:r>
            <a:r>
              <a:rPr lang="en-GB" dirty="0">
                <a:solidFill>
                  <a:srgbClr val="FFC000"/>
                </a:solidFill>
                <a:latin typeface="+mj-lt"/>
              </a:rPr>
              <a:t>D</a:t>
            </a:r>
            <a:r>
              <a:rPr lang="en-GB" dirty="0" smtClean="0">
                <a:solidFill>
                  <a:srgbClr val="FFC000"/>
                </a:solidFill>
                <a:latin typeface="+mj-lt"/>
              </a:rPr>
              <a:t>evelopment Plan (TYNDP) </a:t>
            </a:r>
            <a:endParaRPr lang="en-GB" dirty="0">
              <a:solidFill>
                <a:srgbClr val="FFC000"/>
              </a:solidFill>
              <a:latin typeface="+mj-lt"/>
            </a:endParaRPr>
          </a:p>
        </p:txBody>
      </p:sp>
      <p:sp>
        <p:nvSpPr>
          <p:cNvPr id="4" name="Slide Number Placeholder 3"/>
          <p:cNvSpPr>
            <a:spLocks noGrp="1"/>
          </p:cNvSpPr>
          <p:nvPr>
            <p:ph type="sldNum" sz="quarter" idx="10"/>
          </p:nvPr>
        </p:nvSpPr>
        <p:spPr/>
        <p:txBody>
          <a:bodyPr/>
          <a:lstStyle/>
          <a:p>
            <a:pPr>
              <a:defRPr/>
            </a:pPr>
            <a:fld id="{5735F206-A600-4166-8F70-67DE4D521A08}" type="slidenum">
              <a:rPr lang="en-US" altLang="zh-CN" smtClean="0"/>
              <a:pPr>
                <a:defRPr/>
              </a:pPr>
              <a:t>24</a:t>
            </a:fld>
            <a:endParaRPr lang="en-US" altLang="zh-CN"/>
          </a:p>
        </p:txBody>
      </p:sp>
      <p:pic>
        <p:nvPicPr>
          <p:cNvPr id="8" name="Picture 7"/>
          <p:cNvPicPr>
            <a:picLocks noChangeAspect="1"/>
          </p:cNvPicPr>
          <p:nvPr/>
        </p:nvPicPr>
        <p:blipFill>
          <a:blip r:embed="rId2"/>
          <a:stretch>
            <a:fillRect/>
          </a:stretch>
        </p:blipFill>
        <p:spPr>
          <a:xfrm>
            <a:off x="4804733" y="1628800"/>
            <a:ext cx="4339267" cy="3618667"/>
          </a:xfrm>
          <a:prstGeom prst="rect">
            <a:avLst/>
          </a:prstGeom>
        </p:spPr>
      </p:pic>
      <p:sp>
        <p:nvSpPr>
          <p:cNvPr id="10" name="Rectangle 9"/>
          <p:cNvSpPr/>
          <p:nvPr/>
        </p:nvSpPr>
        <p:spPr>
          <a:xfrm>
            <a:off x="458754" y="1196752"/>
            <a:ext cx="4572000" cy="4616648"/>
          </a:xfrm>
          <a:prstGeom prst="rect">
            <a:avLst/>
          </a:prstGeom>
        </p:spPr>
        <p:txBody>
          <a:bodyPr>
            <a:spAutoFit/>
          </a:bodyPr>
          <a:lstStyle/>
          <a:p>
            <a:endParaRPr lang="en-US" sz="1600" dirty="0" smtClean="0">
              <a:solidFill>
                <a:srgbClr val="444444"/>
              </a:solidFill>
              <a:latin typeface="+mn-lt"/>
            </a:endParaRPr>
          </a:p>
          <a:p>
            <a:pPr marL="285750" indent="-285750">
              <a:buFont typeface="Arial" panose="020B0604020202020204" pitchFamily="34" charset="0"/>
              <a:buChar char="•"/>
            </a:pPr>
            <a:r>
              <a:rPr lang="en-US" sz="2000" dirty="0" smtClean="0">
                <a:latin typeface="+mn-lt"/>
              </a:rPr>
              <a:t>Long-term </a:t>
            </a:r>
            <a:r>
              <a:rPr lang="en-US" sz="2000" dirty="0">
                <a:latin typeface="+mn-lt"/>
              </a:rPr>
              <a:t>network development plan is one of the core missions of any transmission system operator (TSO). </a:t>
            </a:r>
            <a:endParaRPr lang="en-US" sz="2000" dirty="0" smtClean="0">
              <a:latin typeface="+mn-lt"/>
            </a:endParaRPr>
          </a:p>
          <a:p>
            <a:pPr marL="285750" indent="-285750">
              <a:buFont typeface="Arial" panose="020B0604020202020204" pitchFamily="34" charset="0"/>
              <a:buChar char="•"/>
            </a:pPr>
            <a:r>
              <a:rPr lang="en-US" sz="2000" dirty="0" smtClean="0">
                <a:latin typeface="+mn-lt"/>
              </a:rPr>
              <a:t>It </a:t>
            </a:r>
            <a:r>
              <a:rPr lang="en-US" sz="2000" dirty="0">
                <a:latin typeface="+mn-lt"/>
              </a:rPr>
              <a:t>allows them to tailor grids to the evolution of demand and generation, securing an affordable supply of energy for customers in the next decades</a:t>
            </a:r>
            <a:r>
              <a:rPr lang="en-US" sz="2000" dirty="0" smtClean="0">
                <a:latin typeface="+mn-lt"/>
              </a:rPr>
              <a:t>.</a:t>
            </a:r>
            <a:r>
              <a:rPr lang="en-US" sz="2000" dirty="0">
                <a:latin typeface="+mn-lt"/>
              </a:rPr>
              <a:t> </a:t>
            </a:r>
            <a:endParaRPr lang="en-US" sz="2000" dirty="0" smtClean="0">
              <a:latin typeface="+mn-lt"/>
            </a:endParaRPr>
          </a:p>
          <a:p>
            <a:pPr marL="285750" indent="-285750">
              <a:buFont typeface="Arial" panose="020B0604020202020204" pitchFamily="34" charset="0"/>
              <a:buChar char="•"/>
            </a:pPr>
            <a:r>
              <a:rPr lang="en-US" sz="2000" dirty="0" smtClean="0">
                <a:latin typeface="+mn-lt"/>
              </a:rPr>
              <a:t>Having </a:t>
            </a:r>
            <a:r>
              <a:rPr lang="en-US" sz="2000" dirty="0">
                <a:latin typeface="+mn-lt"/>
              </a:rPr>
              <a:t>a European approach to grid planning ensures consistency and cost-efficiency.</a:t>
            </a:r>
          </a:p>
          <a:p>
            <a:pPr marL="285750" indent="-285750">
              <a:buFont typeface="Arial" panose="020B0604020202020204" pitchFamily="34" charset="0"/>
              <a:buChar char="•"/>
            </a:pPr>
            <a:r>
              <a:rPr lang="en-US" sz="2000" dirty="0" smtClean="0">
                <a:latin typeface="+mn-lt"/>
              </a:rPr>
              <a:t>The </a:t>
            </a:r>
            <a:r>
              <a:rPr lang="en-US" sz="2000" dirty="0">
                <a:latin typeface="+mn-lt"/>
              </a:rPr>
              <a:t>TYNDP is thus key to many of Europe’s economic, climate and energy objectives.</a:t>
            </a:r>
          </a:p>
          <a:p>
            <a:endParaRPr lang="en-US" b="0" i="0" dirty="0">
              <a:solidFill>
                <a:srgbClr val="444444"/>
              </a:solidFill>
              <a:effectLst/>
              <a:latin typeface="Helvetica" charset="0"/>
            </a:endParaRPr>
          </a:p>
        </p:txBody>
      </p:sp>
    </p:spTree>
    <p:extLst>
      <p:ext uri="{BB962C8B-B14F-4D97-AF65-F5344CB8AC3E}">
        <p14:creationId xmlns:p14="http://schemas.microsoft.com/office/powerpoint/2010/main" val="423002753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FFC000"/>
                </a:solidFill>
                <a:latin typeface="+mj-lt"/>
              </a:rPr>
              <a:t>Ten year network development plan </a:t>
            </a:r>
            <a:endParaRPr lang="en-GB" dirty="0">
              <a:solidFill>
                <a:srgbClr val="FFC000"/>
              </a:solidFill>
              <a:latin typeface="+mj-lt"/>
            </a:endParaRPr>
          </a:p>
        </p:txBody>
      </p:sp>
      <p:sp>
        <p:nvSpPr>
          <p:cNvPr id="4" name="Slide Number Placeholder 3"/>
          <p:cNvSpPr>
            <a:spLocks noGrp="1"/>
          </p:cNvSpPr>
          <p:nvPr>
            <p:ph type="sldNum" sz="quarter" idx="10"/>
          </p:nvPr>
        </p:nvSpPr>
        <p:spPr/>
        <p:txBody>
          <a:bodyPr/>
          <a:lstStyle/>
          <a:p>
            <a:pPr>
              <a:defRPr/>
            </a:pPr>
            <a:fld id="{5735F206-A600-4166-8F70-67DE4D521A08}" type="slidenum">
              <a:rPr lang="en-US" altLang="zh-CN" smtClean="0"/>
              <a:pPr>
                <a:defRPr/>
              </a:pPr>
              <a:t>25</a:t>
            </a:fld>
            <a:endParaRPr lang="en-US" altLang="zh-CN"/>
          </a:p>
        </p:txBody>
      </p:sp>
      <p:sp>
        <p:nvSpPr>
          <p:cNvPr id="8" name="Content Placeholder 2"/>
          <p:cNvSpPr>
            <a:spLocks noGrp="1"/>
          </p:cNvSpPr>
          <p:nvPr>
            <p:ph idx="1"/>
          </p:nvPr>
        </p:nvSpPr>
        <p:spPr>
          <a:xfrm>
            <a:off x="269964" y="620688"/>
            <a:ext cx="8593728" cy="4525963"/>
          </a:xfrm>
        </p:spPr>
        <p:txBody>
          <a:bodyPr/>
          <a:lstStyle/>
          <a:p>
            <a:endParaRPr lang="en-US" sz="1200" dirty="0" smtClean="0"/>
          </a:p>
          <a:p>
            <a:r>
              <a:rPr lang="en-US" sz="1600" dirty="0" smtClean="0">
                <a:latin typeface="+mn-lt"/>
              </a:rPr>
              <a:t>ENTSOs </a:t>
            </a:r>
            <a:r>
              <a:rPr lang="en-US" sz="1600" dirty="0">
                <a:latin typeface="+mn-lt"/>
              </a:rPr>
              <a:t>for </a:t>
            </a:r>
            <a:r>
              <a:rPr lang="en-US" sz="1600" dirty="0" smtClean="0">
                <a:latin typeface="+mn-lt"/>
              </a:rPr>
              <a:t>electricity &amp; gas pooled </a:t>
            </a:r>
            <a:r>
              <a:rPr lang="en-US" sz="1600" dirty="0">
                <a:latin typeface="+mn-lt"/>
              </a:rPr>
              <a:t>their efforts and expertise to provide a joint set of scenarios, allowing for assessments of future investment decisions in Europe to be based on comparable analysis between the sectors. Together, we described three markedly different and ambitious paths towards delivering the future European emission targets</a:t>
            </a:r>
          </a:p>
          <a:p>
            <a:r>
              <a:rPr lang="en-US" sz="1600" b="1" dirty="0" smtClean="0">
                <a:latin typeface="+mn-lt"/>
              </a:rPr>
              <a:t>Scenarios </a:t>
            </a:r>
          </a:p>
          <a:p>
            <a:r>
              <a:rPr lang="en-US" sz="1600" dirty="0" smtClean="0">
                <a:latin typeface="+mn-lt"/>
              </a:rPr>
              <a:t>Short term and medium term</a:t>
            </a:r>
          </a:p>
          <a:p>
            <a:pPr lvl="1"/>
            <a:r>
              <a:rPr lang="en-US" sz="1600" b="1" i="1" dirty="0" smtClean="0">
                <a:latin typeface="+mn-lt"/>
              </a:rPr>
              <a:t>2020</a:t>
            </a:r>
          </a:p>
          <a:p>
            <a:pPr lvl="1"/>
            <a:r>
              <a:rPr lang="en-US" sz="1600" b="1" i="1" dirty="0" smtClean="0">
                <a:latin typeface="+mn-lt"/>
              </a:rPr>
              <a:t>2025 </a:t>
            </a:r>
            <a:r>
              <a:rPr lang="en-US" sz="1600" b="1" i="1" dirty="0">
                <a:latin typeface="+mn-lt"/>
              </a:rPr>
              <a:t>Coal Before Gas </a:t>
            </a:r>
            <a:r>
              <a:rPr lang="en-US" sz="1600" dirty="0">
                <a:latin typeface="+mn-lt"/>
              </a:rPr>
              <a:t>(CBG) and </a:t>
            </a:r>
            <a:r>
              <a:rPr lang="en-US" sz="1600" b="1" i="1" dirty="0">
                <a:latin typeface="+mn-lt"/>
              </a:rPr>
              <a:t>2025 Gas Before Coal </a:t>
            </a:r>
            <a:r>
              <a:rPr lang="en-US" sz="1600" dirty="0">
                <a:latin typeface="+mn-lt"/>
              </a:rPr>
              <a:t>(GBC).</a:t>
            </a:r>
          </a:p>
          <a:p>
            <a:r>
              <a:rPr lang="en-US" sz="1600" dirty="0" smtClean="0">
                <a:latin typeface="+mn-lt"/>
              </a:rPr>
              <a:t>Long terms :</a:t>
            </a:r>
            <a:endParaRPr lang="en-US" sz="1600" dirty="0">
              <a:latin typeface="+mn-lt"/>
            </a:endParaRPr>
          </a:p>
          <a:p>
            <a:pPr lvl="1"/>
            <a:r>
              <a:rPr lang="en-US" sz="1600" b="1" i="1" dirty="0" smtClean="0">
                <a:latin typeface="+mn-lt"/>
              </a:rPr>
              <a:t>Sustainable </a:t>
            </a:r>
            <a:r>
              <a:rPr lang="en-US" sz="1600" b="1" i="1" dirty="0">
                <a:latin typeface="+mn-lt"/>
              </a:rPr>
              <a:t>Transition </a:t>
            </a:r>
            <a:r>
              <a:rPr lang="en-US" sz="1600" b="1" i="1" dirty="0" smtClean="0">
                <a:latin typeface="+mn-lt"/>
              </a:rPr>
              <a:t> </a:t>
            </a:r>
            <a:r>
              <a:rPr lang="en-US" sz="1600" dirty="0" smtClean="0">
                <a:latin typeface="+mn-lt"/>
              </a:rPr>
              <a:t>(ST) Targets </a:t>
            </a:r>
            <a:r>
              <a:rPr lang="en-US" sz="1600" dirty="0">
                <a:latin typeface="+mn-lt"/>
              </a:rPr>
              <a:t>reached through national regulation, emission trading schemes and subsidies, </a:t>
            </a:r>
            <a:r>
              <a:rPr lang="en-US" sz="1600" dirty="0" err="1">
                <a:latin typeface="+mn-lt"/>
              </a:rPr>
              <a:t>maximising</a:t>
            </a:r>
            <a:r>
              <a:rPr lang="en-US" sz="1600" dirty="0">
                <a:latin typeface="+mn-lt"/>
              </a:rPr>
              <a:t> the use of existing infrastructure. </a:t>
            </a:r>
            <a:endParaRPr lang="en-US" sz="1600" dirty="0" smtClean="0">
              <a:latin typeface="+mn-lt"/>
            </a:endParaRPr>
          </a:p>
          <a:p>
            <a:pPr lvl="1"/>
            <a:r>
              <a:rPr lang="en-US" sz="1600" b="1" i="1" dirty="0" smtClean="0">
                <a:latin typeface="+mn-lt"/>
              </a:rPr>
              <a:t>Distributed Generation </a:t>
            </a:r>
            <a:r>
              <a:rPr lang="en-US" sz="1600" dirty="0" smtClean="0">
                <a:latin typeface="+mn-lt"/>
              </a:rPr>
              <a:t>(DG) </a:t>
            </a:r>
            <a:r>
              <a:rPr lang="en-US" sz="1600" dirty="0">
                <a:latin typeface="+mn-lt"/>
              </a:rPr>
              <a:t>Prosumers at the </a:t>
            </a:r>
            <a:r>
              <a:rPr lang="en-US" sz="1600" dirty="0" err="1">
                <a:latin typeface="+mn-lt"/>
              </a:rPr>
              <a:t>centre</a:t>
            </a:r>
            <a:r>
              <a:rPr lang="en-US" sz="1600" dirty="0">
                <a:latin typeface="+mn-lt"/>
              </a:rPr>
              <a:t> – small-scale generation, batteries and fuel switching society engaged and empowered. </a:t>
            </a:r>
            <a:endParaRPr lang="en-US" sz="1600" dirty="0" smtClean="0">
              <a:latin typeface="+mn-lt"/>
            </a:endParaRPr>
          </a:p>
          <a:p>
            <a:pPr lvl="1"/>
            <a:r>
              <a:rPr lang="en-US" sz="1600" b="1" i="1" dirty="0" smtClean="0">
                <a:latin typeface="+mn-lt"/>
              </a:rPr>
              <a:t>Global </a:t>
            </a:r>
            <a:r>
              <a:rPr lang="en-US" sz="1600" b="1" i="1" dirty="0">
                <a:latin typeface="+mn-lt"/>
              </a:rPr>
              <a:t>Climate </a:t>
            </a:r>
            <a:r>
              <a:rPr lang="en-US" sz="1600" b="1" i="1" dirty="0" smtClean="0">
                <a:latin typeface="+mn-lt"/>
              </a:rPr>
              <a:t>Action </a:t>
            </a:r>
            <a:r>
              <a:rPr lang="en-US" sz="1600" dirty="0" smtClean="0">
                <a:latin typeface="+mn-lt"/>
              </a:rPr>
              <a:t>(GCA) </a:t>
            </a:r>
            <a:r>
              <a:rPr lang="en-US" sz="1600" dirty="0">
                <a:latin typeface="+mn-lt"/>
              </a:rPr>
              <a:t>Full speed global </a:t>
            </a:r>
            <a:r>
              <a:rPr lang="en-US" sz="1600" dirty="0" err="1">
                <a:latin typeface="+mn-lt"/>
              </a:rPr>
              <a:t>decarbonisation</a:t>
            </a:r>
            <a:r>
              <a:rPr lang="en-US" sz="1600" dirty="0">
                <a:latin typeface="+mn-lt"/>
              </a:rPr>
              <a:t>, large-scale renewables development in both electricity and gas sectors. </a:t>
            </a:r>
            <a:endParaRPr lang="en-US" sz="1600" dirty="0" smtClean="0">
              <a:latin typeface="+mn-lt"/>
            </a:endParaRPr>
          </a:p>
          <a:p>
            <a:pPr lvl="1"/>
            <a:r>
              <a:rPr lang="en-US" sz="1600" b="1" i="1" dirty="0" smtClean="0">
                <a:latin typeface="+mn-lt"/>
              </a:rPr>
              <a:t>External </a:t>
            </a:r>
            <a:r>
              <a:rPr lang="en-US" sz="1600" b="1" i="1" dirty="0">
                <a:latin typeface="+mn-lt"/>
              </a:rPr>
              <a:t>Scenario</a:t>
            </a:r>
            <a:r>
              <a:rPr lang="en-US" sz="1600" dirty="0">
                <a:latin typeface="+mn-lt"/>
              </a:rPr>
              <a:t>: Based On EUCO 30 EUCO 30 is a core policy scenario produced by the European Commission. The scenario models the achievement of the 2030 climate and energy targets as agreed by the European Council in 2014, but including an energy efficiency target of 30%. The ENTSOs both welcome this new collaboration with the European Commission and welcome  </a:t>
            </a:r>
            <a:r>
              <a:rPr lang="en-US" sz="1600" dirty="0" smtClean="0">
                <a:latin typeface="+mn-lt"/>
              </a:rPr>
              <a:t>further </a:t>
            </a:r>
            <a:r>
              <a:rPr lang="en-US" sz="1600" dirty="0">
                <a:latin typeface="+mn-lt"/>
              </a:rPr>
              <a:t>cooperation.</a:t>
            </a:r>
            <a:endParaRPr lang="en-GB" sz="1600" dirty="0">
              <a:latin typeface="+mn-lt"/>
            </a:endParaRPr>
          </a:p>
        </p:txBody>
      </p:sp>
    </p:spTree>
    <p:extLst>
      <p:ext uri="{BB962C8B-B14F-4D97-AF65-F5344CB8AC3E}">
        <p14:creationId xmlns:p14="http://schemas.microsoft.com/office/powerpoint/2010/main" val="176212021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FFC000"/>
                </a:solidFill>
                <a:latin typeface="+mj-lt"/>
              </a:rPr>
              <a:t>Ten year network development plan </a:t>
            </a:r>
            <a:endParaRPr lang="en-GB" dirty="0">
              <a:solidFill>
                <a:srgbClr val="FFC000"/>
              </a:solidFill>
              <a:latin typeface="+mj-lt"/>
            </a:endParaRPr>
          </a:p>
        </p:txBody>
      </p:sp>
      <p:sp>
        <p:nvSpPr>
          <p:cNvPr id="4" name="Slide Number Placeholder 3"/>
          <p:cNvSpPr>
            <a:spLocks noGrp="1"/>
          </p:cNvSpPr>
          <p:nvPr>
            <p:ph type="sldNum" sz="quarter" idx="10"/>
          </p:nvPr>
        </p:nvSpPr>
        <p:spPr/>
        <p:txBody>
          <a:bodyPr/>
          <a:lstStyle/>
          <a:p>
            <a:pPr>
              <a:defRPr/>
            </a:pPr>
            <a:fld id="{5735F206-A600-4166-8F70-67DE4D521A08}" type="slidenum">
              <a:rPr lang="en-US" altLang="zh-CN" smtClean="0"/>
              <a:pPr>
                <a:defRPr/>
              </a:pPr>
              <a:t>26</a:t>
            </a:fld>
            <a:endParaRPr lang="en-US" altLang="zh-CN"/>
          </a:p>
        </p:txBody>
      </p:sp>
      <p:pic>
        <p:nvPicPr>
          <p:cNvPr id="6" name="Picture 5"/>
          <p:cNvPicPr>
            <a:picLocks noChangeAspect="1"/>
          </p:cNvPicPr>
          <p:nvPr/>
        </p:nvPicPr>
        <p:blipFill>
          <a:blip r:embed="rId2"/>
          <a:stretch>
            <a:fillRect/>
          </a:stretch>
        </p:blipFill>
        <p:spPr>
          <a:xfrm>
            <a:off x="827584" y="908721"/>
            <a:ext cx="7416824" cy="3444468"/>
          </a:xfrm>
          <a:prstGeom prst="rect">
            <a:avLst/>
          </a:prstGeom>
        </p:spPr>
      </p:pic>
      <p:pic>
        <p:nvPicPr>
          <p:cNvPr id="9" name="Picture 8"/>
          <p:cNvPicPr>
            <a:picLocks noChangeAspect="1"/>
          </p:cNvPicPr>
          <p:nvPr/>
        </p:nvPicPr>
        <p:blipFill>
          <a:blip r:embed="rId3"/>
          <a:stretch>
            <a:fillRect/>
          </a:stretch>
        </p:blipFill>
        <p:spPr>
          <a:xfrm>
            <a:off x="4355976" y="4481026"/>
            <a:ext cx="2912619" cy="2239325"/>
          </a:xfrm>
          <a:prstGeom prst="rect">
            <a:avLst/>
          </a:prstGeom>
        </p:spPr>
      </p:pic>
    </p:spTree>
    <p:extLst>
      <p:ext uri="{BB962C8B-B14F-4D97-AF65-F5344CB8AC3E}">
        <p14:creationId xmlns:p14="http://schemas.microsoft.com/office/powerpoint/2010/main" val="145852444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FFC000"/>
                </a:solidFill>
                <a:latin typeface="+mj-lt"/>
              </a:rPr>
              <a:t>Ten year network development plan </a:t>
            </a:r>
            <a:endParaRPr lang="en-GB" dirty="0">
              <a:solidFill>
                <a:srgbClr val="FFC000"/>
              </a:solidFill>
              <a:latin typeface="+mj-lt"/>
            </a:endParaRPr>
          </a:p>
        </p:txBody>
      </p:sp>
      <p:sp>
        <p:nvSpPr>
          <p:cNvPr id="4" name="Slide Number Placeholder 3"/>
          <p:cNvSpPr>
            <a:spLocks noGrp="1"/>
          </p:cNvSpPr>
          <p:nvPr>
            <p:ph type="sldNum" sz="quarter" idx="10"/>
          </p:nvPr>
        </p:nvSpPr>
        <p:spPr/>
        <p:txBody>
          <a:bodyPr/>
          <a:lstStyle/>
          <a:p>
            <a:pPr>
              <a:defRPr/>
            </a:pPr>
            <a:fld id="{5735F206-A600-4166-8F70-67DE4D521A08}" type="slidenum">
              <a:rPr lang="en-US" altLang="zh-CN" smtClean="0"/>
              <a:pPr>
                <a:defRPr/>
              </a:pPr>
              <a:t>27</a:t>
            </a:fld>
            <a:endParaRPr lang="en-US" altLang="zh-CN"/>
          </a:p>
        </p:txBody>
      </p:sp>
      <p:pic>
        <p:nvPicPr>
          <p:cNvPr id="7" name="Picture 6"/>
          <p:cNvPicPr>
            <a:picLocks noChangeAspect="1"/>
          </p:cNvPicPr>
          <p:nvPr/>
        </p:nvPicPr>
        <p:blipFill>
          <a:blip r:embed="rId2"/>
          <a:stretch>
            <a:fillRect/>
          </a:stretch>
        </p:blipFill>
        <p:spPr>
          <a:xfrm>
            <a:off x="1553560" y="1205571"/>
            <a:ext cx="6118944" cy="4983356"/>
          </a:xfrm>
          <a:prstGeom prst="rect">
            <a:avLst/>
          </a:prstGeom>
        </p:spPr>
      </p:pic>
    </p:spTree>
    <p:extLst>
      <p:ext uri="{BB962C8B-B14F-4D97-AF65-F5344CB8AC3E}">
        <p14:creationId xmlns:p14="http://schemas.microsoft.com/office/powerpoint/2010/main" val="109355800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FFC000"/>
                </a:solidFill>
                <a:latin typeface="+mj-lt"/>
              </a:rPr>
              <a:t>TYNDP 2018– Scenario results- electricity demand  </a:t>
            </a:r>
            <a:endParaRPr lang="en-GB" dirty="0">
              <a:solidFill>
                <a:srgbClr val="FFC000"/>
              </a:solidFill>
              <a:latin typeface="+mj-lt"/>
            </a:endParaRPr>
          </a:p>
        </p:txBody>
      </p:sp>
      <p:sp>
        <p:nvSpPr>
          <p:cNvPr id="4" name="Slide Number Placeholder 3"/>
          <p:cNvSpPr>
            <a:spLocks noGrp="1"/>
          </p:cNvSpPr>
          <p:nvPr>
            <p:ph type="sldNum" sz="quarter" idx="10"/>
          </p:nvPr>
        </p:nvSpPr>
        <p:spPr/>
        <p:txBody>
          <a:bodyPr/>
          <a:lstStyle/>
          <a:p>
            <a:pPr>
              <a:defRPr/>
            </a:pPr>
            <a:fld id="{5735F206-A600-4166-8F70-67DE4D521A08}" type="slidenum">
              <a:rPr lang="en-US" altLang="zh-CN" smtClean="0"/>
              <a:pPr>
                <a:defRPr/>
              </a:pPr>
              <a:t>28</a:t>
            </a:fld>
            <a:endParaRPr lang="en-US" altLang="zh-CN"/>
          </a:p>
        </p:txBody>
      </p:sp>
      <p:pic>
        <p:nvPicPr>
          <p:cNvPr id="7" name="Picture 6"/>
          <p:cNvPicPr>
            <a:picLocks noChangeAspect="1"/>
          </p:cNvPicPr>
          <p:nvPr/>
        </p:nvPicPr>
        <p:blipFill>
          <a:blip r:embed="rId2"/>
          <a:stretch>
            <a:fillRect/>
          </a:stretch>
        </p:blipFill>
        <p:spPr>
          <a:xfrm>
            <a:off x="1074328" y="1439282"/>
            <a:ext cx="6985000" cy="4559300"/>
          </a:xfrm>
          <a:prstGeom prst="rect">
            <a:avLst/>
          </a:prstGeom>
        </p:spPr>
      </p:pic>
    </p:spTree>
    <p:extLst>
      <p:ext uri="{BB962C8B-B14F-4D97-AF65-F5344CB8AC3E}">
        <p14:creationId xmlns:p14="http://schemas.microsoft.com/office/powerpoint/2010/main" val="89036353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FFC000"/>
                </a:solidFill>
                <a:latin typeface="+mj-lt"/>
              </a:rPr>
              <a:t>TYNDP 2018– Scenario results- electricity demand  </a:t>
            </a:r>
            <a:endParaRPr lang="en-GB" dirty="0">
              <a:solidFill>
                <a:srgbClr val="FFC000"/>
              </a:solidFill>
              <a:latin typeface="+mj-lt"/>
            </a:endParaRPr>
          </a:p>
        </p:txBody>
      </p:sp>
      <p:sp>
        <p:nvSpPr>
          <p:cNvPr id="4" name="Slide Number Placeholder 3"/>
          <p:cNvSpPr>
            <a:spLocks noGrp="1"/>
          </p:cNvSpPr>
          <p:nvPr>
            <p:ph type="sldNum" sz="quarter" idx="10"/>
          </p:nvPr>
        </p:nvSpPr>
        <p:spPr/>
        <p:txBody>
          <a:bodyPr/>
          <a:lstStyle/>
          <a:p>
            <a:pPr>
              <a:defRPr/>
            </a:pPr>
            <a:fld id="{5735F206-A600-4166-8F70-67DE4D521A08}" type="slidenum">
              <a:rPr lang="en-US" altLang="zh-CN" smtClean="0"/>
              <a:pPr>
                <a:defRPr/>
              </a:pPr>
              <a:t>29</a:t>
            </a:fld>
            <a:endParaRPr lang="en-US" altLang="zh-CN"/>
          </a:p>
        </p:txBody>
      </p:sp>
      <p:pic>
        <p:nvPicPr>
          <p:cNvPr id="3" name="Picture 2"/>
          <p:cNvPicPr>
            <a:picLocks noChangeAspect="1"/>
          </p:cNvPicPr>
          <p:nvPr/>
        </p:nvPicPr>
        <p:blipFill>
          <a:blip r:embed="rId2"/>
          <a:stretch>
            <a:fillRect/>
          </a:stretch>
        </p:blipFill>
        <p:spPr>
          <a:xfrm>
            <a:off x="1168691" y="1340768"/>
            <a:ext cx="6796273" cy="4661318"/>
          </a:xfrm>
          <a:prstGeom prst="rect">
            <a:avLst/>
          </a:prstGeom>
        </p:spPr>
      </p:pic>
    </p:spTree>
    <p:extLst>
      <p:ext uri="{BB962C8B-B14F-4D97-AF65-F5344CB8AC3E}">
        <p14:creationId xmlns:p14="http://schemas.microsoft.com/office/powerpoint/2010/main" val="21226307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3199683" y="3655836"/>
            <a:ext cx="3304039" cy="1856450"/>
          </a:xfrm>
          <a:prstGeom prst="rect">
            <a:avLst/>
          </a:prstGeom>
        </p:spPr>
      </p:pic>
      <p:sp>
        <p:nvSpPr>
          <p:cNvPr id="2" name="Titre 1"/>
          <p:cNvSpPr>
            <a:spLocks noGrp="1"/>
          </p:cNvSpPr>
          <p:nvPr>
            <p:ph type="title"/>
          </p:nvPr>
        </p:nvSpPr>
        <p:spPr/>
        <p:txBody>
          <a:bodyPr/>
          <a:lstStyle/>
          <a:p>
            <a:r>
              <a:rPr lang="en-US" dirty="0" smtClean="0">
                <a:solidFill>
                  <a:srgbClr val="FFC000"/>
                </a:solidFill>
                <a:latin typeface="+mj-lt"/>
              </a:rPr>
              <a:t>What a </a:t>
            </a:r>
            <a:r>
              <a:rPr lang="en-US" dirty="0" smtClean="0">
                <a:solidFill>
                  <a:srgbClr val="FFC000"/>
                </a:solidFill>
                <a:latin typeface="+mj-lt"/>
              </a:rPr>
              <a:t>mess? Or what a chess?</a:t>
            </a:r>
            <a:endParaRPr lang="en-US" dirty="0">
              <a:solidFill>
                <a:srgbClr val="FFC000"/>
              </a:solidFill>
              <a:latin typeface="+mj-lt"/>
            </a:endParaRPr>
          </a:p>
        </p:txBody>
      </p:sp>
      <p:sp>
        <p:nvSpPr>
          <p:cNvPr id="4" name="Espace réservé du numéro de diapositive 3"/>
          <p:cNvSpPr>
            <a:spLocks noGrp="1"/>
          </p:cNvSpPr>
          <p:nvPr>
            <p:ph type="sldNum" sz="quarter" idx="10"/>
          </p:nvPr>
        </p:nvSpPr>
        <p:spPr/>
        <p:txBody>
          <a:bodyPr/>
          <a:lstStyle/>
          <a:p>
            <a:pPr>
              <a:defRPr/>
            </a:pPr>
            <a:fld id="{5735F206-A600-4166-8F70-67DE4D521A08}" type="slidenum">
              <a:rPr lang="en-US" altLang="zh-CN" smtClean="0"/>
              <a:pPr>
                <a:defRPr/>
              </a:pPr>
              <a:t>3</a:t>
            </a:fld>
            <a:endParaRPr lang="en-US" altLang="zh-CN"/>
          </a:p>
        </p:txBody>
      </p:sp>
      <p:sp>
        <p:nvSpPr>
          <p:cNvPr id="5" name="AutoShape 2" descr="data:image/jpeg;base64,/9j/4AAQSkZJRgABAQAAAQABAAD/2wCEAAkGBw8QDw8UEhQVEBAUFQ8QDxAUFQ8QFA8VFBEWFhUVFRQYHCggGBolGxQUIjEhJykrLi4uFx8zODMsNygtLisBCgoKDg0OGxAQGywkHyQsLCwsLCwsLCwsLCwsLCwsLCwsLCwsLCwsLCwsLCwsLCwsLCwsLCwsLCwsLCwsLCwsLP/AABEIAM0A9gMBEQACEQEDEQH/xAAcAAEAAQUBAQAAAAAAAAAAAAAAAQIEBQYHAwj/xABBEAABAwIDBAYHBQcDBQAAAAABAAIDBBEFEiEGMUFRBxNhcYGRFCIyUqGxwSNCYpLRFTNTcoLh8CSiwhdDRJPi/8QAGwEBAAIDAQEAAAAAAAAAAAAAAAEEAgMFBgf/xAAvEQEAAgIBAwMCBQMFAQAAAAAAAQIDEQQFEiExQVETcRQiMmGxQoGhFTNS0fAG/9oADAMBAAIRAxEAPwDuKAgICAgICAggoKXvABJIAGpJ0A8VBEb8Q0LaPpNpoCWU7fSZBcF97RNI/F97w81Wy8qK+jucPoeXNHdf8sf5aBie3eJTk3mMTT9yIBgA79T8VUtyLz7vQ4ejcbH61392BkrJnG7pJHHm57z8ytM2mfWXRrhpSNVhDKqUbpHjue8fIqInTK2Klo/NDKUW1eIQ2yVEnc4iQf7gVsrmtClk6Zxcn6qtpwjpVqWWFREyZvvR/Zv8ibH4KxXl294crkf/AD1J84ra+7oGz+19FW2EcmWTeYn2Y8eHHwurdM1L+jz/ACum5+P+uPHz7M/dbVBIRKUBAQEBAQEBAQEBAQEBAQEBAQEEEoPCtrI4Y3ySODI2guc46AAKLTqNyzx47ZLRWsbmXEdtdt5q5zo4yYqXcGbnTdr+z8PmuZmzzedV9Hs+m9IrgiL5PNv4aiqzuJRInhHlCAo2kUoS1xBBBsQbgi4IPAg8FMTpFqxaNS6Hsb0jSRFsVYTJFoGz/ej/AJ/eHbv71cw8mY8Web6j0St93wRqfh1unna9oc0hzXAFrgbgg8QVfidvKWrNZ7Z9XopYpQEBAQEBAQEBAQEBAQEBAQEBB5yyNaCSQAASSTYADmVG0xG51DiPSFtc6tk6qMkUrDcbx1rh95w5cgubyM02nUej2nSemfQr9S8fmaaqv7O57+EqEoQ2KRKCFAKQQEPVu/R5ti6kkbBM4mmebNJueocdxH4Sd/LfzVrj55rOp9HB6v0uM1fqY4/NH+XamOBAK6e3i5jXhWgICAgICAgICAgICAgICAgIIJQcp6T9qy5zqWE+o3Sdw++/3P5Rx7dOCocrN/RD1XROmxr6+SPt/wBuZKk9OKAQCp/Y3pY1OJMboPWPwW2mCZ9XMz9SpjnVfMrM4w/k34rdHHqoT1fJv0h7Q4uD7TbDmNbLGeN8N+Pq0/1wycbw5t2kOHMcOw8iq9sc1dPDyceWPEpWCz6CkEhGnYuijaQzwmmkN5YQOrJ3vj0A7yN3kulxsvdXUvG9c4MYr/VpHif5dCVtwBAQEBAQEBAQEBAQEBAQEEFBgts8a9Do5ZB+8No4Rze42B7hqfBast+ysyu9P4s8jPFPb3cAqpCTqbk3cSd5JOpK5G9+X0SIilYrX0eCI8CJER6RtnMM2AxOvY10bWwwO1Esri3OOBa0AusrmHBPrLznU+q1rM46SyD+g2ttpVQF3ItlA8/7K52PPTyt+zW8c6LsWpGlxiFQwal0BMpA55LB3kFjNZba8istQEZuQbgg2IOhBHAjmsJ8LNY36MhQNc03bpwPIjkVjaIn1WMVrUncMtfw7FRyU7Zek4vI+rX90ha1vYmjbI7O4q6kqoZhuY4Z7cWHR48tfBbMVu221Tm4Iz4LUn+33fR8Ugc0EaggEHmCuxE7h86tWazqXopQICAgICAgICAgICAgICCCg5F0zYwBNDFezYmGRw5vkNm+QafzKjyt2tFYen6FFcWO+a32cnbi4JOZthwIP0K1/h49l6Oqz3fmjwu4qpjtzh3bj5LTbHaF/HzsV/G9PZa9LUWiY3DMbJ4Oa2thht6hJdKRwjbq7z0H9S2Yad9tKXUOV+HwTaP7fd9EwxhrQ1oAa0BrQNAABoF148Q+f2mbTuValAQg0XpA6PYK9rpYmtirALh4Fmz/AIZAOPJ28LC1drGDPNJ8+jiDqcxOc14LXtJa5p0LXNNiD4hVp8eHarqY3Cg1AzD/ADetWWNwv8O3bfa4VV3onYoBEvoDo7rjPhlM4m7g0xu743Fn/FdbBbdIfP8AquL6fJtEf+22QLc56UBAQEBAQEBAQEBAQEBBBQcj6RejOuramWogmZJnykU77x5bNAs1+oO7jZaZx7na/i5nbjjHPo5NjezddRH/AFMEkI98i7Pztu34rGazCzXNSzE3WLbv4XEFXI2wBJ4Ae1fwWM0iW6nJyYvSX0B0SbLz0sT56lojmmDAyP70cep9bk4k7uFgtuLD2+XP6h1C3IiK+0Ohhb3MSgIIKDiPTbhHU1MNQwWbO0tkA/iM4+LSPyqvljXl2Om5O6JpLRMCwaorJhHAwyP0J3AMF/ac46Af4LrR2zd1LZaYI7rOuYN0VQgA1UrpHcWR/ZtH9XtH4LOnEj3VM/Xsk+MUaZ3/AKeYVa3VHvzyX87rb+Hx/Cj/AKvy/wDmweMdFVO4E0sro38GSHrGHsvbMPMrXfiRPou8fr2Wv+5ESzXRhQVFNSywzsLHsmfYbwQ4B12ncQb71swVmsalT6tnpnyxkp7w3ILe5aUBAQEBAQEBAQEBAQEBAQLIKXsBBBAIO8HUFDemnY90ZYVV3Jh6iQ3+0gPVHxaPVPiFjNYltpmtVYbHdFdLQVDp3PNS9pHo+doaIdNXEDRz+R4cr6qIpEM8nItaNOg2WaulAQEEIOddNlMZKOka0ZpDUsbG3iS6N4t8lozfp06XTJ1lmZ+GZ2RwKLD6ZsTLF59aaTjI8jU35DcOxZ46dsK/KzzlvtmuuWxVOtQT1qD0jqLHsQXoKCUBAQEBAQEBAQEBAQEBAQEBAQEBAQEBBF0Gl7TVLJcToodD1DJqx491x+yjv+Zx8AtV/Nu1dw1mmG2T58Mj6QtqkekII69AE6CoToMzh0uaMdlwgukBAQEBAQEBAQEBAQEBAQEBAQEBAQEBBr2121UGHxZnnPK6/VQg6vPM8mjn5XK1ZMsUhc4fCycm+q+ny5TsjjEk+JTSSnNJNHISd2oc0hrRwAAsB2Kphyd2Tbv9S4lcfDilfaW++kLobeUPSEE+kIJE6CoToNjwE3iJ5uP0QZNAQEBAQEBAQEBAQEBAQEBAQEBAQQUEXRDRNtukOKkzRU9pqnUE744T+Ij2j2DxVbLyIr4j1dngdJvn1e/iv8uN19fLUSOklcZJHG5cTfwHIdioWtNp8vWYMOPDXtpBhtYYJo5B9w3I5jcR5Eqaz2zsz4oy45rPu6fHWBzQ5pu0gFp5g7l1azFofP8ALinHaa2VekrJrZOPDJnNu3K78IeL93K6Cze57X5C0h/u2Nz3DiEHoWyAgFjgXEBoLXC5O4IN8w+n6uJjeIGvaTqfiguUBAQEBAQEBAQEBAQEBAQEBAQEEXQeNVUsjY573BjGi7nOIAaOZJUT4ZVrNp7a+Zcg236QpJ80VMTFCbgv9l8vbza34ns3Kjm5G/FXqeB0eMcRfN6/DnaqO6hE7EGbwHGzD6j7mI7jv6snf4KzhzdviXG6n06M/wCevq2j0kOaCCCDuI1BXQi0WjcPJ5MV8c6tC4ocXfE4anL8lLW2+jxxjwM1iRuKDLx1IcNEGQoJnOacwtYkA++Of08EF0gICAgICAgICAgICAgICAgICAg8ppGtaXOIa0AucToAANSVE+iaxMzqHEdutsHVshawkUjD6jN3XOB0e7s5Dhv37udnzTadQ9n0rplePXvvH5v4aQ5xJJO9aIdSZmfVCI2IkRG1zhtBNUytihYZJHbmjlxJPADms61m8+GnNyKYa91p8Ou4PsBHSUchlcZKhwa4kFwZGb+yxvHtJ39i6GLF2Q8d1Dm/ib+I1C2qdnjlu0Anlr81uc9jZWyMsMpDxpyuOCDY8AEx36Dig3GhlA9Q+0NR2g8kF4gICAgICAgICAgICAgICAgICAg5t0t4+WMZSMNjIM85GlmA+q3+og+De1VOVk7a6h3+h8OMl/q29IcjqX7h4qhEPWXn4eClpESJsZ3ZTZaoxGUtiGWNptLMR6sel7D3najTzW3Him8qHM6hj49fmXdNmdmaWgiyQt9Y/vJXWMkh/E76bguhTHFIeR5PKyZ7d15VY/VZcjed3H5D6rYrMQyrQe3WRPFntDh2gIPekZDH7JsDvB4dyCqvmHqPYdWn4FBl6CrEjb8eIQXSAgICAgICAgICAgICAgICAghxsg+c9qMTNVW1MpOjpHtZ2MacrPgAfFcrNbuvL33TcP0cFa/MbYJ5uStcLNp8qVLEQZjZPZ+TEKpkLSWt9uaT+Gwbz3ncFsx0750p83lxx8U29/Z9DYRhkNLCyKJoZGwWAHHtJ4k8SulWsVjTxWXLbLbusvlk1tV23BaInjd6zD37x/yQah+0rb/qg9G4sOaCr9qt5oLyGplcy7Wuc0kNuBvvy5jtQZ/CjKwg5SOd7INlieHAEcUFaAgICAgICAgICAgICAgIIKDEbXV3o9BWSD2mwy5f5i2zfiQsLzqsy38anflrX5l85XsFyX0GPTS3upYF0QXQdk6FMODKSacj1pZMoP4IxYD8xcr3Gr428t1vL3ZYp8OkBWnESgxm0MIfTv7C1w/MP1KDUvQcw1sBzPHuCDwkwmPvQTBQtB3fBBk2S5QgpdjFtCUG1YU1whZm0JGYg8Lm9kF2gICAgICAgICAgICAgICCCg03pZqMmFyji98LO/1wT8lpzzqkuj0qN8qrg88zWD1jZc6KzZ7HLnx448y8WzsO5wUzS0NVeRjt6Sruo1Lb3R7ChO30T0d0wjwqiHvRNkPe/wBb6rp4Y1SHieo27uTaf3bItqklBjccktFl4uPwGv6INVNRY2PDd2hBBnHNB5OrGNO9ALnP/C3nxPcOCDbcKwunDIniNmctY7OWguvl1IJ3IMqgICAgICAgICAgICAgICAggoNe222Z/aVO2LrTBleJMwaH3s0ixB4a38FhencscfkWwW7ocoxPoRrtTFUwzHlIJIj5gOWP09N1ubN/1Narui7Gof8AxusHOJ8T/hcH4KOxlXkV+Wv1WD1sDgJIJ4iSGjNHKMxJsA02sT3LHtWK8ifaze9k+i7E6rK6oPocJ4PAdM4dkf3f6vJPoxKLdTvXxEu94dSNhhijb7MbGRtva9mgAfJb4jUacq95vabT7rhSxEGv7QPPWtHDLp5m/wBEGFqaRrxqgsThDObvzFBWyjjZrbXmdSgofUaoN9woWgh/kYfMXQXaAgICAgICAgICAgICAgICCCghEPKpqY4mF8jmxsGrnOIaB3kqJnXqzrSbTqsNNrulHDInFoMk34o2Xb4FxF/BabcikOlj6RnvG/Efdd4T0iYZUuDRKYnmwa2UGO5OgAJ0J8VNc9Ja8vTM+PzMb+zawQdy3fZz5iYVhAQEGH2iiBbG7iCW+Dh+oCDCkoPCRyDGYjU5B36AdqCzomOe4dpA8zZB1WJmVrRyAHkEFaAgICAgICAgICAgICAgICCHINI2227ZRuMMIEtQPbufUhuLjNbe6x3f2vWzciKeIdnp3Sbcn89/Ff5cf2gx+pq3fbSuksb23NHY1o0AHmqU3tf1ekpxcPHjWOP7sQo8tm0IT5dW6Jdr3l4o53ZgQTTPcdRYax346ajuKt4MvtLz3VuFWI+rSPu6yFcefSgIMZj/AO6H8zfqg11xQW8pQYKudmltwb8ygyeCRXmiH42fMIOjoCAgICAgICAgICAgICAgICCxxuuFPTTzH/txySW55WkgfBRadRtsw0+pkrX5l801Va+R7nvOZ7iXPO+7ibn4rk23a25e/wAfbipFK+y0JUR4YzO0KUCkZDZ+odHWUj2+02aAj/2AEeRIWVP1Q0cqIthtE/Evp9u4Lpw8PPqlSgQYzaA/ZD+YfIoNbegtKh1gUGDg1cTzN0GxbOMvURd5Pk0lBviAgICAgICAgIIQLoF0C6BdAugXQLoMVtTRunoauJvtPhla0c3ZDYeaxtG4bcF+zJW3xL5mvzXP7fL1/wBbcbOF+CwtXTfjyRbwhYtqFKPs2bo6wZ1XiMGl44nNnlPABhu0eLgPC624ad1nP6jnjHhmPefD6JBXReQTdBF0GK2hd9m0cc1/AA/qEGuvKDHYg71D5IMfTNQbJsuz/UM7A4/7f7oN1ugXQLoF0C6BdAugICCm6CLoGZAzIGZBGZAzIIzIGdBxTpQ2EnjlkqqRhlheS+aFgLnwuPtOa0auYTc6bteG7Tejp8bmar22ctZXOYSN43Oaez5ELVNNrtOTNZ3C+oZXTuyxRSSv9yNjpXeTdVqnDM+i7XqVI/U3nBOjPEJy0yhtLGdXGQh0gHZG07+8hZV48+7Rl6vjj9EOu7M4BT4fD1cI36ySHV8rubj8huCt0pFY8OByORfPbuszGdZtBnQOsQa1i1Zme7kNB3BBg6irsg8amNxgbIdA5zmt7Q0C57rm3ggtKZBtmyMfryO5NAH9R/8AlBtGZAzIGZBIKBmQLoJugXQTdB45kEFyCMyCM6CDIgjrEFJlQUmVBBmQUGpHNNEeGKr8IoJ3ZpqaCZ3vPiiefMi6jUMovK5o44IG5YY2Qt92NrYx5NCahE2mVx6WpQkVQQPSUEioQUz1NmOPGxt3oNYq3oLGlpTNK1g46uPutG8/5zCDMbWNa2KBrRZrcwaOQAACDXqYINv2X0bJ3tHkD+qDOZkEhyCQUE3QTdBIKCboF0E3QeVkEEIKSEEWQUkIKC0oKCwoPMxnmg83wuPFBbvo3n7xQW78NefvlBR+zH/xCgkYc73yg9WUZ94oPRtORxQVhiDzLg645G3kgtKjCy86OAHagucOoGQFxDsznWBJ0tbl/nBBicZqOseQdzdAPqgtaaJqDIwVBYCGktadTbf5oLynrMvH5oMxTz5mg80HrnQSHoKs6Cc6CcyCQ5BOZAQLIIIQRZBFkEFBGVBGVBSQgpIQRZBQWoKCEFLkFDig8JHkIMLiVcWm4Fne8Da/eLaoLGHGpHDUfFB6/tF6C3qKUznPncw2DbCxBtfXXvQQzCX8JnflaUFYwyX+OfyD9UHvDhkp3zacgwD6oNjpAWtaL6AWHBBdNeUHo1yCsOQVAoKkFQKCQUH/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 name="AutoShape 4" descr="data:image/jpeg;base64,/9j/4AAQSkZJRgABAQAAAQABAAD/2wCEAAkGBw8QDw8UEhQVEBAUFQ8QDxAUFQ8QFA8VFBEWFhUVFRQYHCggGBolGxQUIjEhJykrLi4uFx8zODMsNygtLisBCgoKDg0OGxAQGywkHyQsLCwsLCwsLCwsLCwsLCwsLCwsLCwsLCwsLCwsLCwsLCwsLCwsLCwsLCwsLCwsLCwsLP/AABEIAM0A9gMBEQACEQEDEQH/xAAcAAEAAQUBAQAAAAAAAAAAAAAAAQIEBQYHAwj/xABBEAABAwIDBAYHBQcDBQAAAAABAAIDBBEFEiEGMUFRBxNhcYGRFCIyUqGxwSNCYpLRFTNTcoLh8CSiwhdDRJPi/8QAGwEBAAIDAQEAAAAAAAAAAAAAAAEEAgMFBgf/xAAvEQEAAgIBAwMCBQMFAQAAAAAAAQIDEQQFEiExQVETcRQiMmGxQoGhFTNS0fAG/9oADAMBAAIRAxEAPwDuKAgICAgICAggoKXvABJIAGpJ0A8VBEb8Q0LaPpNpoCWU7fSZBcF97RNI/F97w81Wy8qK+jucPoeXNHdf8sf5aBie3eJTk3mMTT9yIBgA79T8VUtyLz7vQ4ejcbH61392BkrJnG7pJHHm57z8ytM2mfWXRrhpSNVhDKqUbpHjue8fIqInTK2Klo/NDKUW1eIQ2yVEnc4iQf7gVsrmtClk6Zxcn6qtpwjpVqWWFREyZvvR/Zv8ibH4KxXl294crkf/AD1J84ra+7oGz+19FW2EcmWTeYn2Y8eHHwurdM1L+jz/ACum5+P+uPHz7M/dbVBIRKUBAQEBAQEBAQEBAQEBAQEBAQEEEoPCtrI4Y3ySODI2guc46AAKLTqNyzx47ZLRWsbmXEdtdt5q5zo4yYqXcGbnTdr+z8PmuZmzzedV9Hs+m9IrgiL5PNv4aiqzuJRInhHlCAo2kUoS1xBBBsQbgi4IPAg8FMTpFqxaNS6Hsb0jSRFsVYTJFoGz/ej/AJ/eHbv71cw8mY8Web6j0St93wRqfh1unna9oc0hzXAFrgbgg8QVfidvKWrNZ7Z9XopYpQEBAQEBAQEBAQEBAQEBAQEBB5yyNaCSQAASSTYADmVG0xG51DiPSFtc6tk6qMkUrDcbx1rh95w5cgubyM02nUej2nSemfQr9S8fmaaqv7O57+EqEoQ2KRKCFAKQQEPVu/R5ti6kkbBM4mmebNJueocdxH4Sd/LfzVrj55rOp9HB6v0uM1fqY4/NH+XamOBAK6e3i5jXhWgICAgICAgICAgICAgICAgIIJQcp6T9qy5zqWE+o3Sdw++/3P5Rx7dOCocrN/RD1XROmxr6+SPt/wBuZKk9OKAQCp/Y3pY1OJMboPWPwW2mCZ9XMz9SpjnVfMrM4w/k34rdHHqoT1fJv0h7Q4uD7TbDmNbLGeN8N+Pq0/1wycbw5t2kOHMcOw8iq9sc1dPDyceWPEpWCz6CkEhGnYuijaQzwmmkN5YQOrJ3vj0A7yN3kulxsvdXUvG9c4MYr/VpHif5dCVtwBAQEBAQEBAQEBAQEBAQEEFBgts8a9Do5ZB+8No4Rze42B7hqfBast+ysyu9P4s8jPFPb3cAqpCTqbk3cSd5JOpK5G9+X0SIilYrX0eCI8CJER6RtnMM2AxOvY10bWwwO1Esri3OOBa0AusrmHBPrLznU+q1rM46SyD+g2ttpVQF3ItlA8/7K52PPTyt+zW8c6LsWpGlxiFQwal0BMpA55LB3kFjNZba8istQEZuQbgg2IOhBHAjmsJ8LNY36MhQNc03bpwPIjkVjaIn1WMVrUncMtfw7FRyU7Zek4vI+rX90ha1vYmjbI7O4q6kqoZhuY4Z7cWHR48tfBbMVu221Tm4Iz4LUn+33fR8Ugc0EaggEHmCuxE7h86tWazqXopQICAgICAgICAgICAgICCCg5F0zYwBNDFezYmGRw5vkNm+QafzKjyt2tFYen6FFcWO+a32cnbi4JOZthwIP0K1/h49l6Oqz3fmjwu4qpjtzh3bj5LTbHaF/HzsV/G9PZa9LUWiY3DMbJ4Oa2thht6hJdKRwjbq7z0H9S2Yad9tKXUOV+HwTaP7fd9EwxhrQ1oAa0BrQNAABoF148Q+f2mbTuValAQg0XpA6PYK9rpYmtirALh4Fmz/AIZAOPJ28LC1drGDPNJ8+jiDqcxOc14LXtJa5p0LXNNiD4hVp8eHarqY3Cg1AzD/ADetWWNwv8O3bfa4VV3onYoBEvoDo7rjPhlM4m7g0xu743Fn/FdbBbdIfP8AquL6fJtEf+22QLc56UBAQEBAQEBAQEBAQEBBBQcj6RejOuramWogmZJnykU77x5bNAs1+oO7jZaZx7na/i5nbjjHPo5NjezddRH/AFMEkI98i7Pztu34rGazCzXNSzE3WLbv4XEFXI2wBJ4Ae1fwWM0iW6nJyYvSX0B0SbLz0sT56lojmmDAyP70cep9bk4k7uFgtuLD2+XP6h1C3IiK+0Ohhb3MSgIIKDiPTbhHU1MNQwWbO0tkA/iM4+LSPyqvljXl2Om5O6JpLRMCwaorJhHAwyP0J3AMF/ac46Af4LrR2zd1LZaYI7rOuYN0VQgA1UrpHcWR/ZtH9XtH4LOnEj3VM/Xsk+MUaZ3/AKeYVa3VHvzyX87rb+Hx/Cj/AKvy/wDmweMdFVO4E0sro38GSHrGHsvbMPMrXfiRPou8fr2Wv+5ESzXRhQVFNSywzsLHsmfYbwQ4B12ncQb71swVmsalT6tnpnyxkp7w3ILe5aUBAQEBAQEBAQEBAQEBAQLIKXsBBBAIO8HUFDemnY90ZYVV3Jh6iQ3+0gPVHxaPVPiFjNYltpmtVYbHdFdLQVDp3PNS9pHo+doaIdNXEDRz+R4cr6qIpEM8nItaNOg2WaulAQEEIOddNlMZKOka0ZpDUsbG3iS6N4t8lozfp06XTJ1lmZ+GZ2RwKLD6ZsTLF59aaTjI8jU35DcOxZ46dsK/KzzlvtmuuWxVOtQT1qD0jqLHsQXoKCUBAQEBAQEBAQEBAQEBAQEBAQEBAQEBBF0Gl7TVLJcToodD1DJqx491x+yjv+Zx8AtV/Nu1dw1mmG2T58Mj6QtqkekII69AE6CoToMzh0uaMdlwgukBAQEBAQEBAQEBAQEBAQEBAQEBAQEBBr2121UGHxZnnPK6/VQg6vPM8mjn5XK1ZMsUhc4fCycm+q+ny5TsjjEk+JTSSnNJNHISd2oc0hrRwAAsB2Kphyd2Tbv9S4lcfDilfaW++kLobeUPSEE+kIJE6CoToNjwE3iJ5uP0QZNAQEBAQEBAQEBAQEBAQEBAQEBAQQUEXRDRNtukOKkzRU9pqnUE744T+Ij2j2DxVbLyIr4j1dngdJvn1e/iv8uN19fLUSOklcZJHG5cTfwHIdioWtNp8vWYMOPDXtpBhtYYJo5B9w3I5jcR5Eqaz2zsz4oy45rPu6fHWBzQ5pu0gFp5g7l1azFofP8ALinHaa2VekrJrZOPDJnNu3K78IeL93K6Cze57X5C0h/u2Nz3DiEHoWyAgFjgXEBoLXC5O4IN8w+n6uJjeIGvaTqfiguUBAQEBAQEBAQEBAQEBAQEBAQEEXQeNVUsjY573BjGi7nOIAaOZJUT4ZVrNp7a+Zcg236QpJ80VMTFCbgv9l8vbza34ns3Kjm5G/FXqeB0eMcRfN6/DnaqO6hE7EGbwHGzD6j7mI7jv6snf4KzhzdviXG6n06M/wCevq2j0kOaCCCDuI1BXQi0WjcPJ5MV8c6tC4ocXfE4anL8lLW2+jxxjwM1iRuKDLx1IcNEGQoJnOacwtYkA++Of08EF0gICAgICAgICAgICAgICAgICAg8ppGtaXOIa0AucToAANSVE+iaxMzqHEdutsHVshawkUjD6jN3XOB0e7s5Dhv37udnzTadQ9n0rplePXvvH5v4aQ5xJJO9aIdSZmfVCI2IkRG1zhtBNUytihYZJHbmjlxJPADms61m8+GnNyKYa91p8Ou4PsBHSUchlcZKhwa4kFwZGb+yxvHtJ39i6GLF2Q8d1Dm/ib+I1C2qdnjlu0Anlr81uc9jZWyMsMpDxpyuOCDY8AEx36Dig3GhlA9Q+0NR2g8kF4gICAgICAgICAgICAgICAgICAg5t0t4+WMZSMNjIM85GlmA+q3+og+De1VOVk7a6h3+h8OMl/q29IcjqX7h4qhEPWXn4eClpESJsZ3ZTZaoxGUtiGWNptLMR6sel7D3najTzW3Him8qHM6hj49fmXdNmdmaWgiyQt9Y/vJXWMkh/E76bguhTHFIeR5PKyZ7d15VY/VZcjed3H5D6rYrMQyrQe3WRPFntDh2gIPekZDH7JsDvB4dyCqvmHqPYdWn4FBl6CrEjb8eIQXSAgICAgICAgICAgICAgICAghxsg+c9qMTNVW1MpOjpHtZ2MacrPgAfFcrNbuvL33TcP0cFa/MbYJ5uStcLNp8qVLEQZjZPZ+TEKpkLSWt9uaT+Gwbz3ncFsx0750p83lxx8U29/Z9DYRhkNLCyKJoZGwWAHHtJ4k8SulWsVjTxWXLbLbusvlk1tV23BaInjd6zD37x/yQah+0rb/qg9G4sOaCr9qt5oLyGplcy7Wuc0kNuBvvy5jtQZ/CjKwg5SOd7INlieHAEcUFaAgICAgICAgICAgICAgIIKDEbXV3o9BWSD2mwy5f5i2zfiQsLzqsy38anflrX5l85XsFyX0GPTS3upYF0QXQdk6FMODKSacj1pZMoP4IxYD8xcr3Gr428t1vL3ZYp8OkBWnESgxm0MIfTv7C1w/MP1KDUvQcw1sBzPHuCDwkwmPvQTBQtB3fBBk2S5QgpdjFtCUG1YU1whZm0JGYg8Lm9kF2gICAgICAgICAgICAgICCCg03pZqMmFyji98LO/1wT8lpzzqkuj0qN8qrg88zWD1jZc6KzZ7HLnx448y8WzsO5wUzS0NVeRjt6Sruo1Lb3R7ChO30T0d0wjwqiHvRNkPe/wBb6rp4Y1SHieo27uTaf3bItqklBjccktFl4uPwGv6INVNRY2PDd2hBBnHNB5OrGNO9ALnP/C3nxPcOCDbcKwunDIniNmctY7OWguvl1IJ3IMqgICAgICAgICAgICAgICAggoNe222Z/aVO2LrTBleJMwaH3s0ixB4a38FhencscfkWwW7ocoxPoRrtTFUwzHlIJIj5gOWP09N1ubN/1Narui7Gof8AxusHOJ8T/hcH4KOxlXkV+Wv1WD1sDgJIJ4iSGjNHKMxJsA02sT3LHtWK8ifaze9k+i7E6rK6oPocJ4PAdM4dkf3f6vJPoxKLdTvXxEu94dSNhhijb7MbGRtva9mgAfJb4jUacq95vabT7rhSxEGv7QPPWtHDLp5m/wBEGFqaRrxqgsThDObvzFBWyjjZrbXmdSgofUaoN9woWgh/kYfMXQXaAgICAgICAgICAgICAgICCCghEPKpqY4mF8jmxsGrnOIaB3kqJnXqzrSbTqsNNrulHDInFoMk34o2Xb4FxF/BabcikOlj6RnvG/Efdd4T0iYZUuDRKYnmwa2UGO5OgAJ0J8VNc9Ja8vTM+PzMb+zawQdy3fZz5iYVhAQEGH2iiBbG7iCW+Dh+oCDCkoPCRyDGYjU5B36AdqCzomOe4dpA8zZB1WJmVrRyAHkEFaAgICAgICAgICAgICAgICCHINI2227ZRuMMIEtQPbufUhuLjNbe6x3f2vWzciKeIdnp3Sbcn89/Ff5cf2gx+pq3fbSuksb23NHY1o0AHmqU3tf1ekpxcPHjWOP7sQo8tm0IT5dW6Jdr3l4o53ZgQTTPcdRYax346ajuKt4MvtLz3VuFWI+rSPu6yFcefSgIMZj/AO6H8zfqg11xQW8pQYKudmltwb8ygyeCRXmiH42fMIOjoCAgICAgICAgICAgICAgICCxxuuFPTTzH/txySW55WkgfBRadRtsw0+pkrX5l801Va+R7nvOZ7iXPO+7ibn4rk23a25e/wAfbipFK+y0JUR4YzO0KUCkZDZ+odHWUj2+02aAj/2AEeRIWVP1Q0cqIthtE/Evp9u4Lpw8PPqlSgQYzaA/ZD+YfIoNbegtKh1gUGDg1cTzN0GxbOMvURd5Pk0lBviAgICAgICAgIIQLoF0C6BdAugXQLoMVtTRunoauJvtPhla0c3ZDYeaxtG4bcF+zJW3xL5mvzXP7fL1/wBbcbOF+CwtXTfjyRbwhYtqFKPs2bo6wZ1XiMGl44nNnlPABhu0eLgPC624ad1nP6jnjHhmPefD6JBXReQTdBF0GK2hd9m0cc1/AA/qEGuvKDHYg71D5IMfTNQbJsuz/UM7A4/7f7oN1ugXQLoF0C6BdAugICCm6CLoGZAzIGZBGZAzIIzIGdBxTpQ2EnjlkqqRhlheS+aFgLnwuPtOa0auYTc6bteG7Tejp8bmar22ctZXOYSN43Oaez5ELVNNrtOTNZ3C+oZXTuyxRSSv9yNjpXeTdVqnDM+i7XqVI/U3nBOjPEJy0yhtLGdXGQh0gHZG07+8hZV48+7Rl6vjj9EOu7M4BT4fD1cI36ySHV8rubj8huCt0pFY8OByORfPbuszGdZtBnQOsQa1i1Zme7kNB3BBg6irsg8amNxgbIdA5zmt7Q0C57rm3ggtKZBtmyMfryO5NAH9R/8AlBtGZAzIGZBIKBmQLoJugXQTdB45kEFyCMyCM6CDIgjrEFJlQUmVBBmQUGpHNNEeGKr8IoJ3ZpqaCZ3vPiiefMi6jUMovK5o44IG5YY2Qt92NrYx5NCahE2mVx6WpQkVQQPSUEioQUz1NmOPGxt3oNYq3oLGlpTNK1g46uPutG8/5zCDMbWNa2KBrRZrcwaOQAACDXqYINv2X0bJ3tHkD+qDOZkEhyCQUE3QTdBIKCboF0E3QeVkEEIKSEEWQUkIKC0oKCwoPMxnmg83wuPFBbvo3n7xQW78NefvlBR+zH/xCgkYc73yg9WUZ94oPRtORxQVhiDzLg645G3kgtKjCy86OAHagucOoGQFxDsznWBJ0tbl/nBBicZqOseQdzdAPqgtaaJqDIwVBYCGktadTbf5oLynrMvH5oMxTz5mg80HrnQSHoKs6Cc6CcyCQ5BOZAQLIIIQRZBFkEFBGVBGVBSQgpIQRZBQWoKCEFLkFDig8JHkIMLiVcWm4Fne8Da/eLaoLGHGpHDUfFB6/tF6C3qKUznPncw2DbCxBtfXXvQQzCX8JnflaUFYwyX+OfyD9UHvDhkp3zacgwD6oNjpAWtaL6AWHBBdNeUHo1yCsOQVAoKkFQKCQUH/2Q=="/>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7" name="Rectangle à coins arrondis 6"/>
          <p:cNvSpPr/>
          <p:nvPr/>
        </p:nvSpPr>
        <p:spPr>
          <a:xfrm>
            <a:off x="2267744" y="1700808"/>
            <a:ext cx="1872208" cy="864096"/>
          </a:xfrm>
          <a:prstGeom prst="roundRect">
            <a:avLst/>
          </a:prstGeom>
          <a:ln>
            <a:solidFill>
              <a:srgbClr val="00B0F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solidFill>
                  <a:schemeClr val="tx1"/>
                </a:solidFill>
              </a:rPr>
              <a:t>Day-ahead market</a:t>
            </a:r>
          </a:p>
        </p:txBody>
      </p:sp>
      <p:sp>
        <p:nvSpPr>
          <p:cNvPr id="10" name="Rectangle à coins arrondis 9"/>
          <p:cNvSpPr/>
          <p:nvPr/>
        </p:nvSpPr>
        <p:spPr>
          <a:xfrm>
            <a:off x="3755226" y="2207110"/>
            <a:ext cx="1872208" cy="864096"/>
          </a:xfrm>
          <a:prstGeom prst="roundRect">
            <a:avLst/>
          </a:prstGeom>
          <a:ln>
            <a:solidFill>
              <a:srgbClr val="00B0F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solidFill>
                  <a:schemeClr val="tx1"/>
                </a:solidFill>
              </a:rPr>
              <a:t>Intraday markets</a:t>
            </a:r>
          </a:p>
        </p:txBody>
      </p:sp>
      <p:sp>
        <p:nvSpPr>
          <p:cNvPr id="11" name="Rectangle à coins arrondis 10"/>
          <p:cNvSpPr/>
          <p:nvPr/>
        </p:nvSpPr>
        <p:spPr>
          <a:xfrm>
            <a:off x="4851703" y="1238807"/>
            <a:ext cx="1872208" cy="864096"/>
          </a:xfrm>
          <a:prstGeom prst="roundRect">
            <a:avLst/>
          </a:prstGeom>
          <a:ln>
            <a:solidFill>
              <a:srgbClr val="00B0F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solidFill>
                  <a:schemeClr val="tx1"/>
                </a:solidFill>
              </a:rPr>
              <a:t>Balancing market</a:t>
            </a:r>
          </a:p>
        </p:txBody>
      </p:sp>
      <p:sp>
        <p:nvSpPr>
          <p:cNvPr id="12" name="Rectangle à coins arrondis 11"/>
          <p:cNvSpPr/>
          <p:nvPr/>
        </p:nvSpPr>
        <p:spPr>
          <a:xfrm>
            <a:off x="5773811" y="2420888"/>
            <a:ext cx="1872208" cy="864096"/>
          </a:xfrm>
          <a:prstGeom prst="roundRect">
            <a:avLst/>
          </a:prstGeom>
          <a:ln>
            <a:solidFill>
              <a:srgbClr val="00B0F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solidFill>
                  <a:schemeClr val="tx1"/>
                </a:solidFill>
              </a:rPr>
              <a:t>Reserves/ ancillary services markets</a:t>
            </a:r>
          </a:p>
        </p:txBody>
      </p:sp>
      <p:sp>
        <p:nvSpPr>
          <p:cNvPr id="13" name="Rectangle à coins arrondis 12"/>
          <p:cNvSpPr/>
          <p:nvPr/>
        </p:nvSpPr>
        <p:spPr>
          <a:xfrm>
            <a:off x="5851486" y="3789040"/>
            <a:ext cx="1872208" cy="864096"/>
          </a:xfrm>
          <a:prstGeom prst="roundRect">
            <a:avLst/>
          </a:prstGeom>
          <a:ln>
            <a:solidFill>
              <a:srgbClr val="00B0F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solidFill>
                  <a:schemeClr val="tx1"/>
                </a:solidFill>
              </a:rPr>
              <a:t>Explicit auctions for transmission capacity</a:t>
            </a:r>
          </a:p>
        </p:txBody>
      </p:sp>
      <p:sp>
        <p:nvSpPr>
          <p:cNvPr id="14" name="Rectangle à coins arrondis 13"/>
          <p:cNvSpPr/>
          <p:nvPr/>
        </p:nvSpPr>
        <p:spPr>
          <a:xfrm>
            <a:off x="6118166" y="4869160"/>
            <a:ext cx="1872208" cy="864096"/>
          </a:xfrm>
          <a:prstGeom prst="roundRect">
            <a:avLst/>
          </a:prstGeom>
          <a:ln>
            <a:solidFill>
              <a:srgbClr val="00B0F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solidFill>
                  <a:schemeClr val="tx1"/>
                </a:solidFill>
              </a:rPr>
              <a:t>Implicit auctions</a:t>
            </a:r>
          </a:p>
        </p:txBody>
      </p:sp>
      <p:sp>
        <p:nvSpPr>
          <p:cNvPr id="15" name="Rectangle à coins arrondis 14"/>
          <p:cNvSpPr/>
          <p:nvPr/>
        </p:nvSpPr>
        <p:spPr>
          <a:xfrm>
            <a:off x="844689" y="2157183"/>
            <a:ext cx="1872208" cy="864096"/>
          </a:xfrm>
          <a:prstGeom prst="roundRect">
            <a:avLst/>
          </a:prstGeom>
          <a:ln>
            <a:solidFill>
              <a:srgbClr val="00B0F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smtClean="0">
                <a:solidFill>
                  <a:schemeClr val="tx1"/>
                </a:solidFill>
              </a:rPr>
              <a:t>Market coupling</a:t>
            </a:r>
            <a:endParaRPr lang="en-US" dirty="0">
              <a:solidFill>
                <a:schemeClr val="tx1"/>
              </a:solidFill>
            </a:endParaRPr>
          </a:p>
        </p:txBody>
      </p:sp>
      <p:sp>
        <p:nvSpPr>
          <p:cNvPr id="16" name="Rectangle à coins arrondis 15"/>
          <p:cNvSpPr/>
          <p:nvPr/>
        </p:nvSpPr>
        <p:spPr>
          <a:xfrm>
            <a:off x="801336" y="3212874"/>
            <a:ext cx="1872208" cy="864096"/>
          </a:xfrm>
          <a:prstGeom prst="roundRect">
            <a:avLst/>
          </a:prstGeom>
          <a:ln>
            <a:solidFill>
              <a:srgbClr val="00B0F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solidFill>
                  <a:schemeClr val="tx1"/>
                </a:solidFill>
              </a:rPr>
              <a:t>Market splitting</a:t>
            </a:r>
          </a:p>
        </p:txBody>
      </p:sp>
      <p:sp>
        <p:nvSpPr>
          <p:cNvPr id="17" name="Rectangle à coins arrondis 16"/>
          <p:cNvSpPr/>
          <p:nvPr/>
        </p:nvSpPr>
        <p:spPr>
          <a:xfrm>
            <a:off x="1907704" y="4437112"/>
            <a:ext cx="1872208" cy="864096"/>
          </a:xfrm>
          <a:prstGeom prst="roundRect">
            <a:avLst/>
          </a:prstGeom>
          <a:ln>
            <a:solidFill>
              <a:srgbClr val="00B0F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solidFill>
                  <a:schemeClr val="tx1"/>
                </a:solidFill>
              </a:rPr>
              <a:t>Capacity markets</a:t>
            </a:r>
          </a:p>
        </p:txBody>
      </p:sp>
      <p:sp>
        <p:nvSpPr>
          <p:cNvPr id="18" name="Rectangle à coins arrondis 17"/>
          <p:cNvSpPr/>
          <p:nvPr/>
        </p:nvSpPr>
        <p:spPr>
          <a:xfrm>
            <a:off x="6894973" y="1693573"/>
            <a:ext cx="1872208" cy="864096"/>
          </a:xfrm>
          <a:prstGeom prst="roundRect">
            <a:avLst/>
          </a:prstGeom>
          <a:ln>
            <a:solidFill>
              <a:srgbClr val="00B0F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solidFill>
                  <a:schemeClr val="tx1"/>
                </a:solidFill>
              </a:rPr>
              <a:t>Bilateral / OTC</a:t>
            </a:r>
          </a:p>
        </p:txBody>
      </p:sp>
      <p:sp>
        <p:nvSpPr>
          <p:cNvPr id="19" name="Rectangle à coins arrondis 18"/>
          <p:cNvSpPr/>
          <p:nvPr/>
        </p:nvSpPr>
        <p:spPr>
          <a:xfrm>
            <a:off x="755576" y="4988747"/>
            <a:ext cx="1872208" cy="864096"/>
          </a:xfrm>
          <a:prstGeom prst="roundRect">
            <a:avLst/>
          </a:prstGeom>
          <a:ln>
            <a:solidFill>
              <a:srgbClr val="00B0F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solidFill>
                  <a:schemeClr val="tx1"/>
                </a:solidFill>
              </a:rPr>
              <a:t>Long term contracts</a:t>
            </a:r>
          </a:p>
        </p:txBody>
      </p:sp>
      <p:sp>
        <p:nvSpPr>
          <p:cNvPr id="20" name="Rectangle à coins arrondis 19"/>
          <p:cNvSpPr/>
          <p:nvPr/>
        </p:nvSpPr>
        <p:spPr>
          <a:xfrm>
            <a:off x="7164288" y="3030083"/>
            <a:ext cx="1872208" cy="864096"/>
          </a:xfrm>
          <a:prstGeom prst="roundRect">
            <a:avLst/>
          </a:prstGeom>
          <a:ln>
            <a:solidFill>
              <a:srgbClr val="00B0F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solidFill>
                  <a:schemeClr val="tx1"/>
                </a:solidFill>
              </a:rPr>
              <a:t>Flexibility market</a:t>
            </a:r>
          </a:p>
        </p:txBody>
      </p:sp>
      <p:sp>
        <p:nvSpPr>
          <p:cNvPr id="21" name="Rectangle à coins arrondis 20"/>
          <p:cNvSpPr/>
          <p:nvPr/>
        </p:nvSpPr>
        <p:spPr>
          <a:xfrm>
            <a:off x="395536" y="3933056"/>
            <a:ext cx="1872208" cy="864096"/>
          </a:xfrm>
          <a:prstGeom prst="roundRect">
            <a:avLst/>
          </a:prstGeom>
          <a:ln>
            <a:solidFill>
              <a:srgbClr val="00B0F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solidFill>
                  <a:schemeClr val="tx1"/>
                </a:solidFill>
              </a:rPr>
              <a:t>Base load product</a:t>
            </a:r>
          </a:p>
        </p:txBody>
      </p:sp>
      <p:sp>
        <p:nvSpPr>
          <p:cNvPr id="22" name="Rectangle à coins arrondis 21"/>
          <p:cNvSpPr/>
          <p:nvPr/>
        </p:nvSpPr>
        <p:spPr>
          <a:xfrm>
            <a:off x="2476918" y="2769402"/>
            <a:ext cx="1872208" cy="864096"/>
          </a:xfrm>
          <a:prstGeom prst="roundRect">
            <a:avLst/>
          </a:prstGeom>
          <a:ln>
            <a:solidFill>
              <a:srgbClr val="00B0F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solidFill>
                  <a:schemeClr val="tx1"/>
                </a:solidFill>
              </a:rPr>
              <a:t>Peak load product</a:t>
            </a:r>
          </a:p>
        </p:txBody>
      </p:sp>
      <p:sp>
        <p:nvSpPr>
          <p:cNvPr id="23" name="Rectangle à coins arrondis 22"/>
          <p:cNvSpPr/>
          <p:nvPr/>
        </p:nvSpPr>
        <p:spPr>
          <a:xfrm>
            <a:off x="7198331" y="4330535"/>
            <a:ext cx="1872208" cy="864096"/>
          </a:xfrm>
          <a:prstGeom prst="roundRect">
            <a:avLst/>
          </a:prstGeom>
          <a:ln>
            <a:solidFill>
              <a:srgbClr val="00B0F0"/>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dirty="0">
                <a:solidFill>
                  <a:schemeClr val="tx1"/>
                </a:solidFill>
              </a:rPr>
              <a:t>Congestion management</a:t>
            </a:r>
          </a:p>
        </p:txBody>
      </p:sp>
    </p:spTree>
    <p:extLst>
      <p:ext uri="{BB962C8B-B14F-4D97-AF65-F5344CB8AC3E}">
        <p14:creationId xmlns:p14="http://schemas.microsoft.com/office/powerpoint/2010/main" val="376056947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FFC000"/>
                </a:solidFill>
                <a:latin typeface="+mj-lt"/>
              </a:rPr>
              <a:t>TYNDP 2018– Scenario results- electricity supply </a:t>
            </a:r>
            <a:endParaRPr lang="en-GB" dirty="0">
              <a:solidFill>
                <a:srgbClr val="FFC000"/>
              </a:solidFill>
              <a:latin typeface="+mj-lt"/>
            </a:endParaRPr>
          </a:p>
        </p:txBody>
      </p:sp>
      <p:sp>
        <p:nvSpPr>
          <p:cNvPr id="4" name="Slide Number Placeholder 3"/>
          <p:cNvSpPr>
            <a:spLocks noGrp="1"/>
          </p:cNvSpPr>
          <p:nvPr>
            <p:ph type="sldNum" sz="quarter" idx="10"/>
          </p:nvPr>
        </p:nvSpPr>
        <p:spPr/>
        <p:txBody>
          <a:bodyPr/>
          <a:lstStyle/>
          <a:p>
            <a:pPr>
              <a:defRPr/>
            </a:pPr>
            <a:fld id="{5735F206-A600-4166-8F70-67DE4D521A08}" type="slidenum">
              <a:rPr lang="en-US" altLang="zh-CN" smtClean="0"/>
              <a:pPr>
                <a:defRPr/>
              </a:pPr>
              <a:t>30</a:t>
            </a:fld>
            <a:endParaRPr lang="en-US" altLang="zh-CN"/>
          </a:p>
        </p:txBody>
      </p:sp>
      <p:pic>
        <p:nvPicPr>
          <p:cNvPr id="5" name="Picture 4"/>
          <p:cNvPicPr>
            <a:picLocks noChangeAspect="1"/>
          </p:cNvPicPr>
          <p:nvPr/>
        </p:nvPicPr>
        <p:blipFill>
          <a:blip r:embed="rId2"/>
          <a:stretch>
            <a:fillRect/>
          </a:stretch>
        </p:blipFill>
        <p:spPr>
          <a:xfrm>
            <a:off x="1620428" y="1196752"/>
            <a:ext cx="5892800" cy="4584700"/>
          </a:xfrm>
          <a:prstGeom prst="rect">
            <a:avLst/>
          </a:prstGeom>
        </p:spPr>
      </p:pic>
    </p:spTree>
    <p:extLst>
      <p:ext uri="{BB962C8B-B14F-4D97-AF65-F5344CB8AC3E}">
        <p14:creationId xmlns:p14="http://schemas.microsoft.com/office/powerpoint/2010/main" val="61902806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FFC000"/>
                </a:solidFill>
                <a:latin typeface="+mj-lt"/>
              </a:rPr>
              <a:t>TYNDP 2018– Scenario results- electricity supply </a:t>
            </a:r>
            <a:endParaRPr lang="en-GB" dirty="0">
              <a:solidFill>
                <a:srgbClr val="FFC000"/>
              </a:solidFill>
              <a:latin typeface="+mj-lt"/>
            </a:endParaRPr>
          </a:p>
        </p:txBody>
      </p:sp>
      <p:sp>
        <p:nvSpPr>
          <p:cNvPr id="4" name="Slide Number Placeholder 3"/>
          <p:cNvSpPr>
            <a:spLocks noGrp="1"/>
          </p:cNvSpPr>
          <p:nvPr>
            <p:ph type="sldNum" sz="quarter" idx="10"/>
          </p:nvPr>
        </p:nvSpPr>
        <p:spPr/>
        <p:txBody>
          <a:bodyPr/>
          <a:lstStyle/>
          <a:p>
            <a:pPr>
              <a:defRPr/>
            </a:pPr>
            <a:fld id="{5735F206-A600-4166-8F70-67DE4D521A08}" type="slidenum">
              <a:rPr lang="en-US" altLang="zh-CN" smtClean="0"/>
              <a:pPr>
                <a:defRPr/>
              </a:pPr>
              <a:t>31</a:t>
            </a:fld>
            <a:endParaRPr lang="en-US" altLang="zh-CN"/>
          </a:p>
        </p:txBody>
      </p:sp>
      <p:pic>
        <p:nvPicPr>
          <p:cNvPr id="3" name="Picture 2"/>
          <p:cNvPicPr>
            <a:picLocks noChangeAspect="1"/>
          </p:cNvPicPr>
          <p:nvPr/>
        </p:nvPicPr>
        <p:blipFill>
          <a:blip r:embed="rId2"/>
          <a:stretch>
            <a:fillRect/>
          </a:stretch>
        </p:blipFill>
        <p:spPr>
          <a:xfrm>
            <a:off x="1158561" y="1340768"/>
            <a:ext cx="6816533" cy="4809273"/>
          </a:xfrm>
          <a:prstGeom prst="rect">
            <a:avLst/>
          </a:prstGeom>
        </p:spPr>
      </p:pic>
    </p:spTree>
    <p:extLst>
      <p:ext uri="{BB962C8B-B14F-4D97-AF65-F5344CB8AC3E}">
        <p14:creationId xmlns:p14="http://schemas.microsoft.com/office/powerpoint/2010/main" val="20541820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FFC000"/>
                </a:solidFill>
                <a:latin typeface="+mj-lt"/>
              </a:rPr>
              <a:t>TYNDP 2018– Scenario results- Increase in RES </a:t>
            </a:r>
            <a:endParaRPr lang="en-GB" dirty="0">
              <a:solidFill>
                <a:srgbClr val="FFC000"/>
              </a:solidFill>
              <a:latin typeface="+mj-lt"/>
            </a:endParaRPr>
          </a:p>
        </p:txBody>
      </p:sp>
      <p:sp>
        <p:nvSpPr>
          <p:cNvPr id="4" name="Slide Number Placeholder 3"/>
          <p:cNvSpPr>
            <a:spLocks noGrp="1"/>
          </p:cNvSpPr>
          <p:nvPr>
            <p:ph type="sldNum" sz="quarter" idx="10"/>
          </p:nvPr>
        </p:nvSpPr>
        <p:spPr/>
        <p:txBody>
          <a:bodyPr/>
          <a:lstStyle/>
          <a:p>
            <a:pPr>
              <a:defRPr/>
            </a:pPr>
            <a:fld id="{5735F206-A600-4166-8F70-67DE4D521A08}" type="slidenum">
              <a:rPr lang="en-US" altLang="zh-CN" smtClean="0"/>
              <a:pPr>
                <a:defRPr/>
              </a:pPr>
              <a:t>32</a:t>
            </a:fld>
            <a:endParaRPr lang="en-US" altLang="zh-CN"/>
          </a:p>
        </p:txBody>
      </p:sp>
      <p:pic>
        <p:nvPicPr>
          <p:cNvPr id="5" name="Picture 4"/>
          <p:cNvPicPr>
            <a:picLocks noChangeAspect="1"/>
          </p:cNvPicPr>
          <p:nvPr/>
        </p:nvPicPr>
        <p:blipFill>
          <a:blip r:embed="rId2"/>
          <a:stretch>
            <a:fillRect/>
          </a:stretch>
        </p:blipFill>
        <p:spPr>
          <a:xfrm>
            <a:off x="1222465" y="1220911"/>
            <a:ext cx="6962529" cy="4823050"/>
          </a:xfrm>
          <a:prstGeom prst="rect">
            <a:avLst/>
          </a:prstGeom>
        </p:spPr>
      </p:pic>
    </p:spTree>
    <p:extLst>
      <p:ext uri="{BB962C8B-B14F-4D97-AF65-F5344CB8AC3E}">
        <p14:creationId xmlns:p14="http://schemas.microsoft.com/office/powerpoint/2010/main" val="379733149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FFC000"/>
                </a:solidFill>
                <a:latin typeface="+mj-lt"/>
              </a:rPr>
              <a:t>TYNDP 2018– Scenario results- emission reductions</a:t>
            </a:r>
            <a:endParaRPr lang="en-GB" dirty="0">
              <a:solidFill>
                <a:srgbClr val="FFC000"/>
              </a:solidFill>
              <a:latin typeface="+mj-lt"/>
            </a:endParaRPr>
          </a:p>
        </p:txBody>
      </p:sp>
      <p:sp>
        <p:nvSpPr>
          <p:cNvPr id="4" name="Slide Number Placeholder 3"/>
          <p:cNvSpPr>
            <a:spLocks noGrp="1"/>
          </p:cNvSpPr>
          <p:nvPr>
            <p:ph type="sldNum" sz="quarter" idx="10"/>
          </p:nvPr>
        </p:nvSpPr>
        <p:spPr/>
        <p:txBody>
          <a:bodyPr/>
          <a:lstStyle/>
          <a:p>
            <a:pPr>
              <a:defRPr/>
            </a:pPr>
            <a:fld id="{5735F206-A600-4166-8F70-67DE4D521A08}" type="slidenum">
              <a:rPr lang="en-US" altLang="zh-CN" smtClean="0"/>
              <a:pPr>
                <a:defRPr/>
              </a:pPr>
              <a:t>33</a:t>
            </a:fld>
            <a:endParaRPr lang="en-US" altLang="zh-CN"/>
          </a:p>
        </p:txBody>
      </p:sp>
      <p:pic>
        <p:nvPicPr>
          <p:cNvPr id="3" name="Picture 2"/>
          <p:cNvPicPr>
            <a:picLocks noChangeAspect="1"/>
          </p:cNvPicPr>
          <p:nvPr/>
        </p:nvPicPr>
        <p:blipFill>
          <a:blip r:embed="rId2"/>
          <a:stretch>
            <a:fillRect/>
          </a:stretch>
        </p:blipFill>
        <p:spPr>
          <a:xfrm>
            <a:off x="1090473" y="1646172"/>
            <a:ext cx="7322727" cy="4052102"/>
          </a:xfrm>
          <a:prstGeom prst="rect">
            <a:avLst/>
          </a:prstGeom>
        </p:spPr>
      </p:pic>
    </p:spTree>
    <p:extLst>
      <p:ext uri="{BB962C8B-B14F-4D97-AF65-F5344CB8AC3E}">
        <p14:creationId xmlns:p14="http://schemas.microsoft.com/office/powerpoint/2010/main" val="174008700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FFC000"/>
                </a:solidFill>
                <a:latin typeface="+mj-lt"/>
              </a:rPr>
              <a:t>TYNDP 2018– Scenario results- marginal cost</a:t>
            </a:r>
            <a:endParaRPr lang="en-GB" dirty="0">
              <a:solidFill>
                <a:srgbClr val="FFC000"/>
              </a:solidFill>
              <a:latin typeface="+mj-lt"/>
            </a:endParaRPr>
          </a:p>
        </p:txBody>
      </p:sp>
      <p:sp>
        <p:nvSpPr>
          <p:cNvPr id="4" name="Slide Number Placeholder 3"/>
          <p:cNvSpPr>
            <a:spLocks noGrp="1"/>
          </p:cNvSpPr>
          <p:nvPr>
            <p:ph type="sldNum" sz="quarter" idx="10"/>
          </p:nvPr>
        </p:nvSpPr>
        <p:spPr/>
        <p:txBody>
          <a:bodyPr/>
          <a:lstStyle/>
          <a:p>
            <a:pPr>
              <a:defRPr/>
            </a:pPr>
            <a:fld id="{5735F206-A600-4166-8F70-67DE4D521A08}" type="slidenum">
              <a:rPr lang="en-US" altLang="zh-CN" smtClean="0"/>
              <a:pPr>
                <a:defRPr/>
              </a:pPr>
              <a:t>34</a:t>
            </a:fld>
            <a:endParaRPr lang="en-US" altLang="zh-CN"/>
          </a:p>
        </p:txBody>
      </p:sp>
      <p:pic>
        <p:nvPicPr>
          <p:cNvPr id="5" name="Picture 4"/>
          <p:cNvPicPr>
            <a:picLocks noChangeAspect="1"/>
          </p:cNvPicPr>
          <p:nvPr/>
        </p:nvPicPr>
        <p:blipFill>
          <a:blip r:embed="rId2"/>
          <a:stretch>
            <a:fillRect/>
          </a:stretch>
        </p:blipFill>
        <p:spPr>
          <a:xfrm>
            <a:off x="979078" y="1148700"/>
            <a:ext cx="7175500" cy="5219700"/>
          </a:xfrm>
          <a:prstGeom prst="rect">
            <a:avLst/>
          </a:prstGeom>
        </p:spPr>
      </p:pic>
    </p:spTree>
    <p:extLst>
      <p:ext uri="{BB962C8B-B14F-4D97-AF65-F5344CB8AC3E}">
        <p14:creationId xmlns:p14="http://schemas.microsoft.com/office/powerpoint/2010/main" val="34835337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FFC000"/>
                </a:solidFill>
                <a:latin typeface="+mj-lt"/>
              </a:rPr>
              <a:t>TYNDP 2018– Projects – Mid term </a:t>
            </a:r>
            <a:endParaRPr lang="en-GB" dirty="0">
              <a:solidFill>
                <a:srgbClr val="FFC000"/>
              </a:solidFill>
              <a:latin typeface="+mj-lt"/>
            </a:endParaRPr>
          </a:p>
        </p:txBody>
      </p:sp>
      <p:sp>
        <p:nvSpPr>
          <p:cNvPr id="4" name="Slide Number Placeholder 3"/>
          <p:cNvSpPr>
            <a:spLocks noGrp="1"/>
          </p:cNvSpPr>
          <p:nvPr>
            <p:ph type="sldNum" sz="quarter" idx="10"/>
          </p:nvPr>
        </p:nvSpPr>
        <p:spPr/>
        <p:txBody>
          <a:bodyPr/>
          <a:lstStyle/>
          <a:p>
            <a:pPr>
              <a:defRPr/>
            </a:pPr>
            <a:fld id="{5735F206-A600-4166-8F70-67DE4D521A08}" type="slidenum">
              <a:rPr lang="en-US" altLang="zh-CN" smtClean="0"/>
              <a:pPr>
                <a:defRPr/>
              </a:pPr>
              <a:t>35</a:t>
            </a:fld>
            <a:endParaRPr lang="en-US" altLang="zh-CN"/>
          </a:p>
        </p:txBody>
      </p:sp>
      <p:pic>
        <p:nvPicPr>
          <p:cNvPr id="6" name="Picture 5"/>
          <p:cNvPicPr>
            <a:picLocks noChangeAspect="1"/>
          </p:cNvPicPr>
          <p:nvPr/>
        </p:nvPicPr>
        <p:blipFill>
          <a:blip r:embed="rId2"/>
          <a:stretch>
            <a:fillRect/>
          </a:stretch>
        </p:blipFill>
        <p:spPr>
          <a:xfrm>
            <a:off x="1456313" y="5780068"/>
            <a:ext cx="6840193" cy="353104"/>
          </a:xfrm>
          <a:prstGeom prst="rect">
            <a:avLst/>
          </a:prstGeom>
        </p:spPr>
      </p:pic>
      <p:pic>
        <p:nvPicPr>
          <p:cNvPr id="7" name="Picture 6"/>
          <p:cNvPicPr>
            <a:picLocks noChangeAspect="1"/>
          </p:cNvPicPr>
          <p:nvPr/>
        </p:nvPicPr>
        <p:blipFill>
          <a:blip r:embed="rId3"/>
          <a:stretch>
            <a:fillRect/>
          </a:stretch>
        </p:blipFill>
        <p:spPr>
          <a:xfrm>
            <a:off x="1963453" y="1092819"/>
            <a:ext cx="5206750" cy="4399502"/>
          </a:xfrm>
          <a:prstGeom prst="rect">
            <a:avLst/>
          </a:prstGeom>
        </p:spPr>
      </p:pic>
    </p:spTree>
    <p:extLst>
      <p:ext uri="{BB962C8B-B14F-4D97-AF65-F5344CB8AC3E}">
        <p14:creationId xmlns:p14="http://schemas.microsoft.com/office/powerpoint/2010/main" val="229666648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FFC000"/>
                </a:solidFill>
                <a:latin typeface="+mj-lt"/>
              </a:rPr>
              <a:t>TYNDP 2018– Projects – Long term </a:t>
            </a:r>
            <a:endParaRPr lang="en-GB" dirty="0">
              <a:solidFill>
                <a:srgbClr val="FFC000"/>
              </a:solidFill>
              <a:latin typeface="+mj-lt"/>
            </a:endParaRPr>
          </a:p>
        </p:txBody>
      </p:sp>
      <p:sp>
        <p:nvSpPr>
          <p:cNvPr id="4" name="Slide Number Placeholder 3"/>
          <p:cNvSpPr>
            <a:spLocks noGrp="1"/>
          </p:cNvSpPr>
          <p:nvPr>
            <p:ph type="sldNum" sz="quarter" idx="10"/>
          </p:nvPr>
        </p:nvSpPr>
        <p:spPr/>
        <p:txBody>
          <a:bodyPr/>
          <a:lstStyle/>
          <a:p>
            <a:pPr>
              <a:defRPr/>
            </a:pPr>
            <a:fld id="{5735F206-A600-4166-8F70-67DE4D521A08}" type="slidenum">
              <a:rPr lang="en-US" altLang="zh-CN" smtClean="0"/>
              <a:pPr>
                <a:defRPr/>
              </a:pPr>
              <a:t>36</a:t>
            </a:fld>
            <a:endParaRPr lang="en-US" altLang="zh-CN"/>
          </a:p>
        </p:txBody>
      </p:sp>
      <p:pic>
        <p:nvPicPr>
          <p:cNvPr id="6" name="Picture 5"/>
          <p:cNvPicPr>
            <a:picLocks noChangeAspect="1"/>
          </p:cNvPicPr>
          <p:nvPr/>
        </p:nvPicPr>
        <p:blipFill>
          <a:blip r:embed="rId2"/>
          <a:stretch>
            <a:fillRect/>
          </a:stretch>
        </p:blipFill>
        <p:spPr>
          <a:xfrm>
            <a:off x="1456313" y="5780068"/>
            <a:ext cx="6840193" cy="353104"/>
          </a:xfrm>
          <a:prstGeom prst="rect">
            <a:avLst/>
          </a:prstGeom>
        </p:spPr>
      </p:pic>
      <p:pic>
        <p:nvPicPr>
          <p:cNvPr id="3" name="Picture 2"/>
          <p:cNvPicPr>
            <a:picLocks noChangeAspect="1"/>
          </p:cNvPicPr>
          <p:nvPr/>
        </p:nvPicPr>
        <p:blipFill>
          <a:blip r:embed="rId3"/>
          <a:stretch>
            <a:fillRect/>
          </a:stretch>
        </p:blipFill>
        <p:spPr>
          <a:xfrm>
            <a:off x="2263696" y="1460810"/>
            <a:ext cx="4962294" cy="4145424"/>
          </a:xfrm>
          <a:prstGeom prst="rect">
            <a:avLst/>
          </a:prstGeom>
        </p:spPr>
      </p:pic>
    </p:spTree>
    <p:extLst>
      <p:ext uri="{BB962C8B-B14F-4D97-AF65-F5344CB8AC3E}">
        <p14:creationId xmlns:p14="http://schemas.microsoft.com/office/powerpoint/2010/main" val="385821910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FFC000"/>
                </a:solidFill>
                <a:latin typeface="+mj-lt"/>
              </a:rPr>
              <a:t>TYNDP 2018– Projects – Future</a:t>
            </a:r>
            <a:endParaRPr lang="en-GB" dirty="0">
              <a:solidFill>
                <a:srgbClr val="FFC000"/>
              </a:solidFill>
              <a:latin typeface="+mj-lt"/>
            </a:endParaRPr>
          </a:p>
        </p:txBody>
      </p:sp>
      <p:sp>
        <p:nvSpPr>
          <p:cNvPr id="4" name="Slide Number Placeholder 3"/>
          <p:cNvSpPr>
            <a:spLocks noGrp="1"/>
          </p:cNvSpPr>
          <p:nvPr>
            <p:ph type="sldNum" sz="quarter" idx="10"/>
          </p:nvPr>
        </p:nvSpPr>
        <p:spPr/>
        <p:txBody>
          <a:bodyPr/>
          <a:lstStyle/>
          <a:p>
            <a:pPr>
              <a:defRPr/>
            </a:pPr>
            <a:fld id="{5735F206-A600-4166-8F70-67DE4D521A08}" type="slidenum">
              <a:rPr lang="en-US" altLang="zh-CN" smtClean="0"/>
              <a:pPr>
                <a:defRPr/>
              </a:pPr>
              <a:t>37</a:t>
            </a:fld>
            <a:endParaRPr lang="en-US" altLang="zh-CN"/>
          </a:p>
        </p:txBody>
      </p:sp>
      <p:pic>
        <p:nvPicPr>
          <p:cNvPr id="6" name="Picture 5"/>
          <p:cNvPicPr>
            <a:picLocks noChangeAspect="1"/>
          </p:cNvPicPr>
          <p:nvPr/>
        </p:nvPicPr>
        <p:blipFill>
          <a:blip r:embed="rId2"/>
          <a:stretch>
            <a:fillRect/>
          </a:stretch>
        </p:blipFill>
        <p:spPr>
          <a:xfrm>
            <a:off x="1456313" y="5780068"/>
            <a:ext cx="6840193" cy="353104"/>
          </a:xfrm>
          <a:prstGeom prst="rect">
            <a:avLst/>
          </a:prstGeom>
        </p:spPr>
      </p:pic>
      <p:pic>
        <p:nvPicPr>
          <p:cNvPr id="5" name="Picture 4"/>
          <p:cNvPicPr>
            <a:picLocks noChangeAspect="1"/>
          </p:cNvPicPr>
          <p:nvPr/>
        </p:nvPicPr>
        <p:blipFill>
          <a:blip r:embed="rId3"/>
          <a:stretch>
            <a:fillRect/>
          </a:stretch>
        </p:blipFill>
        <p:spPr>
          <a:xfrm>
            <a:off x="2065854" y="1059366"/>
            <a:ext cx="5325009" cy="4538546"/>
          </a:xfrm>
          <a:prstGeom prst="rect">
            <a:avLst/>
          </a:prstGeom>
        </p:spPr>
      </p:pic>
    </p:spTree>
    <p:extLst>
      <p:ext uri="{BB962C8B-B14F-4D97-AF65-F5344CB8AC3E}">
        <p14:creationId xmlns:p14="http://schemas.microsoft.com/office/powerpoint/2010/main" val="370850789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FFC000"/>
                </a:solidFill>
                <a:latin typeface="+mj-lt"/>
              </a:rPr>
              <a:t>TYNDP 2018– Projects – All projects</a:t>
            </a:r>
            <a:endParaRPr lang="en-GB" dirty="0">
              <a:solidFill>
                <a:srgbClr val="FFC000"/>
              </a:solidFill>
              <a:latin typeface="+mj-lt"/>
            </a:endParaRPr>
          </a:p>
        </p:txBody>
      </p:sp>
      <p:sp>
        <p:nvSpPr>
          <p:cNvPr id="4" name="Slide Number Placeholder 3"/>
          <p:cNvSpPr>
            <a:spLocks noGrp="1"/>
          </p:cNvSpPr>
          <p:nvPr>
            <p:ph type="sldNum" sz="quarter" idx="10"/>
          </p:nvPr>
        </p:nvSpPr>
        <p:spPr/>
        <p:txBody>
          <a:bodyPr/>
          <a:lstStyle/>
          <a:p>
            <a:pPr>
              <a:defRPr/>
            </a:pPr>
            <a:fld id="{5735F206-A600-4166-8F70-67DE4D521A08}" type="slidenum">
              <a:rPr lang="en-US" altLang="zh-CN" smtClean="0"/>
              <a:pPr>
                <a:defRPr/>
              </a:pPr>
              <a:t>38</a:t>
            </a:fld>
            <a:endParaRPr lang="en-US" altLang="zh-CN"/>
          </a:p>
        </p:txBody>
      </p:sp>
      <p:pic>
        <p:nvPicPr>
          <p:cNvPr id="6" name="Picture 5"/>
          <p:cNvPicPr>
            <a:picLocks noChangeAspect="1"/>
          </p:cNvPicPr>
          <p:nvPr/>
        </p:nvPicPr>
        <p:blipFill>
          <a:blip r:embed="rId2"/>
          <a:stretch>
            <a:fillRect/>
          </a:stretch>
        </p:blipFill>
        <p:spPr>
          <a:xfrm>
            <a:off x="1456313" y="5780068"/>
            <a:ext cx="6840193" cy="353104"/>
          </a:xfrm>
          <a:prstGeom prst="rect">
            <a:avLst/>
          </a:prstGeom>
        </p:spPr>
      </p:pic>
      <p:pic>
        <p:nvPicPr>
          <p:cNvPr id="3" name="Picture 2"/>
          <p:cNvPicPr>
            <a:picLocks noChangeAspect="1"/>
          </p:cNvPicPr>
          <p:nvPr/>
        </p:nvPicPr>
        <p:blipFill>
          <a:blip r:embed="rId3"/>
          <a:stretch>
            <a:fillRect/>
          </a:stretch>
        </p:blipFill>
        <p:spPr>
          <a:xfrm>
            <a:off x="2074127" y="936702"/>
            <a:ext cx="5367530" cy="4567760"/>
          </a:xfrm>
          <a:prstGeom prst="rect">
            <a:avLst/>
          </a:prstGeom>
        </p:spPr>
      </p:pic>
    </p:spTree>
    <p:extLst>
      <p:ext uri="{BB962C8B-B14F-4D97-AF65-F5344CB8AC3E}">
        <p14:creationId xmlns:p14="http://schemas.microsoft.com/office/powerpoint/2010/main" val="173143701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26635" y="2524345"/>
            <a:ext cx="7186565" cy="1080120"/>
          </a:xfrm>
        </p:spPr>
        <p:txBody>
          <a:bodyPr/>
          <a:lstStyle/>
          <a:p>
            <a:pPr algn="ctr">
              <a:lnSpc>
                <a:spcPct val="100000"/>
              </a:lnSpc>
            </a:pPr>
            <a:r>
              <a:rPr lang="en-US" sz="4000" b="1" i="1" dirty="0" smtClean="0">
                <a:solidFill>
                  <a:srgbClr val="00B0F0"/>
                </a:solidFill>
              </a:rPr>
              <a:t>[5] </a:t>
            </a:r>
            <a:br>
              <a:rPr lang="en-US" sz="4000" b="1" i="1" dirty="0" smtClean="0">
                <a:solidFill>
                  <a:srgbClr val="00B0F0"/>
                </a:solidFill>
              </a:rPr>
            </a:br>
            <a:r>
              <a:rPr lang="en-US" sz="4000" b="1" i="1" dirty="0" smtClean="0">
                <a:solidFill>
                  <a:srgbClr val="00B0F0"/>
                </a:solidFill>
              </a:rPr>
              <a:t>Other </a:t>
            </a:r>
            <a:r>
              <a:rPr lang="en-GB" b="1" i="1" dirty="0" smtClean="0">
                <a:solidFill>
                  <a:srgbClr val="00B0F0"/>
                </a:solidFill>
              </a:rPr>
              <a:t>Changes </a:t>
            </a:r>
            <a:r>
              <a:rPr lang="en-GB" b="1" i="1" dirty="0" smtClean="0">
                <a:solidFill>
                  <a:srgbClr val="00B0F0"/>
                </a:solidFill>
              </a:rPr>
              <a:t>are coming</a:t>
            </a:r>
            <a:r>
              <a:rPr lang="en-GB" b="1" i="1" smtClean="0">
                <a:solidFill>
                  <a:srgbClr val="00B0F0"/>
                </a:solidFill>
              </a:rPr>
              <a:t>: </a:t>
            </a:r>
            <a:r>
              <a:rPr lang="en-GB" b="1" i="1" smtClean="0">
                <a:solidFill>
                  <a:srgbClr val="00B0F0"/>
                </a:solidFill>
              </a:rPr>
              <a:t>Tomorrow </a:t>
            </a:r>
            <a:r>
              <a:rPr lang="en-GB" b="1" i="1" smtClean="0">
                <a:solidFill>
                  <a:srgbClr val="00B0F0"/>
                </a:solidFill>
                <a:sym typeface="Wingdings" panose="05000000000000000000" pitchFamily="2" charset="2"/>
              </a:rPr>
              <a:t></a:t>
            </a:r>
            <a:endParaRPr lang="en-GB" b="1" i="1" dirty="0">
              <a:solidFill>
                <a:srgbClr val="00B0F0"/>
              </a:solidFill>
            </a:endParaRPr>
          </a:p>
        </p:txBody>
      </p:sp>
      <p:sp>
        <p:nvSpPr>
          <p:cNvPr id="4" name="Slide Number Placeholder 3"/>
          <p:cNvSpPr>
            <a:spLocks noGrp="1"/>
          </p:cNvSpPr>
          <p:nvPr>
            <p:ph type="sldNum" sz="quarter" idx="10"/>
          </p:nvPr>
        </p:nvSpPr>
        <p:spPr/>
        <p:txBody>
          <a:bodyPr/>
          <a:lstStyle/>
          <a:p>
            <a:pPr>
              <a:defRPr/>
            </a:pPr>
            <a:fld id="{5735F206-A600-4166-8F70-67DE4D521A08}" type="slidenum">
              <a:rPr lang="en-US" altLang="zh-CN" smtClean="0"/>
              <a:pPr>
                <a:defRPr/>
              </a:pPr>
              <a:t>39</a:t>
            </a:fld>
            <a:endParaRPr lang="en-US" altLang="zh-CN"/>
          </a:p>
        </p:txBody>
      </p:sp>
      <p:sp>
        <p:nvSpPr>
          <p:cNvPr id="7" name="TextBox 6"/>
          <p:cNvSpPr txBox="1"/>
          <p:nvPr/>
        </p:nvSpPr>
        <p:spPr>
          <a:xfrm>
            <a:off x="4527395" y="1761893"/>
            <a:ext cx="184731" cy="369332"/>
          </a:xfrm>
          <a:prstGeom prst="rect">
            <a:avLst/>
          </a:prstGeom>
          <a:noFill/>
        </p:spPr>
        <p:txBody>
          <a:bodyPr wrap="none" rtlCol="0">
            <a:spAutoFit/>
          </a:bodyPr>
          <a:lstStyle/>
          <a:p>
            <a:endParaRPr lang="en-GB"/>
          </a:p>
        </p:txBody>
      </p:sp>
    </p:spTree>
    <p:extLst>
      <p:ext uri="{BB962C8B-B14F-4D97-AF65-F5344CB8AC3E}">
        <p14:creationId xmlns:p14="http://schemas.microsoft.com/office/powerpoint/2010/main" val="28121206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26635" y="2524345"/>
            <a:ext cx="7186565" cy="1080120"/>
          </a:xfrm>
        </p:spPr>
        <p:txBody>
          <a:bodyPr/>
          <a:lstStyle/>
          <a:p>
            <a:pPr algn="ctr">
              <a:lnSpc>
                <a:spcPct val="100000"/>
              </a:lnSpc>
            </a:pPr>
            <a:r>
              <a:rPr lang="en-US" sz="4000" b="1" i="1" dirty="0" smtClean="0">
                <a:solidFill>
                  <a:srgbClr val="00B0F0"/>
                </a:solidFill>
                <a:latin typeface="+mj-lt"/>
              </a:rPr>
              <a:t>[1] </a:t>
            </a:r>
            <a:br>
              <a:rPr lang="en-US" sz="4000" b="1" i="1" dirty="0" smtClean="0">
                <a:solidFill>
                  <a:srgbClr val="00B0F0"/>
                </a:solidFill>
                <a:latin typeface="+mj-lt"/>
              </a:rPr>
            </a:br>
            <a:r>
              <a:rPr lang="en-US" sz="4000" b="1" i="1" dirty="0" smtClean="0">
                <a:solidFill>
                  <a:srgbClr val="00B0F0"/>
                </a:solidFill>
                <a:latin typeface="+mj-lt"/>
              </a:rPr>
              <a:t>El. </a:t>
            </a:r>
            <a:r>
              <a:rPr lang="en-US" sz="4000" b="1" i="1" dirty="0">
                <a:solidFill>
                  <a:srgbClr val="00B0F0"/>
                </a:solidFill>
                <a:latin typeface="+mj-lt"/>
              </a:rPr>
              <a:t>Day-Ahead </a:t>
            </a:r>
            <a:r>
              <a:rPr lang="en-US" sz="4000" b="1" i="1" dirty="0" smtClean="0">
                <a:solidFill>
                  <a:srgbClr val="00B0F0"/>
                </a:solidFill>
                <a:latin typeface="+mj-lt"/>
              </a:rPr>
              <a:t>Energy Markets</a:t>
            </a:r>
            <a:br>
              <a:rPr lang="en-US" sz="4000" b="1" i="1" dirty="0" smtClean="0">
                <a:solidFill>
                  <a:srgbClr val="00B0F0"/>
                </a:solidFill>
                <a:latin typeface="+mj-lt"/>
              </a:rPr>
            </a:br>
            <a:r>
              <a:rPr lang="en-US" sz="4000" b="1" i="1" dirty="0" smtClean="0">
                <a:solidFill>
                  <a:srgbClr val="00B0F0"/>
                </a:solidFill>
                <a:latin typeface="+mj-lt"/>
              </a:rPr>
              <a:t>&amp; European Coupling</a:t>
            </a:r>
            <a:endParaRPr lang="en-GB" sz="4000" b="1" i="1" dirty="0">
              <a:solidFill>
                <a:srgbClr val="00B0F0"/>
              </a:solidFill>
              <a:latin typeface="+mj-lt"/>
            </a:endParaRPr>
          </a:p>
        </p:txBody>
      </p:sp>
      <p:sp>
        <p:nvSpPr>
          <p:cNvPr id="4" name="Slide Number Placeholder 3"/>
          <p:cNvSpPr>
            <a:spLocks noGrp="1"/>
          </p:cNvSpPr>
          <p:nvPr>
            <p:ph type="sldNum" sz="quarter" idx="10"/>
          </p:nvPr>
        </p:nvSpPr>
        <p:spPr/>
        <p:txBody>
          <a:bodyPr/>
          <a:lstStyle/>
          <a:p>
            <a:pPr>
              <a:defRPr/>
            </a:pPr>
            <a:fld id="{5735F206-A600-4166-8F70-67DE4D521A08}" type="slidenum">
              <a:rPr lang="en-US" altLang="zh-CN" smtClean="0"/>
              <a:pPr>
                <a:defRPr/>
              </a:pPr>
              <a:t>4</a:t>
            </a:fld>
            <a:endParaRPr lang="en-US" altLang="zh-CN"/>
          </a:p>
        </p:txBody>
      </p:sp>
      <p:sp>
        <p:nvSpPr>
          <p:cNvPr id="7" name="TextBox 6"/>
          <p:cNvSpPr txBox="1"/>
          <p:nvPr/>
        </p:nvSpPr>
        <p:spPr>
          <a:xfrm>
            <a:off x="4527395" y="1761893"/>
            <a:ext cx="184731" cy="369332"/>
          </a:xfrm>
          <a:prstGeom prst="rect">
            <a:avLst/>
          </a:prstGeom>
          <a:noFill/>
        </p:spPr>
        <p:txBody>
          <a:bodyPr wrap="none" rtlCol="0">
            <a:spAutoFit/>
          </a:bodyPr>
          <a:lstStyle/>
          <a:p>
            <a:endParaRPr lang="en-GB"/>
          </a:p>
        </p:txBody>
      </p:sp>
    </p:spTree>
    <p:extLst>
      <p:ext uri="{BB962C8B-B14F-4D97-AF65-F5344CB8AC3E}">
        <p14:creationId xmlns:p14="http://schemas.microsoft.com/office/powerpoint/2010/main" val="215939422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re 1"/>
          <p:cNvSpPr>
            <a:spLocks noGrp="1"/>
          </p:cNvSpPr>
          <p:nvPr>
            <p:ph type="ctrTitle"/>
          </p:nvPr>
        </p:nvSpPr>
        <p:spPr>
          <a:xfrm>
            <a:off x="1907704" y="1052736"/>
            <a:ext cx="7054850" cy="571500"/>
          </a:xfrm>
        </p:spPr>
        <p:txBody>
          <a:bodyPr/>
          <a:lstStyle/>
          <a:p>
            <a:r>
              <a:rPr lang="fr-FR" altLang="it-IT" sz="3200" dirty="0" err="1" smtClean="0">
                <a:latin typeface="+mj-lt"/>
              </a:rPr>
              <a:t>Many</a:t>
            </a:r>
            <a:r>
              <a:rPr lang="fr-FR" altLang="it-IT" sz="3200" dirty="0" smtClean="0">
                <a:latin typeface="+mj-lt"/>
              </a:rPr>
              <a:t> </a:t>
            </a:r>
            <a:r>
              <a:rPr lang="fr-FR" altLang="it-IT" sz="3200" dirty="0" err="1" smtClean="0">
                <a:latin typeface="+mj-lt"/>
              </a:rPr>
              <a:t>thanks</a:t>
            </a:r>
            <a:r>
              <a:rPr lang="fr-FR" altLang="it-IT" sz="3200" dirty="0" smtClean="0">
                <a:latin typeface="+mj-lt"/>
              </a:rPr>
              <a:t> for </a:t>
            </a:r>
            <a:r>
              <a:rPr lang="fr-FR" altLang="it-IT" sz="3200" dirty="0" err="1" smtClean="0">
                <a:latin typeface="+mj-lt"/>
              </a:rPr>
              <a:t>your</a:t>
            </a:r>
            <a:r>
              <a:rPr lang="fr-FR" altLang="it-IT" sz="3200" dirty="0" smtClean="0">
                <a:latin typeface="+mj-lt"/>
              </a:rPr>
              <a:t> patience!</a:t>
            </a:r>
          </a:p>
        </p:txBody>
      </p:sp>
      <p:pic>
        <p:nvPicPr>
          <p:cNvPr id="7" name="Picture 6" descr="Gjm_Photo_Jan2009.JPG"/>
          <p:cNvPicPr>
            <a:picLocks noChangeAspect="1"/>
          </p:cNvPicPr>
          <p:nvPr/>
        </p:nvPicPr>
        <p:blipFill>
          <a:blip r:embed="rId3"/>
          <a:stretch>
            <a:fillRect/>
          </a:stretch>
        </p:blipFill>
        <p:spPr>
          <a:xfrm>
            <a:off x="2555776" y="2132856"/>
            <a:ext cx="3857652" cy="2893239"/>
          </a:xfrm>
          <a:prstGeom prst="rect">
            <a:avLst/>
          </a:prstGeom>
          <a:ln>
            <a:solidFill>
              <a:srgbClr val="C00000"/>
            </a:solidFill>
          </a:ln>
          <a:effectLst>
            <a:glow rad="228600">
              <a:schemeClr val="accent2">
                <a:satMod val="175000"/>
                <a:alpha val="40000"/>
              </a:schemeClr>
            </a:glow>
          </a:effectLst>
        </p:spPr>
      </p:pic>
    </p:spTree>
    <p:extLst>
      <p:ext uri="{BB962C8B-B14F-4D97-AF65-F5344CB8AC3E}">
        <p14:creationId xmlns:p14="http://schemas.microsoft.com/office/powerpoint/2010/main" val="30745396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Number Placeholder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Calibri" charset="0"/>
              </a:defRPr>
            </a:lvl1pPr>
            <a:lvl2pPr marL="742950" indent="-285750">
              <a:spcBef>
                <a:spcPct val="20000"/>
              </a:spcBef>
              <a:buChar char="–"/>
              <a:defRPr sz="2000">
                <a:solidFill>
                  <a:schemeClr val="tx1"/>
                </a:solidFill>
                <a:latin typeface="Calibri" charset="0"/>
              </a:defRPr>
            </a:lvl2pPr>
            <a:lvl3pPr marL="1143000" indent="-228600">
              <a:spcBef>
                <a:spcPct val="20000"/>
              </a:spcBef>
              <a:buChar char="•"/>
              <a:defRPr sz="2000">
                <a:solidFill>
                  <a:schemeClr val="tx1"/>
                </a:solidFill>
                <a:latin typeface="Calibri" charset="0"/>
              </a:defRPr>
            </a:lvl3pPr>
            <a:lvl4pPr marL="1600200" indent="-228600">
              <a:spcBef>
                <a:spcPct val="20000"/>
              </a:spcBef>
              <a:buChar char="–"/>
              <a:defRPr sz="2000">
                <a:solidFill>
                  <a:schemeClr val="tx1"/>
                </a:solidFill>
                <a:latin typeface="Calibri" charset="0"/>
              </a:defRPr>
            </a:lvl4pPr>
            <a:lvl5pPr marL="2057400" indent="-228600">
              <a:spcBef>
                <a:spcPct val="20000"/>
              </a:spcBef>
              <a:buChar char="»"/>
              <a:defRPr sz="2000">
                <a:solidFill>
                  <a:schemeClr val="tx1"/>
                </a:solidFill>
                <a:latin typeface="Calibri" charset="0"/>
              </a:defRPr>
            </a:lvl5pPr>
            <a:lvl6pPr marL="2514600" indent="-228600" eaLnBrk="0" fontAlgn="base" hangingPunct="0">
              <a:spcBef>
                <a:spcPct val="20000"/>
              </a:spcBef>
              <a:spcAft>
                <a:spcPct val="0"/>
              </a:spcAft>
              <a:buChar char="»"/>
              <a:defRPr sz="2000">
                <a:solidFill>
                  <a:schemeClr val="tx1"/>
                </a:solidFill>
                <a:latin typeface="Calibri" charset="0"/>
              </a:defRPr>
            </a:lvl6pPr>
            <a:lvl7pPr marL="2971800" indent="-228600" eaLnBrk="0" fontAlgn="base" hangingPunct="0">
              <a:spcBef>
                <a:spcPct val="20000"/>
              </a:spcBef>
              <a:spcAft>
                <a:spcPct val="0"/>
              </a:spcAft>
              <a:buChar char="»"/>
              <a:defRPr sz="2000">
                <a:solidFill>
                  <a:schemeClr val="tx1"/>
                </a:solidFill>
                <a:latin typeface="Calibri" charset="0"/>
              </a:defRPr>
            </a:lvl7pPr>
            <a:lvl8pPr marL="3429000" indent="-228600" eaLnBrk="0" fontAlgn="base" hangingPunct="0">
              <a:spcBef>
                <a:spcPct val="20000"/>
              </a:spcBef>
              <a:spcAft>
                <a:spcPct val="0"/>
              </a:spcAft>
              <a:buChar char="»"/>
              <a:defRPr sz="2000">
                <a:solidFill>
                  <a:schemeClr val="tx1"/>
                </a:solidFill>
                <a:latin typeface="Calibri" charset="0"/>
              </a:defRPr>
            </a:lvl8pPr>
            <a:lvl9pPr marL="3886200" indent="-228600" eaLnBrk="0" fontAlgn="base" hangingPunct="0">
              <a:spcBef>
                <a:spcPct val="20000"/>
              </a:spcBef>
              <a:spcAft>
                <a:spcPct val="0"/>
              </a:spcAft>
              <a:buChar char="»"/>
              <a:defRPr sz="2000">
                <a:solidFill>
                  <a:schemeClr val="tx1"/>
                </a:solidFill>
                <a:latin typeface="Calibri" charset="0"/>
              </a:defRPr>
            </a:lvl9pPr>
          </a:lstStyle>
          <a:p>
            <a:pPr>
              <a:spcBef>
                <a:spcPct val="0"/>
              </a:spcBef>
              <a:buFontTx/>
              <a:buNone/>
            </a:pPr>
            <a:fld id="{CDA301A3-0116-DA40-83D2-FD226C7288AF}" type="slidenum">
              <a:rPr lang="en-US" altLang="zh-CN" sz="1200">
                <a:solidFill>
                  <a:schemeClr val="bg2"/>
                </a:solidFill>
                <a:ea typeface="宋体" charset="-122"/>
                <a:cs typeface="Arial" charset="0"/>
              </a:rPr>
              <a:pPr>
                <a:spcBef>
                  <a:spcPct val="0"/>
                </a:spcBef>
                <a:buFontTx/>
                <a:buNone/>
              </a:pPr>
              <a:t>41</a:t>
            </a:fld>
            <a:endParaRPr lang="en-US" altLang="zh-CN" sz="1200">
              <a:solidFill>
                <a:schemeClr val="bg2"/>
              </a:solidFill>
              <a:ea typeface="宋体" charset="-122"/>
              <a:cs typeface="Arial" charset="0"/>
            </a:endParaRPr>
          </a:p>
        </p:txBody>
      </p:sp>
      <p:sp>
        <p:nvSpPr>
          <p:cNvPr id="41988" name="Title 1"/>
          <p:cNvSpPr txBox="1">
            <a:spLocks/>
          </p:cNvSpPr>
          <p:nvPr/>
        </p:nvSpPr>
        <p:spPr bwMode="auto">
          <a:xfrm>
            <a:off x="636732" y="1052736"/>
            <a:ext cx="8064500" cy="422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Calibri" charset="0"/>
              </a:defRPr>
            </a:lvl1pPr>
            <a:lvl2pPr marL="742950" indent="-285750">
              <a:spcBef>
                <a:spcPct val="20000"/>
              </a:spcBef>
              <a:buChar char="–"/>
              <a:defRPr sz="2000">
                <a:solidFill>
                  <a:schemeClr val="tx1"/>
                </a:solidFill>
                <a:latin typeface="Calibri" charset="0"/>
              </a:defRPr>
            </a:lvl2pPr>
            <a:lvl3pPr marL="1143000" indent="-228600">
              <a:spcBef>
                <a:spcPct val="20000"/>
              </a:spcBef>
              <a:buChar char="•"/>
              <a:defRPr sz="2000">
                <a:solidFill>
                  <a:schemeClr val="tx1"/>
                </a:solidFill>
                <a:latin typeface="Calibri" charset="0"/>
              </a:defRPr>
            </a:lvl3pPr>
            <a:lvl4pPr marL="1600200" indent="-228600">
              <a:spcBef>
                <a:spcPct val="20000"/>
              </a:spcBef>
              <a:buChar char="–"/>
              <a:defRPr sz="2000">
                <a:solidFill>
                  <a:schemeClr val="tx1"/>
                </a:solidFill>
                <a:latin typeface="Calibri" charset="0"/>
              </a:defRPr>
            </a:lvl4pPr>
            <a:lvl5pPr marL="2057400" indent="-228600">
              <a:spcBef>
                <a:spcPct val="20000"/>
              </a:spcBef>
              <a:buChar char="»"/>
              <a:defRPr sz="2000">
                <a:solidFill>
                  <a:schemeClr val="tx1"/>
                </a:solidFill>
                <a:latin typeface="Calibri" charset="0"/>
              </a:defRPr>
            </a:lvl5pPr>
            <a:lvl6pPr marL="2514600" indent="-228600" eaLnBrk="0" fontAlgn="base" hangingPunct="0">
              <a:spcBef>
                <a:spcPct val="20000"/>
              </a:spcBef>
              <a:spcAft>
                <a:spcPct val="0"/>
              </a:spcAft>
              <a:buChar char="»"/>
              <a:defRPr sz="2000">
                <a:solidFill>
                  <a:schemeClr val="tx1"/>
                </a:solidFill>
                <a:latin typeface="Calibri" charset="0"/>
              </a:defRPr>
            </a:lvl6pPr>
            <a:lvl7pPr marL="2971800" indent="-228600" eaLnBrk="0" fontAlgn="base" hangingPunct="0">
              <a:spcBef>
                <a:spcPct val="20000"/>
              </a:spcBef>
              <a:spcAft>
                <a:spcPct val="0"/>
              </a:spcAft>
              <a:buChar char="»"/>
              <a:defRPr sz="2000">
                <a:solidFill>
                  <a:schemeClr val="tx1"/>
                </a:solidFill>
                <a:latin typeface="Calibri" charset="0"/>
              </a:defRPr>
            </a:lvl7pPr>
            <a:lvl8pPr marL="3429000" indent="-228600" eaLnBrk="0" fontAlgn="base" hangingPunct="0">
              <a:spcBef>
                <a:spcPct val="20000"/>
              </a:spcBef>
              <a:spcAft>
                <a:spcPct val="0"/>
              </a:spcAft>
              <a:buChar char="»"/>
              <a:defRPr sz="2000">
                <a:solidFill>
                  <a:schemeClr val="tx1"/>
                </a:solidFill>
                <a:latin typeface="Calibri" charset="0"/>
              </a:defRPr>
            </a:lvl8pPr>
            <a:lvl9pPr marL="3886200" indent="-228600" eaLnBrk="0" fontAlgn="base" hangingPunct="0">
              <a:spcBef>
                <a:spcPct val="20000"/>
              </a:spcBef>
              <a:spcAft>
                <a:spcPct val="0"/>
              </a:spcAft>
              <a:buChar char="»"/>
              <a:defRPr sz="2000">
                <a:solidFill>
                  <a:schemeClr val="tx1"/>
                </a:solidFill>
                <a:latin typeface="Calibri" charset="0"/>
              </a:defRPr>
            </a:lvl9pPr>
          </a:lstStyle>
          <a:p>
            <a:pPr algn="ctr">
              <a:spcBef>
                <a:spcPct val="0"/>
              </a:spcBef>
              <a:buFontTx/>
              <a:buNone/>
            </a:pPr>
            <a:r>
              <a:rPr lang="en-US" altLang="zh-CN" sz="4000" b="1" dirty="0" err="1" smtClean="0"/>
              <a:t>Dhanyavad</a:t>
            </a:r>
            <a:r>
              <a:rPr lang="en-US" altLang="zh-CN" sz="4000" b="1" dirty="0" smtClean="0"/>
              <a:t>!</a:t>
            </a:r>
          </a:p>
          <a:p>
            <a:pPr algn="ctr">
              <a:spcBef>
                <a:spcPct val="0"/>
              </a:spcBef>
              <a:buFontTx/>
              <a:buNone/>
            </a:pPr>
            <a:endParaRPr lang="en-US" altLang="zh-CN" sz="3600" b="1" dirty="0">
              <a:ea typeface="宋体" charset="-122"/>
            </a:endParaRPr>
          </a:p>
          <a:p>
            <a:pPr algn="ctr">
              <a:spcBef>
                <a:spcPct val="0"/>
              </a:spcBef>
              <a:buFontTx/>
              <a:buNone/>
            </a:pPr>
            <a:r>
              <a:rPr lang="en-US" altLang="en-US" b="1" dirty="0">
                <a:solidFill>
                  <a:srgbClr val="00B0F0"/>
                </a:solidFill>
                <a:ea typeface="宋体" charset="-122"/>
              </a:rPr>
              <a:t>Email : </a:t>
            </a:r>
            <a:r>
              <a:rPr lang="en-US" altLang="en-US" b="1" dirty="0" err="1">
                <a:solidFill>
                  <a:srgbClr val="00B0F0"/>
                </a:solidFill>
                <a:ea typeface="宋体" charset="-122"/>
              </a:rPr>
              <a:t>jean-michel.glachant@eui.eu</a:t>
            </a:r>
            <a:endParaRPr lang="en-US" altLang="en-US" b="1" dirty="0">
              <a:solidFill>
                <a:srgbClr val="00B0F0"/>
              </a:solidFill>
              <a:ea typeface="宋体" charset="-122"/>
            </a:endParaRPr>
          </a:p>
          <a:p>
            <a:pPr algn="ctr">
              <a:spcBef>
                <a:spcPct val="0"/>
              </a:spcBef>
              <a:buFontTx/>
              <a:buNone/>
            </a:pPr>
            <a:endParaRPr lang="en-US" altLang="en-US" b="1" dirty="0">
              <a:solidFill>
                <a:srgbClr val="00B0F0"/>
              </a:solidFill>
              <a:ea typeface="宋体" charset="-122"/>
            </a:endParaRPr>
          </a:p>
          <a:p>
            <a:pPr algn="ctr">
              <a:spcBef>
                <a:spcPct val="0"/>
              </a:spcBef>
              <a:buFontTx/>
              <a:buNone/>
            </a:pPr>
            <a:endParaRPr lang="en-US" altLang="en-US" b="1" dirty="0">
              <a:solidFill>
                <a:srgbClr val="FF6600"/>
              </a:solidFill>
              <a:ea typeface="宋体" charset="-122"/>
            </a:endParaRPr>
          </a:p>
          <a:p>
            <a:pPr algn="ctr">
              <a:spcBef>
                <a:spcPct val="0"/>
              </a:spcBef>
              <a:buFontTx/>
              <a:buNone/>
            </a:pPr>
            <a:r>
              <a:rPr lang="en-US" altLang="en-US" b="1" dirty="0">
                <a:solidFill>
                  <a:srgbClr val="FF6600"/>
                </a:solidFill>
                <a:ea typeface="宋体" charset="-122"/>
              </a:rPr>
              <a:t>Tweeting no Twitter: @</a:t>
            </a:r>
            <a:r>
              <a:rPr lang="en-US" altLang="en-US" b="1" dirty="0" err="1">
                <a:solidFill>
                  <a:srgbClr val="FF6600"/>
                </a:solidFill>
                <a:ea typeface="宋体" charset="-122"/>
              </a:rPr>
              <a:t>JMGlachant</a:t>
            </a:r>
            <a:r>
              <a:rPr lang="en-US" altLang="en-US" b="1">
                <a:solidFill>
                  <a:srgbClr val="FF6600"/>
                </a:solidFill>
                <a:ea typeface="宋体" charset="-122"/>
              </a:rPr>
              <a:t> </a:t>
            </a:r>
            <a:r>
              <a:rPr lang="en-US" altLang="en-US" b="1" smtClean="0">
                <a:solidFill>
                  <a:srgbClr val="FF6600"/>
                </a:solidFill>
                <a:ea typeface="宋体" charset="-122"/>
              </a:rPr>
              <a:t>&gt;44 </a:t>
            </a:r>
            <a:r>
              <a:rPr lang="en-US" altLang="en-US" b="1" dirty="0">
                <a:solidFill>
                  <a:srgbClr val="FF6600"/>
                </a:solidFill>
                <a:ea typeface="宋体" charset="-122"/>
              </a:rPr>
              <a:t>000 tweets</a:t>
            </a:r>
          </a:p>
          <a:p>
            <a:pPr algn="ctr">
              <a:spcBef>
                <a:spcPct val="0"/>
              </a:spcBef>
              <a:buFontTx/>
              <a:buNone/>
            </a:pPr>
            <a:endParaRPr lang="en-US" altLang="en-US" b="1" dirty="0">
              <a:solidFill>
                <a:srgbClr val="FF0000"/>
              </a:solidFill>
              <a:ea typeface="宋体" charset="-122"/>
            </a:endParaRPr>
          </a:p>
          <a:p>
            <a:pPr algn="ctr">
              <a:spcBef>
                <a:spcPts val="600"/>
              </a:spcBef>
              <a:buFontTx/>
              <a:buNone/>
            </a:pPr>
            <a:endParaRPr lang="en-US" altLang="en-US" sz="1800" b="1" dirty="0">
              <a:solidFill>
                <a:srgbClr val="002060"/>
              </a:solidFill>
              <a:ea typeface="宋体" charset="-122"/>
            </a:endParaRPr>
          </a:p>
          <a:p>
            <a:pPr algn="ctr">
              <a:spcBef>
                <a:spcPts val="600"/>
              </a:spcBef>
              <a:buFontTx/>
              <a:buNone/>
            </a:pPr>
            <a:r>
              <a:rPr lang="en-US" altLang="en-US" b="1" dirty="0">
                <a:solidFill>
                  <a:srgbClr val="002060"/>
                </a:solidFill>
                <a:ea typeface="宋体" charset="-122"/>
              </a:rPr>
              <a:t>Web site: http://</a:t>
            </a:r>
            <a:r>
              <a:rPr lang="en-US" altLang="en-US" b="1" dirty="0" err="1">
                <a:solidFill>
                  <a:srgbClr val="002060"/>
                </a:solidFill>
                <a:ea typeface="宋体" charset="-122"/>
              </a:rPr>
              <a:t>fsr.eui.eu</a:t>
            </a:r>
            <a:r>
              <a:rPr lang="en-US" altLang="en-US" b="1" dirty="0">
                <a:solidFill>
                  <a:srgbClr val="002060"/>
                </a:solidFill>
                <a:ea typeface="宋体" charset="-122"/>
              </a:rPr>
              <a:t>/</a:t>
            </a:r>
          </a:p>
        </p:txBody>
      </p:sp>
    </p:spTree>
    <p:extLst>
      <p:ext uri="{BB962C8B-B14F-4D97-AF65-F5344CB8AC3E}">
        <p14:creationId xmlns:p14="http://schemas.microsoft.com/office/powerpoint/2010/main" val="857335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solidFill>
                  <a:srgbClr val="FFC000"/>
                </a:solidFill>
                <a:latin typeface="+mj-lt"/>
              </a:rPr>
              <a:t>The case of </a:t>
            </a:r>
            <a:r>
              <a:rPr lang="fr-FR" dirty="0" smtClean="0">
                <a:solidFill>
                  <a:srgbClr val="FFC000"/>
                </a:solidFill>
                <a:latin typeface="+mj-lt"/>
              </a:rPr>
              <a:t>Europe</a:t>
            </a:r>
            <a:endParaRPr lang="fr-FR" dirty="0">
              <a:solidFill>
                <a:srgbClr val="FFC000"/>
              </a:solidFill>
              <a:latin typeface="+mj-lt"/>
            </a:endParaRPr>
          </a:p>
        </p:txBody>
      </p:sp>
      <p:sp>
        <p:nvSpPr>
          <p:cNvPr id="3" name="Espace réservé du contenu 2"/>
          <p:cNvSpPr>
            <a:spLocks noGrp="1"/>
          </p:cNvSpPr>
          <p:nvPr>
            <p:ph idx="1"/>
          </p:nvPr>
        </p:nvSpPr>
        <p:spPr>
          <a:xfrm>
            <a:off x="525339" y="1032486"/>
            <a:ext cx="8435280" cy="4525963"/>
          </a:xfrm>
        </p:spPr>
        <p:txBody>
          <a:bodyPr/>
          <a:lstStyle/>
          <a:p>
            <a:pPr marL="0" indent="0" algn="ctr">
              <a:buNone/>
            </a:pPr>
            <a:r>
              <a:rPr lang="en-US" dirty="0">
                <a:latin typeface="+mn-lt"/>
              </a:rPr>
              <a:t>Are the European markets coupled or national?</a:t>
            </a:r>
          </a:p>
          <a:p>
            <a:pPr lvl="1"/>
            <a:endParaRPr lang="fr-FR" dirty="0"/>
          </a:p>
        </p:txBody>
      </p:sp>
      <p:sp>
        <p:nvSpPr>
          <p:cNvPr id="4" name="Espace réservé du numéro de diapositive 3"/>
          <p:cNvSpPr>
            <a:spLocks noGrp="1"/>
          </p:cNvSpPr>
          <p:nvPr>
            <p:ph type="sldNum" sz="quarter" idx="10"/>
          </p:nvPr>
        </p:nvSpPr>
        <p:spPr>
          <a:xfrm>
            <a:off x="8456321" y="6376243"/>
            <a:ext cx="576064" cy="365125"/>
          </a:xfrm>
        </p:spPr>
        <p:txBody>
          <a:bodyPr/>
          <a:lstStyle/>
          <a:p>
            <a:pPr>
              <a:defRPr/>
            </a:pPr>
            <a:fld id="{5735F206-A600-4166-8F70-67DE4D521A08}" type="slidenum">
              <a:rPr lang="en-US" altLang="zh-CN" smtClean="0"/>
              <a:pPr>
                <a:defRPr/>
              </a:pPr>
              <a:t>5</a:t>
            </a:fld>
            <a:endParaRPr lang="en-US" altLang="zh-CN" dirty="0"/>
          </a:p>
        </p:txBody>
      </p:sp>
      <p:grpSp>
        <p:nvGrpSpPr>
          <p:cNvPr id="5" name="Group 14"/>
          <p:cNvGrpSpPr>
            <a:grpSpLocks/>
          </p:cNvGrpSpPr>
          <p:nvPr/>
        </p:nvGrpSpPr>
        <p:grpSpPr bwMode="auto">
          <a:xfrm>
            <a:off x="6223602" y="2275929"/>
            <a:ext cx="360363" cy="360363"/>
            <a:chOff x="4468" y="1207"/>
            <a:chExt cx="318" cy="318"/>
          </a:xfrm>
        </p:grpSpPr>
        <p:sp>
          <p:nvSpPr>
            <p:cNvPr id="6" name="Oval 15"/>
            <p:cNvSpPr>
              <a:spLocks noChangeArrowheads="1"/>
            </p:cNvSpPr>
            <p:nvPr/>
          </p:nvSpPr>
          <p:spPr bwMode="auto">
            <a:xfrm>
              <a:off x="4468" y="1207"/>
              <a:ext cx="318" cy="318"/>
            </a:xfrm>
            <a:prstGeom prst="ellipse">
              <a:avLst/>
            </a:prstGeom>
            <a:solidFill>
              <a:schemeClr val="bg2"/>
            </a:solidFill>
            <a:ln w="9525">
              <a:solidFill>
                <a:srgbClr val="00B0F0"/>
              </a:solidFill>
              <a:round/>
              <a:headEnd/>
              <a:tailEnd/>
            </a:ln>
          </p:spPr>
          <p:txBody>
            <a:bodyPr wrap="none" anchor="ctr"/>
            <a:lstStyle/>
            <a:p>
              <a:endParaRPr lang="fr-FR">
                <a:latin typeface="+mn-lt"/>
              </a:endParaRPr>
            </a:p>
          </p:txBody>
        </p:sp>
        <p:sp>
          <p:nvSpPr>
            <p:cNvPr id="7" name="Freeform 16"/>
            <p:cNvSpPr>
              <a:spLocks/>
            </p:cNvSpPr>
            <p:nvPr/>
          </p:nvSpPr>
          <p:spPr bwMode="auto">
            <a:xfrm>
              <a:off x="4538" y="1288"/>
              <a:ext cx="182" cy="151"/>
            </a:xfrm>
            <a:custGeom>
              <a:avLst/>
              <a:gdLst>
                <a:gd name="T0" fmla="*/ 0 w 318"/>
                <a:gd name="T1" fmla="*/ 72 h 203"/>
                <a:gd name="T2" fmla="*/ 52 w 318"/>
                <a:gd name="T3" fmla="*/ 140 h 203"/>
                <a:gd name="T4" fmla="*/ 130 w 318"/>
                <a:gd name="T5" fmla="*/ 5 h 203"/>
                <a:gd name="T6" fmla="*/ 182 w 318"/>
                <a:gd name="T7" fmla="*/ 106 h 203"/>
                <a:gd name="T8" fmla="*/ 0 60000 65536"/>
                <a:gd name="T9" fmla="*/ 0 60000 65536"/>
                <a:gd name="T10" fmla="*/ 0 60000 65536"/>
                <a:gd name="T11" fmla="*/ 0 60000 65536"/>
                <a:gd name="T12" fmla="*/ 0 w 318"/>
                <a:gd name="T13" fmla="*/ 0 h 203"/>
                <a:gd name="T14" fmla="*/ 318 w 318"/>
                <a:gd name="T15" fmla="*/ 203 h 203"/>
              </a:gdLst>
              <a:ahLst/>
              <a:cxnLst>
                <a:cxn ang="T8">
                  <a:pos x="T0" y="T1"/>
                </a:cxn>
                <a:cxn ang="T9">
                  <a:pos x="T2" y="T3"/>
                </a:cxn>
                <a:cxn ang="T10">
                  <a:pos x="T4" y="T5"/>
                </a:cxn>
                <a:cxn ang="T11">
                  <a:pos x="T6" y="T7"/>
                </a:cxn>
              </a:cxnLst>
              <a:rect l="T12" t="T13" r="T14" b="T15"/>
              <a:pathLst>
                <a:path w="318" h="203">
                  <a:moveTo>
                    <a:pt x="0" y="97"/>
                  </a:moveTo>
                  <a:cubicBezTo>
                    <a:pt x="26" y="150"/>
                    <a:pt x="53" y="203"/>
                    <a:pt x="91" y="188"/>
                  </a:cubicBezTo>
                  <a:cubicBezTo>
                    <a:pt x="129" y="173"/>
                    <a:pt x="189" y="14"/>
                    <a:pt x="227" y="7"/>
                  </a:cubicBezTo>
                  <a:cubicBezTo>
                    <a:pt x="265" y="0"/>
                    <a:pt x="291" y="71"/>
                    <a:pt x="318" y="143"/>
                  </a:cubicBezTo>
                </a:path>
              </a:pathLst>
            </a:custGeom>
            <a:noFill/>
            <a:ln w="9525">
              <a:solidFill>
                <a:srgbClr val="00B0F0"/>
              </a:solidFill>
              <a:round/>
              <a:headEnd/>
              <a:tailEnd/>
            </a:ln>
          </p:spPr>
          <p:txBody>
            <a:bodyPr/>
            <a:lstStyle/>
            <a:p>
              <a:endParaRPr lang="fr-FR">
                <a:latin typeface="+mn-lt"/>
              </a:endParaRPr>
            </a:p>
          </p:txBody>
        </p:sp>
      </p:grpSp>
      <p:grpSp>
        <p:nvGrpSpPr>
          <p:cNvPr id="8" name="Group 17"/>
          <p:cNvGrpSpPr>
            <a:grpSpLocks/>
          </p:cNvGrpSpPr>
          <p:nvPr/>
        </p:nvGrpSpPr>
        <p:grpSpPr bwMode="auto">
          <a:xfrm>
            <a:off x="7015765" y="2060029"/>
            <a:ext cx="285750" cy="287338"/>
            <a:chOff x="5148" y="1388"/>
            <a:chExt cx="318" cy="318"/>
          </a:xfrm>
        </p:grpSpPr>
        <p:sp>
          <p:nvSpPr>
            <p:cNvPr id="9" name="Rectangle 18"/>
            <p:cNvSpPr>
              <a:spLocks noChangeArrowheads="1"/>
            </p:cNvSpPr>
            <p:nvPr/>
          </p:nvSpPr>
          <p:spPr bwMode="auto">
            <a:xfrm>
              <a:off x="5148" y="1388"/>
              <a:ext cx="318" cy="318"/>
            </a:xfrm>
            <a:prstGeom prst="rect">
              <a:avLst/>
            </a:prstGeom>
            <a:solidFill>
              <a:schemeClr val="bg2"/>
            </a:solidFill>
            <a:ln w="9525">
              <a:solidFill>
                <a:srgbClr val="00B0F0"/>
              </a:solidFill>
              <a:miter lim="800000"/>
              <a:headEnd/>
              <a:tailEnd/>
            </a:ln>
          </p:spPr>
          <p:txBody>
            <a:bodyPr wrap="none" anchor="ctr"/>
            <a:lstStyle/>
            <a:p>
              <a:endParaRPr lang="fr-FR">
                <a:latin typeface="+mn-lt"/>
              </a:endParaRPr>
            </a:p>
          </p:txBody>
        </p:sp>
        <p:sp>
          <p:nvSpPr>
            <p:cNvPr id="10" name="Line 19"/>
            <p:cNvSpPr>
              <a:spLocks noChangeShapeType="1"/>
            </p:cNvSpPr>
            <p:nvPr/>
          </p:nvSpPr>
          <p:spPr bwMode="auto">
            <a:xfrm>
              <a:off x="5148" y="1388"/>
              <a:ext cx="318" cy="318"/>
            </a:xfrm>
            <a:prstGeom prst="line">
              <a:avLst/>
            </a:prstGeom>
            <a:noFill/>
            <a:ln w="9525">
              <a:solidFill>
                <a:srgbClr val="00B0F0"/>
              </a:solidFill>
              <a:round/>
              <a:headEnd/>
              <a:tailEnd/>
            </a:ln>
          </p:spPr>
          <p:txBody>
            <a:bodyPr/>
            <a:lstStyle/>
            <a:p>
              <a:endParaRPr lang="fr-FR">
                <a:latin typeface="+mn-lt"/>
              </a:endParaRPr>
            </a:p>
          </p:txBody>
        </p:sp>
        <p:sp>
          <p:nvSpPr>
            <p:cNvPr id="11" name="Line 20"/>
            <p:cNvSpPr>
              <a:spLocks noChangeShapeType="1"/>
            </p:cNvSpPr>
            <p:nvPr/>
          </p:nvSpPr>
          <p:spPr bwMode="auto">
            <a:xfrm flipV="1">
              <a:off x="5148" y="1388"/>
              <a:ext cx="318" cy="318"/>
            </a:xfrm>
            <a:prstGeom prst="line">
              <a:avLst/>
            </a:prstGeom>
            <a:noFill/>
            <a:ln w="9525">
              <a:solidFill>
                <a:srgbClr val="00B0F0"/>
              </a:solidFill>
              <a:round/>
              <a:headEnd/>
              <a:tailEnd/>
            </a:ln>
          </p:spPr>
          <p:txBody>
            <a:bodyPr/>
            <a:lstStyle/>
            <a:p>
              <a:endParaRPr lang="fr-FR">
                <a:latin typeface="+mn-lt"/>
              </a:endParaRPr>
            </a:p>
          </p:txBody>
        </p:sp>
      </p:grpSp>
      <p:sp>
        <p:nvSpPr>
          <p:cNvPr id="12" name="Oval 35"/>
          <p:cNvSpPr>
            <a:spLocks noChangeArrowheads="1"/>
          </p:cNvSpPr>
          <p:nvPr/>
        </p:nvSpPr>
        <p:spPr bwMode="auto">
          <a:xfrm>
            <a:off x="6801452" y="2487067"/>
            <a:ext cx="142875" cy="142875"/>
          </a:xfrm>
          <a:prstGeom prst="ellipse">
            <a:avLst/>
          </a:prstGeom>
          <a:solidFill>
            <a:schemeClr val="tx1"/>
          </a:solidFill>
          <a:ln w="9525">
            <a:solidFill>
              <a:schemeClr val="tx1"/>
            </a:solidFill>
            <a:round/>
            <a:headEnd/>
            <a:tailEnd/>
          </a:ln>
        </p:spPr>
        <p:txBody>
          <a:bodyPr wrap="none" anchor="ctr"/>
          <a:lstStyle/>
          <a:p>
            <a:endParaRPr lang="fr-FR">
              <a:latin typeface="+mn-lt"/>
            </a:endParaRPr>
          </a:p>
        </p:txBody>
      </p:sp>
      <p:cxnSp>
        <p:nvCxnSpPr>
          <p:cNvPr id="13" name="AutoShape 36"/>
          <p:cNvCxnSpPr>
            <a:cxnSpLocks noChangeShapeType="1"/>
            <a:stCxn id="6" idx="6"/>
            <a:endCxn id="12" idx="2"/>
          </p:cNvCxnSpPr>
          <p:nvPr/>
        </p:nvCxnSpPr>
        <p:spPr bwMode="auto">
          <a:xfrm>
            <a:off x="6583965" y="2456904"/>
            <a:ext cx="217487" cy="101600"/>
          </a:xfrm>
          <a:prstGeom prst="straightConnector1">
            <a:avLst/>
          </a:prstGeom>
          <a:noFill/>
          <a:ln w="9525">
            <a:solidFill>
              <a:schemeClr val="tx1"/>
            </a:solidFill>
            <a:round/>
            <a:headEnd/>
            <a:tailEnd/>
          </a:ln>
        </p:spPr>
      </p:cxnSp>
      <p:cxnSp>
        <p:nvCxnSpPr>
          <p:cNvPr id="14" name="AutoShape 37"/>
          <p:cNvCxnSpPr>
            <a:cxnSpLocks noChangeShapeType="1"/>
            <a:stCxn id="40" idx="5"/>
            <a:endCxn id="12" idx="2"/>
          </p:cNvCxnSpPr>
          <p:nvPr/>
        </p:nvCxnSpPr>
        <p:spPr bwMode="auto">
          <a:xfrm flipH="1">
            <a:off x="6801452" y="2296567"/>
            <a:ext cx="19050" cy="261937"/>
          </a:xfrm>
          <a:prstGeom prst="straightConnector1">
            <a:avLst/>
          </a:prstGeom>
          <a:noFill/>
          <a:ln w="9525">
            <a:solidFill>
              <a:schemeClr val="tx1"/>
            </a:solidFill>
            <a:round/>
            <a:headEnd/>
            <a:tailEnd/>
          </a:ln>
        </p:spPr>
      </p:cxnSp>
      <p:cxnSp>
        <p:nvCxnSpPr>
          <p:cNvPr id="15" name="AutoShape 38"/>
          <p:cNvCxnSpPr>
            <a:cxnSpLocks noChangeShapeType="1"/>
            <a:stCxn id="37" idx="7"/>
            <a:endCxn id="12" idx="2"/>
          </p:cNvCxnSpPr>
          <p:nvPr/>
        </p:nvCxnSpPr>
        <p:spPr bwMode="auto">
          <a:xfrm flipV="1">
            <a:off x="6747477" y="2558504"/>
            <a:ext cx="53975" cy="58738"/>
          </a:xfrm>
          <a:prstGeom prst="straightConnector1">
            <a:avLst/>
          </a:prstGeom>
          <a:noFill/>
          <a:ln w="9525">
            <a:solidFill>
              <a:schemeClr val="tx1"/>
            </a:solidFill>
            <a:round/>
            <a:headEnd/>
            <a:tailEnd/>
          </a:ln>
        </p:spPr>
      </p:cxnSp>
      <p:cxnSp>
        <p:nvCxnSpPr>
          <p:cNvPr id="16" name="AutoShape 39"/>
          <p:cNvCxnSpPr>
            <a:cxnSpLocks noChangeShapeType="1"/>
            <a:stCxn id="12" idx="6"/>
            <a:endCxn id="9" idx="1"/>
          </p:cNvCxnSpPr>
          <p:nvPr/>
        </p:nvCxnSpPr>
        <p:spPr bwMode="auto">
          <a:xfrm flipV="1">
            <a:off x="6944327" y="2204492"/>
            <a:ext cx="71438" cy="354012"/>
          </a:xfrm>
          <a:prstGeom prst="straightConnector1">
            <a:avLst/>
          </a:prstGeom>
          <a:noFill/>
          <a:ln w="9525">
            <a:solidFill>
              <a:schemeClr val="tx1"/>
            </a:solidFill>
            <a:round/>
            <a:headEnd/>
            <a:tailEnd/>
          </a:ln>
        </p:spPr>
      </p:cxnSp>
      <p:cxnSp>
        <p:nvCxnSpPr>
          <p:cNvPr id="17" name="AutoShape 40"/>
          <p:cNvCxnSpPr>
            <a:cxnSpLocks noChangeShapeType="1"/>
            <a:stCxn id="29" idx="1"/>
            <a:endCxn id="12" idx="6"/>
          </p:cNvCxnSpPr>
          <p:nvPr/>
        </p:nvCxnSpPr>
        <p:spPr bwMode="auto">
          <a:xfrm flipH="1">
            <a:off x="6944327" y="2491829"/>
            <a:ext cx="215900" cy="66675"/>
          </a:xfrm>
          <a:prstGeom prst="straightConnector1">
            <a:avLst/>
          </a:prstGeom>
          <a:noFill/>
          <a:ln w="9525">
            <a:solidFill>
              <a:schemeClr val="tx1"/>
            </a:solidFill>
            <a:round/>
            <a:headEnd/>
            <a:tailEnd/>
          </a:ln>
        </p:spPr>
      </p:cxnSp>
      <p:cxnSp>
        <p:nvCxnSpPr>
          <p:cNvPr id="18" name="AutoShape 41"/>
          <p:cNvCxnSpPr>
            <a:cxnSpLocks noChangeShapeType="1"/>
            <a:stCxn id="12" idx="6"/>
            <a:endCxn id="33" idx="1"/>
          </p:cNvCxnSpPr>
          <p:nvPr/>
        </p:nvCxnSpPr>
        <p:spPr bwMode="auto">
          <a:xfrm>
            <a:off x="6944327" y="2558504"/>
            <a:ext cx="71438" cy="222250"/>
          </a:xfrm>
          <a:prstGeom prst="straightConnector1">
            <a:avLst/>
          </a:prstGeom>
          <a:noFill/>
          <a:ln w="9525">
            <a:solidFill>
              <a:schemeClr val="tx1"/>
            </a:solidFill>
            <a:round/>
            <a:headEnd/>
            <a:tailEnd/>
          </a:ln>
        </p:spPr>
      </p:cxnSp>
      <p:sp>
        <p:nvSpPr>
          <p:cNvPr id="19" name="AutoShape 42"/>
          <p:cNvSpPr>
            <a:spLocks noChangeArrowheads="1"/>
          </p:cNvSpPr>
          <p:nvPr/>
        </p:nvSpPr>
        <p:spPr bwMode="auto">
          <a:xfrm>
            <a:off x="2624517" y="2133054"/>
            <a:ext cx="936625" cy="576263"/>
          </a:xfrm>
          <a:prstGeom prst="flowChartAlternateProcess">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wrap="none" anchor="ctr"/>
          <a:lstStyle/>
          <a:p>
            <a:pPr algn="ctr"/>
            <a:r>
              <a:rPr lang="fr-FR" sz="1000" dirty="0" err="1" smtClean="0">
                <a:latin typeface="+mn-lt"/>
              </a:rPr>
              <a:t>Intraday</a:t>
            </a:r>
            <a:endParaRPr lang="fr-FR" sz="1000" dirty="0" smtClean="0">
              <a:latin typeface="+mn-lt"/>
            </a:endParaRPr>
          </a:p>
          <a:p>
            <a:pPr algn="ctr"/>
            <a:r>
              <a:rPr lang="fr-FR" sz="1000" dirty="0" err="1" smtClean="0">
                <a:latin typeface="+mn-lt"/>
              </a:rPr>
              <a:t>market</a:t>
            </a:r>
            <a:r>
              <a:rPr lang="fr-FR" sz="1000" dirty="0" smtClean="0">
                <a:latin typeface="+mn-lt"/>
              </a:rPr>
              <a:t> </a:t>
            </a:r>
          </a:p>
          <a:p>
            <a:pPr algn="ctr"/>
            <a:r>
              <a:rPr lang="fr-FR" sz="1000" dirty="0" smtClean="0">
                <a:latin typeface="+mn-lt"/>
              </a:rPr>
              <a:t>(</a:t>
            </a:r>
            <a:r>
              <a:rPr lang="fr-FR" sz="1000" dirty="0" err="1" smtClean="0">
                <a:latin typeface="+mn-lt"/>
              </a:rPr>
              <a:t>energy</a:t>
            </a:r>
            <a:r>
              <a:rPr lang="fr-FR" sz="1000" dirty="0" smtClean="0">
                <a:latin typeface="+mn-lt"/>
              </a:rPr>
              <a:t> B)</a:t>
            </a:r>
            <a:endParaRPr lang="fr-FR" sz="1000" dirty="0">
              <a:latin typeface="+mn-lt"/>
            </a:endParaRPr>
          </a:p>
        </p:txBody>
      </p:sp>
      <p:sp>
        <p:nvSpPr>
          <p:cNvPr id="20" name="AutoShape 43"/>
          <p:cNvSpPr>
            <a:spLocks noChangeArrowheads="1"/>
          </p:cNvSpPr>
          <p:nvPr/>
        </p:nvSpPr>
        <p:spPr bwMode="auto">
          <a:xfrm>
            <a:off x="4923297" y="2133054"/>
            <a:ext cx="936625" cy="576263"/>
          </a:xfrm>
          <a:prstGeom prst="flowChartAlternateProcess">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wrap="none" anchor="ctr"/>
          <a:lstStyle/>
          <a:p>
            <a:pPr algn="ctr"/>
            <a:r>
              <a:rPr lang="fr-FR" sz="1000" dirty="0" err="1" smtClean="0">
                <a:latin typeface="+mn-lt"/>
              </a:rPr>
              <a:t>Balancing</a:t>
            </a:r>
            <a:r>
              <a:rPr lang="fr-FR" sz="1000" dirty="0" smtClean="0">
                <a:latin typeface="+mn-lt"/>
              </a:rPr>
              <a:t> </a:t>
            </a:r>
          </a:p>
          <a:p>
            <a:pPr algn="ctr"/>
            <a:r>
              <a:rPr lang="fr-FR" sz="1000" dirty="0" err="1" smtClean="0">
                <a:latin typeface="+mn-lt"/>
              </a:rPr>
              <a:t>Mechanism</a:t>
            </a:r>
            <a:r>
              <a:rPr lang="fr-FR" sz="1000" dirty="0" smtClean="0">
                <a:latin typeface="+mn-lt"/>
              </a:rPr>
              <a:t> </a:t>
            </a:r>
          </a:p>
          <a:p>
            <a:pPr algn="ctr"/>
            <a:r>
              <a:rPr lang="fr-FR" sz="1000" dirty="0" smtClean="0">
                <a:latin typeface="+mn-lt"/>
              </a:rPr>
              <a:t>(Power B)</a:t>
            </a:r>
            <a:endParaRPr lang="fr-FR" sz="1000" dirty="0">
              <a:latin typeface="+mn-lt"/>
            </a:endParaRPr>
          </a:p>
        </p:txBody>
      </p:sp>
      <p:cxnSp>
        <p:nvCxnSpPr>
          <p:cNvPr id="21" name="AutoShape 45"/>
          <p:cNvCxnSpPr>
            <a:cxnSpLocks noChangeShapeType="1"/>
            <a:stCxn id="20" idx="1"/>
            <a:endCxn id="19" idx="3"/>
          </p:cNvCxnSpPr>
          <p:nvPr/>
        </p:nvCxnSpPr>
        <p:spPr bwMode="auto">
          <a:xfrm flipH="1">
            <a:off x="3561142" y="2421186"/>
            <a:ext cx="1362155" cy="0"/>
          </a:xfrm>
          <a:prstGeom prst="straightConnector1">
            <a:avLst/>
          </a:prstGeom>
          <a:noFill/>
          <a:ln w="9525">
            <a:solidFill>
              <a:schemeClr val="tx1"/>
            </a:solidFill>
            <a:round/>
            <a:headEnd type="triangle" w="med" len="med"/>
            <a:tailEnd type="triangle" w="med" len="med"/>
          </a:ln>
        </p:spPr>
      </p:cxnSp>
      <p:sp>
        <p:nvSpPr>
          <p:cNvPr id="22" name="AutoShape 74"/>
          <p:cNvSpPr>
            <a:spLocks noChangeArrowheads="1"/>
          </p:cNvSpPr>
          <p:nvPr/>
        </p:nvSpPr>
        <p:spPr bwMode="auto">
          <a:xfrm>
            <a:off x="2624517" y="4652168"/>
            <a:ext cx="936625" cy="576263"/>
          </a:xfrm>
          <a:prstGeom prst="flowChartAlternateProcess">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wrap="none" anchor="ctr"/>
          <a:lstStyle/>
          <a:p>
            <a:pPr algn="ctr"/>
            <a:r>
              <a:rPr lang="fr-FR" sz="1000" dirty="0" err="1" smtClean="0">
                <a:latin typeface="+mn-lt"/>
              </a:rPr>
              <a:t>Intraday</a:t>
            </a:r>
            <a:endParaRPr lang="fr-FR" sz="1000" dirty="0" smtClean="0">
              <a:latin typeface="+mn-lt"/>
            </a:endParaRPr>
          </a:p>
          <a:p>
            <a:pPr algn="ctr"/>
            <a:r>
              <a:rPr lang="fr-FR" sz="1000" dirty="0" err="1" smtClean="0">
                <a:latin typeface="+mn-lt"/>
              </a:rPr>
              <a:t>Markets</a:t>
            </a:r>
            <a:endParaRPr lang="fr-FR" sz="1000" dirty="0" smtClean="0">
              <a:latin typeface="+mn-lt"/>
            </a:endParaRPr>
          </a:p>
          <a:p>
            <a:pPr algn="ctr"/>
            <a:r>
              <a:rPr lang="fr-FR" sz="1000" dirty="0" smtClean="0">
                <a:latin typeface="+mn-lt"/>
              </a:rPr>
              <a:t>(</a:t>
            </a:r>
            <a:r>
              <a:rPr lang="fr-FR" sz="1000" dirty="0" err="1" smtClean="0">
                <a:latin typeface="+mn-lt"/>
              </a:rPr>
              <a:t>energy</a:t>
            </a:r>
            <a:r>
              <a:rPr lang="fr-FR" sz="1000" dirty="0" smtClean="0">
                <a:latin typeface="+mn-lt"/>
              </a:rPr>
              <a:t> A)</a:t>
            </a:r>
            <a:endParaRPr lang="fr-FR" sz="1000" dirty="0">
              <a:latin typeface="+mn-lt"/>
            </a:endParaRPr>
          </a:p>
        </p:txBody>
      </p:sp>
      <p:sp>
        <p:nvSpPr>
          <p:cNvPr id="23" name="AutoShape 75"/>
          <p:cNvSpPr>
            <a:spLocks noChangeArrowheads="1"/>
          </p:cNvSpPr>
          <p:nvPr/>
        </p:nvSpPr>
        <p:spPr bwMode="auto">
          <a:xfrm>
            <a:off x="4923297" y="4652168"/>
            <a:ext cx="936625" cy="576263"/>
          </a:xfrm>
          <a:prstGeom prst="flowChartAlternateProcess">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wrap="none" anchor="ctr"/>
          <a:lstStyle/>
          <a:p>
            <a:pPr algn="ctr"/>
            <a:r>
              <a:rPr lang="fr-FR" sz="1000" dirty="0" err="1" smtClean="0">
                <a:latin typeface="+mn-lt"/>
              </a:rPr>
              <a:t>Balancing</a:t>
            </a:r>
            <a:endParaRPr lang="fr-FR" sz="1000" dirty="0">
              <a:latin typeface="+mn-lt"/>
            </a:endParaRPr>
          </a:p>
          <a:p>
            <a:pPr algn="ctr"/>
            <a:r>
              <a:rPr lang="fr-FR" sz="1000" dirty="0" err="1" smtClean="0">
                <a:latin typeface="+mn-lt"/>
              </a:rPr>
              <a:t>Mechanism</a:t>
            </a:r>
            <a:r>
              <a:rPr lang="fr-FR" sz="1000" dirty="0" smtClean="0">
                <a:latin typeface="+mn-lt"/>
              </a:rPr>
              <a:t> </a:t>
            </a:r>
          </a:p>
          <a:p>
            <a:pPr algn="ctr"/>
            <a:r>
              <a:rPr lang="fr-FR" sz="1000" dirty="0" smtClean="0">
                <a:latin typeface="+mn-lt"/>
              </a:rPr>
              <a:t>(Power A)</a:t>
            </a:r>
            <a:endParaRPr lang="fr-FR" sz="1000" dirty="0">
              <a:latin typeface="+mn-lt"/>
            </a:endParaRPr>
          </a:p>
        </p:txBody>
      </p:sp>
      <p:cxnSp>
        <p:nvCxnSpPr>
          <p:cNvPr id="24" name="AutoShape 77"/>
          <p:cNvCxnSpPr>
            <a:cxnSpLocks noChangeShapeType="1"/>
            <a:stCxn id="23" idx="1"/>
            <a:endCxn id="22" idx="3"/>
          </p:cNvCxnSpPr>
          <p:nvPr/>
        </p:nvCxnSpPr>
        <p:spPr bwMode="auto">
          <a:xfrm flipH="1">
            <a:off x="3561142" y="4940300"/>
            <a:ext cx="1362155" cy="0"/>
          </a:xfrm>
          <a:prstGeom prst="straightConnector1">
            <a:avLst/>
          </a:prstGeom>
          <a:noFill/>
          <a:ln w="9525">
            <a:solidFill>
              <a:schemeClr val="tx1"/>
            </a:solidFill>
            <a:round/>
            <a:headEnd type="triangle" w="med" len="med"/>
            <a:tailEnd type="triangle" w="med" len="med"/>
          </a:ln>
        </p:spPr>
      </p:cxnSp>
      <p:cxnSp>
        <p:nvCxnSpPr>
          <p:cNvPr id="25" name="AutoShape 78"/>
          <p:cNvCxnSpPr>
            <a:cxnSpLocks noChangeShapeType="1"/>
            <a:stCxn id="12" idx="4"/>
            <a:endCxn id="49" idx="0"/>
          </p:cNvCxnSpPr>
          <p:nvPr/>
        </p:nvCxnSpPr>
        <p:spPr bwMode="auto">
          <a:xfrm>
            <a:off x="6872890" y="2629942"/>
            <a:ext cx="0" cy="2377826"/>
          </a:xfrm>
          <a:prstGeom prst="straightConnector1">
            <a:avLst/>
          </a:prstGeom>
          <a:noFill/>
          <a:ln w="25400">
            <a:solidFill>
              <a:schemeClr val="tx1"/>
            </a:solidFill>
            <a:round/>
            <a:headEnd/>
            <a:tailEnd/>
          </a:ln>
        </p:spPr>
      </p:cxnSp>
      <p:cxnSp>
        <p:nvCxnSpPr>
          <p:cNvPr id="26" name="AutoShape 81"/>
          <p:cNvCxnSpPr>
            <a:cxnSpLocks noChangeShapeType="1"/>
            <a:stCxn id="19" idx="2"/>
            <a:endCxn id="79" idx="0"/>
          </p:cNvCxnSpPr>
          <p:nvPr/>
        </p:nvCxnSpPr>
        <p:spPr bwMode="auto">
          <a:xfrm>
            <a:off x="3092830" y="2709317"/>
            <a:ext cx="0" cy="691133"/>
          </a:xfrm>
          <a:prstGeom prst="straightConnector1">
            <a:avLst/>
          </a:prstGeom>
          <a:noFill/>
          <a:ln w="9525">
            <a:solidFill>
              <a:schemeClr val="tx1"/>
            </a:solidFill>
            <a:round/>
            <a:headEnd type="triangle" w="med" len="med"/>
            <a:tailEnd type="triangle" w="med" len="med"/>
          </a:ln>
        </p:spPr>
      </p:cxnSp>
      <p:cxnSp>
        <p:nvCxnSpPr>
          <p:cNvPr id="27" name="AutoShape 82"/>
          <p:cNvCxnSpPr>
            <a:cxnSpLocks noChangeShapeType="1"/>
            <a:stCxn id="23" idx="0"/>
            <a:endCxn id="87" idx="2"/>
          </p:cNvCxnSpPr>
          <p:nvPr/>
        </p:nvCxnSpPr>
        <p:spPr bwMode="auto">
          <a:xfrm flipV="1">
            <a:off x="5391610" y="3976713"/>
            <a:ext cx="0" cy="675455"/>
          </a:xfrm>
          <a:prstGeom prst="straightConnector1">
            <a:avLst/>
          </a:prstGeom>
          <a:noFill/>
          <a:ln w="9525">
            <a:solidFill>
              <a:schemeClr val="tx1"/>
            </a:solidFill>
            <a:round/>
            <a:headEnd type="triangle" w="med" len="med"/>
            <a:tailEnd type="triangle" w="med" len="med"/>
          </a:ln>
        </p:spPr>
      </p:cxnSp>
      <p:grpSp>
        <p:nvGrpSpPr>
          <p:cNvPr id="28" name="Group 83"/>
          <p:cNvGrpSpPr>
            <a:grpSpLocks/>
          </p:cNvGrpSpPr>
          <p:nvPr/>
        </p:nvGrpSpPr>
        <p:grpSpPr bwMode="auto">
          <a:xfrm>
            <a:off x="7160227" y="2347367"/>
            <a:ext cx="285750" cy="287337"/>
            <a:chOff x="5148" y="1388"/>
            <a:chExt cx="318" cy="318"/>
          </a:xfrm>
        </p:grpSpPr>
        <p:sp>
          <p:nvSpPr>
            <p:cNvPr id="29" name="Rectangle 84"/>
            <p:cNvSpPr>
              <a:spLocks noChangeArrowheads="1"/>
            </p:cNvSpPr>
            <p:nvPr/>
          </p:nvSpPr>
          <p:spPr bwMode="auto">
            <a:xfrm>
              <a:off x="5148" y="1388"/>
              <a:ext cx="318" cy="318"/>
            </a:xfrm>
            <a:prstGeom prst="rect">
              <a:avLst/>
            </a:prstGeom>
            <a:solidFill>
              <a:schemeClr val="bg2"/>
            </a:solidFill>
            <a:ln w="9525">
              <a:solidFill>
                <a:srgbClr val="00B0F0"/>
              </a:solidFill>
              <a:miter lim="800000"/>
              <a:headEnd/>
              <a:tailEnd/>
            </a:ln>
          </p:spPr>
          <p:txBody>
            <a:bodyPr wrap="none" anchor="ctr"/>
            <a:lstStyle/>
            <a:p>
              <a:endParaRPr lang="fr-FR">
                <a:latin typeface="+mn-lt"/>
              </a:endParaRPr>
            </a:p>
          </p:txBody>
        </p:sp>
        <p:sp>
          <p:nvSpPr>
            <p:cNvPr id="30" name="Line 85"/>
            <p:cNvSpPr>
              <a:spLocks noChangeShapeType="1"/>
            </p:cNvSpPr>
            <p:nvPr/>
          </p:nvSpPr>
          <p:spPr bwMode="auto">
            <a:xfrm>
              <a:off x="5148" y="1388"/>
              <a:ext cx="318" cy="318"/>
            </a:xfrm>
            <a:prstGeom prst="line">
              <a:avLst/>
            </a:prstGeom>
            <a:noFill/>
            <a:ln w="9525">
              <a:solidFill>
                <a:srgbClr val="00B0F0"/>
              </a:solidFill>
              <a:round/>
              <a:headEnd/>
              <a:tailEnd/>
            </a:ln>
          </p:spPr>
          <p:txBody>
            <a:bodyPr/>
            <a:lstStyle/>
            <a:p>
              <a:endParaRPr lang="fr-FR">
                <a:latin typeface="+mn-lt"/>
              </a:endParaRPr>
            </a:p>
          </p:txBody>
        </p:sp>
        <p:sp>
          <p:nvSpPr>
            <p:cNvPr id="31" name="Line 86"/>
            <p:cNvSpPr>
              <a:spLocks noChangeShapeType="1"/>
            </p:cNvSpPr>
            <p:nvPr/>
          </p:nvSpPr>
          <p:spPr bwMode="auto">
            <a:xfrm flipV="1">
              <a:off x="5148" y="1388"/>
              <a:ext cx="318" cy="318"/>
            </a:xfrm>
            <a:prstGeom prst="line">
              <a:avLst/>
            </a:prstGeom>
            <a:noFill/>
            <a:ln w="9525">
              <a:solidFill>
                <a:srgbClr val="00B0F0"/>
              </a:solidFill>
              <a:round/>
              <a:headEnd/>
              <a:tailEnd/>
            </a:ln>
          </p:spPr>
          <p:txBody>
            <a:bodyPr/>
            <a:lstStyle/>
            <a:p>
              <a:endParaRPr lang="fr-FR">
                <a:latin typeface="+mn-lt"/>
              </a:endParaRPr>
            </a:p>
          </p:txBody>
        </p:sp>
      </p:grpSp>
      <p:grpSp>
        <p:nvGrpSpPr>
          <p:cNvPr id="32" name="Group 87"/>
          <p:cNvGrpSpPr>
            <a:grpSpLocks/>
          </p:cNvGrpSpPr>
          <p:nvPr/>
        </p:nvGrpSpPr>
        <p:grpSpPr bwMode="auto">
          <a:xfrm>
            <a:off x="7015765" y="2636292"/>
            <a:ext cx="285750" cy="287337"/>
            <a:chOff x="5148" y="1388"/>
            <a:chExt cx="318" cy="318"/>
          </a:xfrm>
        </p:grpSpPr>
        <p:sp>
          <p:nvSpPr>
            <p:cNvPr id="33" name="Rectangle 88"/>
            <p:cNvSpPr>
              <a:spLocks noChangeArrowheads="1"/>
            </p:cNvSpPr>
            <p:nvPr/>
          </p:nvSpPr>
          <p:spPr bwMode="auto">
            <a:xfrm>
              <a:off x="5148" y="1388"/>
              <a:ext cx="318" cy="318"/>
            </a:xfrm>
            <a:prstGeom prst="rect">
              <a:avLst/>
            </a:prstGeom>
            <a:solidFill>
              <a:schemeClr val="bg2"/>
            </a:solidFill>
            <a:ln w="9525">
              <a:solidFill>
                <a:srgbClr val="00B0F0"/>
              </a:solidFill>
              <a:miter lim="800000"/>
              <a:headEnd/>
              <a:tailEnd/>
            </a:ln>
          </p:spPr>
          <p:txBody>
            <a:bodyPr wrap="none" anchor="ctr"/>
            <a:lstStyle/>
            <a:p>
              <a:endParaRPr lang="fr-FR">
                <a:latin typeface="+mn-lt"/>
              </a:endParaRPr>
            </a:p>
          </p:txBody>
        </p:sp>
        <p:sp>
          <p:nvSpPr>
            <p:cNvPr id="34" name="Line 89"/>
            <p:cNvSpPr>
              <a:spLocks noChangeShapeType="1"/>
            </p:cNvSpPr>
            <p:nvPr/>
          </p:nvSpPr>
          <p:spPr bwMode="auto">
            <a:xfrm>
              <a:off x="5148" y="1388"/>
              <a:ext cx="318" cy="318"/>
            </a:xfrm>
            <a:prstGeom prst="line">
              <a:avLst/>
            </a:prstGeom>
            <a:noFill/>
            <a:ln w="9525">
              <a:solidFill>
                <a:srgbClr val="00B0F0"/>
              </a:solidFill>
              <a:round/>
              <a:headEnd/>
              <a:tailEnd/>
            </a:ln>
          </p:spPr>
          <p:txBody>
            <a:bodyPr/>
            <a:lstStyle/>
            <a:p>
              <a:endParaRPr lang="fr-FR">
                <a:latin typeface="+mn-lt"/>
              </a:endParaRPr>
            </a:p>
          </p:txBody>
        </p:sp>
        <p:sp>
          <p:nvSpPr>
            <p:cNvPr id="35" name="Line 90"/>
            <p:cNvSpPr>
              <a:spLocks noChangeShapeType="1"/>
            </p:cNvSpPr>
            <p:nvPr/>
          </p:nvSpPr>
          <p:spPr bwMode="auto">
            <a:xfrm flipV="1">
              <a:off x="5148" y="1388"/>
              <a:ext cx="318" cy="318"/>
            </a:xfrm>
            <a:prstGeom prst="line">
              <a:avLst/>
            </a:prstGeom>
            <a:noFill/>
            <a:ln w="9525">
              <a:solidFill>
                <a:srgbClr val="00B0F0"/>
              </a:solidFill>
              <a:round/>
              <a:headEnd/>
              <a:tailEnd/>
            </a:ln>
          </p:spPr>
          <p:txBody>
            <a:bodyPr/>
            <a:lstStyle/>
            <a:p>
              <a:endParaRPr lang="fr-FR">
                <a:latin typeface="+mn-lt"/>
              </a:endParaRPr>
            </a:p>
          </p:txBody>
        </p:sp>
      </p:grpSp>
      <p:grpSp>
        <p:nvGrpSpPr>
          <p:cNvPr id="36" name="Group 91"/>
          <p:cNvGrpSpPr>
            <a:grpSpLocks/>
          </p:cNvGrpSpPr>
          <p:nvPr/>
        </p:nvGrpSpPr>
        <p:grpSpPr bwMode="auto">
          <a:xfrm>
            <a:off x="6439502" y="2564854"/>
            <a:ext cx="360363" cy="360363"/>
            <a:chOff x="4468" y="1207"/>
            <a:chExt cx="318" cy="318"/>
          </a:xfrm>
        </p:grpSpPr>
        <p:sp>
          <p:nvSpPr>
            <p:cNvPr id="37" name="Oval 92"/>
            <p:cNvSpPr>
              <a:spLocks noChangeArrowheads="1"/>
            </p:cNvSpPr>
            <p:nvPr/>
          </p:nvSpPr>
          <p:spPr bwMode="auto">
            <a:xfrm>
              <a:off x="4468" y="1207"/>
              <a:ext cx="318" cy="318"/>
            </a:xfrm>
            <a:prstGeom prst="ellipse">
              <a:avLst/>
            </a:prstGeom>
            <a:solidFill>
              <a:schemeClr val="bg2"/>
            </a:solidFill>
            <a:ln w="9525">
              <a:solidFill>
                <a:srgbClr val="00B0F0"/>
              </a:solidFill>
              <a:round/>
              <a:headEnd/>
              <a:tailEnd/>
            </a:ln>
          </p:spPr>
          <p:txBody>
            <a:bodyPr wrap="none" anchor="ctr"/>
            <a:lstStyle/>
            <a:p>
              <a:endParaRPr lang="fr-FR">
                <a:latin typeface="+mn-lt"/>
              </a:endParaRPr>
            </a:p>
          </p:txBody>
        </p:sp>
        <p:sp>
          <p:nvSpPr>
            <p:cNvPr id="38" name="Freeform 93"/>
            <p:cNvSpPr>
              <a:spLocks/>
            </p:cNvSpPr>
            <p:nvPr/>
          </p:nvSpPr>
          <p:spPr bwMode="auto">
            <a:xfrm>
              <a:off x="4538" y="1288"/>
              <a:ext cx="182" cy="151"/>
            </a:xfrm>
            <a:custGeom>
              <a:avLst/>
              <a:gdLst>
                <a:gd name="T0" fmla="*/ 0 w 318"/>
                <a:gd name="T1" fmla="*/ 72 h 203"/>
                <a:gd name="T2" fmla="*/ 52 w 318"/>
                <a:gd name="T3" fmla="*/ 140 h 203"/>
                <a:gd name="T4" fmla="*/ 130 w 318"/>
                <a:gd name="T5" fmla="*/ 5 h 203"/>
                <a:gd name="T6" fmla="*/ 182 w 318"/>
                <a:gd name="T7" fmla="*/ 106 h 203"/>
                <a:gd name="T8" fmla="*/ 0 60000 65536"/>
                <a:gd name="T9" fmla="*/ 0 60000 65536"/>
                <a:gd name="T10" fmla="*/ 0 60000 65536"/>
                <a:gd name="T11" fmla="*/ 0 60000 65536"/>
                <a:gd name="T12" fmla="*/ 0 w 318"/>
                <a:gd name="T13" fmla="*/ 0 h 203"/>
                <a:gd name="T14" fmla="*/ 318 w 318"/>
                <a:gd name="T15" fmla="*/ 203 h 203"/>
              </a:gdLst>
              <a:ahLst/>
              <a:cxnLst>
                <a:cxn ang="T8">
                  <a:pos x="T0" y="T1"/>
                </a:cxn>
                <a:cxn ang="T9">
                  <a:pos x="T2" y="T3"/>
                </a:cxn>
                <a:cxn ang="T10">
                  <a:pos x="T4" y="T5"/>
                </a:cxn>
                <a:cxn ang="T11">
                  <a:pos x="T6" y="T7"/>
                </a:cxn>
              </a:cxnLst>
              <a:rect l="T12" t="T13" r="T14" b="T15"/>
              <a:pathLst>
                <a:path w="318" h="203">
                  <a:moveTo>
                    <a:pt x="0" y="97"/>
                  </a:moveTo>
                  <a:cubicBezTo>
                    <a:pt x="26" y="150"/>
                    <a:pt x="53" y="203"/>
                    <a:pt x="91" y="188"/>
                  </a:cubicBezTo>
                  <a:cubicBezTo>
                    <a:pt x="129" y="173"/>
                    <a:pt x="189" y="14"/>
                    <a:pt x="227" y="7"/>
                  </a:cubicBezTo>
                  <a:cubicBezTo>
                    <a:pt x="265" y="0"/>
                    <a:pt x="291" y="71"/>
                    <a:pt x="318" y="143"/>
                  </a:cubicBezTo>
                </a:path>
              </a:pathLst>
            </a:custGeom>
            <a:noFill/>
            <a:ln w="9525">
              <a:solidFill>
                <a:srgbClr val="00B0F0"/>
              </a:solidFill>
              <a:round/>
              <a:headEnd/>
              <a:tailEnd/>
            </a:ln>
          </p:spPr>
          <p:txBody>
            <a:bodyPr/>
            <a:lstStyle/>
            <a:p>
              <a:endParaRPr lang="fr-FR">
                <a:latin typeface="+mn-lt"/>
              </a:endParaRPr>
            </a:p>
          </p:txBody>
        </p:sp>
      </p:grpSp>
      <p:grpSp>
        <p:nvGrpSpPr>
          <p:cNvPr id="39" name="Group 94"/>
          <p:cNvGrpSpPr>
            <a:grpSpLocks/>
          </p:cNvGrpSpPr>
          <p:nvPr/>
        </p:nvGrpSpPr>
        <p:grpSpPr bwMode="auto">
          <a:xfrm>
            <a:off x="6512527" y="1988592"/>
            <a:ext cx="360363" cy="360362"/>
            <a:chOff x="4468" y="1207"/>
            <a:chExt cx="318" cy="318"/>
          </a:xfrm>
        </p:grpSpPr>
        <p:sp>
          <p:nvSpPr>
            <p:cNvPr id="40" name="Oval 95"/>
            <p:cNvSpPr>
              <a:spLocks noChangeArrowheads="1"/>
            </p:cNvSpPr>
            <p:nvPr/>
          </p:nvSpPr>
          <p:spPr bwMode="auto">
            <a:xfrm>
              <a:off x="4468" y="1207"/>
              <a:ext cx="318" cy="318"/>
            </a:xfrm>
            <a:prstGeom prst="ellipse">
              <a:avLst/>
            </a:prstGeom>
            <a:solidFill>
              <a:schemeClr val="bg2"/>
            </a:solidFill>
            <a:ln w="9525">
              <a:solidFill>
                <a:srgbClr val="00B0F0"/>
              </a:solidFill>
              <a:round/>
              <a:headEnd/>
              <a:tailEnd/>
            </a:ln>
          </p:spPr>
          <p:txBody>
            <a:bodyPr wrap="none" anchor="ctr"/>
            <a:lstStyle/>
            <a:p>
              <a:endParaRPr lang="fr-FR">
                <a:latin typeface="+mn-lt"/>
              </a:endParaRPr>
            </a:p>
          </p:txBody>
        </p:sp>
        <p:sp>
          <p:nvSpPr>
            <p:cNvPr id="41" name="Freeform 96"/>
            <p:cNvSpPr>
              <a:spLocks/>
            </p:cNvSpPr>
            <p:nvPr/>
          </p:nvSpPr>
          <p:spPr bwMode="auto">
            <a:xfrm>
              <a:off x="4538" y="1288"/>
              <a:ext cx="182" cy="151"/>
            </a:xfrm>
            <a:custGeom>
              <a:avLst/>
              <a:gdLst>
                <a:gd name="T0" fmla="*/ 0 w 318"/>
                <a:gd name="T1" fmla="*/ 72 h 203"/>
                <a:gd name="T2" fmla="*/ 52 w 318"/>
                <a:gd name="T3" fmla="*/ 140 h 203"/>
                <a:gd name="T4" fmla="*/ 130 w 318"/>
                <a:gd name="T5" fmla="*/ 5 h 203"/>
                <a:gd name="T6" fmla="*/ 182 w 318"/>
                <a:gd name="T7" fmla="*/ 106 h 203"/>
                <a:gd name="T8" fmla="*/ 0 60000 65536"/>
                <a:gd name="T9" fmla="*/ 0 60000 65536"/>
                <a:gd name="T10" fmla="*/ 0 60000 65536"/>
                <a:gd name="T11" fmla="*/ 0 60000 65536"/>
                <a:gd name="T12" fmla="*/ 0 w 318"/>
                <a:gd name="T13" fmla="*/ 0 h 203"/>
                <a:gd name="T14" fmla="*/ 318 w 318"/>
                <a:gd name="T15" fmla="*/ 203 h 203"/>
              </a:gdLst>
              <a:ahLst/>
              <a:cxnLst>
                <a:cxn ang="T8">
                  <a:pos x="T0" y="T1"/>
                </a:cxn>
                <a:cxn ang="T9">
                  <a:pos x="T2" y="T3"/>
                </a:cxn>
                <a:cxn ang="T10">
                  <a:pos x="T4" y="T5"/>
                </a:cxn>
                <a:cxn ang="T11">
                  <a:pos x="T6" y="T7"/>
                </a:cxn>
              </a:cxnLst>
              <a:rect l="T12" t="T13" r="T14" b="T15"/>
              <a:pathLst>
                <a:path w="318" h="203">
                  <a:moveTo>
                    <a:pt x="0" y="97"/>
                  </a:moveTo>
                  <a:cubicBezTo>
                    <a:pt x="26" y="150"/>
                    <a:pt x="53" y="203"/>
                    <a:pt x="91" y="188"/>
                  </a:cubicBezTo>
                  <a:cubicBezTo>
                    <a:pt x="129" y="173"/>
                    <a:pt x="189" y="14"/>
                    <a:pt x="227" y="7"/>
                  </a:cubicBezTo>
                  <a:cubicBezTo>
                    <a:pt x="265" y="0"/>
                    <a:pt x="291" y="71"/>
                    <a:pt x="318" y="143"/>
                  </a:cubicBezTo>
                </a:path>
              </a:pathLst>
            </a:custGeom>
            <a:noFill/>
            <a:ln w="9525">
              <a:solidFill>
                <a:srgbClr val="00B0F0"/>
              </a:solidFill>
              <a:round/>
              <a:headEnd/>
              <a:tailEnd/>
            </a:ln>
          </p:spPr>
          <p:txBody>
            <a:bodyPr/>
            <a:lstStyle/>
            <a:p>
              <a:endParaRPr lang="fr-FR">
                <a:latin typeface="+mn-lt"/>
              </a:endParaRPr>
            </a:p>
          </p:txBody>
        </p:sp>
      </p:grpSp>
      <p:grpSp>
        <p:nvGrpSpPr>
          <p:cNvPr id="42" name="Group 97"/>
          <p:cNvGrpSpPr>
            <a:grpSpLocks/>
          </p:cNvGrpSpPr>
          <p:nvPr/>
        </p:nvGrpSpPr>
        <p:grpSpPr bwMode="auto">
          <a:xfrm>
            <a:off x="6223602" y="4796631"/>
            <a:ext cx="360363" cy="360362"/>
            <a:chOff x="4468" y="1207"/>
            <a:chExt cx="318" cy="318"/>
          </a:xfrm>
        </p:grpSpPr>
        <p:sp>
          <p:nvSpPr>
            <p:cNvPr id="43" name="Oval 98"/>
            <p:cNvSpPr>
              <a:spLocks noChangeArrowheads="1"/>
            </p:cNvSpPr>
            <p:nvPr/>
          </p:nvSpPr>
          <p:spPr bwMode="auto">
            <a:xfrm>
              <a:off x="4468" y="1207"/>
              <a:ext cx="318" cy="318"/>
            </a:xfrm>
            <a:prstGeom prst="ellipse">
              <a:avLst/>
            </a:prstGeom>
            <a:solidFill>
              <a:schemeClr val="bg2"/>
            </a:solidFill>
            <a:ln w="9525">
              <a:solidFill>
                <a:srgbClr val="FFC000"/>
              </a:solidFill>
              <a:round/>
              <a:headEnd/>
              <a:tailEnd/>
            </a:ln>
          </p:spPr>
          <p:txBody>
            <a:bodyPr wrap="none" anchor="ctr"/>
            <a:lstStyle/>
            <a:p>
              <a:endParaRPr lang="fr-FR">
                <a:latin typeface="+mn-lt"/>
              </a:endParaRPr>
            </a:p>
          </p:txBody>
        </p:sp>
        <p:sp>
          <p:nvSpPr>
            <p:cNvPr id="44" name="Freeform 99"/>
            <p:cNvSpPr>
              <a:spLocks/>
            </p:cNvSpPr>
            <p:nvPr/>
          </p:nvSpPr>
          <p:spPr bwMode="auto">
            <a:xfrm>
              <a:off x="4538" y="1288"/>
              <a:ext cx="182" cy="151"/>
            </a:xfrm>
            <a:custGeom>
              <a:avLst/>
              <a:gdLst>
                <a:gd name="T0" fmla="*/ 0 w 318"/>
                <a:gd name="T1" fmla="*/ 72 h 203"/>
                <a:gd name="T2" fmla="*/ 52 w 318"/>
                <a:gd name="T3" fmla="*/ 140 h 203"/>
                <a:gd name="T4" fmla="*/ 130 w 318"/>
                <a:gd name="T5" fmla="*/ 5 h 203"/>
                <a:gd name="T6" fmla="*/ 182 w 318"/>
                <a:gd name="T7" fmla="*/ 106 h 203"/>
                <a:gd name="T8" fmla="*/ 0 60000 65536"/>
                <a:gd name="T9" fmla="*/ 0 60000 65536"/>
                <a:gd name="T10" fmla="*/ 0 60000 65536"/>
                <a:gd name="T11" fmla="*/ 0 60000 65536"/>
                <a:gd name="T12" fmla="*/ 0 w 318"/>
                <a:gd name="T13" fmla="*/ 0 h 203"/>
                <a:gd name="T14" fmla="*/ 318 w 318"/>
                <a:gd name="T15" fmla="*/ 203 h 203"/>
              </a:gdLst>
              <a:ahLst/>
              <a:cxnLst>
                <a:cxn ang="T8">
                  <a:pos x="T0" y="T1"/>
                </a:cxn>
                <a:cxn ang="T9">
                  <a:pos x="T2" y="T3"/>
                </a:cxn>
                <a:cxn ang="T10">
                  <a:pos x="T4" y="T5"/>
                </a:cxn>
                <a:cxn ang="T11">
                  <a:pos x="T6" y="T7"/>
                </a:cxn>
              </a:cxnLst>
              <a:rect l="T12" t="T13" r="T14" b="T15"/>
              <a:pathLst>
                <a:path w="318" h="203">
                  <a:moveTo>
                    <a:pt x="0" y="97"/>
                  </a:moveTo>
                  <a:cubicBezTo>
                    <a:pt x="26" y="150"/>
                    <a:pt x="53" y="203"/>
                    <a:pt x="91" y="188"/>
                  </a:cubicBezTo>
                  <a:cubicBezTo>
                    <a:pt x="129" y="173"/>
                    <a:pt x="189" y="14"/>
                    <a:pt x="227" y="7"/>
                  </a:cubicBezTo>
                  <a:cubicBezTo>
                    <a:pt x="265" y="0"/>
                    <a:pt x="291" y="71"/>
                    <a:pt x="318" y="143"/>
                  </a:cubicBezTo>
                </a:path>
              </a:pathLst>
            </a:custGeom>
            <a:noFill/>
            <a:ln w="9525">
              <a:solidFill>
                <a:srgbClr val="FFC000"/>
              </a:solidFill>
              <a:round/>
              <a:headEnd/>
              <a:tailEnd/>
            </a:ln>
          </p:spPr>
          <p:txBody>
            <a:bodyPr/>
            <a:lstStyle/>
            <a:p>
              <a:endParaRPr lang="fr-FR">
                <a:latin typeface="+mn-lt"/>
              </a:endParaRPr>
            </a:p>
          </p:txBody>
        </p:sp>
      </p:grpSp>
      <p:grpSp>
        <p:nvGrpSpPr>
          <p:cNvPr id="45" name="Group 100"/>
          <p:cNvGrpSpPr>
            <a:grpSpLocks/>
          </p:cNvGrpSpPr>
          <p:nvPr/>
        </p:nvGrpSpPr>
        <p:grpSpPr bwMode="auto">
          <a:xfrm>
            <a:off x="7015765" y="4580731"/>
            <a:ext cx="285750" cy="287337"/>
            <a:chOff x="5148" y="1388"/>
            <a:chExt cx="318" cy="318"/>
          </a:xfrm>
        </p:grpSpPr>
        <p:sp>
          <p:nvSpPr>
            <p:cNvPr id="46" name="Rectangle 101"/>
            <p:cNvSpPr>
              <a:spLocks noChangeArrowheads="1"/>
            </p:cNvSpPr>
            <p:nvPr/>
          </p:nvSpPr>
          <p:spPr bwMode="auto">
            <a:xfrm>
              <a:off x="5148" y="1388"/>
              <a:ext cx="318" cy="318"/>
            </a:xfrm>
            <a:prstGeom prst="rect">
              <a:avLst/>
            </a:prstGeom>
            <a:solidFill>
              <a:schemeClr val="bg2"/>
            </a:solidFill>
            <a:ln w="9525">
              <a:solidFill>
                <a:srgbClr val="FFC000"/>
              </a:solidFill>
              <a:miter lim="800000"/>
              <a:headEnd/>
              <a:tailEnd/>
            </a:ln>
          </p:spPr>
          <p:txBody>
            <a:bodyPr wrap="none" anchor="ctr"/>
            <a:lstStyle/>
            <a:p>
              <a:endParaRPr lang="fr-FR">
                <a:latin typeface="+mn-lt"/>
              </a:endParaRPr>
            </a:p>
          </p:txBody>
        </p:sp>
        <p:sp>
          <p:nvSpPr>
            <p:cNvPr id="47" name="Line 102"/>
            <p:cNvSpPr>
              <a:spLocks noChangeShapeType="1"/>
            </p:cNvSpPr>
            <p:nvPr/>
          </p:nvSpPr>
          <p:spPr bwMode="auto">
            <a:xfrm>
              <a:off x="5148" y="1388"/>
              <a:ext cx="318" cy="318"/>
            </a:xfrm>
            <a:prstGeom prst="line">
              <a:avLst/>
            </a:prstGeom>
            <a:noFill/>
            <a:ln w="9525">
              <a:solidFill>
                <a:srgbClr val="FFC000"/>
              </a:solidFill>
              <a:round/>
              <a:headEnd/>
              <a:tailEnd/>
            </a:ln>
          </p:spPr>
          <p:txBody>
            <a:bodyPr/>
            <a:lstStyle/>
            <a:p>
              <a:endParaRPr lang="fr-FR">
                <a:latin typeface="+mn-lt"/>
              </a:endParaRPr>
            </a:p>
          </p:txBody>
        </p:sp>
        <p:sp>
          <p:nvSpPr>
            <p:cNvPr id="48" name="Line 103"/>
            <p:cNvSpPr>
              <a:spLocks noChangeShapeType="1"/>
            </p:cNvSpPr>
            <p:nvPr/>
          </p:nvSpPr>
          <p:spPr bwMode="auto">
            <a:xfrm flipV="1">
              <a:off x="5148" y="1388"/>
              <a:ext cx="318" cy="318"/>
            </a:xfrm>
            <a:prstGeom prst="line">
              <a:avLst/>
            </a:prstGeom>
            <a:noFill/>
            <a:ln w="9525">
              <a:solidFill>
                <a:srgbClr val="FFC000"/>
              </a:solidFill>
              <a:round/>
              <a:headEnd/>
              <a:tailEnd/>
            </a:ln>
          </p:spPr>
          <p:txBody>
            <a:bodyPr/>
            <a:lstStyle/>
            <a:p>
              <a:endParaRPr lang="fr-FR">
                <a:latin typeface="+mn-lt"/>
              </a:endParaRPr>
            </a:p>
          </p:txBody>
        </p:sp>
      </p:grpSp>
      <p:sp>
        <p:nvSpPr>
          <p:cNvPr id="49" name="Oval 104"/>
          <p:cNvSpPr>
            <a:spLocks noChangeArrowheads="1"/>
          </p:cNvSpPr>
          <p:nvPr/>
        </p:nvSpPr>
        <p:spPr bwMode="auto">
          <a:xfrm>
            <a:off x="6801452" y="5007768"/>
            <a:ext cx="142875" cy="142875"/>
          </a:xfrm>
          <a:prstGeom prst="ellipse">
            <a:avLst/>
          </a:prstGeom>
          <a:solidFill>
            <a:schemeClr val="tx1"/>
          </a:solidFill>
          <a:ln w="9525">
            <a:solidFill>
              <a:schemeClr val="tx1"/>
            </a:solidFill>
            <a:round/>
            <a:headEnd/>
            <a:tailEnd/>
          </a:ln>
        </p:spPr>
        <p:txBody>
          <a:bodyPr wrap="none" anchor="ctr"/>
          <a:lstStyle/>
          <a:p>
            <a:endParaRPr lang="fr-FR">
              <a:latin typeface="+mn-lt"/>
            </a:endParaRPr>
          </a:p>
        </p:txBody>
      </p:sp>
      <p:cxnSp>
        <p:nvCxnSpPr>
          <p:cNvPr id="50" name="AutoShape 105"/>
          <p:cNvCxnSpPr>
            <a:cxnSpLocks noChangeShapeType="1"/>
            <a:stCxn id="43" idx="6"/>
            <a:endCxn id="49" idx="2"/>
          </p:cNvCxnSpPr>
          <p:nvPr/>
        </p:nvCxnSpPr>
        <p:spPr bwMode="auto">
          <a:xfrm>
            <a:off x="6583965" y="4977606"/>
            <a:ext cx="217487" cy="101600"/>
          </a:xfrm>
          <a:prstGeom prst="straightConnector1">
            <a:avLst/>
          </a:prstGeom>
          <a:noFill/>
          <a:ln w="9525">
            <a:solidFill>
              <a:schemeClr val="tx1"/>
            </a:solidFill>
            <a:round/>
            <a:headEnd/>
            <a:tailEnd/>
          </a:ln>
        </p:spPr>
      </p:cxnSp>
      <p:cxnSp>
        <p:nvCxnSpPr>
          <p:cNvPr id="51" name="AutoShape 106"/>
          <p:cNvCxnSpPr>
            <a:cxnSpLocks noChangeShapeType="1"/>
            <a:stCxn id="68" idx="5"/>
            <a:endCxn id="49" idx="2"/>
          </p:cNvCxnSpPr>
          <p:nvPr/>
        </p:nvCxnSpPr>
        <p:spPr bwMode="auto">
          <a:xfrm>
            <a:off x="6747477" y="4810918"/>
            <a:ext cx="53975" cy="268288"/>
          </a:xfrm>
          <a:prstGeom prst="straightConnector1">
            <a:avLst/>
          </a:prstGeom>
          <a:noFill/>
          <a:ln w="9525">
            <a:solidFill>
              <a:schemeClr val="tx1"/>
            </a:solidFill>
            <a:round/>
            <a:headEnd/>
            <a:tailEnd/>
          </a:ln>
        </p:spPr>
      </p:cxnSp>
      <p:cxnSp>
        <p:nvCxnSpPr>
          <p:cNvPr id="52" name="AutoShape 107"/>
          <p:cNvCxnSpPr>
            <a:cxnSpLocks noChangeShapeType="1"/>
            <a:stCxn id="65" idx="7"/>
            <a:endCxn id="49" idx="2"/>
          </p:cNvCxnSpPr>
          <p:nvPr/>
        </p:nvCxnSpPr>
        <p:spPr bwMode="auto">
          <a:xfrm flipV="1">
            <a:off x="6747477" y="5079206"/>
            <a:ext cx="53975" cy="58737"/>
          </a:xfrm>
          <a:prstGeom prst="straightConnector1">
            <a:avLst/>
          </a:prstGeom>
          <a:noFill/>
          <a:ln w="9525">
            <a:solidFill>
              <a:schemeClr val="tx1"/>
            </a:solidFill>
            <a:round/>
            <a:headEnd/>
            <a:tailEnd/>
          </a:ln>
        </p:spPr>
      </p:cxnSp>
      <p:cxnSp>
        <p:nvCxnSpPr>
          <p:cNvPr id="53" name="AutoShape 108"/>
          <p:cNvCxnSpPr>
            <a:cxnSpLocks noChangeShapeType="1"/>
            <a:stCxn id="49" idx="6"/>
            <a:endCxn id="46" idx="1"/>
          </p:cNvCxnSpPr>
          <p:nvPr/>
        </p:nvCxnSpPr>
        <p:spPr bwMode="auto">
          <a:xfrm flipV="1">
            <a:off x="6944327" y="4725193"/>
            <a:ext cx="71438" cy="354013"/>
          </a:xfrm>
          <a:prstGeom prst="straightConnector1">
            <a:avLst/>
          </a:prstGeom>
          <a:noFill/>
          <a:ln w="9525">
            <a:solidFill>
              <a:schemeClr val="tx1"/>
            </a:solidFill>
            <a:round/>
            <a:headEnd/>
            <a:tailEnd/>
          </a:ln>
        </p:spPr>
      </p:cxnSp>
      <p:cxnSp>
        <p:nvCxnSpPr>
          <p:cNvPr id="54" name="AutoShape 109"/>
          <p:cNvCxnSpPr>
            <a:cxnSpLocks noChangeShapeType="1"/>
            <a:stCxn id="57" idx="1"/>
            <a:endCxn id="49" idx="6"/>
          </p:cNvCxnSpPr>
          <p:nvPr/>
        </p:nvCxnSpPr>
        <p:spPr bwMode="auto">
          <a:xfrm flipH="1">
            <a:off x="6944327" y="4941093"/>
            <a:ext cx="215900" cy="138113"/>
          </a:xfrm>
          <a:prstGeom prst="straightConnector1">
            <a:avLst/>
          </a:prstGeom>
          <a:noFill/>
          <a:ln w="9525">
            <a:solidFill>
              <a:schemeClr val="tx1"/>
            </a:solidFill>
            <a:round/>
            <a:headEnd/>
            <a:tailEnd/>
          </a:ln>
        </p:spPr>
      </p:cxnSp>
      <p:cxnSp>
        <p:nvCxnSpPr>
          <p:cNvPr id="55" name="AutoShape 110"/>
          <p:cNvCxnSpPr>
            <a:cxnSpLocks noChangeShapeType="1"/>
            <a:stCxn id="49" idx="6"/>
            <a:endCxn id="61" idx="1"/>
          </p:cNvCxnSpPr>
          <p:nvPr/>
        </p:nvCxnSpPr>
        <p:spPr bwMode="auto">
          <a:xfrm>
            <a:off x="6944327" y="5079206"/>
            <a:ext cx="71438" cy="150812"/>
          </a:xfrm>
          <a:prstGeom prst="straightConnector1">
            <a:avLst/>
          </a:prstGeom>
          <a:noFill/>
          <a:ln w="9525">
            <a:solidFill>
              <a:schemeClr val="tx1"/>
            </a:solidFill>
            <a:round/>
            <a:headEnd/>
            <a:tailEnd/>
          </a:ln>
        </p:spPr>
      </p:cxnSp>
      <p:grpSp>
        <p:nvGrpSpPr>
          <p:cNvPr id="56" name="Group 112"/>
          <p:cNvGrpSpPr>
            <a:grpSpLocks/>
          </p:cNvGrpSpPr>
          <p:nvPr/>
        </p:nvGrpSpPr>
        <p:grpSpPr bwMode="auto">
          <a:xfrm>
            <a:off x="7160227" y="4796631"/>
            <a:ext cx="285750" cy="287337"/>
            <a:chOff x="5148" y="1388"/>
            <a:chExt cx="318" cy="318"/>
          </a:xfrm>
        </p:grpSpPr>
        <p:sp>
          <p:nvSpPr>
            <p:cNvPr id="57" name="Rectangle 113"/>
            <p:cNvSpPr>
              <a:spLocks noChangeArrowheads="1"/>
            </p:cNvSpPr>
            <p:nvPr/>
          </p:nvSpPr>
          <p:spPr bwMode="auto">
            <a:xfrm>
              <a:off x="5148" y="1388"/>
              <a:ext cx="318" cy="318"/>
            </a:xfrm>
            <a:prstGeom prst="rect">
              <a:avLst/>
            </a:prstGeom>
            <a:solidFill>
              <a:schemeClr val="bg2"/>
            </a:solidFill>
            <a:ln w="9525">
              <a:solidFill>
                <a:srgbClr val="FFC000"/>
              </a:solidFill>
              <a:miter lim="800000"/>
              <a:headEnd/>
              <a:tailEnd/>
            </a:ln>
          </p:spPr>
          <p:txBody>
            <a:bodyPr wrap="none" anchor="ctr"/>
            <a:lstStyle/>
            <a:p>
              <a:endParaRPr lang="fr-FR">
                <a:latin typeface="+mn-lt"/>
              </a:endParaRPr>
            </a:p>
          </p:txBody>
        </p:sp>
        <p:sp>
          <p:nvSpPr>
            <p:cNvPr id="58" name="Line 114"/>
            <p:cNvSpPr>
              <a:spLocks noChangeShapeType="1"/>
            </p:cNvSpPr>
            <p:nvPr/>
          </p:nvSpPr>
          <p:spPr bwMode="auto">
            <a:xfrm>
              <a:off x="5148" y="1388"/>
              <a:ext cx="318" cy="318"/>
            </a:xfrm>
            <a:prstGeom prst="line">
              <a:avLst/>
            </a:prstGeom>
            <a:noFill/>
            <a:ln w="9525">
              <a:solidFill>
                <a:srgbClr val="FFC000"/>
              </a:solidFill>
              <a:round/>
              <a:headEnd/>
              <a:tailEnd/>
            </a:ln>
          </p:spPr>
          <p:txBody>
            <a:bodyPr/>
            <a:lstStyle/>
            <a:p>
              <a:endParaRPr lang="fr-FR">
                <a:latin typeface="+mn-lt"/>
              </a:endParaRPr>
            </a:p>
          </p:txBody>
        </p:sp>
        <p:sp>
          <p:nvSpPr>
            <p:cNvPr id="59" name="Line 115"/>
            <p:cNvSpPr>
              <a:spLocks noChangeShapeType="1"/>
            </p:cNvSpPr>
            <p:nvPr/>
          </p:nvSpPr>
          <p:spPr bwMode="auto">
            <a:xfrm flipV="1">
              <a:off x="5148" y="1388"/>
              <a:ext cx="318" cy="318"/>
            </a:xfrm>
            <a:prstGeom prst="line">
              <a:avLst/>
            </a:prstGeom>
            <a:noFill/>
            <a:ln w="9525">
              <a:solidFill>
                <a:srgbClr val="FFC000"/>
              </a:solidFill>
              <a:round/>
              <a:headEnd/>
              <a:tailEnd/>
            </a:ln>
          </p:spPr>
          <p:txBody>
            <a:bodyPr/>
            <a:lstStyle/>
            <a:p>
              <a:endParaRPr lang="fr-FR">
                <a:latin typeface="+mn-lt"/>
              </a:endParaRPr>
            </a:p>
          </p:txBody>
        </p:sp>
      </p:grpSp>
      <p:grpSp>
        <p:nvGrpSpPr>
          <p:cNvPr id="60" name="Group 116"/>
          <p:cNvGrpSpPr>
            <a:grpSpLocks/>
          </p:cNvGrpSpPr>
          <p:nvPr/>
        </p:nvGrpSpPr>
        <p:grpSpPr bwMode="auto">
          <a:xfrm>
            <a:off x="7015765" y="5085556"/>
            <a:ext cx="285750" cy="287337"/>
            <a:chOff x="5148" y="1388"/>
            <a:chExt cx="318" cy="318"/>
          </a:xfrm>
        </p:grpSpPr>
        <p:sp>
          <p:nvSpPr>
            <p:cNvPr id="61" name="Rectangle 117"/>
            <p:cNvSpPr>
              <a:spLocks noChangeArrowheads="1"/>
            </p:cNvSpPr>
            <p:nvPr/>
          </p:nvSpPr>
          <p:spPr bwMode="auto">
            <a:xfrm>
              <a:off x="5148" y="1388"/>
              <a:ext cx="318" cy="318"/>
            </a:xfrm>
            <a:prstGeom prst="rect">
              <a:avLst/>
            </a:prstGeom>
            <a:solidFill>
              <a:schemeClr val="bg2"/>
            </a:solidFill>
            <a:ln w="9525">
              <a:solidFill>
                <a:srgbClr val="FFC000"/>
              </a:solidFill>
              <a:miter lim="800000"/>
              <a:headEnd/>
              <a:tailEnd/>
            </a:ln>
          </p:spPr>
          <p:txBody>
            <a:bodyPr wrap="none" anchor="ctr"/>
            <a:lstStyle/>
            <a:p>
              <a:endParaRPr lang="fr-FR">
                <a:latin typeface="+mn-lt"/>
              </a:endParaRPr>
            </a:p>
          </p:txBody>
        </p:sp>
        <p:sp>
          <p:nvSpPr>
            <p:cNvPr id="62" name="Line 118"/>
            <p:cNvSpPr>
              <a:spLocks noChangeShapeType="1"/>
            </p:cNvSpPr>
            <p:nvPr/>
          </p:nvSpPr>
          <p:spPr bwMode="auto">
            <a:xfrm>
              <a:off x="5148" y="1388"/>
              <a:ext cx="318" cy="318"/>
            </a:xfrm>
            <a:prstGeom prst="line">
              <a:avLst/>
            </a:prstGeom>
            <a:noFill/>
            <a:ln w="9525">
              <a:solidFill>
                <a:srgbClr val="FFC000"/>
              </a:solidFill>
              <a:round/>
              <a:headEnd/>
              <a:tailEnd/>
            </a:ln>
          </p:spPr>
          <p:txBody>
            <a:bodyPr/>
            <a:lstStyle/>
            <a:p>
              <a:endParaRPr lang="fr-FR">
                <a:latin typeface="+mn-lt"/>
              </a:endParaRPr>
            </a:p>
          </p:txBody>
        </p:sp>
        <p:sp>
          <p:nvSpPr>
            <p:cNvPr id="63" name="Line 119"/>
            <p:cNvSpPr>
              <a:spLocks noChangeShapeType="1"/>
            </p:cNvSpPr>
            <p:nvPr/>
          </p:nvSpPr>
          <p:spPr bwMode="auto">
            <a:xfrm flipV="1">
              <a:off x="5148" y="1388"/>
              <a:ext cx="318" cy="318"/>
            </a:xfrm>
            <a:prstGeom prst="line">
              <a:avLst/>
            </a:prstGeom>
            <a:noFill/>
            <a:ln w="9525">
              <a:solidFill>
                <a:srgbClr val="FFC000"/>
              </a:solidFill>
              <a:round/>
              <a:headEnd/>
              <a:tailEnd/>
            </a:ln>
          </p:spPr>
          <p:txBody>
            <a:bodyPr/>
            <a:lstStyle/>
            <a:p>
              <a:endParaRPr lang="fr-FR">
                <a:latin typeface="+mn-lt"/>
              </a:endParaRPr>
            </a:p>
          </p:txBody>
        </p:sp>
      </p:grpSp>
      <p:grpSp>
        <p:nvGrpSpPr>
          <p:cNvPr id="64" name="Group 120"/>
          <p:cNvGrpSpPr>
            <a:grpSpLocks/>
          </p:cNvGrpSpPr>
          <p:nvPr/>
        </p:nvGrpSpPr>
        <p:grpSpPr bwMode="auto">
          <a:xfrm>
            <a:off x="6439502" y="5085556"/>
            <a:ext cx="360363" cy="360362"/>
            <a:chOff x="4468" y="1207"/>
            <a:chExt cx="318" cy="318"/>
          </a:xfrm>
        </p:grpSpPr>
        <p:sp>
          <p:nvSpPr>
            <p:cNvPr id="65" name="Oval 121"/>
            <p:cNvSpPr>
              <a:spLocks noChangeArrowheads="1"/>
            </p:cNvSpPr>
            <p:nvPr/>
          </p:nvSpPr>
          <p:spPr bwMode="auto">
            <a:xfrm>
              <a:off x="4468" y="1207"/>
              <a:ext cx="318" cy="318"/>
            </a:xfrm>
            <a:prstGeom prst="ellipse">
              <a:avLst/>
            </a:prstGeom>
            <a:solidFill>
              <a:schemeClr val="bg2"/>
            </a:solidFill>
            <a:ln w="9525">
              <a:solidFill>
                <a:srgbClr val="FFC000"/>
              </a:solidFill>
              <a:round/>
              <a:headEnd/>
              <a:tailEnd/>
            </a:ln>
          </p:spPr>
          <p:txBody>
            <a:bodyPr wrap="none" anchor="ctr"/>
            <a:lstStyle/>
            <a:p>
              <a:endParaRPr lang="fr-FR">
                <a:latin typeface="+mn-lt"/>
              </a:endParaRPr>
            </a:p>
          </p:txBody>
        </p:sp>
        <p:sp>
          <p:nvSpPr>
            <p:cNvPr id="66" name="Freeform 122"/>
            <p:cNvSpPr>
              <a:spLocks/>
            </p:cNvSpPr>
            <p:nvPr/>
          </p:nvSpPr>
          <p:spPr bwMode="auto">
            <a:xfrm>
              <a:off x="4538" y="1288"/>
              <a:ext cx="182" cy="151"/>
            </a:xfrm>
            <a:custGeom>
              <a:avLst/>
              <a:gdLst>
                <a:gd name="T0" fmla="*/ 0 w 318"/>
                <a:gd name="T1" fmla="*/ 72 h 203"/>
                <a:gd name="T2" fmla="*/ 52 w 318"/>
                <a:gd name="T3" fmla="*/ 140 h 203"/>
                <a:gd name="T4" fmla="*/ 130 w 318"/>
                <a:gd name="T5" fmla="*/ 5 h 203"/>
                <a:gd name="T6" fmla="*/ 182 w 318"/>
                <a:gd name="T7" fmla="*/ 106 h 203"/>
                <a:gd name="T8" fmla="*/ 0 60000 65536"/>
                <a:gd name="T9" fmla="*/ 0 60000 65536"/>
                <a:gd name="T10" fmla="*/ 0 60000 65536"/>
                <a:gd name="T11" fmla="*/ 0 60000 65536"/>
                <a:gd name="T12" fmla="*/ 0 w 318"/>
                <a:gd name="T13" fmla="*/ 0 h 203"/>
                <a:gd name="T14" fmla="*/ 318 w 318"/>
                <a:gd name="T15" fmla="*/ 203 h 203"/>
              </a:gdLst>
              <a:ahLst/>
              <a:cxnLst>
                <a:cxn ang="T8">
                  <a:pos x="T0" y="T1"/>
                </a:cxn>
                <a:cxn ang="T9">
                  <a:pos x="T2" y="T3"/>
                </a:cxn>
                <a:cxn ang="T10">
                  <a:pos x="T4" y="T5"/>
                </a:cxn>
                <a:cxn ang="T11">
                  <a:pos x="T6" y="T7"/>
                </a:cxn>
              </a:cxnLst>
              <a:rect l="T12" t="T13" r="T14" b="T15"/>
              <a:pathLst>
                <a:path w="318" h="203">
                  <a:moveTo>
                    <a:pt x="0" y="97"/>
                  </a:moveTo>
                  <a:cubicBezTo>
                    <a:pt x="26" y="150"/>
                    <a:pt x="53" y="203"/>
                    <a:pt x="91" y="188"/>
                  </a:cubicBezTo>
                  <a:cubicBezTo>
                    <a:pt x="129" y="173"/>
                    <a:pt x="189" y="14"/>
                    <a:pt x="227" y="7"/>
                  </a:cubicBezTo>
                  <a:cubicBezTo>
                    <a:pt x="265" y="0"/>
                    <a:pt x="291" y="71"/>
                    <a:pt x="318" y="143"/>
                  </a:cubicBezTo>
                </a:path>
              </a:pathLst>
            </a:custGeom>
            <a:noFill/>
            <a:ln w="9525">
              <a:solidFill>
                <a:srgbClr val="FFC000"/>
              </a:solidFill>
              <a:round/>
              <a:headEnd/>
              <a:tailEnd/>
            </a:ln>
          </p:spPr>
          <p:txBody>
            <a:bodyPr/>
            <a:lstStyle/>
            <a:p>
              <a:endParaRPr lang="fr-FR">
                <a:latin typeface="+mn-lt"/>
              </a:endParaRPr>
            </a:p>
          </p:txBody>
        </p:sp>
      </p:grpSp>
      <p:grpSp>
        <p:nvGrpSpPr>
          <p:cNvPr id="67" name="Group 123"/>
          <p:cNvGrpSpPr>
            <a:grpSpLocks/>
          </p:cNvGrpSpPr>
          <p:nvPr/>
        </p:nvGrpSpPr>
        <p:grpSpPr bwMode="auto">
          <a:xfrm>
            <a:off x="6439502" y="4502943"/>
            <a:ext cx="360363" cy="360363"/>
            <a:chOff x="4468" y="1207"/>
            <a:chExt cx="318" cy="318"/>
          </a:xfrm>
        </p:grpSpPr>
        <p:sp>
          <p:nvSpPr>
            <p:cNvPr id="68" name="Oval 124"/>
            <p:cNvSpPr>
              <a:spLocks noChangeArrowheads="1"/>
            </p:cNvSpPr>
            <p:nvPr/>
          </p:nvSpPr>
          <p:spPr bwMode="auto">
            <a:xfrm>
              <a:off x="4468" y="1207"/>
              <a:ext cx="318" cy="318"/>
            </a:xfrm>
            <a:prstGeom prst="ellipse">
              <a:avLst/>
            </a:prstGeom>
            <a:solidFill>
              <a:schemeClr val="bg2"/>
            </a:solidFill>
            <a:ln w="9525">
              <a:solidFill>
                <a:srgbClr val="FFC000"/>
              </a:solidFill>
              <a:round/>
              <a:headEnd/>
              <a:tailEnd/>
            </a:ln>
          </p:spPr>
          <p:txBody>
            <a:bodyPr wrap="none" anchor="ctr"/>
            <a:lstStyle/>
            <a:p>
              <a:endParaRPr lang="fr-FR">
                <a:latin typeface="+mn-lt"/>
              </a:endParaRPr>
            </a:p>
          </p:txBody>
        </p:sp>
        <p:sp>
          <p:nvSpPr>
            <p:cNvPr id="69" name="Freeform 125"/>
            <p:cNvSpPr>
              <a:spLocks/>
            </p:cNvSpPr>
            <p:nvPr/>
          </p:nvSpPr>
          <p:spPr bwMode="auto">
            <a:xfrm>
              <a:off x="4538" y="1288"/>
              <a:ext cx="182" cy="151"/>
            </a:xfrm>
            <a:custGeom>
              <a:avLst/>
              <a:gdLst>
                <a:gd name="T0" fmla="*/ 0 w 318"/>
                <a:gd name="T1" fmla="*/ 72 h 203"/>
                <a:gd name="T2" fmla="*/ 52 w 318"/>
                <a:gd name="T3" fmla="*/ 140 h 203"/>
                <a:gd name="T4" fmla="*/ 130 w 318"/>
                <a:gd name="T5" fmla="*/ 5 h 203"/>
                <a:gd name="T6" fmla="*/ 182 w 318"/>
                <a:gd name="T7" fmla="*/ 106 h 203"/>
                <a:gd name="T8" fmla="*/ 0 60000 65536"/>
                <a:gd name="T9" fmla="*/ 0 60000 65536"/>
                <a:gd name="T10" fmla="*/ 0 60000 65536"/>
                <a:gd name="T11" fmla="*/ 0 60000 65536"/>
                <a:gd name="T12" fmla="*/ 0 w 318"/>
                <a:gd name="T13" fmla="*/ 0 h 203"/>
                <a:gd name="T14" fmla="*/ 318 w 318"/>
                <a:gd name="T15" fmla="*/ 203 h 203"/>
              </a:gdLst>
              <a:ahLst/>
              <a:cxnLst>
                <a:cxn ang="T8">
                  <a:pos x="T0" y="T1"/>
                </a:cxn>
                <a:cxn ang="T9">
                  <a:pos x="T2" y="T3"/>
                </a:cxn>
                <a:cxn ang="T10">
                  <a:pos x="T4" y="T5"/>
                </a:cxn>
                <a:cxn ang="T11">
                  <a:pos x="T6" y="T7"/>
                </a:cxn>
              </a:cxnLst>
              <a:rect l="T12" t="T13" r="T14" b="T15"/>
              <a:pathLst>
                <a:path w="318" h="203">
                  <a:moveTo>
                    <a:pt x="0" y="97"/>
                  </a:moveTo>
                  <a:cubicBezTo>
                    <a:pt x="26" y="150"/>
                    <a:pt x="53" y="203"/>
                    <a:pt x="91" y="188"/>
                  </a:cubicBezTo>
                  <a:cubicBezTo>
                    <a:pt x="129" y="173"/>
                    <a:pt x="189" y="14"/>
                    <a:pt x="227" y="7"/>
                  </a:cubicBezTo>
                  <a:cubicBezTo>
                    <a:pt x="265" y="0"/>
                    <a:pt x="291" y="71"/>
                    <a:pt x="318" y="143"/>
                  </a:cubicBezTo>
                </a:path>
              </a:pathLst>
            </a:custGeom>
            <a:noFill/>
            <a:ln w="9525">
              <a:solidFill>
                <a:srgbClr val="FFC000"/>
              </a:solidFill>
              <a:round/>
              <a:headEnd/>
              <a:tailEnd/>
            </a:ln>
          </p:spPr>
          <p:txBody>
            <a:bodyPr/>
            <a:lstStyle/>
            <a:p>
              <a:endParaRPr lang="fr-FR">
                <a:latin typeface="+mn-lt"/>
              </a:endParaRPr>
            </a:p>
          </p:txBody>
        </p:sp>
      </p:grpSp>
      <p:sp>
        <p:nvSpPr>
          <p:cNvPr id="70" name="Oval 126"/>
          <p:cNvSpPr>
            <a:spLocks noChangeArrowheads="1"/>
          </p:cNvSpPr>
          <p:nvPr/>
        </p:nvSpPr>
        <p:spPr bwMode="auto">
          <a:xfrm>
            <a:off x="6152165" y="1844129"/>
            <a:ext cx="1439862" cy="1366838"/>
          </a:xfrm>
          <a:prstGeom prst="ellipse">
            <a:avLst/>
          </a:prstGeom>
          <a:noFill/>
          <a:ln w="9525">
            <a:solidFill>
              <a:schemeClr val="tx1"/>
            </a:solidFill>
            <a:prstDash val="dash"/>
            <a:round/>
            <a:headEnd/>
            <a:tailEnd/>
          </a:ln>
        </p:spPr>
        <p:txBody>
          <a:bodyPr wrap="none" anchor="ctr"/>
          <a:lstStyle/>
          <a:p>
            <a:endParaRPr lang="fr-FR">
              <a:latin typeface="+mn-lt"/>
            </a:endParaRPr>
          </a:p>
        </p:txBody>
      </p:sp>
      <p:sp>
        <p:nvSpPr>
          <p:cNvPr id="71" name="Rectangle 127"/>
          <p:cNvSpPr>
            <a:spLocks noChangeArrowheads="1"/>
          </p:cNvSpPr>
          <p:nvPr/>
        </p:nvSpPr>
        <p:spPr bwMode="auto">
          <a:xfrm>
            <a:off x="6007702" y="1556792"/>
            <a:ext cx="647700" cy="360362"/>
          </a:xfrm>
          <a:prstGeom prst="rect">
            <a:avLst/>
          </a:prstGeom>
          <a:noFill/>
          <a:ln w="9525">
            <a:noFill/>
            <a:miter lim="800000"/>
            <a:headEnd/>
            <a:tailEnd/>
          </a:ln>
        </p:spPr>
        <p:txBody>
          <a:bodyPr wrap="none" anchor="ctr"/>
          <a:lstStyle/>
          <a:p>
            <a:pPr algn="ctr"/>
            <a:r>
              <a:rPr lang="fr-FR" sz="1400" b="1" dirty="0" smtClean="0">
                <a:latin typeface="+mn-lt"/>
              </a:rPr>
              <a:t>Country </a:t>
            </a:r>
            <a:r>
              <a:rPr lang="fr-FR" sz="1400" b="1" dirty="0">
                <a:latin typeface="+mn-lt"/>
              </a:rPr>
              <a:t>B</a:t>
            </a:r>
          </a:p>
        </p:txBody>
      </p:sp>
      <p:sp>
        <p:nvSpPr>
          <p:cNvPr id="72" name="Oval 128"/>
          <p:cNvSpPr>
            <a:spLocks noChangeArrowheads="1"/>
          </p:cNvSpPr>
          <p:nvPr/>
        </p:nvSpPr>
        <p:spPr bwMode="auto">
          <a:xfrm>
            <a:off x="6152165" y="4366418"/>
            <a:ext cx="1439862" cy="1366838"/>
          </a:xfrm>
          <a:prstGeom prst="ellipse">
            <a:avLst/>
          </a:prstGeom>
          <a:noFill/>
          <a:ln w="9525">
            <a:solidFill>
              <a:schemeClr val="tx1"/>
            </a:solidFill>
            <a:prstDash val="dash"/>
            <a:round/>
            <a:headEnd/>
            <a:tailEnd/>
          </a:ln>
        </p:spPr>
        <p:txBody>
          <a:bodyPr wrap="none" anchor="ctr"/>
          <a:lstStyle/>
          <a:p>
            <a:endParaRPr lang="fr-FR">
              <a:latin typeface="+mn-lt"/>
            </a:endParaRPr>
          </a:p>
        </p:txBody>
      </p:sp>
      <p:sp>
        <p:nvSpPr>
          <p:cNvPr id="73" name="Rectangle 129"/>
          <p:cNvSpPr>
            <a:spLocks noChangeArrowheads="1"/>
          </p:cNvSpPr>
          <p:nvPr/>
        </p:nvSpPr>
        <p:spPr bwMode="auto">
          <a:xfrm>
            <a:off x="6007702" y="4077072"/>
            <a:ext cx="647700" cy="360363"/>
          </a:xfrm>
          <a:prstGeom prst="rect">
            <a:avLst/>
          </a:prstGeom>
          <a:noFill/>
          <a:ln w="9525">
            <a:noFill/>
            <a:miter lim="800000"/>
            <a:headEnd/>
            <a:tailEnd/>
          </a:ln>
        </p:spPr>
        <p:txBody>
          <a:bodyPr wrap="none" anchor="ctr"/>
          <a:lstStyle/>
          <a:p>
            <a:pPr algn="ctr"/>
            <a:r>
              <a:rPr lang="fr-FR" sz="1400" b="1" dirty="0" smtClean="0">
                <a:latin typeface="+mn-lt"/>
              </a:rPr>
              <a:t>Country </a:t>
            </a:r>
            <a:r>
              <a:rPr lang="fr-FR" sz="1400" b="1" dirty="0">
                <a:latin typeface="+mn-lt"/>
              </a:rPr>
              <a:t>A</a:t>
            </a:r>
          </a:p>
        </p:txBody>
      </p:sp>
      <p:sp>
        <p:nvSpPr>
          <p:cNvPr id="74" name="AutoShape 42"/>
          <p:cNvSpPr>
            <a:spLocks noChangeArrowheads="1"/>
          </p:cNvSpPr>
          <p:nvPr/>
        </p:nvSpPr>
        <p:spPr bwMode="auto">
          <a:xfrm>
            <a:off x="1225094" y="2133053"/>
            <a:ext cx="936625" cy="576263"/>
          </a:xfrm>
          <a:prstGeom prst="flowChartAlternateProcess">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r>
              <a:rPr lang="fr-FR" sz="1000" dirty="0" smtClean="0">
                <a:latin typeface="+mn-lt"/>
              </a:rPr>
              <a:t>Day </a:t>
            </a:r>
            <a:r>
              <a:rPr lang="fr-FR" sz="1000" dirty="0" err="1" smtClean="0">
                <a:latin typeface="+mn-lt"/>
              </a:rPr>
              <a:t>ahead</a:t>
            </a:r>
            <a:r>
              <a:rPr lang="fr-FR" sz="1000" dirty="0" smtClean="0">
                <a:latin typeface="+mn-lt"/>
              </a:rPr>
              <a:t> </a:t>
            </a:r>
          </a:p>
          <a:p>
            <a:pPr algn="ctr"/>
            <a:r>
              <a:rPr lang="fr-FR" sz="1000" dirty="0" err="1" smtClean="0">
                <a:latin typeface="+mn-lt"/>
              </a:rPr>
              <a:t>Market</a:t>
            </a:r>
            <a:r>
              <a:rPr lang="fr-FR" sz="1000" dirty="0" smtClean="0">
                <a:latin typeface="+mn-lt"/>
              </a:rPr>
              <a:t> </a:t>
            </a:r>
          </a:p>
          <a:p>
            <a:pPr algn="ctr"/>
            <a:r>
              <a:rPr lang="fr-FR" sz="1000" dirty="0" smtClean="0">
                <a:latin typeface="+mn-lt"/>
              </a:rPr>
              <a:t>(</a:t>
            </a:r>
            <a:r>
              <a:rPr lang="fr-FR" sz="1000" dirty="0" err="1" smtClean="0">
                <a:latin typeface="+mn-lt"/>
              </a:rPr>
              <a:t>energy</a:t>
            </a:r>
            <a:r>
              <a:rPr lang="fr-FR" sz="1000" dirty="0" smtClean="0">
                <a:latin typeface="+mn-lt"/>
              </a:rPr>
              <a:t> B)</a:t>
            </a:r>
            <a:endParaRPr lang="fr-FR" sz="1000" dirty="0">
              <a:latin typeface="+mn-lt"/>
            </a:endParaRPr>
          </a:p>
        </p:txBody>
      </p:sp>
      <p:sp>
        <p:nvSpPr>
          <p:cNvPr id="75" name="AutoShape 74"/>
          <p:cNvSpPr>
            <a:spLocks noChangeArrowheads="1"/>
          </p:cNvSpPr>
          <p:nvPr/>
        </p:nvSpPr>
        <p:spPr bwMode="auto">
          <a:xfrm>
            <a:off x="1256108" y="4652168"/>
            <a:ext cx="936625" cy="576263"/>
          </a:xfrm>
          <a:prstGeom prst="flowChartAlternateProcess">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r>
              <a:rPr lang="fr-FR" sz="1000" dirty="0" smtClean="0">
                <a:latin typeface="+mn-lt"/>
              </a:rPr>
              <a:t>Day </a:t>
            </a:r>
            <a:r>
              <a:rPr lang="fr-FR" sz="1000" dirty="0" err="1" smtClean="0">
                <a:latin typeface="+mn-lt"/>
              </a:rPr>
              <a:t>ahead</a:t>
            </a:r>
            <a:r>
              <a:rPr lang="fr-FR" sz="1000" dirty="0" smtClean="0">
                <a:latin typeface="+mn-lt"/>
              </a:rPr>
              <a:t> </a:t>
            </a:r>
          </a:p>
          <a:p>
            <a:pPr algn="ctr"/>
            <a:r>
              <a:rPr lang="fr-FR" sz="1000" dirty="0" err="1" smtClean="0">
                <a:latin typeface="+mn-lt"/>
              </a:rPr>
              <a:t>Market</a:t>
            </a:r>
            <a:r>
              <a:rPr lang="fr-FR" sz="1000" dirty="0" smtClean="0">
                <a:latin typeface="+mn-lt"/>
              </a:rPr>
              <a:t> </a:t>
            </a:r>
          </a:p>
          <a:p>
            <a:pPr algn="ctr"/>
            <a:r>
              <a:rPr lang="fr-FR" sz="1000" dirty="0" smtClean="0">
                <a:latin typeface="+mn-lt"/>
              </a:rPr>
              <a:t>(</a:t>
            </a:r>
            <a:r>
              <a:rPr lang="fr-FR" sz="1000" dirty="0" err="1" smtClean="0">
                <a:latin typeface="+mn-lt"/>
              </a:rPr>
              <a:t>energy</a:t>
            </a:r>
            <a:r>
              <a:rPr lang="fr-FR" sz="1000" dirty="0" smtClean="0">
                <a:latin typeface="+mn-lt"/>
              </a:rPr>
              <a:t> A)</a:t>
            </a:r>
            <a:endParaRPr lang="fr-FR" sz="1000" dirty="0">
              <a:latin typeface="+mn-lt"/>
            </a:endParaRPr>
          </a:p>
        </p:txBody>
      </p:sp>
      <p:cxnSp>
        <p:nvCxnSpPr>
          <p:cNvPr id="76" name="AutoShape 81"/>
          <p:cNvCxnSpPr>
            <a:cxnSpLocks noChangeShapeType="1"/>
            <a:stCxn id="74" idx="2"/>
            <a:endCxn id="78" idx="0"/>
          </p:cNvCxnSpPr>
          <p:nvPr/>
        </p:nvCxnSpPr>
        <p:spPr bwMode="auto">
          <a:xfrm>
            <a:off x="1693407" y="2709316"/>
            <a:ext cx="31014" cy="691134"/>
          </a:xfrm>
          <a:prstGeom prst="straightConnector1">
            <a:avLst/>
          </a:prstGeom>
          <a:noFill/>
          <a:ln w="9525">
            <a:solidFill>
              <a:schemeClr val="tx1"/>
            </a:solidFill>
            <a:round/>
            <a:headEnd type="triangle" w="med" len="med"/>
            <a:tailEnd type="triangle" w="med" len="med"/>
          </a:ln>
        </p:spPr>
      </p:cxnSp>
      <p:cxnSp>
        <p:nvCxnSpPr>
          <p:cNvPr id="77" name="AutoShape 45"/>
          <p:cNvCxnSpPr>
            <a:cxnSpLocks noChangeShapeType="1"/>
            <a:stCxn id="19" idx="1"/>
            <a:endCxn id="74" idx="3"/>
          </p:cNvCxnSpPr>
          <p:nvPr/>
        </p:nvCxnSpPr>
        <p:spPr bwMode="auto">
          <a:xfrm flipH="1" flipV="1">
            <a:off x="2161719" y="2421185"/>
            <a:ext cx="462798" cy="1"/>
          </a:xfrm>
          <a:prstGeom prst="straightConnector1">
            <a:avLst/>
          </a:prstGeom>
          <a:noFill/>
          <a:ln w="9525">
            <a:solidFill>
              <a:schemeClr val="tx1"/>
            </a:solidFill>
            <a:round/>
            <a:headEnd type="triangle" w="med" len="med"/>
            <a:tailEnd type="triangle" w="med" len="med"/>
          </a:ln>
        </p:spPr>
      </p:cxnSp>
      <p:sp>
        <p:nvSpPr>
          <p:cNvPr id="78" name="AutoShape 74"/>
          <p:cNvSpPr>
            <a:spLocks noChangeArrowheads="1"/>
          </p:cNvSpPr>
          <p:nvPr/>
        </p:nvSpPr>
        <p:spPr bwMode="auto">
          <a:xfrm>
            <a:off x="1256108" y="3400450"/>
            <a:ext cx="936625" cy="576263"/>
          </a:xfrm>
          <a:prstGeom prst="flowChartAlternateProcess">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r>
              <a:rPr lang="fr-FR" sz="1000" dirty="0" smtClean="0">
                <a:latin typeface="+mn-lt"/>
              </a:rPr>
              <a:t>Day </a:t>
            </a:r>
            <a:r>
              <a:rPr lang="fr-FR" sz="1000" dirty="0" err="1" smtClean="0">
                <a:latin typeface="+mn-lt"/>
              </a:rPr>
              <a:t>ahead</a:t>
            </a:r>
            <a:r>
              <a:rPr lang="fr-FR" sz="1000" dirty="0" smtClean="0">
                <a:latin typeface="+mn-lt"/>
              </a:rPr>
              <a:t> </a:t>
            </a:r>
          </a:p>
          <a:p>
            <a:pPr algn="ctr"/>
            <a:r>
              <a:rPr lang="fr-FR" sz="1000" dirty="0" err="1" smtClean="0">
                <a:latin typeface="+mn-lt"/>
              </a:rPr>
              <a:t>Market</a:t>
            </a:r>
            <a:r>
              <a:rPr lang="fr-FR" sz="1000" dirty="0" smtClean="0">
                <a:latin typeface="+mn-lt"/>
              </a:rPr>
              <a:t> </a:t>
            </a:r>
          </a:p>
          <a:p>
            <a:pPr algn="ctr"/>
            <a:r>
              <a:rPr lang="fr-FR" sz="1000" dirty="0" smtClean="0">
                <a:latin typeface="+mn-lt"/>
              </a:rPr>
              <a:t>(transmission A-B)</a:t>
            </a:r>
            <a:endParaRPr lang="fr-FR" sz="1000" dirty="0">
              <a:latin typeface="+mn-lt"/>
            </a:endParaRPr>
          </a:p>
        </p:txBody>
      </p:sp>
      <p:sp>
        <p:nvSpPr>
          <p:cNvPr id="79" name="AutoShape 74"/>
          <p:cNvSpPr>
            <a:spLocks noChangeArrowheads="1"/>
          </p:cNvSpPr>
          <p:nvPr/>
        </p:nvSpPr>
        <p:spPr bwMode="auto">
          <a:xfrm>
            <a:off x="2624517" y="3400450"/>
            <a:ext cx="936625" cy="576263"/>
          </a:xfrm>
          <a:prstGeom prst="flowChartAlternateProcess">
            <a:avLst/>
          </a:prstGeom>
          <a:ln>
            <a:headEnd/>
            <a:tailEnd/>
          </a:ln>
        </p:spPr>
        <p:style>
          <a:lnRef idx="2">
            <a:schemeClr val="accent2">
              <a:shade val="50000"/>
            </a:schemeClr>
          </a:lnRef>
          <a:fillRef idx="1">
            <a:schemeClr val="accent2"/>
          </a:fillRef>
          <a:effectRef idx="0">
            <a:schemeClr val="accent2"/>
          </a:effectRef>
          <a:fontRef idx="minor">
            <a:schemeClr val="lt1"/>
          </a:fontRef>
        </p:style>
        <p:txBody>
          <a:bodyPr wrap="none" anchor="ctr"/>
          <a:lstStyle/>
          <a:p>
            <a:pPr algn="ctr"/>
            <a:r>
              <a:rPr lang="fr-FR" sz="1000" dirty="0" err="1" smtClean="0">
                <a:latin typeface="+mn-lt"/>
              </a:rPr>
              <a:t>Intraday</a:t>
            </a:r>
            <a:r>
              <a:rPr lang="fr-FR" sz="1000" dirty="0" smtClean="0">
                <a:latin typeface="+mn-lt"/>
              </a:rPr>
              <a:t> </a:t>
            </a:r>
          </a:p>
          <a:p>
            <a:pPr algn="ctr"/>
            <a:r>
              <a:rPr lang="fr-FR" sz="1000" dirty="0" err="1" smtClean="0">
                <a:latin typeface="+mn-lt"/>
              </a:rPr>
              <a:t>market</a:t>
            </a:r>
            <a:endParaRPr lang="fr-FR" sz="1000" dirty="0" smtClean="0">
              <a:latin typeface="+mn-lt"/>
            </a:endParaRPr>
          </a:p>
          <a:p>
            <a:pPr algn="ctr"/>
            <a:r>
              <a:rPr lang="fr-FR" sz="1000" dirty="0" smtClean="0">
                <a:latin typeface="+mn-lt"/>
              </a:rPr>
              <a:t>(transmission A-B)</a:t>
            </a:r>
            <a:endParaRPr lang="fr-FR" sz="1000" dirty="0">
              <a:latin typeface="+mn-lt"/>
            </a:endParaRPr>
          </a:p>
        </p:txBody>
      </p:sp>
      <p:sp>
        <p:nvSpPr>
          <p:cNvPr id="80" name="Rectangle 129"/>
          <p:cNvSpPr>
            <a:spLocks noChangeArrowheads="1"/>
          </p:cNvSpPr>
          <p:nvPr/>
        </p:nvSpPr>
        <p:spPr bwMode="auto">
          <a:xfrm>
            <a:off x="6801452" y="3573462"/>
            <a:ext cx="1654869" cy="360363"/>
          </a:xfrm>
          <a:prstGeom prst="rect">
            <a:avLst/>
          </a:prstGeom>
          <a:noFill/>
          <a:ln w="9525">
            <a:noFill/>
            <a:miter lim="800000"/>
            <a:headEnd/>
            <a:tailEnd/>
          </a:ln>
        </p:spPr>
        <p:txBody>
          <a:bodyPr wrap="none" anchor="ctr"/>
          <a:lstStyle/>
          <a:p>
            <a:pPr algn="ctr"/>
            <a:r>
              <a:rPr lang="en-US" sz="1400" b="1" dirty="0" smtClean="0">
                <a:latin typeface="+mn-lt"/>
              </a:rPr>
              <a:t>Interconnection </a:t>
            </a:r>
          </a:p>
          <a:p>
            <a:pPr algn="ctr"/>
            <a:r>
              <a:rPr lang="en-US" sz="1400" b="1" dirty="0" smtClean="0">
                <a:latin typeface="+mn-lt"/>
              </a:rPr>
              <a:t>capacity</a:t>
            </a:r>
            <a:endParaRPr lang="en-US" sz="1400" b="1" dirty="0">
              <a:latin typeface="+mn-lt"/>
            </a:endParaRPr>
          </a:p>
        </p:txBody>
      </p:sp>
      <p:cxnSp>
        <p:nvCxnSpPr>
          <p:cNvPr id="81" name="AutoShape 81"/>
          <p:cNvCxnSpPr>
            <a:cxnSpLocks noChangeShapeType="1"/>
            <a:stCxn id="79" idx="2"/>
            <a:endCxn id="22" idx="0"/>
          </p:cNvCxnSpPr>
          <p:nvPr/>
        </p:nvCxnSpPr>
        <p:spPr bwMode="auto">
          <a:xfrm>
            <a:off x="3092830" y="3976713"/>
            <a:ext cx="0" cy="675455"/>
          </a:xfrm>
          <a:prstGeom prst="straightConnector1">
            <a:avLst/>
          </a:prstGeom>
          <a:noFill/>
          <a:ln w="9525">
            <a:solidFill>
              <a:schemeClr val="tx1"/>
            </a:solidFill>
            <a:round/>
            <a:headEnd type="triangle" w="med" len="med"/>
            <a:tailEnd type="triangle" w="med" len="med"/>
          </a:ln>
        </p:spPr>
      </p:cxnSp>
      <p:cxnSp>
        <p:nvCxnSpPr>
          <p:cNvPr id="82" name="AutoShape 81"/>
          <p:cNvCxnSpPr>
            <a:cxnSpLocks noChangeShapeType="1"/>
            <a:stCxn id="78" idx="2"/>
            <a:endCxn id="75" idx="0"/>
          </p:cNvCxnSpPr>
          <p:nvPr/>
        </p:nvCxnSpPr>
        <p:spPr bwMode="auto">
          <a:xfrm>
            <a:off x="1724421" y="3976713"/>
            <a:ext cx="0" cy="675455"/>
          </a:xfrm>
          <a:prstGeom prst="straightConnector1">
            <a:avLst/>
          </a:prstGeom>
          <a:noFill/>
          <a:ln w="9525">
            <a:solidFill>
              <a:schemeClr val="tx1"/>
            </a:solidFill>
            <a:round/>
            <a:headEnd type="triangle" w="med" len="med"/>
            <a:tailEnd type="triangle" w="med" len="med"/>
          </a:ln>
        </p:spPr>
      </p:cxnSp>
      <p:sp>
        <p:nvSpPr>
          <p:cNvPr id="87" name="AutoShape 74"/>
          <p:cNvSpPr>
            <a:spLocks noChangeArrowheads="1"/>
          </p:cNvSpPr>
          <p:nvPr/>
        </p:nvSpPr>
        <p:spPr bwMode="auto">
          <a:xfrm>
            <a:off x="4923297" y="3400450"/>
            <a:ext cx="936625" cy="576263"/>
          </a:xfrm>
          <a:prstGeom prst="flowChartAlternateProcess">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wrap="none" anchor="ctr"/>
          <a:lstStyle/>
          <a:p>
            <a:pPr algn="ctr"/>
            <a:r>
              <a:rPr lang="fr-FR" sz="1000" dirty="0" err="1" smtClean="0">
                <a:latin typeface="+mn-lt"/>
              </a:rPr>
              <a:t>Balancing</a:t>
            </a:r>
            <a:r>
              <a:rPr lang="fr-FR" sz="1000" dirty="0" smtClean="0">
                <a:latin typeface="+mn-lt"/>
              </a:rPr>
              <a:t> </a:t>
            </a:r>
          </a:p>
          <a:p>
            <a:pPr algn="ctr"/>
            <a:r>
              <a:rPr lang="fr-FR" sz="1000" dirty="0" err="1" smtClean="0">
                <a:latin typeface="+mn-lt"/>
              </a:rPr>
              <a:t>mechanism</a:t>
            </a:r>
            <a:endParaRPr lang="fr-FR" sz="1000" dirty="0" smtClean="0">
              <a:latin typeface="+mn-lt"/>
            </a:endParaRPr>
          </a:p>
          <a:p>
            <a:pPr algn="ctr"/>
            <a:r>
              <a:rPr lang="fr-FR" sz="1000" dirty="0" smtClean="0">
                <a:latin typeface="+mn-lt"/>
              </a:rPr>
              <a:t>(transmission A-B)</a:t>
            </a:r>
            <a:endParaRPr lang="fr-FR" sz="1000" dirty="0">
              <a:latin typeface="+mn-lt"/>
            </a:endParaRPr>
          </a:p>
        </p:txBody>
      </p:sp>
      <p:cxnSp>
        <p:nvCxnSpPr>
          <p:cNvPr id="88" name="AutoShape 82"/>
          <p:cNvCxnSpPr>
            <a:cxnSpLocks noChangeShapeType="1"/>
            <a:stCxn id="87" idx="0"/>
            <a:endCxn id="20" idx="2"/>
          </p:cNvCxnSpPr>
          <p:nvPr/>
        </p:nvCxnSpPr>
        <p:spPr bwMode="auto">
          <a:xfrm flipV="1">
            <a:off x="5391610" y="2709317"/>
            <a:ext cx="0" cy="691133"/>
          </a:xfrm>
          <a:prstGeom prst="straightConnector1">
            <a:avLst/>
          </a:prstGeom>
          <a:noFill/>
          <a:ln w="9525">
            <a:solidFill>
              <a:schemeClr val="tx1"/>
            </a:solidFill>
            <a:round/>
            <a:headEnd type="triangle" w="med" len="med"/>
            <a:tailEnd type="triangle" w="med" len="med"/>
          </a:ln>
        </p:spPr>
      </p:cxnSp>
      <p:cxnSp>
        <p:nvCxnSpPr>
          <p:cNvPr id="89" name="AutoShape 77"/>
          <p:cNvCxnSpPr>
            <a:cxnSpLocks noChangeShapeType="1"/>
            <a:stCxn id="22" idx="1"/>
            <a:endCxn id="75" idx="3"/>
          </p:cNvCxnSpPr>
          <p:nvPr/>
        </p:nvCxnSpPr>
        <p:spPr bwMode="auto">
          <a:xfrm flipH="1">
            <a:off x="2192733" y="4940300"/>
            <a:ext cx="431784" cy="0"/>
          </a:xfrm>
          <a:prstGeom prst="straightConnector1">
            <a:avLst/>
          </a:prstGeom>
          <a:noFill/>
          <a:ln w="9525">
            <a:solidFill>
              <a:schemeClr val="tx1"/>
            </a:solidFill>
            <a:round/>
            <a:headEnd type="triangle" w="med" len="med"/>
            <a:tailEnd type="triangle" w="med" len="med"/>
          </a:ln>
        </p:spPr>
      </p:cxnSp>
      <p:sp>
        <p:nvSpPr>
          <p:cNvPr id="85" name="TextBox 84"/>
          <p:cNvSpPr txBox="1"/>
          <p:nvPr/>
        </p:nvSpPr>
        <p:spPr>
          <a:xfrm>
            <a:off x="3918369" y="3250296"/>
            <a:ext cx="995978" cy="646331"/>
          </a:xfrm>
          <a:prstGeom prst="rect">
            <a:avLst/>
          </a:prstGeom>
          <a:noFill/>
        </p:spPr>
        <p:txBody>
          <a:bodyPr wrap="none" rtlCol="0">
            <a:spAutoFit/>
          </a:bodyPr>
          <a:lstStyle/>
          <a:p>
            <a:r>
              <a:rPr lang="fr-FR" dirty="0" smtClean="0"/>
              <a:t>‘’</a:t>
            </a:r>
            <a:r>
              <a:rPr lang="fr-FR" dirty="0" err="1" smtClean="0"/>
              <a:t>Gate</a:t>
            </a:r>
            <a:endParaRPr lang="fr-FR" dirty="0" smtClean="0"/>
          </a:p>
          <a:p>
            <a:r>
              <a:rPr lang="fr-FR" dirty="0" err="1" smtClean="0"/>
              <a:t>Closure</a:t>
            </a:r>
            <a:r>
              <a:rPr lang="fr-FR" dirty="0" smtClean="0"/>
              <a:t>’’</a:t>
            </a:r>
            <a:endParaRPr lang="fr-FR" dirty="0"/>
          </a:p>
        </p:txBody>
      </p:sp>
      <p:sp>
        <p:nvSpPr>
          <p:cNvPr id="86" name="Down Arrow 85"/>
          <p:cNvSpPr/>
          <p:nvPr/>
        </p:nvSpPr>
        <p:spPr>
          <a:xfrm>
            <a:off x="4248153" y="3974204"/>
            <a:ext cx="119637" cy="108533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1" name="Down Arrow 90"/>
          <p:cNvSpPr/>
          <p:nvPr/>
        </p:nvSpPr>
        <p:spPr>
          <a:xfrm flipV="1">
            <a:off x="4242219" y="2349390"/>
            <a:ext cx="119637" cy="90090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33659171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smtClean="0">
                <a:solidFill>
                  <a:srgbClr val="FFC000"/>
                </a:solidFill>
                <a:latin typeface="+mj-lt"/>
              </a:rPr>
              <a:t>What El. Wholesale markets to integrate? </a:t>
            </a:r>
            <a:br>
              <a:rPr lang="en-US" dirty="0" smtClean="0">
                <a:solidFill>
                  <a:srgbClr val="FFC000"/>
                </a:solidFill>
                <a:latin typeface="+mj-lt"/>
              </a:rPr>
            </a:br>
            <a:r>
              <a:rPr lang="en-US" dirty="0" smtClean="0">
                <a:solidFill>
                  <a:srgbClr val="FFC000"/>
                </a:solidFill>
                <a:latin typeface="+mj-lt"/>
              </a:rPr>
              <a:t>How EU does </a:t>
            </a:r>
            <a:r>
              <a:rPr lang="en-US" dirty="0">
                <a:solidFill>
                  <a:srgbClr val="FFC000"/>
                </a:solidFill>
                <a:latin typeface="+mj-lt"/>
              </a:rPr>
              <a:t>it ?</a:t>
            </a:r>
          </a:p>
        </p:txBody>
      </p:sp>
      <p:sp>
        <p:nvSpPr>
          <p:cNvPr id="4" name="Espace réservé du numéro de diapositive 3"/>
          <p:cNvSpPr>
            <a:spLocks noGrp="1"/>
          </p:cNvSpPr>
          <p:nvPr>
            <p:ph type="sldNum" sz="quarter" idx="10"/>
          </p:nvPr>
        </p:nvSpPr>
        <p:spPr/>
        <p:txBody>
          <a:bodyPr/>
          <a:lstStyle/>
          <a:p>
            <a:pPr>
              <a:defRPr/>
            </a:pPr>
            <a:fld id="{5735F206-A600-4166-8F70-67DE4D521A08}" type="slidenum">
              <a:rPr lang="en-US" altLang="zh-CN" smtClean="0"/>
              <a:pPr>
                <a:defRPr/>
              </a:pPr>
              <a:t>6</a:t>
            </a:fld>
            <a:endParaRPr lang="en-US" altLang="zh-CN"/>
          </a:p>
        </p:txBody>
      </p:sp>
      <p:grpSp>
        <p:nvGrpSpPr>
          <p:cNvPr id="5" name="Group 14"/>
          <p:cNvGrpSpPr>
            <a:grpSpLocks/>
          </p:cNvGrpSpPr>
          <p:nvPr/>
        </p:nvGrpSpPr>
        <p:grpSpPr bwMode="auto">
          <a:xfrm>
            <a:off x="7019801" y="2275929"/>
            <a:ext cx="360363" cy="360363"/>
            <a:chOff x="4468" y="1207"/>
            <a:chExt cx="318" cy="318"/>
          </a:xfrm>
        </p:grpSpPr>
        <p:sp>
          <p:nvSpPr>
            <p:cNvPr id="6" name="Oval 15"/>
            <p:cNvSpPr>
              <a:spLocks noChangeArrowheads="1"/>
            </p:cNvSpPr>
            <p:nvPr/>
          </p:nvSpPr>
          <p:spPr bwMode="auto">
            <a:xfrm>
              <a:off x="4468" y="1207"/>
              <a:ext cx="318" cy="318"/>
            </a:xfrm>
            <a:prstGeom prst="ellipse">
              <a:avLst/>
            </a:prstGeom>
            <a:solidFill>
              <a:schemeClr val="bg2"/>
            </a:solidFill>
            <a:ln w="9525">
              <a:solidFill>
                <a:srgbClr val="00B0F0"/>
              </a:solidFill>
              <a:round/>
              <a:headEnd/>
              <a:tailEnd/>
            </a:ln>
          </p:spPr>
          <p:txBody>
            <a:bodyPr wrap="none" anchor="ctr"/>
            <a:lstStyle/>
            <a:p>
              <a:endParaRPr lang="fr-FR">
                <a:solidFill>
                  <a:srgbClr val="00B0F0"/>
                </a:solidFill>
                <a:latin typeface="+mn-lt"/>
              </a:endParaRPr>
            </a:p>
          </p:txBody>
        </p:sp>
        <p:sp>
          <p:nvSpPr>
            <p:cNvPr id="7" name="Freeform 16"/>
            <p:cNvSpPr>
              <a:spLocks/>
            </p:cNvSpPr>
            <p:nvPr/>
          </p:nvSpPr>
          <p:spPr bwMode="auto">
            <a:xfrm>
              <a:off x="4538" y="1288"/>
              <a:ext cx="182" cy="151"/>
            </a:xfrm>
            <a:custGeom>
              <a:avLst/>
              <a:gdLst>
                <a:gd name="T0" fmla="*/ 0 w 318"/>
                <a:gd name="T1" fmla="*/ 72 h 203"/>
                <a:gd name="T2" fmla="*/ 52 w 318"/>
                <a:gd name="T3" fmla="*/ 140 h 203"/>
                <a:gd name="T4" fmla="*/ 130 w 318"/>
                <a:gd name="T5" fmla="*/ 5 h 203"/>
                <a:gd name="T6" fmla="*/ 182 w 318"/>
                <a:gd name="T7" fmla="*/ 106 h 203"/>
                <a:gd name="T8" fmla="*/ 0 60000 65536"/>
                <a:gd name="T9" fmla="*/ 0 60000 65536"/>
                <a:gd name="T10" fmla="*/ 0 60000 65536"/>
                <a:gd name="T11" fmla="*/ 0 60000 65536"/>
                <a:gd name="T12" fmla="*/ 0 w 318"/>
                <a:gd name="T13" fmla="*/ 0 h 203"/>
                <a:gd name="T14" fmla="*/ 318 w 318"/>
                <a:gd name="T15" fmla="*/ 203 h 203"/>
              </a:gdLst>
              <a:ahLst/>
              <a:cxnLst>
                <a:cxn ang="T8">
                  <a:pos x="T0" y="T1"/>
                </a:cxn>
                <a:cxn ang="T9">
                  <a:pos x="T2" y="T3"/>
                </a:cxn>
                <a:cxn ang="T10">
                  <a:pos x="T4" y="T5"/>
                </a:cxn>
                <a:cxn ang="T11">
                  <a:pos x="T6" y="T7"/>
                </a:cxn>
              </a:cxnLst>
              <a:rect l="T12" t="T13" r="T14" b="T15"/>
              <a:pathLst>
                <a:path w="318" h="203">
                  <a:moveTo>
                    <a:pt x="0" y="97"/>
                  </a:moveTo>
                  <a:cubicBezTo>
                    <a:pt x="26" y="150"/>
                    <a:pt x="53" y="203"/>
                    <a:pt x="91" y="188"/>
                  </a:cubicBezTo>
                  <a:cubicBezTo>
                    <a:pt x="129" y="173"/>
                    <a:pt x="189" y="14"/>
                    <a:pt x="227" y="7"/>
                  </a:cubicBezTo>
                  <a:cubicBezTo>
                    <a:pt x="265" y="0"/>
                    <a:pt x="291" y="71"/>
                    <a:pt x="318" y="143"/>
                  </a:cubicBezTo>
                </a:path>
              </a:pathLst>
            </a:custGeom>
            <a:noFill/>
            <a:ln w="9525">
              <a:solidFill>
                <a:srgbClr val="00B0F0"/>
              </a:solidFill>
              <a:round/>
              <a:headEnd/>
              <a:tailEnd/>
            </a:ln>
          </p:spPr>
          <p:txBody>
            <a:bodyPr/>
            <a:lstStyle/>
            <a:p>
              <a:endParaRPr lang="fr-FR">
                <a:solidFill>
                  <a:srgbClr val="00B0F0"/>
                </a:solidFill>
                <a:latin typeface="+mn-lt"/>
              </a:endParaRPr>
            </a:p>
          </p:txBody>
        </p:sp>
      </p:grpSp>
      <p:grpSp>
        <p:nvGrpSpPr>
          <p:cNvPr id="8" name="Group 17"/>
          <p:cNvGrpSpPr>
            <a:grpSpLocks/>
          </p:cNvGrpSpPr>
          <p:nvPr/>
        </p:nvGrpSpPr>
        <p:grpSpPr bwMode="auto">
          <a:xfrm>
            <a:off x="7811964" y="2060029"/>
            <a:ext cx="285750" cy="287338"/>
            <a:chOff x="5148" y="1388"/>
            <a:chExt cx="318" cy="318"/>
          </a:xfrm>
        </p:grpSpPr>
        <p:sp>
          <p:nvSpPr>
            <p:cNvPr id="9" name="Rectangle 18"/>
            <p:cNvSpPr>
              <a:spLocks noChangeArrowheads="1"/>
            </p:cNvSpPr>
            <p:nvPr/>
          </p:nvSpPr>
          <p:spPr bwMode="auto">
            <a:xfrm>
              <a:off x="5148" y="1388"/>
              <a:ext cx="318" cy="318"/>
            </a:xfrm>
            <a:prstGeom prst="rect">
              <a:avLst/>
            </a:prstGeom>
            <a:solidFill>
              <a:schemeClr val="bg2"/>
            </a:solidFill>
            <a:ln w="9525">
              <a:solidFill>
                <a:srgbClr val="00B0F0"/>
              </a:solidFill>
              <a:miter lim="800000"/>
              <a:headEnd/>
              <a:tailEnd/>
            </a:ln>
          </p:spPr>
          <p:txBody>
            <a:bodyPr wrap="none" anchor="ctr"/>
            <a:lstStyle/>
            <a:p>
              <a:endParaRPr lang="fr-FR">
                <a:solidFill>
                  <a:srgbClr val="00B0F0"/>
                </a:solidFill>
                <a:latin typeface="+mn-lt"/>
              </a:endParaRPr>
            </a:p>
          </p:txBody>
        </p:sp>
        <p:sp>
          <p:nvSpPr>
            <p:cNvPr id="10" name="Line 19"/>
            <p:cNvSpPr>
              <a:spLocks noChangeShapeType="1"/>
            </p:cNvSpPr>
            <p:nvPr/>
          </p:nvSpPr>
          <p:spPr bwMode="auto">
            <a:xfrm>
              <a:off x="5148" y="1388"/>
              <a:ext cx="318" cy="318"/>
            </a:xfrm>
            <a:prstGeom prst="line">
              <a:avLst/>
            </a:prstGeom>
            <a:noFill/>
            <a:ln w="9525">
              <a:solidFill>
                <a:srgbClr val="00B0F0"/>
              </a:solidFill>
              <a:round/>
              <a:headEnd/>
              <a:tailEnd/>
            </a:ln>
          </p:spPr>
          <p:txBody>
            <a:bodyPr/>
            <a:lstStyle/>
            <a:p>
              <a:endParaRPr lang="fr-FR">
                <a:solidFill>
                  <a:srgbClr val="00B0F0"/>
                </a:solidFill>
                <a:latin typeface="+mn-lt"/>
              </a:endParaRPr>
            </a:p>
          </p:txBody>
        </p:sp>
        <p:sp>
          <p:nvSpPr>
            <p:cNvPr id="11" name="Line 20"/>
            <p:cNvSpPr>
              <a:spLocks noChangeShapeType="1"/>
            </p:cNvSpPr>
            <p:nvPr/>
          </p:nvSpPr>
          <p:spPr bwMode="auto">
            <a:xfrm flipV="1">
              <a:off x="5148" y="1388"/>
              <a:ext cx="318" cy="318"/>
            </a:xfrm>
            <a:prstGeom prst="line">
              <a:avLst/>
            </a:prstGeom>
            <a:noFill/>
            <a:ln w="9525">
              <a:solidFill>
                <a:srgbClr val="00B0F0"/>
              </a:solidFill>
              <a:round/>
              <a:headEnd/>
              <a:tailEnd/>
            </a:ln>
          </p:spPr>
          <p:txBody>
            <a:bodyPr/>
            <a:lstStyle/>
            <a:p>
              <a:endParaRPr lang="fr-FR">
                <a:solidFill>
                  <a:srgbClr val="00B0F0"/>
                </a:solidFill>
                <a:latin typeface="+mn-lt"/>
              </a:endParaRPr>
            </a:p>
          </p:txBody>
        </p:sp>
      </p:grpSp>
      <p:sp>
        <p:nvSpPr>
          <p:cNvPr id="12" name="Oval 35"/>
          <p:cNvSpPr>
            <a:spLocks noChangeArrowheads="1"/>
          </p:cNvSpPr>
          <p:nvPr/>
        </p:nvSpPr>
        <p:spPr bwMode="auto">
          <a:xfrm>
            <a:off x="7597651" y="2487067"/>
            <a:ext cx="142875" cy="142875"/>
          </a:xfrm>
          <a:prstGeom prst="ellipse">
            <a:avLst/>
          </a:prstGeom>
          <a:solidFill>
            <a:schemeClr val="tx1"/>
          </a:solidFill>
          <a:ln w="9525">
            <a:solidFill>
              <a:schemeClr val="tx1"/>
            </a:solidFill>
            <a:round/>
            <a:headEnd/>
            <a:tailEnd/>
          </a:ln>
        </p:spPr>
        <p:txBody>
          <a:bodyPr wrap="none" anchor="ctr"/>
          <a:lstStyle/>
          <a:p>
            <a:endParaRPr lang="fr-FR">
              <a:latin typeface="+mn-lt"/>
            </a:endParaRPr>
          </a:p>
        </p:txBody>
      </p:sp>
      <p:cxnSp>
        <p:nvCxnSpPr>
          <p:cNvPr id="13" name="AutoShape 36"/>
          <p:cNvCxnSpPr>
            <a:cxnSpLocks noChangeShapeType="1"/>
            <a:stCxn id="6" idx="6"/>
            <a:endCxn id="12" idx="2"/>
          </p:cNvCxnSpPr>
          <p:nvPr/>
        </p:nvCxnSpPr>
        <p:spPr bwMode="auto">
          <a:xfrm>
            <a:off x="7380164" y="2456904"/>
            <a:ext cx="217487" cy="101600"/>
          </a:xfrm>
          <a:prstGeom prst="straightConnector1">
            <a:avLst/>
          </a:prstGeom>
          <a:noFill/>
          <a:ln w="9525">
            <a:solidFill>
              <a:schemeClr val="tx1"/>
            </a:solidFill>
            <a:round/>
            <a:headEnd/>
            <a:tailEnd/>
          </a:ln>
        </p:spPr>
      </p:cxnSp>
      <p:cxnSp>
        <p:nvCxnSpPr>
          <p:cNvPr id="14" name="AutoShape 37"/>
          <p:cNvCxnSpPr>
            <a:cxnSpLocks noChangeShapeType="1"/>
            <a:stCxn id="42" idx="5"/>
            <a:endCxn id="12" idx="2"/>
          </p:cNvCxnSpPr>
          <p:nvPr/>
        </p:nvCxnSpPr>
        <p:spPr bwMode="auto">
          <a:xfrm flipH="1">
            <a:off x="7597651" y="2296567"/>
            <a:ext cx="19050" cy="261937"/>
          </a:xfrm>
          <a:prstGeom prst="straightConnector1">
            <a:avLst/>
          </a:prstGeom>
          <a:noFill/>
          <a:ln w="9525">
            <a:solidFill>
              <a:schemeClr val="tx1"/>
            </a:solidFill>
            <a:round/>
            <a:headEnd/>
            <a:tailEnd/>
          </a:ln>
        </p:spPr>
      </p:cxnSp>
      <p:cxnSp>
        <p:nvCxnSpPr>
          <p:cNvPr id="15" name="AutoShape 38"/>
          <p:cNvCxnSpPr>
            <a:cxnSpLocks noChangeShapeType="1"/>
            <a:stCxn id="39" idx="7"/>
            <a:endCxn id="12" idx="2"/>
          </p:cNvCxnSpPr>
          <p:nvPr/>
        </p:nvCxnSpPr>
        <p:spPr bwMode="auto">
          <a:xfrm flipV="1">
            <a:off x="7543676" y="2558504"/>
            <a:ext cx="53975" cy="58738"/>
          </a:xfrm>
          <a:prstGeom prst="straightConnector1">
            <a:avLst/>
          </a:prstGeom>
          <a:noFill/>
          <a:ln w="9525">
            <a:solidFill>
              <a:schemeClr val="tx1"/>
            </a:solidFill>
            <a:round/>
            <a:headEnd/>
            <a:tailEnd/>
          </a:ln>
        </p:spPr>
      </p:cxnSp>
      <p:cxnSp>
        <p:nvCxnSpPr>
          <p:cNvPr id="16" name="AutoShape 39"/>
          <p:cNvCxnSpPr>
            <a:cxnSpLocks noChangeShapeType="1"/>
            <a:stCxn id="12" idx="6"/>
            <a:endCxn id="9" idx="1"/>
          </p:cNvCxnSpPr>
          <p:nvPr/>
        </p:nvCxnSpPr>
        <p:spPr bwMode="auto">
          <a:xfrm flipV="1">
            <a:off x="7740526" y="2204492"/>
            <a:ext cx="71438" cy="354012"/>
          </a:xfrm>
          <a:prstGeom prst="straightConnector1">
            <a:avLst/>
          </a:prstGeom>
          <a:noFill/>
          <a:ln w="9525">
            <a:solidFill>
              <a:schemeClr val="tx1"/>
            </a:solidFill>
            <a:round/>
            <a:headEnd/>
            <a:tailEnd/>
          </a:ln>
        </p:spPr>
      </p:cxnSp>
      <p:cxnSp>
        <p:nvCxnSpPr>
          <p:cNvPr id="17" name="AutoShape 40"/>
          <p:cNvCxnSpPr>
            <a:cxnSpLocks noChangeShapeType="1"/>
            <a:stCxn id="31" idx="1"/>
            <a:endCxn id="12" idx="6"/>
          </p:cNvCxnSpPr>
          <p:nvPr/>
        </p:nvCxnSpPr>
        <p:spPr bwMode="auto">
          <a:xfrm flipH="1">
            <a:off x="7740526" y="2491829"/>
            <a:ext cx="215900" cy="66675"/>
          </a:xfrm>
          <a:prstGeom prst="straightConnector1">
            <a:avLst/>
          </a:prstGeom>
          <a:noFill/>
          <a:ln w="9525">
            <a:solidFill>
              <a:schemeClr val="tx1"/>
            </a:solidFill>
            <a:round/>
            <a:headEnd/>
            <a:tailEnd/>
          </a:ln>
        </p:spPr>
      </p:cxnSp>
      <p:cxnSp>
        <p:nvCxnSpPr>
          <p:cNvPr id="18" name="AutoShape 41"/>
          <p:cNvCxnSpPr>
            <a:cxnSpLocks noChangeShapeType="1"/>
            <a:stCxn id="12" idx="6"/>
            <a:endCxn id="35" idx="1"/>
          </p:cNvCxnSpPr>
          <p:nvPr/>
        </p:nvCxnSpPr>
        <p:spPr bwMode="auto">
          <a:xfrm>
            <a:off x="7740526" y="2558504"/>
            <a:ext cx="71438" cy="222250"/>
          </a:xfrm>
          <a:prstGeom prst="straightConnector1">
            <a:avLst/>
          </a:prstGeom>
          <a:noFill/>
          <a:ln w="9525">
            <a:solidFill>
              <a:schemeClr val="tx1"/>
            </a:solidFill>
            <a:round/>
            <a:headEnd/>
            <a:tailEnd/>
          </a:ln>
        </p:spPr>
      </p:cxnSp>
      <p:sp>
        <p:nvSpPr>
          <p:cNvPr id="19" name="AutoShape 42"/>
          <p:cNvSpPr>
            <a:spLocks noChangeArrowheads="1"/>
          </p:cNvSpPr>
          <p:nvPr/>
        </p:nvSpPr>
        <p:spPr bwMode="auto">
          <a:xfrm>
            <a:off x="2624517" y="2133054"/>
            <a:ext cx="936625" cy="576263"/>
          </a:xfrm>
          <a:prstGeom prst="flowChartAlternateProcess">
            <a:avLst/>
          </a:prstGeom>
          <a:solidFill>
            <a:schemeClr val="bg1"/>
          </a:solidFill>
          <a:ln w="9525">
            <a:solidFill>
              <a:schemeClr val="bg1">
                <a:lumMod val="85000"/>
              </a:schemeClr>
            </a:solidFill>
            <a:miter lim="800000"/>
            <a:headEnd/>
            <a:tailEnd/>
          </a:ln>
        </p:spPr>
        <p:txBody>
          <a:bodyPr wrap="none" anchor="ctr"/>
          <a:lstStyle/>
          <a:p>
            <a:pPr algn="ctr"/>
            <a:r>
              <a:rPr lang="fr-FR" sz="1000" dirty="0" err="1" smtClean="0">
                <a:solidFill>
                  <a:schemeClr val="bg1">
                    <a:lumMod val="85000"/>
                  </a:schemeClr>
                </a:solidFill>
                <a:latin typeface="+mn-lt"/>
              </a:rPr>
              <a:t>Intraday</a:t>
            </a:r>
            <a:endParaRPr lang="fr-FR" sz="1000" dirty="0" smtClean="0">
              <a:solidFill>
                <a:schemeClr val="bg1">
                  <a:lumMod val="85000"/>
                </a:schemeClr>
              </a:solidFill>
              <a:latin typeface="+mn-lt"/>
            </a:endParaRPr>
          </a:p>
          <a:p>
            <a:pPr algn="ctr"/>
            <a:r>
              <a:rPr lang="fr-FR" sz="1000" dirty="0" err="1" smtClean="0">
                <a:solidFill>
                  <a:schemeClr val="bg1">
                    <a:lumMod val="85000"/>
                  </a:schemeClr>
                </a:solidFill>
                <a:latin typeface="+mn-lt"/>
              </a:rPr>
              <a:t>market</a:t>
            </a:r>
            <a:r>
              <a:rPr lang="fr-FR" sz="1000" dirty="0" smtClean="0">
                <a:solidFill>
                  <a:schemeClr val="bg1">
                    <a:lumMod val="85000"/>
                  </a:schemeClr>
                </a:solidFill>
                <a:latin typeface="+mn-lt"/>
              </a:rPr>
              <a:t> </a:t>
            </a:r>
          </a:p>
          <a:p>
            <a:pPr algn="ctr"/>
            <a:r>
              <a:rPr lang="fr-FR" sz="1000" dirty="0" smtClean="0">
                <a:solidFill>
                  <a:schemeClr val="bg1">
                    <a:lumMod val="85000"/>
                  </a:schemeClr>
                </a:solidFill>
                <a:latin typeface="+mn-lt"/>
              </a:rPr>
              <a:t>(</a:t>
            </a:r>
            <a:r>
              <a:rPr lang="fr-FR" sz="1000" dirty="0" err="1" smtClean="0">
                <a:solidFill>
                  <a:schemeClr val="bg1">
                    <a:lumMod val="85000"/>
                  </a:schemeClr>
                </a:solidFill>
                <a:latin typeface="+mn-lt"/>
              </a:rPr>
              <a:t>energy</a:t>
            </a:r>
            <a:r>
              <a:rPr lang="fr-FR" sz="1000" dirty="0" smtClean="0">
                <a:solidFill>
                  <a:schemeClr val="bg1">
                    <a:lumMod val="85000"/>
                  </a:schemeClr>
                </a:solidFill>
                <a:latin typeface="+mn-lt"/>
              </a:rPr>
              <a:t> B)</a:t>
            </a:r>
            <a:endParaRPr lang="fr-FR" sz="1000" dirty="0">
              <a:solidFill>
                <a:schemeClr val="bg1">
                  <a:lumMod val="85000"/>
                </a:schemeClr>
              </a:solidFill>
              <a:latin typeface="+mn-lt"/>
            </a:endParaRPr>
          </a:p>
        </p:txBody>
      </p:sp>
      <p:sp>
        <p:nvSpPr>
          <p:cNvPr id="20" name="AutoShape 43"/>
          <p:cNvSpPr>
            <a:spLocks noChangeArrowheads="1"/>
          </p:cNvSpPr>
          <p:nvPr/>
        </p:nvSpPr>
        <p:spPr bwMode="auto">
          <a:xfrm>
            <a:off x="4923297" y="2133054"/>
            <a:ext cx="936625" cy="576263"/>
          </a:xfrm>
          <a:prstGeom prst="flowChartAlternateProcess">
            <a:avLst/>
          </a:prstGeom>
          <a:solidFill>
            <a:schemeClr val="bg1"/>
          </a:solidFill>
          <a:ln w="9525">
            <a:solidFill>
              <a:schemeClr val="bg1">
                <a:lumMod val="85000"/>
              </a:schemeClr>
            </a:solidFill>
            <a:miter lim="800000"/>
            <a:headEnd/>
            <a:tailEnd/>
          </a:ln>
        </p:spPr>
        <p:txBody>
          <a:bodyPr wrap="none" anchor="ctr"/>
          <a:lstStyle/>
          <a:p>
            <a:pPr algn="ctr"/>
            <a:r>
              <a:rPr lang="fr-FR" sz="1000" dirty="0" err="1" smtClean="0">
                <a:solidFill>
                  <a:schemeClr val="bg1">
                    <a:lumMod val="85000"/>
                  </a:schemeClr>
                </a:solidFill>
                <a:latin typeface="+mn-lt"/>
              </a:rPr>
              <a:t>Balancing</a:t>
            </a:r>
            <a:r>
              <a:rPr lang="fr-FR" sz="1000" dirty="0" smtClean="0">
                <a:solidFill>
                  <a:schemeClr val="bg1">
                    <a:lumMod val="85000"/>
                  </a:schemeClr>
                </a:solidFill>
                <a:latin typeface="+mn-lt"/>
              </a:rPr>
              <a:t> </a:t>
            </a:r>
          </a:p>
          <a:p>
            <a:pPr algn="ctr"/>
            <a:r>
              <a:rPr lang="fr-FR" sz="1000" dirty="0" err="1" smtClean="0">
                <a:solidFill>
                  <a:schemeClr val="bg1">
                    <a:lumMod val="85000"/>
                  </a:schemeClr>
                </a:solidFill>
                <a:latin typeface="+mn-lt"/>
              </a:rPr>
              <a:t>Mechanism</a:t>
            </a:r>
            <a:r>
              <a:rPr lang="fr-FR" sz="1000" dirty="0" smtClean="0">
                <a:solidFill>
                  <a:schemeClr val="bg1">
                    <a:lumMod val="85000"/>
                  </a:schemeClr>
                </a:solidFill>
                <a:latin typeface="+mn-lt"/>
              </a:rPr>
              <a:t> </a:t>
            </a:r>
          </a:p>
          <a:p>
            <a:pPr algn="ctr"/>
            <a:r>
              <a:rPr lang="fr-FR" sz="1000" dirty="0" smtClean="0">
                <a:solidFill>
                  <a:schemeClr val="bg1">
                    <a:lumMod val="85000"/>
                  </a:schemeClr>
                </a:solidFill>
                <a:latin typeface="+mn-lt"/>
              </a:rPr>
              <a:t>(</a:t>
            </a:r>
            <a:r>
              <a:rPr lang="fr-FR" sz="1000" dirty="0" err="1" smtClean="0">
                <a:solidFill>
                  <a:schemeClr val="bg1">
                    <a:lumMod val="85000"/>
                  </a:schemeClr>
                </a:solidFill>
                <a:latin typeface="+mn-lt"/>
              </a:rPr>
              <a:t>energy</a:t>
            </a:r>
            <a:r>
              <a:rPr lang="fr-FR" sz="1000" dirty="0" smtClean="0">
                <a:solidFill>
                  <a:schemeClr val="bg1">
                    <a:lumMod val="85000"/>
                  </a:schemeClr>
                </a:solidFill>
                <a:latin typeface="+mn-lt"/>
              </a:rPr>
              <a:t> B)</a:t>
            </a:r>
            <a:endParaRPr lang="fr-FR" sz="1000" dirty="0">
              <a:solidFill>
                <a:schemeClr val="bg1">
                  <a:lumMod val="85000"/>
                </a:schemeClr>
              </a:solidFill>
              <a:latin typeface="+mn-lt"/>
            </a:endParaRPr>
          </a:p>
        </p:txBody>
      </p:sp>
      <p:cxnSp>
        <p:nvCxnSpPr>
          <p:cNvPr id="21" name="AutoShape 45"/>
          <p:cNvCxnSpPr>
            <a:cxnSpLocks noChangeShapeType="1"/>
            <a:stCxn id="20" idx="1"/>
            <a:endCxn id="19" idx="3"/>
          </p:cNvCxnSpPr>
          <p:nvPr/>
        </p:nvCxnSpPr>
        <p:spPr bwMode="auto">
          <a:xfrm flipH="1">
            <a:off x="3561142" y="2421186"/>
            <a:ext cx="1362155" cy="0"/>
          </a:xfrm>
          <a:prstGeom prst="straightConnector1">
            <a:avLst/>
          </a:prstGeom>
          <a:noFill/>
          <a:ln w="9525">
            <a:solidFill>
              <a:schemeClr val="bg1">
                <a:lumMod val="85000"/>
              </a:schemeClr>
            </a:solidFill>
            <a:round/>
            <a:headEnd type="triangle" w="med" len="med"/>
            <a:tailEnd type="triangle" w="med" len="med"/>
          </a:ln>
        </p:spPr>
      </p:cxnSp>
      <p:sp>
        <p:nvSpPr>
          <p:cNvPr id="22" name="AutoShape 74"/>
          <p:cNvSpPr>
            <a:spLocks noChangeArrowheads="1"/>
          </p:cNvSpPr>
          <p:nvPr/>
        </p:nvSpPr>
        <p:spPr bwMode="auto">
          <a:xfrm>
            <a:off x="2624517" y="4652168"/>
            <a:ext cx="936625" cy="576263"/>
          </a:xfrm>
          <a:prstGeom prst="flowChartAlternateProcess">
            <a:avLst/>
          </a:prstGeom>
          <a:solidFill>
            <a:schemeClr val="bg1"/>
          </a:solidFill>
          <a:ln w="9525">
            <a:solidFill>
              <a:schemeClr val="bg1">
                <a:lumMod val="85000"/>
              </a:schemeClr>
            </a:solidFill>
            <a:miter lim="800000"/>
            <a:headEnd/>
            <a:tailEnd/>
          </a:ln>
        </p:spPr>
        <p:txBody>
          <a:bodyPr wrap="none" anchor="ctr"/>
          <a:lstStyle/>
          <a:p>
            <a:pPr algn="ctr"/>
            <a:r>
              <a:rPr lang="fr-FR" sz="1000" dirty="0" err="1" smtClean="0">
                <a:solidFill>
                  <a:schemeClr val="bg1">
                    <a:lumMod val="85000"/>
                  </a:schemeClr>
                </a:solidFill>
                <a:latin typeface="+mn-lt"/>
              </a:rPr>
              <a:t>Intraday</a:t>
            </a:r>
            <a:endParaRPr lang="fr-FR" sz="1000" dirty="0" smtClean="0">
              <a:solidFill>
                <a:schemeClr val="bg1">
                  <a:lumMod val="85000"/>
                </a:schemeClr>
              </a:solidFill>
              <a:latin typeface="+mn-lt"/>
            </a:endParaRPr>
          </a:p>
          <a:p>
            <a:pPr algn="ctr"/>
            <a:r>
              <a:rPr lang="fr-FR" sz="1000" dirty="0" err="1" smtClean="0">
                <a:solidFill>
                  <a:schemeClr val="bg1">
                    <a:lumMod val="85000"/>
                  </a:schemeClr>
                </a:solidFill>
                <a:latin typeface="+mn-lt"/>
              </a:rPr>
              <a:t>Markets</a:t>
            </a:r>
            <a:endParaRPr lang="fr-FR" sz="1000" dirty="0" smtClean="0">
              <a:solidFill>
                <a:schemeClr val="bg1">
                  <a:lumMod val="85000"/>
                </a:schemeClr>
              </a:solidFill>
              <a:latin typeface="+mn-lt"/>
            </a:endParaRPr>
          </a:p>
          <a:p>
            <a:pPr algn="ctr"/>
            <a:r>
              <a:rPr lang="fr-FR" sz="1000" dirty="0" smtClean="0">
                <a:solidFill>
                  <a:schemeClr val="bg1">
                    <a:lumMod val="85000"/>
                  </a:schemeClr>
                </a:solidFill>
                <a:latin typeface="+mn-lt"/>
              </a:rPr>
              <a:t>(</a:t>
            </a:r>
            <a:r>
              <a:rPr lang="fr-FR" sz="1000" dirty="0" err="1" smtClean="0">
                <a:solidFill>
                  <a:schemeClr val="bg1">
                    <a:lumMod val="85000"/>
                  </a:schemeClr>
                </a:solidFill>
                <a:latin typeface="+mn-lt"/>
              </a:rPr>
              <a:t>energy</a:t>
            </a:r>
            <a:r>
              <a:rPr lang="fr-FR" sz="1000" dirty="0" smtClean="0">
                <a:solidFill>
                  <a:schemeClr val="bg1">
                    <a:lumMod val="85000"/>
                  </a:schemeClr>
                </a:solidFill>
                <a:latin typeface="+mn-lt"/>
              </a:rPr>
              <a:t> A)</a:t>
            </a:r>
            <a:endParaRPr lang="fr-FR" sz="1000" dirty="0">
              <a:solidFill>
                <a:schemeClr val="bg1">
                  <a:lumMod val="85000"/>
                </a:schemeClr>
              </a:solidFill>
              <a:latin typeface="+mn-lt"/>
            </a:endParaRPr>
          </a:p>
        </p:txBody>
      </p:sp>
      <p:sp>
        <p:nvSpPr>
          <p:cNvPr id="23" name="AutoShape 75"/>
          <p:cNvSpPr>
            <a:spLocks noChangeArrowheads="1"/>
          </p:cNvSpPr>
          <p:nvPr/>
        </p:nvSpPr>
        <p:spPr bwMode="auto">
          <a:xfrm>
            <a:off x="4923297" y="4652168"/>
            <a:ext cx="936625" cy="576263"/>
          </a:xfrm>
          <a:prstGeom prst="flowChartAlternateProcess">
            <a:avLst/>
          </a:prstGeom>
          <a:solidFill>
            <a:schemeClr val="accent3"/>
          </a:solidFill>
          <a:ln w="9525">
            <a:solidFill>
              <a:schemeClr val="bg1">
                <a:lumMod val="85000"/>
              </a:schemeClr>
            </a:solidFill>
            <a:miter lim="800000"/>
            <a:headEnd/>
            <a:tailEnd/>
          </a:ln>
        </p:spPr>
        <p:txBody>
          <a:bodyPr wrap="none" anchor="ctr"/>
          <a:lstStyle/>
          <a:p>
            <a:pPr algn="ctr"/>
            <a:r>
              <a:rPr lang="fr-FR" sz="1000" dirty="0" err="1" smtClean="0">
                <a:solidFill>
                  <a:schemeClr val="bg1">
                    <a:lumMod val="85000"/>
                  </a:schemeClr>
                </a:solidFill>
                <a:latin typeface="+mn-lt"/>
              </a:rPr>
              <a:t>Balancing</a:t>
            </a:r>
            <a:endParaRPr lang="fr-FR" sz="1000" dirty="0">
              <a:solidFill>
                <a:schemeClr val="bg1">
                  <a:lumMod val="85000"/>
                </a:schemeClr>
              </a:solidFill>
              <a:latin typeface="+mn-lt"/>
            </a:endParaRPr>
          </a:p>
          <a:p>
            <a:pPr algn="ctr"/>
            <a:r>
              <a:rPr lang="fr-FR" sz="1000" dirty="0" err="1" smtClean="0">
                <a:solidFill>
                  <a:schemeClr val="bg1">
                    <a:lumMod val="85000"/>
                  </a:schemeClr>
                </a:solidFill>
                <a:latin typeface="+mn-lt"/>
              </a:rPr>
              <a:t>Mechanism</a:t>
            </a:r>
            <a:r>
              <a:rPr lang="fr-FR" sz="1000" dirty="0" smtClean="0">
                <a:solidFill>
                  <a:schemeClr val="bg1">
                    <a:lumMod val="85000"/>
                  </a:schemeClr>
                </a:solidFill>
                <a:latin typeface="+mn-lt"/>
              </a:rPr>
              <a:t> </a:t>
            </a:r>
          </a:p>
          <a:p>
            <a:pPr algn="ctr"/>
            <a:r>
              <a:rPr lang="fr-FR" sz="1000" dirty="0" smtClean="0">
                <a:solidFill>
                  <a:schemeClr val="bg1">
                    <a:lumMod val="85000"/>
                  </a:schemeClr>
                </a:solidFill>
                <a:latin typeface="+mn-lt"/>
              </a:rPr>
              <a:t>(</a:t>
            </a:r>
            <a:r>
              <a:rPr lang="fr-FR" sz="1000" dirty="0" err="1" smtClean="0">
                <a:solidFill>
                  <a:schemeClr val="bg1">
                    <a:lumMod val="85000"/>
                  </a:schemeClr>
                </a:solidFill>
                <a:latin typeface="+mn-lt"/>
              </a:rPr>
              <a:t>energy</a:t>
            </a:r>
            <a:r>
              <a:rPr lang="fr-FR" sz="1000" dirty="0" smtClean="0">
                <a:solidFill>
                  <a:schemeClr val="bg1">
                    <a:lumMod val="85000"/>
                  </a:schemeClr>
                </a:solidFill>
                <a:latin typeface="+mn-lt"/>
              </a:rPr>
              <a:t> A)</a:t>
            </a:r>
            <a:endParaRPr lang="fr-FR" sz="1000" dirty="0">
              <a:solidFill>
                <a:schemeClr val="bg1">
                  <a:lumMod val="85000"/>
                </a:schemeClr>
              </a:solidFill>
              <a:latin typeface="+mn-lt"/>
            </a:endParaRPr>
          </a:p>
        </p:txBody>
      </p:sp>
      <p:cxnSp>
        <p:nvCxnSpPr>
          <p:cNvPr id="24" name="AutoShape 77"/>
          <p:cNvCxnSpPr>
            <a:cxnSpLocks noChangeShapeType="1"/>
            <a:stCxn id="23" idx="1"/>
            <a:endCxn id="22" idx="3"/>
          </p:cNvCxnSpPr>
          <p:nvPr/>
        </p:nvCxnSpPr>
        <p:spPr bwMode="auto">
          <a:xfrm flipH="1">
            <a:off x="3561142" y="4940300"/>
            <a:ext cx="1362155" cy="0"/>
          </a:xfrm>
          <a:prstGeom prst="straightConnector1">
            <a:avLst/>
          </a:prstGeom>
          <a:noFill/>
          <a:ln w="9525">
            <a:solidFill>
              <a:schemeClr val="bg1">
                <a:lumMod val="85000"/>
              </a:schemeClr>
            </a:solidFill>
            <a:round/>
            <a:headEnd type="triangle" w="med" len="med"/>
            <a:tailEnd type="triangle" w="med" len="med"/>
          </a:ln>
        </p:spPr>
      </p:cxnSp>
      <p:cxnSp>
        <p:nvCxnSpPr>
          <p:cNvPr id="25" name="AutoShape 78"/>
          <p:cNvCxnSpPr>
            <a:cxnSpLocks noChangeShapeType="1"/>
            <a:stCxn id="12" idx="4"/>
            <a:endCxn id="51" idx="0"/>
          </p:cNvCxnSpPr>
          <p:nvPr/>
        </p:nvCxnSpPr>
        <p:spPr bwMode="auto">
          <a:xfrm>
            <a:off x="7669089" y="2629942"/>
            <a:ext cx="0" cy="2377826"/>
          </a:xfrm>
          <a:prstGeom prst="straightConnector1">
            <a:avLst/>
          </a:prstGeom>
          <a:noFill/>
          <a:ln w="25400">
            <a:solidFill>
              <a:schemeClr val="tx1"/>
            </a:solidFill>
            <a:round/>
            <a:headEnd/>
            <a:tailEnd/>
          </a:ln>
        </p:spPr>
      </p:cxnSp>
      <p:cxnSp>
        <p:nvCxnSpPr>
          <p:cNvPr id="28" name="AutoShape 81"/>
          <p:cNvCxnSpPr>
            <a:cxnSpLocks noChangeShapeType="1"/>
            <a:stCxn id="19" idx="2"/>
            <a:endCxn id="89" idx="0"/>
          </p:cNvCxnSpPr>
          <p:nvPr/>
        </p:nvCxnSpPr>
        <p:spPr bwMode="auto">
          <a:xfrm>
            <a:off x="3092830" y="2709317"/>
            <a:ext cx="0" cy="691133"/>
          </a:xfrm>
          <a:prstGeom prst="straightConnector1">
            <a:avLst/>
          </a:prstGeom>
          <a:noFill/>
          <a:ln w="9525">
            <a:solidFill>
              <a:schemeClr val="bg1">
                <a:lumMod val="85000"/>
              </a:schemeClr>
            </a:solidFill>
            <a:round/>
            <a:headEnd type="triangle" w="med" len="med"/>
            <a:tailEnd type="triangle" w="med" len="med"/>
          </a:ln>
        </p:spPr>
      </p:cxnSp>
      <p:cxnSp>
        <p:nvCxnSpPr>
          <p:cNvPr id="29" name="AutoShape 82"/>
          <p:cNvCxnSpPr>
            <a:cxnSpLocks noChangeShapeType="1"/>
            <a:stCxn id="23" idx="0"/>
            <a:endCxn id="102" idx="2"/>
          </p:cNvCxnSpPr>
          <p:nvPr/>
        </p:nvCxnSpPr>
        <p:spPr bwMode="auto">
          <a:xfrm flipV="1">
            <a:off x="5391610" y="3976713"/>
            <a:ext cx="0" cy="675455"/>
          </a:xfrm>
          <a:prstGeom prst="straightConnector1">
            <a:avLst/>
          </a:prstGeom>
          <a:noFill/>
          <a:ln w="9525">
            <a:solidFill>
              <a:schemeClr val="bg1">
                <a:lumMod val="85000"/>
              </a:schemeClr>
            </a:solidFill>
            <a:round/>
            <a:headEnd type="triangle" w="med" len="med"/>
            <a:tailEnd type="triangle" w="med" len="med"/>
          </a:ln>
        </p:spPr>
      </p:cxnSp>
      <p:grpSp>
        <p:nvGrpSpPr>
          <p:cNvPr id="30" name="Group 83"/>
          <p:cNvGrpSpPr>
            <a:grpSpLocks/>
          </p:cNvGrpSpPr>
          <p:nvPr/>
        </p:nvGrpSpPr>
        <p:grpSpPr bwMode="auto">
          <a:xfrm>
            <a:off x="7956426" y="2347367"/>
            <a:ext cx="285750" cy="287337"/>
            <a:chOff x="5148" y="1388"/>
            <a:chExt cx="318" cy="318"/>
          </a:xfrm>
        </p:grpSpPr>
        <p:sp>
          <p:nvSpPr>
            <p:cNvPr id="31" name="Rectangle 84"/>
            <p:cNvSpPr>
              <a:spLocks noChangeArrowheads="1"/>
            </p:cNvSpPr>
            <p:nvPr/>
          </p:nvSpPr>
          <p:spPr bwMode="auto">
            <a:xfrm>
              <a:off x="5148" y="1388"/>
              <a:ext cx="318" cy="318"/>
            </a:xfrm>
            <a:prstGeom prst="rect">
              <a:avLst/>
            </a:prstGeom>
            <a:solidFill>
              <a:schemeClr val="bg2"/>
            </a:solidFill>
            <a:ln w="9525">
              <a:solidFill>
                <a:srgbClr val="00B0F0"/>
              </a:solidFill>
              <a:miter lim="800000"/>
              <a:headEnd/>
              <a:tailEnd/>
            </a:ln>
          </p:spPr>
          <p:txBody>
            <a:bodyPr wrap="none" anchor="ctr"/>
            <a:lstStyle/>
            <a:p>
              <a:endParaRPr lang="fr-FR">
                <a:solidFill>
                  <a:srgbClr val="00B0F0"/>
                </a:solidFill>
                <a:latin typeface="+mn-lt"/>
              </a:endParaRPr>
            </a:p>
          </p:txBody>
        </p:sp>
        <p:sp>
          <p:nvSpPr>
            <p:cNvPr id="32" name="Line 85"/>
            <p:cNvSpPr>
              <a:spLocks noChangeShapeType="1"/>
            </p:cNvSpPr>
            <p:nvPr/>
          </p:nvSpPr>
          <p:spPr bwMode="auto">
            <a:xfrm>
              <a:off x="5148" y="1388"/>
              <a:ext cx="318" cy="318"/>
            </a:xfrm>
            <a:prstGeom prst="line">
              <a:avLst/>
            </a:prstGeom>
            <a:noFill/>
            <a:ln w="9525">
              <a:solidFill>
                <a:srgbClr val="00B0F0"/>
              </a:solidFill>
              <a:round/>
              <a:headEnd/>
              <a:tailEnd/>
            </a:ln>
          </p:spPr>
          <p:txBody>
            <a:bodyPr/>
            <a:lstStyle/>
            <a:p>
              <a:endParaRPr lang="fr-FR">
                <a:solidFill>
                  <a:srgbClr val="00B0F0"/>
                </a:solidFill>
                <a:latin typeface="+mn-lt"/>
              </a:endParaRPr>
            </a:p>
          </p:txBody>
        </p:sp>
        <p:sp>
          <p:nvSpPr>
            <p:cNvPr id="33" name="Line 86"/>
            <p:cNvSpPr>
              <a:spLocks noChangeShapeType="1"/>
            </p:cNvSpPr>
            <p:nvPr/>
          </p:nvSpPr>
          <p:spPr bwMode="auto">
            <a:xfrm flipV="1">
              <a:off x="5148" y="1388"/>
              <a:ext cx="318" cy="318"/>
            </a:xfrm>
            <a:prstGeom prst="line">
              <a:avLst/>
            </a:prstGeom>
            <a:noFill/>
            <a:ln w="9525">
              <a:solidFill>
                <a:srgbClr val="00B0F0"/>
              </a:solidFill>
              <a:round/>
              <a:headEnd/>
              <a:tailEnd/>
            </a:ln>
          </p:spPr>
          <p:txBody>
            <a:bodyPr/>
            <a:lstStyle/>
            <a:p>
              <a:endParaRPr lang="fr-FR">
                <a:solidFill>
                  <a:srgbClr val="00B0F0"/>
                </a:solidFill>
                <a:latin typeface="+mn-lt"/>
              </a:endParaRPr>
            </a:p>
          </p:txBody>
        </p:sp>
      </p:grpSp>
      <p:grpSp>
        <p:nvGrpSpPr>
          <p:cNvPr id="34" name="Group 87"/>
          <p:cNvGrpSpPr>
            <a:grpSpLocks/>
          </p:cNvGrpSpPr>
          <p:nvPr/>
        </p:nvGrpSpPr>
        <p:grpSpPr bwMode="auto">
          <a:xfrm>
            <a:off x="7811964" y="2636292"/>
            <a:ext cx="285750" cy="287337"/>
            <a:chOff x="5148" y="1388"/>
            <a:chExt cx="318" cy="318"/>
          </a:xfrm>
        </p:grpSpPr>
        <p:sp>
          <p:nvSpPr>
            <p:cNvPr id="35" name="Rectangle 88"/>
            <p:cNvSpPr>
              <a:spLocks noChangeArrowheads="1"/>
            </p:cNvSpPr>
            <p:nvPr/>
          </p:nvSpPr>
          <p:spPr bwMode="auto">
            <a:xfrm>
              <a:off x="5148" y="1388"/>
              <a:ext cx="318" cy="318"/>
            </a:xfrm>
            <a:prstGeom prst="rect">
              <a:avLst/>
            </a:prstGeom>
            <a:solidFill>
              <a:schemeClr val="bg2"/>
            </a:solidFill>
            <a:ln w="9525">
              <a:solidFill>
                <a:srgbClr val="00B0F0"/>
              </a:solidFill>
              <a:miter lim="800000"/>
              <a:headEnd/>
              <a:tailEnd/>
            </a:ln>
          </p:spPr>
          <p:txBody>
            <a:bodyPr wrap="none" anchor="ctr"/>
            <a:lstStyle/>
            <a:p>
              <a:endParaRPr lang="fr-FR">
                <a:solidFill>
                  <a:srgbClr val="00B0F0"/>
                </a:solidFill>
                <a:latin typeface="+mn-lt"/>
              </a:endParaRPr>
            </a:p>
          </p:txBody>
        </p:sp>
        <p:sp>
          <p:nvSpPr>
            <p:cNvPr id="36" name="Line 89"/>
            <p:cNvSpPr>
              <a:spLocks noChangeShapeType="1"/>
            </p:cNvSpPr>
            <p:nvPr/>
          </p:nvSpPr>
          <p:spPr bwMode="auto">
            <a:xfrm>
              <a:off x="5148" y="1388"/>
              <a:ext cx="318" cy="318"/>
            </a:xfrm>
            <a:prstGeom prst="line">
              <a:avLst/>
            </a:prstGeom>
            <a:noFill/>
            <a:ln w="9525">
              <a:solidFill>
                <a:srgbClr val="00B0F0"/>
              </a:solidFill>
              <a:round/>
              <a:headEnd/>
              <a:tailEnd/>
            </a:ln>
          </p:spPr>
          <p:txBody>
            <a:bodyPr/>
            <a:lstStyle/>
            <a:p>
              <a:endParaRPr lang="fr-FR">
                <a:solidFill>
                  <a:srgbClr val="00B0F0"/>
                </a:solidFill>
                <a:latin typeface="+mn-lt"/>
              </a:endParaRPr>
            </a:p>
          </p:txBody>
        </p:sp>
        <p:sp>
          <p:nvSpPr>
            <p:cNvPr id="37" name="Line 90"/>
            <p:cNvSpPr>
              <a:spLocks noChangeShapeType="1"/>
            </p:cNvSpPr>
            <p:nvPr/>
          </p:nvSpPr>
          <p:spPr bwMode="auto">
            <a:xfrm flipV="1">
              <a:off x="5148" y="1388"/>
              <a:ext cx="318" cy="318"/>
            </a:xfrm>
            <a:prstGeom prst="line">
              <a:avLst/>
            </a:prstGeom>
            <a:noFill/>
            <a:ln w="9525">
              <a:solidFill>
                <a:srgbClr val="00B0F0"/>
              </a:solidFill>
              <a:round/>
              <a:headEnd/>
              <a:tailEnd/>
            </a:ln>
          </p:spPr>
          <p:txBody>
            <a:bodyPr/>
            <a:lstStyle/>
            <a:p>
              <a:endParaRPr lang="fr-FR">
                <a:solidFill>
                  <a:srgbClr val="00B0F0"/>
                </a:solidFill>
                <a:latin typeface="+mn-lt"/>
              </a:endParaRPr>
            </a:p>
          </p:txBody>
        </p:sp>
      </p:grpSp>
      <p:grpSp>
        <p:nvGrpSpPr>
          <p:cNvPr id="38" name="Group 91"/>
          <p:cNvGrpSpPr>
            <a:grpSpLocks/>
          </p:cNvGrpSpPr>
          <p:nvPr/>
        </p:nvGrpSpPr>
        <p:grpSpPr bwMode="auto">
          <a:xfrm>
            <a:off x="7235701" y="2564854"/>
            <a:ext cx="360363" cy="360363"/>
            <a:chOff x="4468" y="1207"/>
            <a:chExt cx="318" cy="318"/>
          </a:xfrm>
        </p:grpSpPr>
        <p:sp>
          <p:nvSpPr>
            <p:cNvPr id="39" name="Oval 92"/>
            <p:cNvSpPr>
              <a:spLocks noChangeArrowheads="1"/>
            </p:cNvSpPr>
            <p:nvPr/>
          </p:nvSpPr>
          <p:spPr bwMode="auto">
            <a:xfrm>
              <a:off x="4468" y="1207"/>
              <a:ext cx="318" cy="318"/>
            </a:xfrm>
            <a:prstGeom prst="ellipse">
              <a:avLst/>
            </a:prstGeom>
            <a:solidFill>
              <a:schemeClr val="bg2"/>
            </a:solidFill>
            <a:ln w="9525">
              <a:solidFill>
                <a:srgbClr val="00B0F0"/>
              </a:solidFill>
              <a:round/>
              <a:headEnd/>
              <a:tailEnd/>
            </a:ln>
          </p:spPr>
          <p:txBody>
            <a:bodyPr wrap="none" anchor="ctr"/>
            <a:lstStyle/>
            <a:p>
              <a:endParaRPr lang="fr-FR">
                <a:solidFill>
                  <a:srgbClr val="00B0F0"/>
                </a:solidFill>
                <a:latin typeface="+mn-lt"/>
              </a:endParaRPr>
            </a:p>
          </p:txBody>
        </p:sp>
        <p:sp>
          <p:nvSpPr>
            <p:cNvPr id="40" name="Freeform 93"/>
            <p:cNvSpPr>
              <a:spLocks/>
            </p:cNvSpPr>
            <p:nvPr/>
          </p:nvSpPr>
          <p:spPr bwMode="auto">
            <a:xfrm>
              <a:off x="4538" y="1288"/>
              <a:ext cx="182" cy="151"/>
            </a:xfrm>
            <a:custGeom>
              <a:avLst/>
              <a:gdLst>
                <a:gd name="T0" fmla="*/ 0 w 318"/>
                <a:gd name="T1" fmla="*/ 72 h 203"/>
                <a:gd name="T2" fmla="*/ 52 w 318"/>
                <a:gd name="T3" fmla="*/ 140 h 203"/>
                <a:gd name="T4" fmla="*/ 130 w 318"/>
                <a:gd name="T5" fmla="*/ 5 h 203"/>
                <a:gd name="T6" fmla="*/ 182 w 318"/>
                <a:gd name="T7" fmla="*/ 106 h 203"/>
                <a:gd name="T8" fmla="*/ 0 60000 65536"/>
                <a:gd name="T9" fmla="*/ 0 60000 65536"/>
                <a:gd name="T10" fmla="*/ 0 60000 65536"/>
                <a:gd name="T11" fmla="*/ 0 60000 65536"/>
                <a:gd name="T12" fmla="*/ 0 w 318"/>
                <a:gd name="T13" fmla="*/ 0 h 203"/>
                <a:gd name="T14" fmla="*/ 318 w 318"/>
                <a:gd name="T15" fmla="*/ 203 h 203"/>
              </a:gdLst>
              <a:ahLst/>
              <a:cxnLst>
                <a:cxn ang="T8">
                  <a:pos x="T0" y="T1"/>
                </a:cxn>
                <a:cxn ang="T9">
                  <a:pos x="T2" y="T3"/>
                </a:cxn>
                <a:cxn ang="T10">
                  <a:pos x="T4" y="T5"/>
                </a:cxn>
                <a:cxn ang="T11">
                  <a:pos x="T6" y="T7"/>
                </a:cxn>
              </a:cxnLst>
              <a:rect l="T12" t="T13" r="T14" b="T15"/>
              <a:pathLst>
                <a:path w="318" h="203">
                  <a:moveTo>
                    <a:pt x="0" y="97"/>
                  </a:moveTo>
                  <a:cubicBezTo>
                    <a:pt x="26" y="150"/>
                    <a:pt x="53" y="203"/>
                    <a:pt x="91" y="188"/>
                  </a:cubicBezTo>
                  <a:cubicBezTo>
                    <a:pt x="129" y="173"/>
                    <a:pt x="189" y="14"/>
                    <a:pt x="227" y="7"/>
                  </a:cubicBezTo>
                  <a:cubicBezTo>
                    <a:pt x="265" y="0"/>
                    <a:pt x="291" y="71"/>
                    <a:pt x="318" y="143"/>
                  </a:cubicBezTo>
                </a:path>
              </a:pathLst>
            </a:custGeom>
            <a:noFill/>
            <a:ln w="9525">
              <a:solidFill>
                <a:srgbClr val="00B0F0"/>
              </a:solidFill>
              <a:round/>
              <a:headEnd/>
              <a:tailEnd/>
            </a:ln>
          </p:spPr>
          <p:txBody>
            <a:bodyPr/>
            <a:lstStyle/>
            <a:p>
              <a:endParaRPr lang="fr-FR">
                <a:solidFill>
                  <a:srgbClr val="00B0F0"/>
                </a:solidFill>
                <a:latin typeface="+mn-lt"/>
              </a:endParaRPr>
            </a:p>
          </p:txBody>
        </p:sp>
      </p:grpSp>
      <p:grpSp>
        <p:nvGrpSpPr>
          <p:cNvPr id="41" name="Group 94"/>
          <p:cNvGrpSpPr>
            <a:grpSpLocks/>
          </p:cNvGrpSpPr>
          <p:nvPr/>
        </p:nvGrpSpPr>
        <p:grpSpPr bwMode="auto">
          <a:xfrm>
            <a:off x="7308726" y="1988592"/>
            <a:ext cx="360363" cy="360362"/>
            <a:chOff x="4468" y="1207"/>
            <a:chExt cx="318" cy="318"/>
          </a:xfrm>
        </p:grpSpPr>
        <p:sp>
          <p:nvSpPr>
            <p:cNvPr id="42" name="Oval 95"/>
            <p:cNvSpPr>
              <a:spLocks noChangeArrowheads="1"/>
            </p:cNvSpPr>
            <p:nvPr/>
          </p:nvSpPr>
          <p:spPr bwMode="auto">
            <a:xfrm>
              <a:off x="4468" y="1207"/>
              <a:ext cx="318" cy="318"/>
            </a:xfrm>
            <a:prstGeom prst="ellipse">
              <a:avLst/>
            </a:prstGeom>
            <a:solidFill>
              <a:schemeClr val="bg2"/>
            </a:solidFill>
            <a:ln w="9525">
              <a:solidFill>
                <a:srgbClr val="00B0F0"/>
              </a:solidFill>
              <a:round/>
              <a:headEnd/>
              <a:tailEnd/>
            </a:ln>
          </p:spPr>
          <p:txBody>
            <a:bodyPr wrap="none" anchor="ctr"/>
            <a:lstStyle/>
            <a:p>
              <a:endParaRPr lang="fr-FR">
                <a:solidFill>
                  <a:srgbClr val="00B0F0"/>
                </a:solidFill>
                <a:latin typeface="+mn-lt"/>
              </a:endParaRPr>
            </a:p>
          </p:txBody>
        </p:sp>
        <p:sp>
          <p:nvSpPr>
            <p:cNvPr id="43" name="Freeform 96"/>
            <p:cNvSpPr>
              <a:spLocks/>
            </p:cNvSpPr>
            <p:nvPr/>
          </p:nvSpPr>
          <p:spPr bwMode="auto">
            <a:xfrm>
              <a:off x="4538" y="1288"/>
              <a:ext cx="182" cy="151"/>
            </a:xfrm>
            <a:custGeom>
              <a:avLst/>
              <a:gdLst>
                <a:gd name="T0" fmla="*/ 0 w 318"/>
                <a:gd name="T1" fmla="*/ 72 h 203"/>
                <a:gd name="T2" fmla="*/ 52 w 318"/>
                <a:gd name="T3" fmla="*/ 140 h 203"/>
                <a:gd name="T4" fmla="*/ 130 w 318"/>
                <a:gd name="T5" fmla="*/ 5 h 203"/>
                <a:gd name="T6" fmla="*/ 182 w 318"/>
                <a:gd name="T7" fmla="*/ 106 h 203"/>
                <a:gd name="T8" fmla="*/ 0 60000 65536"/>
                <a:gd name="T9" fmla="*/ 0 60000 65536"/>
                <a:gd name="T10" fmla="*/ 0 60000 65536"/>
                <a:gd name="T11" fmla="*/ 0 60000 65536"/>
                <a:gd name="T12" fmla="*/ 0 w 318"/>
                <a:gd name="T13" fmla="*/ 0 h 203"/>
                <a:gd name="T14" fmla="*/ 318 w 318"/>
                <a:gd name="T15" fmla="*/ 203 h 203"/>
              </a:gdLst>
              <a:ahLst/>
              <a:cxnLst>
                <a:cxn ang="T8">
                  <a:pos x="T0" y="T1"/>
                </a:cxn>
                <a:cxn ang="T9">
                  <a:pos x="T2" y="T3"/>
                </a:cxn>
                <a:cxn ang="T10">
                  <a:pos x="T4" y="T5"/>
                </a:cxn>
                <a:cxn ang="T11">
                  <a:pos x="T6" y="T7"/>
                </a:cxn>
              </a:cxnLst>
              <a:rect l="T12" t="T13" r="T14" b="T15"/>
              <a:pathLst>
                <a:path w="318" h="203">
                  <a:moveTo>
                    <a:pt x="0" y="97"/>
                  </a:moveTo>
                  <a:cubicBezTo>
                    <a:pt x="26" y="150"/>
                    <a:pt x="53" y="203"/>
                    <a:pt x="91" y="188"/>
                  </a:cubicBezTo>
                  <a:cubicBezTo>
                    <a:pt x="129" y="173"/>
                    <a:pt x="189" y="14"/>
                    <a:pt x="227" y="7"/>
                  </a:cubicBezTo>
                  <a:cubicBezTo>
                    <a:pt x="265" y="0"/>
                    <a:pt x="291" y="71"/>
                    <a:pt x="318" y="143"/>
                  </a:cubicBezTo>
                </a:path>
              </a:pathLst>
            </a:custGeom>
            <a:noFill/>
            <a:ln w="9525">
              <a:solidFill>
                <a:srgbClr val="00B0F0"/>
              </a:solidFill>
              <a:round/>
              <a:headEnd/>
              <a:tailEnd/>
            </a:ln>
          </p:spPr>
          <p:txBody>
            <a:bodyPr/>
            <a:lstStyle/>
            <a:p>
              <a:endParaRPr lang="fr-FR">
                <a:solidFill>
                  <a:srgbClr val="00B0F0"/>
                </a:solidFill>
                <a:latin typeface="+mn-lt"/>
              </a:endParaRPr>
            </a:p>
          </p:txBody>
        </p:sp>
      </p:grpSp>
      <p:grpSp>
        <p:nvGrpSpPr>
          <p:cNvPr id="44" name="Group 97"/>
          <p:cNvGrpSpPr>
            <a:grpSpLocks/>
          </p:cNvGrpSpPr>
          <p:nvPr/>
        </p:nvGrpSpPr>
        <p:grpSpPr bwMode="auto">
          <a:xfrm>
            <a:off x="7019801" y="4796631"/>
            <a:ext cx="360363" cy="360362"/>
            <a:chOff x="4468" y="1207"/>
            <a:chExt cx="318" cy="318"/>
          </a:xfrm>
        </p:grpSpPr>
        <p:sp>
          <p:nvSpPr>
            <p:cNvPr id="45" name="Oval 98"/>
            <p:cNvSpPr>
              <a:spLocks noChangeArrowheads="1"/>
            </p:cNvSpPr>
            <p:nvPr/>
          </p:nvSpPr>
          <p:spPr bwMode="auto">
            <a:xfrm>
              <a:off x="4468" y="1207"/>
              <a:ext cx="318" cy="318"/>
            </a:xfrm>
            <a:prstGeom prst="ellipse">
              <a:avLst/>
            </a:prstGeom>
            <a:solidFill>
              <a:schemeClr val="bg2"/>
            </a:solidFill>
            <a:ln w="9525">
              <a:solidFill>
                <a:srgbClr val="FFC000"/>
              </a:solidFill>
              <a:round/>
              <a:headEnd/>
              <a:tailEnd/>
            </a:ln>
          </p:spPr>
          <p:txBody>
            <a:bodyPr wrap="none" anchor="ctr"/>
            <a:lstStyle/>
            <a:p>
              <a:endParaRPr lang="fr-FR">
                <a:latin typeface="+mn-lt"/>
              </a:endParaRPr>
            </a:p>
          </p:txBody>
        </p:sp>
        <p:sp>
          <p:nvSpPr>
            <p:cNvPr id="46" name="Freeform 99"/>
            <p:cNvSpPr>
              <a:spLocks/>
            </p:cNvSpPr>
            <p:nvPr/>
          </p:nvSpPr>
          <p:spPr bwMode="auto">
            <a:xfrm>
              <a:off x="4538" y="1288"/>
              <a:ext cx="182" cy="151"/>
            </a:xfrm>
            <a:custGeom>
              <a:avLst/>
              <a:gdLst>
                <a:gd name="T0" fmla="*/ 0 w 318"/>
                <a:gd name="T1" fmla="*/ 72 h 203"/>
                <a:gd name="T2" fmla="*/ 52 w 318"/>
                <a:gd name="T3" fmla="*/ 140 h 203"/>
                <a:gd name="T4" fmla="*/ 130 w 318"/>
                <a:gd name="T5" fmla="*/ 5 h 203"/>
                <a:gd name="T6" fmla="*/ 182 w 318"/>
                <a:gd name="T7" fmla="*/ 106 h 203"/>
                <a:gd name="T8" fmla="*/ 0 60000 65536"/>
                <a:gd name="T9" fmla="*/ 0 60000 65536"/>
                <a:gd name="T10" fmla="*/ 0 60000 65536"/>
                <a:gd name="T11" fmla="*/ 0 60000 65536"/>
                <a:gd name="T12" fmla="*/ 0 w 318"/>
                <a:gd name="T13" fmla="*/ 0 h 203"/>
                <a:gd name="T14" fmla="*/ 318 w 318"/>
                <a:gd name="T15" fmla="*/ 203 h 203"/>
              </a:gdLst>
              <a:ahLst/>
              <a:cxnLst>
                <a:cxn ang="T8">
                  <a:pos x="T0" y="T1"/>
                </a:cxn>
                <a:cxn ang="T9">
                  <a:pos x="T2" y="T3"/>
                </a:cxn>
                <a:cxn ang="T10">
                  <a:pos x="T4" y="T5"/>
                </a:cxn>
                <a:cxn ang="T11">
                  <a:pos x="T6" y="T7"/>
                </a:cxn>
              </a:cxnLst>
              <a:rect l="T12" t="T13" r="T14" b="T15"/>
              <a:pathLst>
                <a:path w="318" h="203">
                  <a:moveTo>
                    <a:pt x="0" y="97"/>
                  </a:moveTo>
                  <a:cubicBezTo>
                    <a:pt x="26" y="150"/>
                    <a:pt x="53" y="203"/>
                    <a:pt x="91" y="188"/>
                  </a:cubicBezTo>
                  <a:cubicBezTo>
                    <a:pt x="129" y="173"/>
                    <a:pt x="189" y="14"/>
                    <a:pt x="227" y="7"/>
                  </a:cubicBezTo>
                  <a:cubicBezTo>
                    <a:pt x="265" y="0"/>
                    <a:pt x="291" y="71"/>
                    <a:pt x="318" y="143"/>
                  </a:cubicBezTo>
                </a:path>
              </a:pathLst>
            </a:custGeom>
            <a:noFill/>
            <a:ln w="9525">
              <a:solidFill>
                <a:srgbClr val="FFC000"/>
              </a:solidFill>
              <a:round/>
              <a:headEnd/>
              <a:tailEnd/>
            </a:ln>
          </p:spPr>
          <p:txBody>
            <a:bodyPr/>
            <a:lstStyle/>
            <a:p>
              <a:endParaRPr lang="fr-FR">
                <a:latin typeface="+mn-lt"/>
              </a:endParaRPr>
            </a:p>
          </p:txBody>
        </p:sp>
      </p:grpSp>
      <p:grpSp>
        <p:nvGrpSpPr>
          <p:cNvPr id="47" name="Group 100"/>
          <p:cNvGrpSpPr>
            <a:grpSpLocks/>
          </p:cNvGrpSpPr>
          <p:nvPr/>
        </p:nvGrpSpPr>
        <p:grpSpPr bwMode="auto">
          <a:xfrm>
            <a:off x="7811964" y="4580731"/>
            <a:ext cx="285750" cy="287337"/>
            <a:chOff x="5148" y="1388"/>
            <a:chExt cx="318" cy="318"/>
          </a:xfrm>
        </p:grpSpPr>
        <p:sp>
          <p:nvSpPr>
            <p:cNvPr id="48" name="Rectangle 101"/>
            <p:cNvSpPr>
              <a:spLocks noChangeArrowheads="1"/>
            </p:cNvSpPr>
            <p:nvPr/>
          </p:nvSpPr>
          <p:spPr bwMode="auto">
            <a:xfrm>
              <a:off x="5148" y="1388"/>
              <a:ext cx="318" cy="318"/>
            </a:xfrm>
            <a:prstGeom prst="rect">
              <a:avLst/>
            </a:prstGeom>
            <a:solidFill>
              <a:schemeClr val="bg2"/>
            </a:solidFill>
            <a:ln w="9525">
              <a:solidFill>
                <a:srgbClr val="FFC000"/>
              </a:solidFill>
              <a:miter lim="800000"/>
              <a:headEnd/>
              <a:tailEnd/>
            </a:ln>
          </p:spPr>
          <p:txBody>
            <a:bodyPr wrap="none" anchor="ctr"/>
            <a:lstStyle/>
            <a:p>
              <a:endParaRPr lang="fr-FR">
                <a:latin typeface="+mn-lt"/>
              </a:endParaRPr>
            </a:p>
          </p:txBody>
        </p:sp>
        <p:sp>
          <p:nvSpPr>
            <p:cNvPr id="49" name="Line 102"/>
            <p:cNvSpPr>
              <a:spLocks noChangeShapeType="1"/>
            </p:cNvSpPr>
            <p:nvPr/>
          </p:nvSpPr>
          <p:spPr bwMode="auto">
            <a:xfrm>
              <a:off x="5148" y="1388"/>
              <a:ext cx="318" cy="318"/>
            </a:xfrm>
            <a:prstGeom prst="line">
              <a:avLst/>
            </a:prstGeom>
            <a:noFill/>
            <a:ln w="9525">
              <a:solidFill>
                <a:srgbClr val="FFC000"/>
              </a:solidFill>
              <a:round/>
              <a:headEnd/>
              <a:tailEnd/>
            </a:ln>
          </p:spPr>
          <p:txBody>
            <a:bodyPr/>
            <a:lstStyle/>
            <a:p>
              <a:endParaRPr lang="fr-FR">
                <a:latin typeface="+mn-lt"/>
              </a:endParaRPr>
            </a:p>
          </p:txBody>
        </p:sp>
        <p:sp>
          <p:nvSpPr>
            <p:cNvPr id="50" name="Line 103"/>
            <p:cNvSpPr>
              <a:spLocks noChangeShapeType="1"/>
            </p:cNvSpPr>
            <p:nvPr/>
          </p:nvSpPr>
          <p:spPr bwMode="auto">
            <a:xfrm flipV="1">
              <a:off x="5148" y="1388"/>
              <a:ext cx="318" cy="318"/>
            </a:xfrm>
            <a:prstGeom prst="line">
              <a:avLst/>
            </a:prstGeom>
            <a:noFill/>
            <a:ln w="9525">
              <a:solidFill>
                <a:srgbClr val="FFC000"/>
              </a:solidFill>
              <a:round/>
              <a:headEnd/>
              <a:tailEnd/>
            </a:ln>
          </p:spPr>
          <p:txBody>
            <a:bodyPr/>
            <a:lstStyle/>
            <a:p>
              <a:endParaRPr lang="fr-FR">
                <a:latin typeface="+mn-lt"/>
              </a:endParaRPr>
            </a:p>
          </p:txBody>
        </p:sp>
      </p:grpSp>
      <p:sp>
        <p:nvSpPr>
          <p:cNvPr id="51" name="Oval 104"/>
          <p:cNvSpPr>
            <a:spLocks noChangeArrowheads="1"/>
          </p:cNvSpPr>
          <p:nvPr/>
        </p:nvSpPr>
        <p:spPr bwMode="auto">
          <a:xfrm>
            <a:off x="7597651" y="5007768"/>
            <a:ext cx="142875" cy="142875"/>
          </a:xfrm>
          <a:prstGeom prst="ellipse">
            <a:avLst/>
          </a:prstGeom>
          <a:solidFill>
            <a:schemeClr val="tx1"/>
          </a:solidFill>
          <a:ln w="9525">
            <a:solidFill>
              <a:schemeClr val="tx1"/>
            </a:solidFill>
            <a:round/>
            <a:headEnd/>
            <a:tailEnd/>
          </a:ln>
        </p:spPr>
        <p:txBody>
          <a:bodyPr wrap="none" anchor="ctr"/>
          <a:lstStyle/>
          <a:p>
            <a:endParaRPr lang="fr-FR">
              <a:latin typeface="+mn-lt"/>
            </a:endParaRPr>
          </a:p>
        </p:txBody>
      </p:sp>
      <p:cxnSp>
        <p:nvCxnSpPr>
          <p:cNvPr id="52" name="AutoShape 105"/>
          <p:cNvCxnSpPr>
            <a:cxnSpLocks noChangeShapeType="1"/>
            <a:stCxn id="45" idx="6"/>
            <a:endCxn id="51" idx="2"/>
          </p:cNvCxnSpPr>
          <p:nvPr/>
        </p:nvCxnSpPr>
        <p:spPr bwMode="auto">
          <a:xfrm>
            <a:off x="7380164" y="4977606"/>
            <a:ext cx="217487" cy="101600"/>
          </a:xfrm>
          <a:prstGeom prst="straightConnector1">
            <a:avLst/>
          </a:prstGeom>
          <a:noFill/>
          <a:ln w="9525">
            <a:solidFill>
              <a:schemeClr val="tx1"/>
            </a:solidFill>
            <a:round/>
            <a:headEnd/>
            <a:tailEnd/>
          </a:ln>
        </p:spPr>
      </p:cxnSp>
      <p:cxnSp>
        <p:nvCxnSpPr>
          <p:cNvPr id="53" name="AutoShape 106"/>
          <p:cNvCxnSpPr>
            <a:cxnSpLocks noChangeShapeType="1"/>
            <a:stCxn id="70" idx="5"/>
            <a:endCxn id="51" idx="2"/>
          </p:cNvCxnSpPr>
          <p:nvPr/>
        </p:nvCxnSpPr>
        <p:spPr bwMode="auto">
          <a:xfrm>
            <a:off x="7543676" y="4810918"/>
            <a:ext cx="53975" cy="268288"/>
          </a:xfrm>
          <a:prstGeom prst="straightConnector1">
            <a:avLst/>
          </a:prstGeom>
          <a:noFill/>
          <a:ln w="9525">
            <a:solidFill>
              <a:schemeClr val="tx1"/>
            </a:solidFill>
            <a:round/>
            <a:headEnd/>
            <a:tailEnd/>
          </a:ln>
        </p:spPr>
      </p:cxnSp>
      <p:cxnSp>
        <p:nvCxnSpPr>
          <p:cNvPr id="54" name="AutoShape 107"/>
          <p:cNvCxnSpPr>
            <a:cxnSpLocks noChangeShapeType="1"/>
            <a:stCxn id="67" idx="7"/>
            <a:endCxn id="51" idx="2"/>
          </p:cNvCxnSpPr>
          <p:nvPr/>
        </p:nvCxnSpPr>
        <p:spPr bwMode="auto">
          <a:xfrm flipV="1">
            <a:off x="7543676" y="5079206"/>
            <a:ext cx="53975" cy="58737"/>
          </a:xfrm>
          <a:prstGeom prst="straightConnector1">
            <a:avLst/>
          </a:prstGeom>
          <a:noFill/>
          <a:ln w="9525">
            <a:solidFill>
              <a:schemeClr val="tx1"/>
            </a:solidFill>
            <a:round/>
            <a:headEnd/>
            <a:tailEnd/>
          </a:ln>
        </p:spPr>
      </p:cxnSp>
      <p:cxnSp>
        <p:nvCxnSpPr>
          <p:cNvPr id="55" name="AutoShape 108"/>
          <p:cNvCxnSpPr>
            <a:cxnSpLocks noChangeShapeType="1"/>
            <a:stCxn id="51" idx="6"/>
            <a:endCxn id="48" idx="1"/>
          </p:cNvCxnSpPr>
          <p:nvPr/>
        </p:nvCxnSpPr>
        <p:spPr bwMode="auto">
          <a:xfrm flipV="1">
            <a:off x="7740526" y="4725193"/>
            <a:ext cx="71438" cy="354013"/>
          </a:xfrm>
          <a:prstGeom prst="straightConnector1">
            <a:avLst/>
          </a:prstGeom>
          <a:noFill/>
          <a:ln w="9525">
            <a:solidFill>
              <a:schemeClr val="tx1"/>
            </a:solidFill>
            <a:round/>
            <a:headEnd/>
            <a:tailEnd/>
          </a:ln>
        </p:spPr>
      </p:cxnSp>
      <p:cxnSp>
        <p:nvCxnSpPr>
          <p:cNvPr id="56" name="AutoShape 109"/>
          <p:cNvCxnSpPr>
            <a:cxnSpLocks noChangeShapeType="1"/>
            <a:stCxn id="59" idx="1"/>
            <a:endCxn id="51" idx="6"/>
          </p:cNvCxnSpPr>
          <p:nvPr/>
        </p:nvCxnSpPr>
        <p:spPr bwMode="auto">
          <a:xfrm flipH="1">
            <a:off x="7740526" y="4941093"/>
            <a:ext cx="215900" cy="138113"/>
          </a:xfrm>
          <a:prstGeom prst="straightConnector1">
            <a:avLst/>
          </a:prstGeom>
          <a:noFill/>
          <a:ln w="9525">
            <a:solidFill>
              <a:schemeClr val="tx1"/>
            </a:solidFill>
            <a:round/>
            <a:headEnd/>
            <a:tailEnd/>
          </a:ln>
        </p:spPr>
      </p:cxnSp>
      <p:cxnSp>
        <p:nvCxnSpPr>
          <p:cNvPr id="57" name="AutoShape 110"/>
          <p:cNvCxnSpPr>
            <a:cxnSpLocks noChangeShapeType="1"/>
            <a:stCxn id="51" idx="6"/>
            <a:endCxn id="63" idx="1"/>
          </p:cNvCxnSpPr>
          <p:nvPr/>
        </p:nvCxnSpPr>
        <p:spPr bwMode="auto">
          <a:xfrm>
            <a:off x="7740526" y="5079206"/>
            <a:ext cx="71438" cy="150812"/>
          </a:xfrm>
          <a:prstGeom prst="straightConnector1">
            <a:avLst/>
          </a:prstGeom>
          <a:noFill/>
          <a:ln w="9525">
            <a:solidFill>
              <a:schemeClr val="tx1"/>
            </a:solidFill>
            <a:round/>
            <a:headEnd/>
            <a:tailEnd/>
          </a:ln>
        </p:spPr>
      </p:cxnSp>
      <p:grpSp>
        <p:nvGrpSpPr>
          <p:cNvPr id="58" name="Group 112"/>
          <p:cNvGrpSpPr>
            <a:grpSpLocks/>
          </p:cNvGrpSpPr>
          <p:nvPr/>
        </p:nvGrpSpPr>
        <p:grpSpPr bwMode="auto">
          <a:xfrm>
            <a:off x="7956426" y="4796631"/>
            <a:ext cx="285750" cy="287337"/>
            <a:chOff x="5148" y="1388"/>
            <a:chExt cx="318" cy="318"/>
          </a:xfrm>
        </p:grpSpPr>
        <p:sp>
          <p:nvSpPr>
            <p:cNvPr id="59" name="Rectangle 113"/>
            <p:cNvSpPr>
              <a:spLocks noChangeArrowheads="1"/>
            </p:cNvSpPr>
            <p:nvPr/>
          </p:nvSpPr>
          <p:spPr bwMode="auto">
            <a:xfrm>
              <a:off x="5148" y="1388"/>
              <a:ext cx="318" cy="318"/>
            </a:xfrm>
            <a:prstGeom prst="rect">
              <a:avLst/>
            </a:prstGeom>
            <a:solidFill>
              <a:schemeClr val="bg2"/>
            </a:solidFill>
            <a:ln w="9525">
              <a:solidFill>
                <a:srgbClr val="FFC000"/>
              </a:solidFill>
              <a:miter lim="800000"/>
              <a:headEnd/>
              <a:tailEnd/>
            </a:ln>
          </p:spPr>
          <p:txBody>
            <a:bodyPr wrap="none" anchor="ctr"/>
            <a:lstStyle/>
            <a:p>
              <a:endParaRPr lang="fr-FR">
                <a:latin typeface="+mn-lt"/>
              </a:endParaRPr>
            </a:p>
          </p:txBody>
        </p:sp>
        <p:sp>
          <p:nvSpPr>
            <p:cNvPr id="60" name="Line 114"/>
            <p:cNvSpPr>
              <a:spLocks noChangeShapeType="1"/>
            </p:cNvSpPr>
            <p:nvPr/>
          </p:nvSpPr>
          <p:spPr bwMode="auto">
            <a:xfrm>
              <a:off x="5148" y="1388"/>
              <a:ext cx="318" cy="318"/>
            </a:xfrm>
            <a:prstGeom prst="line">
              <a:avLst/>
            </a:prstGeom>
            <a:noFill/>
            <a:ln w="9525">
              <a:solidFill>
                <a:srgbClr val="FFC000"/>
              </a:solidFill>
              <a:round/>
              <a:headEnd/>
              <a:tailEnd/>
            </a:ln>
          </p:spPr>
          <p:txBody>
            <a:bodyPr/>
            <a:lstStyle/>
            <a:p>
              <a:endParaRPr lang="fr-FR">
                <a:latin typeface="+mn-lt"/>
              </a:endParaRPr>
            </a:p>
          </p:txBody>
        </p:sp>
        <p:sp>
          <p:nvSpPr>
            <p:cNvPr id="61" name="Line 115"/>
            <p:cNvSpPr>
              <a:spLocks noChangeShapeType="1"/>
            </p:cNvSpPr>
            <p:nvPr/>
          </p:nvSpPr>
          <p:spPr bwMode="auto">
            <a:xfrm flipV="1">
              <a:off x="5148" y="1388"/>
              <a:ext cx="318" cy="318"/>
            </a:xfrm>
            <a:prstGeom prst="line">
              <a:avLst/>
            </a:prstGeom>
            <a:noFill/>
            <a:ln w="9525">
              <a:solidFill>
                <a:srgbClr val="FFC000"/>
              </a:solidFill>
              <a:round/>
              <a:headEnd/>
              <a:tailEnd/>
            </a:ln>
          </p:spPr>
          <p:txBody>
            <a:bodyPr/>
            <a:lstStyle/>
            <a:p>
              <a:endParaRPr lang="fr-FR">
                <a:latin typeface="+mn-lt"/>
              </a:endParaRPr>
            </a:p>
          </p:txBody>
        </p:sp>
      </p:grpSp>
      <p:grpSp>
        <p:nvGrpSpPr>
          <p:cNvPr id="62" name="Group 116"/>
          <p:cNvGrpSpPr>
            <a:grpSpLocks/>
          </p:cNvGrpSpPr>
          <p:nvPr/>
        </p:nvGrpSpPr>
        <p:grpSpPr bwMode="auto">
          <a:xfrm>
            <a:off x="7811964" y="5085556"/>
            <a:ext cx="285750" cy="287337"/>
            <a:chOff x="5148" y="1388"/>
            <a:chExt cx="318" cy="318"/>
          </a:xfrm>
        </p:grpSpPr>
        <p:sp>
          <p:nvSpPr>
            <p:cNvPr id="63" name="Rectangle 117"/>
            <p:cNvSpPr>
              <a:spLocks noChangeArrowheads="1"/>
            </p:cNvSpPr>
            <p:nvPr/>
          </p:nvSpPr>
          <p:spPr bwMode="auto">
            <a:xfrm>
              <a:off x="5148" y="1388"/>
              <a:ext cx="318" cy="318"/>
            </a:xfrm>
            <a:prstGeom prst="rect">
              <a:avLst/>
            </a:prstGeom>
            <a:solidFill>
              <a:schemeClr val="bg2"/>
            </a:solidFill>
            <a:ln w="9525">
              <a:solidFill>
                <a:srgbClr val="FFC000"/>
              </a:solidFill>
              <a:miter lim="800000"/>
              <a:headEnd/>
              <a:tailEnd/>
            </a:ln>
          </p:spPr>
          <p:txBody>
            <a:bodyPr wrap="none" anchor="ctr"/>
            <a:lstStyle/>
            <a:p>
              <a:endParaRPr lang="fr-FR">
                <a:latin typeface="+mn-lt"/>
              </a:endParaRPr>
            </a:p>
          </p:txBody>
        </p:sp>
        <p:sp>
          <p:nvSpPr>
            <p:cNvPr id="64" name="Line 118"/>
            <p:cNvSpPr>
              <a:spLocks noChangeShapeType="1"/>
            </p:cNvSpPr>
            <p:nvPr/>
          </p:nvSpPr>
          <p:spPr bwMode="auto">
            <a:xfrm>
              <a:off x="5148" y="1388"/>
              <a:ext cx="318" cy="318"/>
            </a:xfrm>
            <a:prstGeom prst="line">
              <a:avLst/>
            </a:prstGeom>
            <a:noFill/>
            <a:ln w="9525">
              <a:solidFill>
                <a:srgbClr val="FFC000"/>
              </a:solidFill>
              <a:round/>
              <a:headEnd/>
              <a:tailEnd/>
            </a:ln>
          </p:spPr>
          <p:txBody>
            <a:bodyPr/>
            <a:lstStyle/>
            <a:p>
              <a:endParaRPr lang="fr-FR">
                <a:latin typeface="+mn-lt"/>
              </a:endParaRPr>
            </a:p>
          </p:txBody>
        </p:sp>
        <p:sp>
          <p:nvSpPr>
            <p:cNvPr id="65" name="Line 119"/>
            <p:cNvSpPr>
              <a:spLocks noChangeShapeType="1"/>
            </p:cNvSpPr>
            <p:nvPr/>
          </p:nvSpPr>
          <p:spPr bwMode="auto">
            <a:xfrm flipV="1">
              <a:off x="5148" y="1388"/>
              <a:ext cx="318" cy="318"/>
            </a:xfrm>
            <a:prstGeom prst="line">
              <a:avLst/>
            </a:prstGeom>
            <a:noFill/>
            <a:ln w="9525">
              <a:solidFill>
                <a:srgbClr val="FFC000"/>
              </a:solidFill>
              <a:round/>
              <a:headEnd/>
              <a:tailEnd/>
            </a:ln>
          </p:spPr>
          <p:txBody>
            <a:bodyPr/>
            <a:lstStyle/>
            <a:p>
              <a:endParaRPr lang="fr-FR">
                <a:latin typeface="+mn-lt"/>
              </a:endParaRPr>
            </a:p>
          </p:txBody>
        </p:sp>
      </p:grpSp>
      <p:grpSp>
        <p:nvGrpSpPr>
          <p:cNvPr id="66" name="Group 120"/>
          <p:cNvGrpSpPr>
            <a:grpSpLocks/>
          </p:cNvGrpSpPr>
          <p:nvPr/>
        </p:nvGrpSpPr>
        <p:grpSpPr bwMode="auto">
          <a:xfrm>
            <a:off x="7235701" y="5085556"/>
            <a:ext cx="360363" cy="360362"/>
            <a:chOff x="4468" y="1207"/>
            <a:chExt cx="318" cy="318"/>
          </a:xfrm>
        </p:grpSpPr>
        <p:sp>
          <p:nvSpPr>
            <p:cNvPr id="67" name="Oval 121"/>
            <p:cNvSpPr>
              <a:spLocks noChangeArrowheads="1"/>
            </p:cNvSpPr>
            <p:nvPr/>
          </p:nvSpPr>
          <p:spPr bwMode="auto">
            <a:xfrm>
              <a:off x="4468" y="1207"/>
              <a:ext cx="318" cy="318"/>
            </a:xfrm>
            <a:prstGeom prst="ellipse">
              <a:avLst/>
            </a:prstGeom>
            <a:solidFill>
              <a:schemeClr val="bg2"/>
            </a:solidFill>
            <a:ln w="9525">
              <a:solidFill>
                <a:srgbClr val="FFC000"/>
              </a:solidFill>
              <a:round/>
              <a:headEnd/>
              <a:tailEnd/>
            </a:ln>
          </p:spPr>
          <p:txBody>
            <a:bodyPr wrap="none" anchor="ctr"/>
            <a:lstStyle/>
            <a:p>
              <a:endParaRPr lang="fr-FR">
                <a:latin typeface="+mn-lt"/>
              </a:endParaRPr>
            </a:p>
          </p:txBody>
        </p:sp>
        <p:sp>
          <p:nvSpPr>
            <p:cNvPr id="68" name="Freeform 122"/>
            <p:cNvSpPr>
              <a:spLocks/>
            </p:cNvSpPr>
            <p:nvPr/>
          </p:nvSpPr>
          <p:spPr bwMode="auto">
            <a:xfrm>
              <a:off x="4538" y="1288"/>
              <a:ext cx="182" cy="151"/>
            </a:xfrm>
            <a:custGeom>
              <a:avLst/>
              <a:gdLst>
                <a:gd name="T0" fmla="*/ 0 w 318"/>
                <a:gd name="T1" fmla="*/ 72 h 203"/>
                <a:gd name="T2" fmla="*/ 52 w 318"/>
                <a:gd name="T3" fmla="*/ 140 h 203"/>
                <a:gd name="T4" fmla="*/ 130 w 318"/>
                <a:gd name="T5" fmla="*/ 5 h 203"/>
                <a:gd name="T6" fmla="*/ 182 w 318"/>
                <a:gd name="T7" fmla="*/ 106 h 203"/>
                <a:gd name="T8" fmla="*/ 0 60000 65536"/>
                <a:gd name="T9" fmla="*/ 0 60000 65536"/>
                <a:gd name="T10" fmla="*/ 0 60000 65536"/>
                <a:gd name="T11" fmla="*/ 0 60000 65536"/>
                <a:gd name="T12" fmla="*/ 0 w 318"/>
                <a:gd name="T13" fmla="*/ 0 h 203"/>
                <a:gd name="T14" fmla="*/ 318 w 318"/>
                <a:gd name="T15" fmla="*/ 203 h 203"/>
              </a:gdLst>
              <a:ahLst/>
              <a:cxnLst>
                <a:cxn ang="T8">
                  <a:pos x="T0" y="T1"/>
                </a:cxn>
                <a:cxn ang="T9">
                  <a:pos x="T2" y="T3"/>
                </a:cxn>
                <a:cxn ang="T10">
                  <a:pos x="T4" y="T5"/>
                </a:cxn>
                <a:cxn ang="T11">
                  <a:pos x="T6" y="T7"/>
                </a:cxn>
              </a:cxnLst>
              <a:rect l="T12" t="T13" r="T14" b="T15"/>
              <a:pathLst>
                <a:path w="318" h="203">
                  <a:moveTo>
                    <a:pt x="0" y="97"/>
                  </a:moveTo>
                  <a:cubicBezTo>
                    <a:pt x="26" y="150"/>
                    <a:pt x="53" y="203"/>
                    <a:pt x="91" y="188"/>
                  </a:cubicBezTo>
                  <a:cubicBezTo>
                    <a:pt x="129" y="173"/>
                    <a:pt x="189" y="14"/>
                    <a:pt x="227" y="7"/>
                  </a:cubicBezTo>
                  <a:cubicBezTo>
                    <a:pt x="265" y="0"/>
                    <a:pt x="291" y="71"/>
                    <a:pt x="318" y="143"/>
                  </a:cubicBezTo>
                </a:path>
              </a:pathLst>
            </a:custGeom>
            <a:noFill/>
            <a:ln w="9525">
              <a:solidFill>
                <a:srgbClr val="FFC000"/>
              </a:solidFill>
              <a:round/>
              <a:headEnd/>
              <a:tailEnd/>
            </a:ln>
          </p:spPr>
          <p:txBody>
            <a:bodyPr/>
            <a:lstStyle/>
            <a:p>
              <a:endParaRPr lang="fr-FR">
                <a:latin typeface="+mn-lt"/>
              </a:endParaRPr>
            </a:p>
          </p:txBody>
        </p:sp>
      </p:grpSp>
      <p:grpSp>
        <p:nvGrpSpPr>
          <p:cNvPr id="69" name="Group 123"/>
          <p:cNvGrpSpPr>
            <a:grpSpLocks/>
          </p:cNvGrpSpPr>
          <p:nvPr/>
        </p:nvGrpSpPr>
        <p:grpSpPr bwMode="auto">
          <a:xfrm>
            <a:off x="7235701" y="4502943"/>
            <a:ext cx="360363" cy="360363"/>
            <a:chOff x="4468" y="1207"/>
            <a:chExt cx="318" cy="318"/>
          </a:xfrm>
        </p:grpSpPr>
        <p:sp>
          <p:nvSpPr>
            <p:cNvPr id="70" name="Oval 124"/>
            <p:cNvSpPr>
              <a:spLocks noChangeArrowheads="1"/>
            </p:cNvSpPr>
            <p:nvPr/>
          </p:nvSpPr>
          <p:spPr bwMode="auto">
            <a:xfrm>
              <a:off x="4468" y="1207"/>
              <a:ext cx="318" cy="318"/>
            </a:xfrm>
            <a:prstGeom prst="ellipse">
              <a:avLst/>
            </a:prstGeom>
            <a:solidFill>
              <a:schemeClr val="bg2"/>
            </a:solidFill>
            <a:ln w="9525">
              <a:solidFill>
                <a:srgbClr val="FFC000"/>
              </a:solidFill>
              <a:round/>
              <a:headEnd/>
              <a:tailEnd/>
            </a:ln>
          </p:spPr>
          <p:txBody>
            <a:bodyPr wrap="none" anchor="ctr"/>
            <a:lstStyle/>
            <a:p>
              <a:endParaRPr lang="fr-FR">
                <a:latin typeface="+mn-lt"/>
              </a:endParaRPr>
            </a:p>
          </p:txBody>
        </p:sp>
        <p:sp>
          <p:nvSpPr>
            <p:cNvPr id="71" name="Freeform 125"/>
            <p:cNvSpPr>
              <a:spLocks/>
            </p:cNvSpPr>
            <p:nvPr/>
          </p:nvSpPr>
          <p:spPr bwMode="auto">
            <a:xfrm>
              <a:off x="4538" y="1288"/>
              <a:ext cx="182" cy="151"/>
            </a:xfrm>
            <a:custGeom>
              <a:avLst/>
              <a:gdLst>
                <a:gd name="T0" fmla="*/ 0 w 318"/>
                <a:gd name="T1" fmla="*/ 72 h 203"/>
                <a:gd name="T2" fmla="*/ 52 w 318"/>
                <a:gd name="T3" fmla="*/ 140 h 203"/>
                <a:gd name="T4" fmla="*/ 130 w 318"/>
                <a:gd name="T5" fmla="*/ 5 h 203"/>
                <a:gd name="T6" fmla="*/ 182 w 318"/>
                <a:gd name="T7" fmla="*/ 106 h 203"/>
                <a:gd name="T8" fmla="*/ 0 60000 65536"/>
                <a:gd name="T9" fmla="*/ 0 60000 65536"/>
                <a:gd name="T10" fmla="*/ 0 60000 65536"/>
                <a:gd name="T11" fmla="*/ 0 60000 65536"/>
                <a:gd name="T12" fmla="*/ 0 w 318"/>
                <a:gd name="T13" fmla="*/ 0 h 203"/>
                <a:gd name="T14" fmla="*/ 318 w 318"/>
                <a:gd name="T15" fmla="*/ 203 h 203"/>
              </a:gdLst>
              <a:ahLst/>
              <a:cxnLst>
                <a:cxn ang="T8">
                  <a:pos x="T0" y="T1"/>
                </a:cxn>
                <a:cxn ang="T9">
                  <a:pos x="T2" y="T3"/>
                </a:cxn>
                <a:cxn ang="T10">
                  <a:pos x="T4" y="T5"/>
                </a:cxn>
                <a:cxn ang="T11">
                  <a:pos x="T6" y="T7"/>
                </a:cxn>
              </a:cxnLst>
              <a:rect l="T12" t="T13" r="T14" b="T15"/>
              <a:pathLst>
                <a:path w="318" h="203">
                  <a:moveTo>
                    <a:pt x="0" y="97"/>
                  </a:moveTo>
                  <a:cubicBezTo>
                    <a:pt x="26" y="150"/>
                    <a:pt x="53" y="203"/>
                    <a:pt x="91" y="188"/>
                  </a:cubicBezTo>
                  <a:cubicBezTo>
                    <a:pt x="129" y="173"/>
                    <a:pt x="189" y="14"/>
                    <a:pt x="227" y="7"/>
                  </a:cubicBezTo>
                  <a:cubicBezTo>
                    <a:pt x="265" y="0"/>
                    <a:pt x="291" y="71"/>
                    <a:pt x="318" y="143"/>
                  </a:cubicBezTo>
                </a:path>
              </a:pathLst>
            </a:custGeom>
            <a:noFill/>
            <a:ln w="9525">
              <a:solidFill>
                <a:srgbClr val="FFC000"/>
              </a:solidFill>
              <a:round/>
              <a:headEnd/>
              <a:tailEnd/>
            </a:ln>
          </p:spPr>
          <p:txBody>
            <a:bodyPr/>
            <a:lstStyle/>
            <a:p>
              <a:endParaRPr lang="fr-FR">
                <a:latin typeface="+mn-lt"/>
              </a:endParaRPr>
            </a:p>
          </p:txBody>
        </p:sp>
      </p:grpSp>
      <p:sp>
        <p:nvSpPr>
          <p:cNvPr id="72" name="Oval 126"/>
          <p:cNvSpPr>
            <a:spLocks noChangeArrowheads="1"/>
          </p:cNvSpPr>
          <p:nvPr/>
        </p:nvSpPr>
        <p:spPr bwMode="auto">
          <a:xfrm>
            <a:off x="6948364" y="1844129"/>
            <a:ext cx="1439862" cy="1366838"/>
          </a:xfrm>
          <a:prstGeom prst="ellipse">
            <a:avLst/>
          </a:prstGeom>
          <a:noFill/>
          <a:ln w="9525">
            <a:solidFill>
              <a:schemeClr val="tx1"/>
            </a:solidFill>
            <a:prstDash val="dash"/>
            <a:round/>
            <a:headEnd/>
            <a:tailEnd/>
          </a:ln>
        </p:spPr>
        <p:txBody>
          <a:bodyPr wrap="none" anchor="ctr"/>
          <a:lstStyle/>
          <a:p>
            <a:endParaRPr lang="fr-FR">
              <a:latin typeface="+mn-lt"/>
            </a:endParaRPr>
          </a:p>
        </p:txBody>
      </p:sp>
      <p:sp>
        <p:nvSpPr>
          <p:cNvPr id="73" name="Rectangle 127"/>
          <p:cNvSpPr>
            <a:spLocks noChangeArrowheads="1"/>
          </p:cNvSpPr>
          <p:nvPr/>
        </p:nvSpPr>
        <p:spPr bwMode="auto">
          <a:xfrm>
            <a:off x="6803901" y="1556792"/>
            <a:ext cx="647700" cy="360362"/>
          </a:xfrm>
          <a:prstGeom prst="rect">
            <a:avLst/>
          </a:prstGeom>
          <a:noFill/>
          <a:ln w="9525">
            <a:noFill/>
            <a:miter lim="800000"/>
            <a:headEnd/>
            <a:tailEnd/>
          </a:ln>
        </p:spPr>
        <p:txBody>
          <a:bodyPr wrap="none" anchor="ctr"/>
          <a:lstStyle/>
          <a:p>
            <a:pPr algn="ctr"/>
            <a:r>
              <a:rPr lang="fr-FR" sz="1400" b="1" dirty="0" smtClean="0">
                <a:latin typeface="+mn-lt"/>
              </a:rPr>
              <a:t>Country </a:t>
            </a:r>
            <a:r>
              <a:rPr lang="fr-FR" sz="1400" b="1" dirty="0">
                <a:latin typeface="+mn-lt"/>
              </a:rPr>
              <a:t>B</a:t>
            </a:r>
          </a:p>
        </p:txBody>
      </p:sp>
      <p:sp>
        <p:nvSpPr>
          <p:cNvPr id="74" name="Oval 128"/>
          <p:cNvSpPr>
            <a:spLocks noChangeArrowheads="1"/>
          </p:cNvSpPr>
          <p:nvPr/>
        </p:nvSpPr>
        <p:spPr bwMode="auto">
          <a:xfrm>
            <a:off x="6948364" y="4366418"/>
            <a:ext cx="1439862" cy="1366838"/>
          </a:xfrm>
          <a:prstGeom prst="ellipse">
            <a:avLst/>
          </a:prstGeom>
          <a:noFill/>
          <a:ln w="9525">
            <a:solidFill>
              <a:schemeClr val="tx1"/>
            </a:solidFill>
            <a:prstDash val="dash"/>
            <a:round/>
            <a:headEnd/>
            <a:tailEnd/>
          </a:ln>
        </p:spPr>
        <p:txBody>
          <a:bodyPr wrap="none" anchor="ctr"/>
          <a:lstStyle/>
          <a:p>
            <a:endParaRPr lang="fr-FR">
              <a:latin typeface="+mn-lt"/>
            </a:endParaRPr>
          </a:p>
        </p:txBody>
      </p:sp>
      <p:sp>
        <p:nvSpPr>
          <p:cNvPr id="75" name="Rectangle 129"/>
          <p:cNvSpPr>
            <a:spLocks noChangeArrowheads="1"/>
          </p:cNvSpPr>
          <p:nvPr/>
        </p:nvSpPr>
        <p:spPr bwMode="auto">
          <a:xfrm>
            <a:off x="6803901" y="4077072"/>
            <a:ext cx="647700" cy="360363"/>
          </a:xfrm>
          <a:prstGeom prst="rect">
            <a:avLst/>
          </a:prstGeom>
          <a:noFill/>
          <a:ln w="9525">
            <a:noFill/>
            <a:miter lim="800000"/>
            <a:headEnd/>
            <a:tailEnd/>
          </a:ln>
        </p:spPr>
        <p:txBody>
          <a:bodyPr wrap="none" anchor="ctr"/>
          <a:lstStyle/>
          <a:p>
            <a:pPr algn="ctr"/>
            <a:r>
              <a:rPr lang="fr-FR" sz="1400" b="1" dirty="0" smtClean="0">
                <a:latin typeface="+mn-lt"/>
              </a:rPr>
              <a:t>Country </a:t>
            </a:r>
            <a:r>
              <a:rPr lang="fr-FR" sz="1400" b="1" dirty="0">
                <a:latin typeface="+mn-lt"/>
              </a:rPr>
              <a:t>A</a:t>
            </a:r>
          </a:p>
        </p:txBody>
      </p:sp>
      <p:sp>
        <p:nvSpPr>
          <p:cNvPr id="78" name="AutoShape 42"/>
          <p:cNvSpPr>
            <a:spLocks noChangeArrowheads="1"/>
          </p:cNvSpPr>
          <p:nvPr/>
        </p:nvSpPr>
        <p:spPr bwMode="auto">
          <a:xfrm>
            <a:off x="1256108" y="2133054"/>
            <a:ext cx="936625" cy="576263"/>
          </a:xfrm>
          <a:prstGeom prst="flowChartAlternateProcess">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r>
              <a:rPr lang="fr-FR" sz="1000" dirty="0" smtClean="0">
                <a:latin typeface="+mn-lt"/>
              </a:rPr>
              <a:t>Day </a:t>
            </a:r>
            <a:r>
              <a:rPr lang="fr-FR" sz="1000" dirty="0" err="1" smtClean="0">
                <a:latin typeface="+mn-lt"/>
              </a:rPr>
              <a:t>ahead</a:t>
            </a:r>
            <a:r>
              <a:rPr lang="fr-FR" sz="1000" dirty="0" smtClean="0">
                <a:latin typeface="+mn-lt"/>
              </a:rPr>
              <a:t> </a:t>
            </a:r>
          </a:p>
          <a:p>
            <a:pPr algn="ctr"/>
            <a:r>
              <a:rPr lang="fr-FR" sz="1000" dirty="0" err="1" smtClean="0">
                <a:latin typeface="+mn-lt"/>
              </a:rPr>
              <a:t>Market</a:t>
            </a:r>
            <a:r>
              <a:rPr lang="fr-FR" sz="1000" dirty="0" smtClean="0">
                <a:latin typeface="+mn-lt"/>
              </a:rPr>
              <a:t> </a:t>
            </a:r>
          </a:p>
          <a:p>
            <a:pPr algn="ctr"/>
            <a:r>
              <a:rPr lang="fr-FR" sz="1000" dirty="0" smtClean="0">
                <a:latin typeface="+mn-lt"/>
              </a:rPr>
              <a:t>(</a:t>
            </a:r>
            <a:r>
              <a:rPr lang="fr-FR" sz="1000" dirty="0" err="1" smtClean="0">
                <a:latin typeface="+mn-lt"/>
              </a:rPr>
              <a:t>energy</a:t>
            </a:r>
            <a:r>
              <a:rPr lang="fr-FR" sz="1000" dirty="0" smtClean="0">
                <a:latin typeface="+mn-lt"/>
              </a:rPr>
              <a:t> B)</a:t>
            </a:r>
            <a:endParaRPr lang="fr-FR" sz="1000" dirty="0">
              <a:latin typeface="+mn-lt"/>
            </a:endParaRPr>
          </a:p>
        </p:txBody>
      </p:sp>
      <p:sp>
        <p:nvSpPr>
          <p:cNvPr id="79" name="AutoShape 74"/>
          <p:cNvSpPr>
            <a:spLocks noChangeArrowheads="1"/>
          </p:cNvSpPr>
          <p:nvPr/>
        </p:nvSpPr>
        <p:spPr bwMode="auto">
          <a:xfrm>
            <a:off x="1256108" y="4652168"/>
            <a:ext cx="936625" cy="576263"/>
          </a:xfrm>
          <a:prstGeom prst="flowChartAlternateProcess">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r>
              <a:rPr lang="fr-FR" sz="1000" dirty="0" smtClean="0">
                <a:latin typeface="+mn-lt"/>
              </a:rPr>
              <a:t>Day </a:t>
            </a:r>
            <a:r>
              <a:rPr lang="fr-FR" sz="1000" dirty="0" err="1" smtClean="0">
                <a:latin typeface="+mn-lt"/>
              </a:rPr>
              <a:t>ahead</a:t>
            </a:r>
            <a:r>
              <a:rPr lang="fr-FR" sz="1000" dirty="0" smtClean="0">
                <a:latin typeface="+mn-lt"/>
              </a:rPr>
              <a:t> </a:t>
            </a:r>
          </a:p>
          <a:p>
            <a:pPr algn="ctr"/>
            <a:r>
              <a:rPr lang="fr-FR" sz="1000" dirty="0" err="1" smtClean="0">
                <a:latin typeface="+mn-lt"/>
              </a:rPr>
              <a:t>Market</a:t>
            </a:r>
            <a:r>
              <a:rPr lang="fr-FR" sz="1000" dirty="0" smtClean="0">
                <a:latin typeface="+mn-lt"/>
              </a:rPr>
              <a:t> </a:t>
            </a:r>
          </a:p>
          <a:p>
            <a:pPr algn="ctr"/>
            <a:r>
              <a:rPr lang="fr-FR" sz="1000" dirty="0" smtClean="0">
                <a:latin typeface="+mn-lt"/>
              </a:rPr>
              <a:t>(</a:t>
            </a:r>
            <a:r>
              <a:rPr lang="fr-FR" sz="1000" dirty="0" err="1" smtClean="0">
                <a:latin typeface="+mn-lt"/>
              </a:rPr>
              <a:t>energy</a:t>
            </a:r>
            <a:r>
              <a:rPr lang="fr-FR" sz="1000" dirty="0" smtClean="0">
                <a:latin typeface="+mn-lt"/>
              </a:rPr>
              <a:t> A)</a:t>
            </a:r>
            <a:endParaRPr lang="fr-FR" sz="1000" dirty="0">
              <a:latin typeface="+mn-lt"/>
            </a:endParaRPr>
          </a:p>
        </p:txBody>
      </p:sp>
      <p:cxnSp>
        <p:nvCxnSpPr>
          <p:cNvPr id="81" name="AutoShape 81"/>
          <p:cNvCxnSpPr>
            <a:cxnSpLocks noChangeShapeType="1"/>
            <a:stCxn id="78" idx="2"/>
            <a:endCxn id="86" idx="0"/>
          </p:cNvCxnSpPr>
          <p:nvPr/>
        </p:nvCxnSpPr>
        <p:spPr bwMode="auto">
          <a:xfrm>
            <a:off x="1724421" y="2709317"/>
            <a:ext cx="0" cy="691133"/>
          </a:xfrm>
          <a:prstGeom prst="straightConnector1">
            <a:avLst/>
          </a:prstGeom>
          <a:noFill/>
          <a:ln w="9525">
            <a:solidFill>
              <a:schemeClr val="tx1"/>
            </a:solidFill>
            <a:round/>
            <a:headEnd type="triangle" w="med" len="med"/>
            <a:tailEnd type="triangle" w="med" len="med"/>
          </a:ln>
        </p:spPr>
      </p:cxnSp>
      <p:cxnSp>
        <p:nvCxnSpPr>
          <p:cNvPr id="82" name="AutoShape 45"/>
          <p:cNvCxnSpPr>
            <a:cxnSpLocks noChangeShapeType="1"/>
            <a:stCxn id="19" idx="1"/>
            <a:endCxn id="78" idx="3"/>
          </p:cNvCxnSpPr>
          <p:nvPr/>
        </p:nvCxnSpPr>
        <p:spPr bwMode="auto">
          <a:xfrm flipH="1">
            <a:off x="2192733" y="2421186"/>
            <a:ext cx="431784" cy="0"/>
          </a:xfrm>
          <a:prstGeom prst="straightConnector1">
            <a:avLst/>
          </a:prstGeom>
          <a:noFill/>
          <a:ln w="9525">
            <a:solidFill>
              <a:schemeClr val="bg1">
                <a:lumMod val="85000"/>
              </a:schemeClr>
            </a:solidFill>
            <a:round/>
            <a:headEnd type="triangle" w="med" len="med"/>
            <a:tailEnd type="triangle" w="med" len="med"/>
          </a:ln>
        </p:spPr>
      </p:cxnSp>
      <p:sp>
        <p:nvSpPr>
          <p:cNvPr id="86" name="AutoShape 74"/>
          <p:cNvSpPr>
            <a:spLocks noChangeArrowheads="1"/>
          </p:cNvSpPr>
          <p:nvPr/>
        </p:nvSpPr>
        <p:spPr bwMode="auto">
          <a:xfrm>
            <a:off x="1256108" y="3400450"/>
            <a:ext cx="936625" cy="576263"/>
          </a:xfrm>
          <a:prstGeom prst="flowChartAlternateProcess">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a:r>
              <a:rPr lang="fr-FR" sz="1000" dirty="0" smtClean="0">
                <a:latin typeface="+mn-lt"/>
              </a:rPr>
              <a:t>Day </a:t>
            </a:r>
            <a:r>
              <a:rPr lang="fr-FR" sz="1000" dirty="0" err="1" smtClean="0">
                <a:latin typeface="+mn-lt"/>
              </a:rPr>
              <a:t>ahead</a:t>
            </a:r>
            <a:r>
              <a:rPr lang="fr-FR" sz="1000" dirty="0" smtClean="0">
                <a:latin typeface="+mn-lt"/>
              </a:rPr>
              <a:t> </a:t>
            </a:r>
          </a:p>
          <a:p>
            <a:pPr algn="ctr"/>
            <a:r>
              <a:rPr lang="fr-FR" sz="1000" dirty="0" err="1" smtClean="0">
                <a:latin typeface="+mn-lt"/>
              </a:rPr>
              <a:t>Market</a:t>
            </a:r>
            <a:r>
              <a:rPr lang="fr-FR" sz="1000" dirty="0" smtClean="0">
                <a:latin typeface="+mn-lt"/>
              </a:rPr>
              <a:t> </a:t>
            </a:r>
          </a:p>
          <a:p>
            <a:pPr algn="ctr"/>
            <a:r>
              <a:rPr lang="fr-FR" sz="1000" dirty="0" smtClean="0">
                <a:latin typeface="+mn-lt"/>
              </a:rPr>
              <a:t>(transmission A-B)</a:t>
            </a:r>
            <a:endParaRPr lang="fr-FR" sz="1000" dirty="0">
              <a:latin typeface="+mn-lt"/>
            </a:endParaRPr>
          </a:p>
        </p:txBody>
      </p:sp>
      <p:sp>
        <p:nvSpPr>
          <p:cNvPr id="89" name="AutoShape 74"/>
          <p:cNvSpPr>
            <a:spLocks noChangeArrowheads="1"/>
          </p:cNvSpPr>
          <p:nvPr/>
        </p:nvSpPr>
        <p:spPr bwMode="auto">
          <a:xfrm>
            <a:off x="2624517" y="3400450"/>
            <a:ext cx="936625" cy="576263"/>
          </a:xfrm>
          <a:prstGeom prst="flowChartAlternateProcess">
            <a:avLst/>
          </a:prstGeom>
          <a:solidFill>
            <a:schemeClr val="bg1"/>
          </a:solidFill>
          <a:ln w="9525">
            <a:solidFill>
              <a:schemeClr val="bg1">
                <a:lumMod val="85000"/>
              </a:schemeClr>
            </a:solidFill>
            <a:miter lim="800000"/>
            <a:headEnd/>
            <a:tailEnd/>
          </a:ln>
        </p:spPr>
        <p:txBody>
          <a:bodyPr wrap="none" anchor="ctr"/>
          <a:lstStyle/>
          <a:p>
            <a:pPr algn="ctr"/>
            <a:r>
              <a:rPr lang="fr-FR" sz="1000" dirty="0" err="1" smtClean="0">
                <a:solidFill>
                  <a:schemeClr val="bg1">
                    <a:lumMod val="85000"/>
                  </a:schemeClr>
                </a:solidFill>
                <a:latin typeface="+mn-lt"/>
              </a:rPr>
              <a:t>Intraday</a:t>
            </a:r>
            <a:r>
              <a:rPr lang="fr-FR" sz="1000" dirty="0" smtClean="0">
                <a:solidFill>
                  <a:schemeClr val="bg1">
                    <a:lumMod val="85000"/>
                  </a:schemeClr>
                </a:solidFill>
                <a:latin typeface="+mn-lt"/>
              </a:rPr>
              <a:t> </a:t>
            </a:r>
          </a:p>
          <a:p>
            <a:pPr algn="ctr"/>
            <a:r>
              <a:rPr lang="fr-FR" sz="1000" dirty="0" err="1" smtClean="0">
                <a:solidFill>
                  <a:schemeClr val="bg1">
                    <a:lumMod val="85000"/>
                  </a:schemeClr>
                </a:solidFill>
                <a:latin typeface="+mn-lt"/>
              </a:rPr>
              <a:t>market</a:t>
            </a:r>
            <a:endParaRPr lang="fr-FR" sz="1000" dirty="0" smtClean="0">
              <a:solidFill>
                <a:schemeClr val="bg1">
                  <a:lumMod val="85000"/>
                </a:schemeClr>
              </a:solidFill>
              <a:latin typeface="+mn-lt"/>
            </a:endParaRPr>
          </a:p>
          <a:p>
            <a:pPr algn="ctr"/>
            <a:r>
              <a:rPr lang="fr-FR" sz="1000" dirty="0" smtClean="0">
                <a:solidFill>
                  <a:schemeClr val="bg1">
                    <a:lumMod val="85000"/>
                  </a:schemeClr>
                </a:solidFill>
                <a:latin typeface="+mn-lt"/>
              </a:rPr>
              <a:t>(transmission A-B)</a:t>
            </a:r>
            <a:endParaRPr lang="fr-FR" sz="1000" dirty="0">
              <a:solidFill>
                <a:schemeClr val="bg1">
                  <a:lumMod val="85000"/>
                </a:schemeClr>
              </a:solidFill>
              <a:latin typeface="+mn-lt"/>
            </a:endParaRPr>
          </a:p>
        </p:txBody>
      </p:sp>
      <p:sp>
        <p:nvSpPr>
          <p:cNvPr id="90" name="Rectangle 129"/>
          <p:cNvSpPr>
            <a:spLocks noChangeArrowheads="1"/>
          </p:cNvSpPr>
          <p:nvPr/>
        </p:nvSpPr>
        <p:spPr bwMode="auto">
          <a:xfrm>
            <a:off x="7597651" y="3573462"/>
            <a:ext cx="1654869" cy="360363"/>
          </a:xfrm>
          <a:prstGeom prst="rect">
            <a:avLst/>
          </a:prstGeom>
          <a:noFill/>
          <a:ln w="9525">
            <a:noFill/>
            <a:miter lim="800000"/>
            <a:headEnd/>
            <a:tailEnd/>
          </a:ln>
        </p:spPr>
        <p:txBody>
          <a:bodyPr wrap="none" anchor="ctr"/>
          <a:lstStyle/>
          <a:p>
            <a:pPr algn="ctr"/>
            <a:r>
              <a:rPr lang="en-US" sz="1400" b="1" dirty="0" smtClean="0">
                <a:latin typeface="+mn-lt"/>
              </a:rPr>
              <a:t>Interconnection </a:t>
            </a:r>
          </a:p>
          <a:p>
            <a:pPr algn="ctr"/>
            <a:r>
              <a:rPr lang="en-US" sz="1400" b="1" dirty="0" smtClean="0">
                <a:latin typeface="+mn-lt"/>
              </a:rPr>
              <a:t>capacity</a:t>
            </a:r>
            <a:endParaRPr lang="en-US" sz="1400" b="1" dirty="0">
              <a:latin typeface="+mn-lt"/>
            </a:endParaRPr>
          </a:p>
        </p:txBody>
      </p:sp>
      <p:cxnSp>
        <p:nvCxnSpPr>
          <p:cNvPr id="92" name="AutoShape 81"/>
          <p:cNvCxnSpPr>
            <a:cxnSpLocks noChangeShapeType="1"/>
            <a:stCxn id="89" idx="2"/>
            <a:endCxn id="22" idx="0"/>
          </p:cNvCxnSpPr>
          <p:nvPr/>
        </p:nvCxnSpPr>
        <p:spPr bwMode="auto">
          <a:xfrm>
            <a:off x="3092830" y="3976713"/>
            <a:ext cx="0" cy="675455"/>
          </a:xfrm>
          <a:prstGeom prst="straightConnector1">
            <a:avLst/>
          </a:prstGeom>
          <a:noFill/>
          <a:ln w="9525">
            <a:solidFill>
              <a:schemeClr val="bg1">
                <a:lumMod val="85000"/>
              </a:schemeClr>
            </a:solidFill>
            <a:round/>
            <a:headEnd type="triangle" w="med" len="med"/>
            <a:tailEnd type="triangle" w="med" len="med"/>
          </a:ln>
        </p:spPr>
      </p:cxnSp>
      <p:cxnSp>
        <p:nvCxnSpPr>
          <p:cNvPr id="95" name="AutoShape 81"/>
          <p:cNvCxnSpPr>
            <a:cxnSpLocks noChangeShapeType="1"/>
            <a:stCxn id="86" idx="2"/>
            <a:endCxn id="79" idx="0"/>
          </p:cNvCxnSpPr>
          <p:nvPr/>
        </p:nvCxnSpPr>
        <p:spPr bwMode="auto">
          <a:xfrm>
            <a:off x="1724421" y="3976713"/>
            <a:ext cx="0" cy="675455"/>
          </a:xfrm>
          <a:prstGeom prst="straightConnector1">
            <a:avLst/>
          </a:prstGeom>
          <a:noFill/>
          <a:ln w="9525">
            <a:solidFill>
              <a:schemeClr val="tx1"/>
            </a:solidFill>
            <a:round/>
            <a:headEnd type="triangle" w="med" len="med"/>
            <a:tailEnd type="triangle" w="med" len="med"/>
          </a:ln>
        </p:spPr>
      </p:cxnSp>
      <p:sp>
        <p:nvSpPr>
          <p:cNvPr id="98" name="Line 16"/>
          <p:cNvSpPr>
            <a:spLocks noChangeShapeType="1"/>
          </p:cNvSpPr>
          <p:nvPr/>
        </p:nvSpPr>
        <p:spPr bwMode="auto">
          <a:xfrm flipV="1">
            <a:off x="607717" y="5872509"/>
            <a:ext cx="5904000" cy="4763"/>
          </a:xfrm>
          <a:prstGeom prst="line">
            <a:avLst/>
          </a:prstGeom>
          <a:noFill/>
          <a:ln w="25400">
            <a:solidFill>
              <a:schemeClr val="bg1">
                <a:lumMod val="85000"/>
              </a:schemeClr>
            </a:solidFill>
            <a:round/>
            <a:headEnd/>
            <a:tailEnd type="triangle" w="med" len="med"/>
          </a:ln>
        </p:spPr>
        <p:txBody>
          <a:bodyPr/>
          <a:lstStyle/>
          <a:p>
            <a:endParaRPr lang="en-US" dirty="0">
              <a:latin typeface="+mn-lt"/>
            </a:endParaRPr>
          </a:p>
        </p:txBody>
      </p:sp>
      <p:sp>
        <p:nvSpPr>
          <p:cNvPr id="99" name="Rectangle 23"/>
          <p:cNvSpPr>
            <a:spLocks noChangeArrowheads="1"/>
          </p:cNvSpPr>
          <p:nvPr/>
        </p:nvSpPr>
        <p:spPr bwMode="auto">
          <a:xfrm>
            <a:off x="6372200" y="6021288"/>
            <a:ext cx="657552" cy="319446"/>
          </a:xfrm>
          <a:prstGeom prst="rect">
            <a:avLst/>
          </a:prstGeom>
          <a:noFill/>
          <a:ln w="9525">
            <a:noFill/>
            <a:miter lim="800000"/>
            <a:headEnd/>
            <a:tailEnd/>
          </a:ln>
        </p:spPr>
        <p:txBody>
          <a:bodyPr wrap="none">
            <a:spAutoFit/>
          </a:bodyPr>
          <a:lstStyle/>
          <a:p>
            <a:pPr eaLnBrk="0" hangingPunct="0">
              <a:lnSpc>
                <a:spcPct val="80000"/>
              </a:lnSpc>
              <a:spcBef>
                <a:spcPts val="700"/>
              </a:spcBef>
              <a:buClr>
                <a:schemeClr val="accent2"/>
              </a:buClr>
              <a:buSzPct val="60000"/>
              <a:buFont typeface="Wingdings" pitchFamily="2" charset="2"/>
              <a:buNone/>
            </a:pPr>
            <a:r>
              <a:rPr lang="en-US" b="1" dirty="0" smtClean="0">
                <a:solidFill>
                  <a:schemeClr val="bg1">
                    <a:lumMod val="85000"/>
                  </a:schemeClr>
                </a:solidFill>
                <a:latin typeface="+mn-lt"/>
              </a:rPr>
              <a:t>Time</a:t>
            </a:r>
            <a:endParaRPr lang="en-US" b="1" dirty="0">
              <a:solidFill>
                <a:schemeClr val="bg1">
                  <a:lumMod val="85000"/>
                </a:schemeClr>
              </a:solidFill>
              <a:latin typeface="+mn-lt"/>
            </a:endParaRPr>
          </a:p>
        </p:txBody>
      </p:sp>
      <p:sp>
        <p:nvSpPr>
          <p:cNvPr id="100" name="Line 16"/>
          <p:cNvSpPr>
            <a:spLocks noChangeShapeType="1"/>
          </p:cNvSpPr>
          <p:nvPr/>
        </p:nvSpPr>
        <p:spPr bwMode="auto">
          <a:xfrm flipV="1">
            <a:off x="607449" y="1988839"/>
            <a:ext cx="0" cy="3888432"/>
          </a:xfrm>
          <a:prstGeom prst="line">
            <a:avLst/>
          </a:prstGeom>
          <a:noFill/>
          <a:ln w="25400">
            <a:solidFill>
              <a:schemeClr val="tx1"/>
            </a:solidFill>
            <a:round/>
            <a:headEnd/>
            <a:tailEnd type="triangle" w="med" len="med"/>
          </a:ln>
        </p:spPr>
        <p:txBody>
          <a:bodyPr/>
          <a:lstStyle/>
          <a:p>
            <a:endParaRPr lang="en-US" dirty="0">
              <a:latin typeface="+mn-lt"/>
            </a:endParaRPr>
          </a:p>
        </p:txBody>
      </p:sp>
      <p:sp>
        <p:nvSpPr>
          <p:cNvPr id="101" name="Rectangle 23"/>
          <p:cNvSpPr>
            <a:spLocks noChangeArrowheads="1"/>
          </p:cNvSpPr>
          <p:nvPr/>
        </p:nvSpPr>
        <p:spPr bwMode="auto">
          <a:xfrm>
            <a:off x="107504" y="1556792"/>
            <a:ext cx="742511" cy="319446"/>
          </a:xfrm>
          <a:prstGeom prst="rect">
            <a:avLst/>
          </a:prstGeom>
          <a:noFill/>
          <a:ln w="9525">
            <a:noFill/>
            <a:miter lim="800000"/>
            <a:headEnd/>
            <a:tailEnd/>
          </a:ln>
        </p:spPr>
        <p:txBody>
          <a:bodyPr wrap="none">
            <a:spAutoFit/>
          </a:bodyPr>
          <a:lstStyle/>
          <a:p>
            <a:pPr eaLnBrk="0" hangingPunct="0">
              <a:lnSpc>
                <a:spcPct val="80000"/>
              </a:lnSpc>
              <a:spcBef>
                <a:spcPts val="700"/>
              </a:spcBef>
              <a:buClr>
                <a:schemeClr val="accent2"/>
              </a:buClr>
              <a:buSzPct val="60000"/>
              <a:buFont typeface="Wingdings" pitchFamily="2" charset="2"/>
              <a:buNone/>
            </a:pPr>
            <a:r>
              <a:rPr lang="en-US" b="1" dirty="0" smtClean="0">
                <a:latin typeface="+mn-lt"/>
              </a:rPr>
              <a:t>Space</a:t>
            </a:r>
            <a:endParaRPr lang="en-US" b="1" dirty="0">
              <a:latin typeface="+mn-lt"/>
            </a:endParaRPr>
          </a:p>
        </p:txBody>
      </p:sp>
      <p:sp>
        <p:nvSpPr>
          <p:cNvPr id="102" name="AutoShape 74"/>
          <p:cNvSpPr>
            <a:spLocks noChangeArrowheads="1"/>
          </p:cNvSpPr>
          <p:nvPr/>
        </p:nvSpPr>
        <p:spPr bwMode="auto">
          <a:xfrm>
            <a:off x="4923297" y="3400450"/>
            <a:ext cx="936625" cy="576263"/>
          </a:xfrm>
          <a:prstGeom prst="flowChartAlternateProcess">
            <a:avLst/>
          </a:prstGeom>
          <a:solidFill>
            <a:schemeClr val="bg1"/>
          </a:solidFill>
          <a:ln w="9525">
            <a:solidFill>
              <a:schemeClr val="bg1">
                <a:lumMod val="85000"/>
              </a:schemeClr>
            </a:solidFill>
            <a:miter lim="800000"/>
            <a:headEnd/>
            <a:tailEnd/>
          </a:ln>
        </p:spPr>
        <p:txBody>
          <a:bodyPr wrap="none" anchor="ctr"/>
          <a:lstStyle/>
          <a:p>
            <a:pPr algn="ctr"/>
            <a:r>
              <a:rPr lang="fr-FR" sz="1000" dirty="0" err="1" smtClean="0">
                <a:solidFill>
                  <a:schemeClr val="bg1">
                    <a:lumMod val="85000"/>
                  </a:schemeClr>
                </a:solidFill>
                <a:latin typeface="+mn-lt"/>
              </a:rPr>
              <a:t>Balancing</a:t>
            </a:r>
            <a:r>
              <a:rPr lang="fr-FR" sz="1000" dirty="0" smtClean="0">
                <a:solidFill>
                  <a:schemeClr val="bg1">
                    <a:lumMod val="85000"/>
                  </a:schemeClr>
                </a:solidFill>
                <a:latin typeface="+mn-lt"/>
              </a:rPr>
              <a:t> </a:t>
            </a:r>
          </a:p>
          <a:p>
            <a:pPr algn="ctr"/>
            <a:r>
              <a:rPr lang="fr-FR" sz="1000" dirty="0" err="1" smtClean="0">
                <a:solidFill>
                  <a:schemeClr val="bg1">
                    <a:lumMod val="85000"/>
                  </a:schemeClr>
                </a:solidFill>
                <a:latin typeface="+mn-lt"/>
              </a:rPr>
              <a:t>mechanism</a:t>
            </a:r>
            <a:endParaRPr lang="fr-FR" sz="1000" dirty="0" smtClean="0">
              <a:solidFill>
                <a:schemeClr val="bg1">
                  <a:lumMod val="85000"/>
                </a:schemeClr>
              </a:solidFill>
              <a:latin typeface="+mn-lt"/>
            </a:endParaRPr>
          </a:p>
          <a:p>
            <a:pPr algn="ctr"/>
            <a:r>
              <a:rPr lang="fr-FR" sz="1000" dirty="0" smtClean="0">
                <a:solidFill>
                  <a:schemeClr val="bg1">
                    <a:lumMod val="85000"/>
                  </a:schemeClr>
                </a:solidFill>
                <a:latin typeface="+mn-lt"/>
              </a:rPr>
              <a:t>(transmission A-B)</a:t>
            </a:r>
            <a:endParaRPr lang="fr-FR" sz="1000" dirty="0">
              <a:solidFill>
                <a:schemeClr val="bg1">
                  <a:lumMod val="85000"/>
                </a:schemeClr>
              </a:solidFill>
              <a:latin typeface="+mn-lt"/>
            </a:endParaRPr>
          </a:p>
        </p:txBody>
      </p:sp>
      <p:cxnSp>
        <p:nvCxnSpPr>
          <p:cNvPr id="104" name="AutoShape 82"/>
          <p:cNvCxnSpPr>
            <a:cxnSpLocks noChangeShapeType="1"/>
            <a:stCxn id="102" idx="0"/>
            <a:endCxn id="20" idx="2"/>
          </p:cNvCxnSpPr>
          <p:nvPr/>
        </p:nvCxnSpPr>
        <p:spPr bwMode="auto">
          <a:xfrm flipV="1">
            <a:off x="5391610" y="2709317"/>
            <a:ext cx="0" cy="691133"/>
          </a:xfrm>
          <a:prstGeom prst="straightConnector1">
            <a:avLst/>
          </a:prstGeom>
          <a:noFill/>
          <a:ln w="9525">
            <a:solidFill>
              <a:schemeClr val="bg1">
                <a:lumMod val="85000"/>
              </a:schemeClr>
            </a:solidFill>
            <a:round/>
            <a:headEnd type="triangle" w="med" len="med"/>
            <a:tailEnd type="triangle" w="med" len="med"/>
          </a:ln>
        </p:spPr>
      </p:cxnSp>
      <p:cxnSp>
        <p:nvCxnSpPr>
          <p:cNvPr id="103" name="AutoShape 77"/>
          <p:cNvCxnSpPr>
            <a:cxnSpLocks noChangeShapeType="1"/>
            <a:stCxn id="22" idx="1"/>
            <a:endCxn id="79" idx="3"/>
          </p:cNvCxnSpPr>
          <p:nvPr/>
        </p:nvCxnSpPr>
        <p:spPr bwMode="auto">
          <a:xfrm flipH="1">
            <a:off x="2192733" y="4940300"/>
            <a:ext cx="431784" cy="0"/>
          </a:xfrm>
          <a:prstGeom prst="straightConnector1">
            <a:avLst/>
          </a:prstGeom>
          <a:noFill/>
          <a:ln w="9525">
            <a:solidFill>
              <a:schemeClr val="bg1">
                <a:lumMod val="85000"/>
              </a:schemeClr>
            </a:solidFill>
            <a:round/>
            <a:headEnd type="triangle" w="med" len="med"/>
            <a:tailEnd type="triangle" w="med" len="med"/>
          </a:ln>
        </p:spPr>
      </p:cxnSp>
      <p:sp>
        <p:nvSpPr>
          <p:cNvPr id="91" name="Rectangle 90"/>
          <p:cNvSpPr>
            <a:spLocks noChangeArrowheads="1"/>
          </p:cNvSpPr>
          <p:nvPr/>
        </p:nvSpPr>
        <p:spPr bwMode="auto">
          <a:xfrm>
            <a:off x="896624" y="2060028"/>
            <a:ext cx="1511025" cy="3385889"/>
          </a:xfrm>
          <a:prstGeom prst="rect">
            <a:avLst/>
          </a:prstGeom>
          <a:noFill/>
          <a:ln w="34925">
            <a:solidFill>
              <a:srgbClr val="FF6600">
                <a:alpha val="60000"/>
              </a:srgbClr>
            </a:solidFill>
            <a:prstDash val="dash"/>
            <a:miter lim="800000"/>
            <a:headEnd/>
            <a:tailEnd/>
          </a:ln>
        </p:spPr>
        <p:txBody>
          <a:bodyPr wrap="none" anchor="ctr"/>
          <a:lstStyle/>
          <a:p>
            <a:endParaRPr lang="fr-FR">
              <a:latin typeface="+mn-lt"/>
            </a:endParaRPr>
          </a:p>
        </p:txBody>
      </p:sp>
    </p:spTree>
    <p:extLst>
      <p:ext uri="{BB962C8B-B14F-4D97-AF65-F5344CB8AC3E}">
        <p14:creationId xmlns:p14="http://schemas.microsoft.com/office/powerpoint/2010/main" val="425190151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60648"/>
            <a:ext cx="8435280" cy="1080120"/>
          </a:xfrm>
        </p:spPr>
        <p:txBody>
          <a:bodyPr/>
          <a:lstStyle/>
          <a:p>
            <a:r>
              <a:rPr lang="en-US" sz="2800" i="1" dirty="0" smtClean="0">
                <a:solidFill>
                  <a:srgbClr val="FFC000"/>
                </a:solidFill>
                <a:latin typeface="+mj-lt"/>
              </a:rPr>
              <a:t>Given transmission limited capacity, national energy markets cannot be perfectly coupled 8760h every year</a:t>
            </a:r>
            <a:endParaRPr lang="en-US" sz="2800" i="1" dirty="0">
              <a:solidFill>
                <a:srgbClr val="FFC000"/>
              </a:solidFill>
              <a:latin typeface="+mj-lt"/>
            </a:endParaRPr>
          </a:p>
        </p:txBody>
      </p:sp>
      <p:sp>
        <p:nvSpPr>
          <p:cNvPr id="3" name="Espace réservé du contenu 2"/>
          <p:cNvSpPr>
            <a:spLocks noGrp="1"/>
          </p:cNvSpPr>
          <p:nvPr>
            <p:ph idx="1"/>
          </p:nvPr>
        </p:nvSpPr>
        <p:spPr>
          <a:xfrm>
            <a:off x="457200" y="1628799"/>
            <a:ext cx="3970784" cy="4895825"/>
          </a:xfrm>
        </p:spPr>
        <p:txBody>
          <a:bodyPr/>
          <a:lstStyle/>
          <a:p>
            <a:r>
              <a:rPr lang="en-US" sz="2000" dirty="0" smtClean="0">
                <a:latin typeface="+mn-lt"/>
              </a:rPr>
              <a:t>Why to split EU D-A energy market? </a:t>
            </a:r>
          </a:p>
          <a:p>
            <a:pPr marL="457200" lvl="1" indent="0">
              <a:buNone/>
            </a:pPr>
            <a:r>
              <a:rPr lang="en-US" sz="2000" dirty="0" smtClean="0">
                <a:latin typeface="+mn-lt"/>
              </a:rPr>
              <a:t>EU market is split when transmission capacity is constrained (i.e., when there is a congestion)</a:t>
            </a:r>
          </a:p>
          <a:p>
            <a:pPr marL="0" indent="0">
              <a:buNone/>
            </a:pPr>
            <a:endParaRPr lang="en-US" sz="2000" dirty="0" smtClean="0">
              <a:latin typeface="+mn-lt"/>
            </a:endParaRPr>
          </a:p>
          <a:p>
            <a:r>
              <a:rPr lang="en-US" sz="2000" dirty="0" smtClean="0">
                <a:latin typeface="+mn-lt"/>
              </a:rPr>
              <a:t>Cross-border congestion management </a:t>
            </a:r>
            <a:r>
              <a:rPr lang="fr-FR" sz="2000" dirty="0" smtClean="0">
                <a:latin typeface="+mn-lt"/>
              </a:rPr>
              <a:t>calls for coordination </a:t>
            </a:r>
            <a:r>
              <a:rPr lang="fr-FR" sz="2000" dirty="0">
                <a:latin typeface="+mn-lt"/>
              </a:rPr>
              <a:t>(</a:t>
            </a:r>
            <a:r>
              <a:rPr lang="fr-FR" sz="2000" dirty="0" err="1">
                <a:latin typeface="+mn-lt"/>
              </a:rPr>
              <a:t>coupling</a:t>
            </a:r>
            <a:r>
              <a:rPr lang="fr-FR" sz="2000" dirty="0">
                <a:latin typeface="+mn-lt"/>
              </a:rPr>
              <a:t>/</a:t>
            </a:r>
            <a:r>
              <a:rPr lang="fr-FR" sz="2000" dirty="0" err="1">
                <a:latin typeface="+mn-lt"/>
              </a:rPr>
              <a:t>decoupling</a:t>
            </a:r>
            <a:r>
              <a:rPr lang="fr-FR" sz="2000" dirty="0">
                <a:latin typeface="+mn-lt"/>
              </a:rPr>
              <a:t>) </a:t>
            </a:r>
            <a:r>
              <a:rPr lang="fr-FR" sz="2000" dirty="0" smtClean="0">
                <a:latin typeface="+mn-lt"/>
              </a:rPr>
              <a:t>of D-A </a:t>
            </a:r>
            <a:r>
              <a:rPr lang="fr-FR" sz="2000" dirty="0" err="1" smtClean="0">
                <a:latin typeface="+mn-lt"/>
              </a:rPr>
              <a:t>energy</a:t>
            </a:r>
            <a:r>
              <a:rPr lang="fr-FR" sz="2000" dirty="0" smtClean="0">
                <a:latin typeface="+mn-lt"/>
              </a:rPr>
              <a:t> </a:t>
            </a:r>
            <a:r>
              <a:rPr lang="fr-FR" sz="2000" dirty="0" err="1" smtClean="0">
                <a:latin typeface="+mn-lt"/>
              </a:rPr>
              <a:t>markets</a:t>
            </a:r>
            <a:endParaRPr lang="en-US" sz="2000" dirty="0">
              <a:latin typeface="+mn-lt"/>
            </a:endParaRPr>
          </a:p>
        </p:txBody>
      </p:sp>
      <p:sp>
        <p:nvSpPr>
          <p:cNvPr id="4" name="Espace réservé du numéro de diapositive 3"/>
          <p:cNvSpPr>
            <a:spLocks noGrp="1"/>
          </p:cNvSpPr>
          <p:nvPr>
            <p:ph type="sldNum" sz="quarter" idx="10"/>
          </p:nvPr>
        </p:nvSpPr>
        <p:spPr/>
        <p:txBody>
          <a:bodyPr/>
          <a:lstStyle/>
          <a:p>
            <a:pPr>
              <a:defRPr/>
            </a:pPr>
            <a:fld id="{5735F206-A600-4166-8F70-67DE4D521A08}" type="slidenum">
              <a:rPr lang="en-US" altLang="zh-CN" smtClean="0"/>
              <a:pPr>
                <a:defRPr/>
              </a:pPr>
              <a:t>7</a:t>
            </a:fld>
            <a:endParaRPr lang="en-US" altLang="zh-CN"/>
          </a:p>
        </p:txBody>
      </p:sp>
      <p:pic>
        <p:nvPicPr>
          <p:cNvPr id="614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7431"/>
          <a:stretch/>
        </p:blipFill>
        <p:spPr bwMode="auto">
          <a:xfrm>
            <a:off x="4136999" y="1772816"/>
            <a:ext cx="4820536" cy="35879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036885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solidFill>
                  <a:srgbClr val="FFC000"/>
                </a:solidFill>
                <a:latin typeface="+mj-lt"/>
              </a:rPr>
              <a:t>2 options to </a:t>
            </a:r>
            <a:r>
              <a:rPr lang="fr-FR" dirty="0" err="1" smtClean="0">
                <a:solidFill>
                  <a:srgbClr val="FFC000"/>
                </a:solidFill>
                <a:latin typeface="+mj-lt"/>
              </a:rPr>
              <a:t>coupling</a:t>
            </a:r>
            <a:r>
              <a:rPr lang="fr-FR" dirty="0" smtClean="0">
                <a:solidFill>
                  <a:srgbClr val="FFC000"/>
                </a:solidFill>
                <a:latin typeface="+mj-lt"/>
              </a:rPr>
              <a:t>/</a:t>
            </a:r>
            <a:r>
              <a:rPr lang="fr-FR" dirty="0" err="1" smtClean="0">
                <a:solidFill>
                  <a:srgbClr val="FFC000"/>
                </a:solidFill>
                <a:latin typeface="+mj-lt"/>
              </a:rPr>
              <a:t>decoupling</a:t>
            </a:r>
            <a:r>
              <a:rPr lang="fr-FR" dirty="0">
                <a:solidFill>
                  <a:srgbClr val="FFC000"/>
                </a:solidFill>
                <a:latin typeface="+mj-lt"/>
              </a:rPr>
              <a:t> </a:t>
            </a:r>
            <a:r>
              <a:rPr lang="fr-FR" dirty="0" smtClean="0">
                <a:solidFill>
                  <a:srgbClr val="FFC000"/>
                </a:solidFill>
                <a:latin typeface="+mj-lt"/>
              </a:rPr>
              <a:t>D-A EU el. </a:t>
            </a:r>
            <a:r>
              <a:rPr lang="fr-FR" dirty="0" err="1" smtClean="0">
                <a:solidFill>
                  <a:srgbClr val="FFC000"/>
                </a:solidFill>
                <a:latin typeface="+mj-lt"/>
              </a:rPr>
              <a:t>energy</a:t>
            </a:r>
            <a:r>
              <a:rPr lang="fr-FR" dirty="0" smtClean="0">
                <a:solidFill>
                  <a:srgbClr val="FFC000"/>
                </a:solidFill>
                <a:latin typeface="+mj-lt"/>
              </a:rPr>
              <a:t> </a:t>
            </a:r>
            <a:r>
              <a:rPr lang="fr-FR" dirty="0" err="1">
                <a:solidFill>
                  <a:srgbClr val="FFC000"/>
                </a:solidFill>
                <a:latin typeface="+mj-lt"/>
              </a:rPr>
              <a:t>markets</a:t>
            </a:r>
            <a:r>
              <a:rPr lang="fr-FR" dirty="0">
                <a:solidFill>
                  <a:srgbClr val="FFC000"/>
                </a:solidFill>
                <a:latin typeface="+mj-lt"/>
              </a:rPr>
              <a:t>?</a:t>
            </a:r>
          </a:p>
        </p:txBody>
      </p:sp>
      <p:sp>
        <p:nvSpPr>
          <p:cNvPr id="3" name="Espace réservé du contenu 2"/>
          <p:cNvSpPr>
            <a:spLocks noGrp="1"/>
          </p:cNvSpPr>
          <p:nvPr>
            <p:ph idx="1"/>
          </p:nvPr>
        </p:nvSpPr>
        <p:spPr>
          <a:xfrm>
            <a:off x="457200" y="1412875"/>
            <a:ext cx="3322712" cy="5111750"/>
          </a:xfrm>
        </p:spPr>
        <p:txBody>
          <a:bodyPr/>
          <a:lstStyle/>
          <a:p>
            <a:r>
              <a:rPr lang="en-US" sz="2000" b="1" i="1" dirty="0" smtClean="0">
                <a:solidFill>
                  <a:srgbClr val="FF0000"/>
                </a:solidFill>
                <a:latin typeface="+mn-lt"/>
              </a:rPr>
              <a:t>Explicit</a:t>
            </a:r>
            <a:r>
              <a:rPr lang="en-US" sz="2000" dirty="0" smtClean="0">
                <a:solidFill>
                  <a:srgbClr val="FF0000"/>
                </a:solidFill>
                <a:latin typeface="+mn-lt"/>
              </a:rPr>
              <a:t> </a:t>
            </a:r>
            <a:r>
              <a:rPr lang="en-US" sz="2000" dirty="0" smtClean="0">
                <a:latin typeface="+mn-lt"/>
              </a:rPr>
              <a:t>auctions</a:t>
            </a:r>
          </a:p>
          <a:p>
            <a:pPr lvl="1"/>
            <a:r>
              <a:rPr lang="en-US" sz="1800" dirty="0" smtClean="0">
                <a:latin typeface="+mn-lt"/>
              </a:rPr>
              <a:t>Cross-border transmission capacity is a </a:t>
            </a:r>
            <a:r>
              <a:rPr lang="en-US" sz="1800" dirty="0">
                <a:latin typeface="+mn-lt"/>
              </a:rPr>
              <a:t>separate market </a:t>
            </a:r>
            <a:endParaRPr lang="en-US" sz="1800" dirty="0" smtClean="0">
              <a:latin typeface="+mn-lt"/>
            </a:endParaRPr>
          </a:p>
          <a:p>
            <a:pPr lvl="1"/>
            <a:r>
              <a:rPr lang="en-US" sz="1800" dirty="0" smtClean="0">
                <a:latin typeface="+mn-lt"/>
              </a:rPr>
              <a:t>Cross-border integration of energy markets is left to the ability of arbitrageurs</a:t>
            </a:r>
          </a:p>
          <a:p>
            <a:endParaRPr lang="en-US" sz="1800" dirty="0" smtClean="0">
              <a:latin typeface="+mn-lt"/>
            </a:endParaRPr>
          </a:p>
          <a:p>
            <a:r>
              <a:rPr lang="en-US" sz="2000" b="1" i="1" dirty="0" smtClean="0">
                <a:solidFill>
                  <a:srgbClr val="0070C0"/>
                </a:solidFill>
                <a:latin typeface="+mn-lt"/>
              </a:rPr>
              <a:t>Implicit</a:t>
            </a:r>
            <a:r>
              <a:rPr lang="en-US" sz="2000" dirty="0" smtClean="0">
                <a:solidFill>
                  <a:srgbClr val="0070C0"/>
                </a:solidFill>
                <a:latin typeface="+mn-lt"/>
              </a:rPr>
              <a:t> </a:t>
            </a:r>
            <a:r>
              <a:rPr lang="en-US" sz="2000" dirty="0" smtClean="0">
                <a:latin typeface="+mn-lt"/>
              </a:rPr>
              <a:t>auctions</a:t>
            </a:r>
            <a:r>
              <a:rPr lang="en-US" sz="1800" dirty="0" smtClean="0">
                <a:latin typeface="+mn-lt"/>
              </a:rPr>
              <a:t> (market coupling or market splitting)</a:t>
            </a:r>
          </a:p>
          <a:p>
            <a:pPr lvl="1"/>
            <a:r>
              <a:rPr lang="en-US" sz="1800" dirty="0" smtClean="0">
                <a:latin typeface="+mn-lt"/>
              </a:rPr>
              <a:t>Algorithm common to Power Exchanges &amp; TSOs allocates cross-border capacity according to energy bids’ merit order</a:t>
            </a:r>
            <a:endParaRPr lang="en-US" sz="1800" dirty="0">
              <a:latin typeface="+mn-lt"/>
            </a:endParaRPr>
          </a:p>
        </p:txBody>
      </p:sp>
      <p:sp>
        <p:nvSpPr>
          <p:cNvPr id="4" name="Espace réservé du numéro de diapositive 3"/>
          <p:cNvSpPr>
            <a:spLocks noGrp="1"/>
          </p:cNvSpPr>
          <p:nvPr>
            <p:ph type="sldNum" sz="quarter" idx="10"/>
          </p:nvPr>
        </p:nvSpPr>
        <p:spPr/>
        <p:txBody>
          <a:bodyPr/>
          <a:lstStyle/>
          <a:p>
            <a:pPr>
              <a:defRPr/>
            </a:pPr>
            <a:fld id="{5735F206-A600-4166-8F70-67DE4D521A08}" type="slidenum">
              <a:rPr lang="en-US" altLang="zh-CN" smtClean="0"/>
              <a:pPr>
                <a:defRPr/>
              </a:pPr>
              <a:t>8</a:t>
            </a:fld>
            <a:endParaRPr lang="en-US" altLang="zh-CN"/>
          </a:p>
        </p:txBody>
      </p:sp>
      <p:sp>
        <p:nvSpPr>
          <p:cNvPr id="5" name="AutoShape 42"/>
          <p:cNvSpPr>
            <a:spLocks noChangeArrowheads="1"/>
          </p:cNvSpPr>
          <p:nvPr/>
        </p:nvSpPr>
        <p:spPr bwMode="auto">
          <a:xfrm>
            <a:off x="5900751" y="2709887"/>
            <a:ext cx="936625" cy="576263"/>
          </a:xfrm>
          <a:prstGeom prst="flowChartAlternateProcess">
            <a:avLst/>
          </a:prstGeom>
          <a:solidFill>
            <a:schemeClr val="bg1"/>
          </a:solidFill>
          <a:ln w="9525">
            <a:solidFill>
              <a:schemeClr val="tx1"/>
            </a:solidFill>
            <a:miter lim="800000"/>
            <a:headEnd/>
            <a:tailEnd/>
          </a:ln>
        </p:spPr>
        <p:txBody>
          <a:bodyPr wrap="none" anchor="ctr"/>
          <a:lstStyle/>
          <a:p>
            <a:pPr algn="ctr"/>
            <a:r>
              <a:rPr lang="fr-FR" sz="1000" dirty="0" smtClean="0">
                <a:latin typeface="+mn-lt"/>
              </a:rPr>
              <a:t>Day-</a:t>
            </a:r>
            <a:r>
              <a:rPr lang="fr-FR" sz="1000" dirty="0" err="1" smtClean="0">
                <a:latin typeface="+mn-lt"/>
              </a:rPr>
              <a:t>ahead</a:t>
            </a:r>
            <a:r>
              <a:rPr lang="fr-FR" sz="1000" dirty="0" smtClean="0">
                <a:latin typeface="+mn-lt"/>
              </a:rPr>
              <a:t> </a:t>
            </a:r>
          </a:p>
          <a:p>
            <a:pPr algn="ctr"/>
            <a:r>
              <a:rPr lang="fr-FR" sz="1000" dirty="0" err="1" smtClean="0">
                <a:latin typeface="+mn-lt"/>
              </a:rPr>
              <a:t>Market</a:t>
            </a:r>
            <a:r>
              <a:rPr lang="fr-FR" sz="1000" dirty="0" smtClean="0">
                <a:latin typeface="+mn-lt"/>
              </a:rPr>
              <a:t> </a:t>
            </a:r>
          </a:p>
          <a:p>
            <a:pPr algn="ctr"/>
            <a:r>
              <a:rPr lang="fr-FR" sz="1000" dirty="0" smtClean="0">
                <a:latin typeface="+mn-lt"/>
              </a:rPr>
              <a:t>(</a:t>
            </a:r>
            <a:r>
              <a:rPr lang="fr-FR" sz="1000" dirty="0" err="1" smtClean="0">
                <a:latin typeface="+mn-lt"/>
              </a:rPr>
              <a:t>energy</a:t>
            </a:r>
            <a:r>
              <a:rPr lang="fr-FR" sz="1000" dirty="0" smtClean="0">
                <a:latin typeface="+mn-lt"/>
              </a:rPr>
              <a:t> B)</a:t>
            </a:r>
            <a:endParaRPr lang="fr-FR" sz="1000" dirty="0">
              <a:latin typeface="+mn-lt"/>
            </a:endParaRPr>
          </a:p>
        </p:txBody>
      </p:sp>
      <p:sp>
        <p:nvSpPr>
          <p:cNvPr id="6" name="AutoShape 74"/>
          <p:cNvSpPr>
            <a:spLocks noChangeArrowheads="1"/>
          </p:cNvSpPr>
          <p:nvPr/>
        </p:nvSpPr>
        <p:spPr bwMode="auto">
          <a:xfrm>
            <a:off x="5900751" y="5229001"/>
            <a:ext cx="936625" cy="576263"/>
          </a:xfrm>
          <a:prstGeom prst="flowChartAlternateProcess">
            <a:avLst/>
          </a:prstGeom>
          <a:solidFill>
            <a:schemeClr val="bg1"/>
          </a:solidFill>
          <a:ln w="9525">
            <a:solidFill>
              <a:schemeClr val="tx1"/>
            </a:solidFill>
            <a:miter lim="800000"/>
            <a:headEnd/>
            <a:tailEnd/>
          </a:ln>
        </p:spPr>
        <p:txBody>
          <a:bodyPr wrap="none" anchor="ctr"/>
          <a:lstStyle/>
          <a:p>
            <a:pPr algn="ctr"/>
            <a:r>
              <a:rPr lang="fr-FR" sz="1000" dirty="0" smtClean="0">
                <a:latin typeface="+mn-lt"/>
              </a:rPr>
              <a:t>Day-</a:t>
            </a:r>
            <a:r>
              <a:rPr lang="fr-FR" sz="1000" dirty="0" err="1" smtClean="0">
                <a:latin typeface="+mn-lt"/>
              </a:rPr>
              <a:t>ahead</a:t>
            </a:r>
            <a:r>
              <a:rPr lang="fr-FR" sz="1000" dirty="0" smtClean="0">
                <a:latin typeface="+mn-lt"/>
              </a:rPr>
              <a:t> </a:t>
            </a:r>
          </a:p>
          <a:p>
            <a:pPr algn="ctr"/>
            <a:r>
              <a:rPr lang="fr-FR" sz="1000" dirty="0" err="1" smtClean="0">
                <a:latin typeface="+mn-lt"/>
              </a:rPr>
              <a:t>Market</a:t>
            </a:r>
            <a:r>
              <a:rPr lang="fr-FR" sz="1000" dirty="0" smtClean="0">
                <a:latin typeface="+mn-lt"/>
              </a:rPr>
              <a:t> </a:t>
            </a:r>
            <a:endParaRPr lang="fr-FR" sz="1000" dirty="0">
              <a:latin typeface="+mn-lt"/>
            </a:endParaRPr>
          </a:p>
          <a:p>
            <a:pPr algn="ctr"/>
            <a:r>
              <a:rPr lang="fr-FR" sz="1000" dirty="0" smtClean="0">
                <a:latin typeface="+mn-lt"/>
              </a:rPr>
              <a:t>(</a:t>
            </a:r>
            <a:r>
              <a:rPr lang="fr-FR" sz="1000" dirty="0" err="1" smtClean="0">
                <a:latin typeface="+mn-lt"/>
              </a:rPr>
              <a:t>energy</a:t>
            </a:r>
            <a:r>
              <a:rPr lang="fr-FR" sz="1000" dirty="0" smtClean="0">
                <a:latin typeface="+mn-lt"/>
              </a:rPr>
              <a:t> A)</a:t>
            </a:r>
            <a:endParaRPr lang="fr-FR" sz="1000" dirty="0">
              <a:latin typeface="+mn-lt"/>
            </a:endParaRPr>
          </a:p>
        </p:txBody>
      </p:sp>
      <p:cxnSp>
        <p:nvCxnSpPr>
          <p:cNvPr id="7" name="AutoShape 81"/>
          <p:cNvCxnSpPr>
            <a:cxnSpLocks noChangeShapeType="1"/>
            <a:stCxn id="5" idx="2"/>
            <a:endCxn id="8" idx="0"/>
          </p:cNvCxnSpPr>
          <p:nvPr/>
        </p:nvCxnSpPr>
        <p:spPr bwMode="auto">
          <a:xfrm>
            <a:off x="6369064" y="3286150"/>
            <a:ext cx="0" cy="691133"/>
          </a:xfrm>
          <a:prstGeom prst="straightConnector1">
            <a:avLst/>
          </a:prstGeom>
          <a:noFill/>
          <a:ln w="9525">
            <a:solidFill>
              <a:schemeClr val="tx1"/>
            </a:solidFill>
            <a:round/>
            <a:headEnd type="triangle" w="med" len="med"/>
            <a:tailEnd type="triangle" w="med" len="med"/>
          </a:ln>
        </p:spPr>
      </p:cxnSp>
      <p:sp>
        <p:nvSpPr>
          <p:cNvPr id="8" name="AutoShape 74"/>
          <p:cNvSpPr>
            <a:spLocks noChangeArrowheads="1"/>
          </p:cNvSpPr>
          <p:nvPr/>
        </p:nvSpPr>
        <p:spPr bwMode="auto">
          <a:xfrm>
            <a:off x="5900751" y="3977283"/>
            <a:ext cx="936625" cy="576263"/>
          </a:xfrm>
          <a:prstGeom prst="flowChartAlternateProcess">
            <a:avLst/>
          </a:prstGeom>
          <a:solidFill>
            <a:schemeClr val="bg1"/>
          </a:solidFill>
          <a:ln w="9525">
            <a:solidFill>
              <a:schemeClr val="tx1"/>
            </a:solidFill>
            <a:miter lim="800000"/>
            <a:headEnd/>
            <a:tailEnd/>
          </a:ln>
        </p:spPr>
        <p:txBody>
          <a:bodyPr wrap="none" anchor="ctr"/>
          <a:lstStyle/>
          <a:p>
            <a:pPr algn="ctr"/>
            <a:r>
              <a:rPr lang="fr-FR" sz="1000" dirty="0">
                <a:latin typeface="+mn-lt"/>
              </a:rPr>
              <a:t>Day-</a:t>
            </a:r>
            <a:r>
              <a:rPr lang="fr-FR" sz="1000" dirty="0" err="1">
                <a:latin typeface="+mn-lt"/>
              </a:rPr>
              <a:t>ahead</a:t>
            </a:r>
            <a:r>
              <a:rPr lang="fr-FR" sz="1000" dirty="0">
                <a:latin typeface="+mn-lt"/>
              </a:rPr>
              <a:t> </a:t>
            </a:r>
            <a:endParaRPr lang="fr-FR" sz="1000" dirty="0" smtClean="0">
              <a:latin typeface="+mn-lt"/>
            </a:endParaRPr>
          </a:p>
          <a:p>
            <a:pPr algn="ctr"/>
            <a:r>
              <a:rPr lang="fr-FR" sz="1000" dirty="0" err="1" smtClean="0">
                <a:latin typeface="+mn-lt"/>
              </a:rPr>
              <a:t>Market</a:t>
            </a:r>
            <a:r>
              <a:rPr lang="fr-FR" sz="1000" dirty="0" smtClean="0">
                <a:latin typeface="+mn-lt"/>
              </a:rPr>
              <a:t> </a:t>
            </a:r>
          </a:p>
          <a:p>
            <a:pPr algn="ctr"/>
            <a:r>
              <a:rPr lang="fr-FR" sz="1000" dirty="0" smtClean="0">
                <a:latin typeface="+mn-lt"/>
              </a:rPr>
              <a:t>(transmission A-B)</a:t>
            </a:r>
            <a:endParaRPr lang="fr-FR" sz="1000" dirty="0">
              <a:latin typeface="+mn-lt"/>
            </a:endParaRPr>
          </a:p>
        </p:txBody>
      </p:sp>
      <p:cxnSp>
        <p:nvCxnSpPr>
          <p:cNvPr id="9" name="AutoShape 81"/>
          <p:cNvCxnSpPr>
            <a:cxnSpLocks noChangeShapeType="1"/>
            <a:stCxn id="8" idx="2"/>
            <a:endCxn id="6" idx="0"/>
          </p:cNvCxnSpPr>
          <p:nvPr/>
        </p:nvCxnSpPr>
        <p:spPr bwMode="auto">
          <a:xfrm>
            <a:off x="6369064" y="4553546"/>
            <a:ext cx="0" cy="675455"/>
          </a:xfrm>
          <a:prstGeom prst="straightConnector1">
            <a:avLst/>
          </a:prstGeom>
          <a:noFill/>
          <a:ln w="9525">
            <a:solidFill>
              <a:schemeClr val="tx1"/>
            </a:solidFill>
            <a:round/>
            <a:headEnd type="triangle" w="med" len="med"/>
            <a:tailEnd type="triangle" w="med" len="med"/>
          </a:ln>
        </p:spPr>
      </p:cxnSp>
      <p:sp>
        <p:nvSpPr>
          <p:cNvPr id="72" name="AutoShape 42"/>
          <p:cNvSpPr>
            <a:spLocks noChangeArrowheads="1"/>
          </p:cNvSpPr>
          <p:nvPr/>
        </p:nvSpPr>
        <p:spPr bwMode="auto">
          <a:xfrm>
            <a:off x="4028543" y="2708920"/>
            <a:ext cx="1119521" cy="3132881"/>
          </a:xfrm>
          <a:prstGeom prst="flowChartAlternateProcess">
            <a:avLst/>
          </a:prstGeom>
          <a:solidFill>
            <a:schemeClr val="bg1"/>
          </a:solidFill>
          <a:ln w="9525">
            <a:solidFill>
              <a:schemeClr val="tx1"/>
            </a:solidFill>
            <a:miter lim="800000"/>
            <a:headEnd/>
            <a:tailEnd/>
          </a:ln>
        </p:spPr>
        <p:txBody>
          <a:bodyPr wrap="none" anchor="ctr"/>
          <a:lstStyle/>
          <a:p>
            <a:pPr algn="ctr"/>
            <a:r>
              <a:rPr lang="fr-FR" sz="1000" dirty="0">
                <a:latin typeface="+mn-lt"/>
              </a:rPr>
              <a:t>Day-</a:t>
            </a:r>
            <a:r>
              <a:rPr lang="fr-FR" sz="1000" dirty="0" err="1">
                <a:latin typeface="+mn-lt"/>
              </a:rPr>
              <a:t>ahead</a:t>
            </a:r>
            <a:r>
              <a:rPr lang="fr-FR" sz="1000" dirty="0">
                <a:latin typeface="+mn-lt"/>
              </a:rPr>
              <a:t> </a:t>
            </a:r>
            <a:endParaRPr lang="fr-FR" sz="1000" dirty="0" smtClean="0">
              <a:latin typeface="+mn-lt"/>
            </a:endParaRPr>
          </a:p>
          <a:p>
            <a:pPr algn="ctr"/>
            <a:r>
              <a:rPr lang="fr-FR" sz="1000" dirty="0" smtClean="0">
                <a:latin typeface="+mn-lt"/>
              </a:rPr>
              <a:t>Markets </a:t>
            </a:r>
          </a:p>
          <a:p>
            <a:pPr algn="ctr"/>
            <a:r>
              <a:rPr lang="fr-FR" sz="1000" dirty="0" smtClean="0">
                <a:latin typeface="+mn-lt"/>
              </a:rPr>
              <a:t>of </a:t>
            </a:r>
            <a:r>
              <a:rPr lang="fr-FR" sz="1000" dirty="0" err="1" smtClean="0">
                <a:latin typeface="+mn-lt"/>
              </a:rPr>
              <a:t>both</a:t>
            </a:r>
            <a:r>
              <a:rPr lang="fr-FR" sz="1000" dirty="0" smtClean="0">
                <a:latin typeface="+mn-lt"/>
              </a:rPr>
              <a:t> countries</a:t>
            </a:r>
          </a:p>
          <a:p>
            <a:pPr algn="ctr"/>
            <a:r>
              <a:rPr lang="fr-FR" sz="1000" dirty="0" smtClean="0">
                <a:latin typeface="+mn-lt"/>
              </a:rPr>
              <a:t>(</a:t>
            </a:r>
            <a:r>
              <a:rPr lang="fr-FR" sz="1000" dirty="0" err="1" smtClean="0">
                <a:latin typeface="+mn-lt"/>
              </a:rPr>
              <a:t>energy</a:t>
            </a:r>
            <a:r>
              <a:rPr lang="fr-FR" sz="1000" dirty="0" smtClean="0">
                <a:latin typeface="+mn-lt"/>
              </a:rPr>
              <a:t> A + B)</a:t>
            </a:r>
          </a:p>
          <a:p>
            <a:pPr algn="ctr"/>
            <a:endParaRPr lang="fr-FR" sz="1000" dirty="0">
              <a:latin typeface="+mn-lt"/>
            </a:endParaRPr>
          </a:p>
          <a:p>
            <a:pPr algn="ctr"/>
            <a:r>
              <a:rPr lang="fr-FR" sz="1000" dirty="0" err="1" smtClean="0">
                <a:latin typeface="+mn-lt"/>
              </a:rPr>
              <a:t>Matching</a:t>
            </a:r>
            <a:r>
              <a:rPr lang="fr-FR" sz="1000" dirty="0" smtClean="0">
                <a:latin typeface="+mn-lt"/>
              </a:rPr>
              <a:t> </a:t>
            </a:r>
            <a:endParaRPr lang="fr-FR" sz="1000" dirty="0">
              <a:latin typeface="+mn-lt"/>
            </a:endParaRPr>
          </a:p>
          <a:p>
            <a:pPr algn="ctr"/>
            <a:r>
              <a:rPr lang="fr-FR" sz="1000" dirty="0" err="1" smtClean="0">
                <a:latin typeface="+mn-lt"/>
              </a:rPr>
              <a:t>Algorithm</a:t>
            </a:r>
            <a:r>
              <a:rPr lang="fr-FR" sz="1000" dirty="0" smtClean="0">
                <a:latin typeface="+mn-lt"/>
              </a:rPr>
              <a:t> </a:t>
            </a:r>
          </a:p>
          <a:p>
            <a:pPr algn="ctr"/>
            <a:r>
              <a:rPr lang="fr-FR" sz="1000" dirty="0" err="1" smtClean="0">
                <a:latin typeface="+mn-lt"/>
              </a:rPr>
              <a:t>Allocates</a:t>
            </a:r>
            <a:endParaRPr lang="fr-FR" sz="1000" dirty="0" smtClean="0">
              <a:latin typeface="+mn-lt"/>
            </a:endParaRPr>
          </a:p>
          <a:p>
            <a:pPr algn="ctr"/>
            <a:r>
              <a:rPr lang="fr-FR" sz="1000" dirty="0" smtClean="0">
                <a:latin typeface="+mn-lt"/>
              </a:rPr>
              <a:t> transmission</a:t>
            </a:r>
          </a:p>
          <a:p>
            <a:pPr algn="ctr"/>
            <a:r>
              <a:rPr lang="fr-FR" sz="1000" dirty="0" err="1" smtClean="0">
                <a:latin typeface="+mn-lt"/>
              </a:rPr>
              <a:t>capacity</a:t>
            </a:r>
            <a:r>
              <a:rPr lang="fr-FR" sz="1000" dirty="0" smtClean="0">
                <a:latin typeface="+mn-lt"/>
              </a:rPr>
              <a:t> A to B</a:t>
            </a:r>
          </a:p>
          <a:p>
            <a:pPr algn="ctr"/>
            <a:r>
              <a:rPr lang="fr-FR" sz="1000" dirty="0" smtClean="0">
                <a:latin typeface="+mn-lt"/>
              </a:rPr>
              <a:t>to best A+B</a:t>
            </a:r>
          </a:p>
          <a:p>
            <a:pPr algn="ctr"/>
            <a:r>
              <a:rPr lang="fr-FR" sz="1000" dirty="0" err="1" smtClean="0">
                <a:latin typeface="+mn-lt"/>
              </a:rPr>
              <a:t>energy</a:t>
            </a:r>
            <a:r>
              <a:rPr lang="fr-FR" sz="1000" dirty="0" smtClean="0">
                <a:latin typeface="+mn-lt"/>
              </a:rPr>
              <a:t> </a:t>
            </a:r>
            <a:r>
              <a:rPr lang="fr-FR" sz="1000" dirty="0" err="1" smtClean="0">
                <a:latin typeface="+mn-lt"/>
              </a:rPr>
              <a:t>bids</a:t>
            </a:r>
            <a:endParaRPr lang="fr-FR" sz="1000" dirty="0">
              <a:latin typeface="+mn-lt"/>
            </a:endParaRPr>
          </a:p>
        </p:txBody>
      </p:sp>
      <p:sp>
        <p:nvSpPr>
          <p:cNvPr id="73" name="Rectangle 72"/>
          <p:cNvSpPr/>
          <p:nvPr/>
        </p:nvSpPr>
        <p:spPr>
          <a:xfrm>
            <a:off x="5396695" y="1701577"/>
            <a:ext cx="1839601" cy="830997"/>
          </a:xfrm>
          <a:prstGeom prst="rect">
            <a:avLst/>
          </a:prstGeom>
        </p:spPr>
        <p:txBody>
          <a:bodyPr wrap="square">
            <a:spAutoFit/>
          </a:bodyPr>
          <a:lstStyle/>
          <a:p>
            <a:pPr algn="ctr"/>
            <a:r>
              <a:rPr lang="en-US" sz="2400" b="1" i="1" dirty="0" smtClean="0">
                <a:solidFill>
                  <a:srgbClr val="FF0000"/>
                </a:solidFill>
                <a:latin typeface="+mn-lt"/>
              </a:rPr>
              <a:t>Explicit</a:t>
            </a:r>
            <a:r>
              <a:rPr lang="en-US" sz="2400" dirty="0" smtClean="0">
                <a:solidFill>
                  <a:srgbClr val="FF0000"/>
                </a:solidFill>
                <a:latin typeface="+mn-lt"/>
              </a:rPr>
              <a:t> </a:t>
            </a:r>
            <a:r>
              <a:rPr lang="en-US" sz="2400" dirty="0" smtClean="0">
                <a:latin typeface="+mn-lt"/>
              </a:rPr>
              <a:t>auctions</a:t>
            </a:r>
            <a:endParaRPr lang="en-US" sz="2400" dirty="0">
              <a:latin typeface="+mn-lt"/>
            </a:endParaRPr>
          </a:p>
        </p:txBody>
      </p:sp>
      <p:sp>
        <p:nvSpPr>
          <p:cNvPr id="74" name="Rectangle 73"/>
          <p:cNvSpPr/>
          <p:nvPr/>
        </p:nvSpPr>
        <p:spPr>
          <a:xfrm>
            <a:off x="3668503" y="1701576"/>
            <a:ext cx="1839601" cy="830997"/>
          </a:xfrm>
          <a:prstGeom prst="rect">
            <a:avLst/>
          </a:prstGeom>
        </p:spPr>
        <p:txBody>
          <a:bodyPr wrap="square">
            <a:spAutoFit/>
          </a:bodyPr>
          <a:lstStyle/>
          <a:p>
            <a:pPr algn="ctr"/>
            <a:r>
              <a:rPr lang="en-US" sz="2400" b="1" i="1" dirty="0" smtClean="0">
                <a:solidFill>
                  <a:srgbClr val="0070C0"/>
                </a:solidFill>
                <a:latin typeface="+mn-lt"/>
              </a:rPr>
              <a:t>Implicit</a:t>
            </a:r>
            <a:r>
              <a:rPr lang="en-US" sz="2400" dirty="0" smtClean="0">
                <a:solidFill>
                  <a:srgbClr val="0070C0"/>
                </a:solidFill>
                <a:latin typeface="+mn-lt"/>
              </a:rPr>
              <a:t> </a:t>
            </a:r>
            <a:r>
              <a:rPr lang="en-US" sz="2400" dirty="0" smtClean="0">
                <a:latin typeface="+mn-lt"/>
              </a:rPr>
              <a:t>auctions</a:t>
            </a:r>
            <a:endParaRPr lang="en-US" sz="2400" dirty="0">
              <a:latin typeface="+mn-lt"/>
            </a:endParaRPr>
          </a:p>
        </p:txBody>
      </p:sp>
      <p:grpSp>
        <p:nvGrpSpPr>
          <p:cNvPr id="85" name="Group 14"/>
          <p:cNvGrpSpPr>
            <a:grpSpLocks/>
          </p:cNvGrpSpPr>
          <p:nvPr/>
        </p:nvGrpSpPr>
        <p:grpSpPr bwMode="auto">
          <a:xfrm>
            <a:off x="7524055" y="2419945"/>
            <a:ext cx="360363" cy="360363"/>
            <a:chOff x="4468" y="1207"/>
            <a:chExt cx="318" cy="318"/>
          </a:xfrm>
        </p:grpSpPr>
        <p:sp>
          <p:nvSpPr>
            <p:cNvPr id="86" name="Oval 15"/>
            <p:cNvSpPr>
              <a:spLocks noChangeArrowheads="1"/>
            </p:cNvSpPr>
            <p:nvPr/>
          </p:nvSpPr>
          <p:spPr bwMode="auto">
            <a:xfrm>
              <a:off x="4468" y="1207"/>
              <a:ext cx="318" cy="318"/>
            </a:xfrm>
            <a:prstGeom prst="ellipse">
              <a:avLst/>
            </a:prstGeom>
            <a:solidFill>
              <a:schemeClr val="bg2"/>
            </a:solidFill>
            <a:ln w="9525">
              <a:solidFill>
                <a:srgbClr val="00B0F0"/>
              </a:solidFill>
              <a:round/>
              <a:headEnd/>
              <a:tailEnd/>
            </a:ln>
          </p:spPr>
          <p:txBody>
            <a:bodyPr wrap="none" anchor="ctr"/>
            <a:lstStyle/>
            <a:p>
              <a:endParaRPr lang="fr-FR">
                <a:solidFill>
                  <a:srgbClr val="00B0F0"/>
                </a:solidFill>
                <a:latin typeface="+mn-lt"/>
              </a:endParaRPr>
            </a:p>
          </p:txBody>
        </p:sp>
        <p:sp>
          <p:nvSpPr>
            <p:cNvPr id="87" name="Freeform 16"/>
            <p:cNvSpPr>
              <a:spLocks/>
            </p:cNvSpPr>
            <p:nvPr/>
          </p:nvSpPr>
          <p:spPr bwMode="auto">
            <a:xfrm>
              <a:off x="4538" y="1288"/>
              <a:ext cx="182" cy="151"/>
            </a:xfrm>
            <a:custGeom>
              <a:avLst/>
              <a:gdLst>
                <a:gd name="T0" fmla="*/ 0 w 318"/>
                <a:gd name="T1" fmla="*/ 72 h 203"/>
                <a:gd name="T2" fmla="*/ 52 w 318"/>
                <a:gd name="T3" fmla="*/ 140 h 203"/>
                <a:gd name="T4" fmla="*/ 130 w 318"/>
                <a:gd name="T5" fmla="*/ 5 h 203"/>
                <a:gd name="T6" fmla="*/ 182 w 318"/>
                <a:gd name="T7" fmla="*/ 106 h 203"/>
                <a:gd name="T8" fmla="*/ 0 60000 65536"/>
                <a:gd name="T9" fmla="*/ 0 60000 65536"/>
                <a:gd name="T10" fmla="*/ 0 60000 65536"/>
                <a:gd name="T11" fmla="*/ 0 60000 65536"/>
                <a:gd name="T12" fmla="*/ 0 w 318"/>
                <a:gd name="T13" fmla="*/ 0 h 203"/>
                <a:gd name="T14" fmla="*/ 318 w 318"/>
                <a:gd name="T15" fmla="*/ 203 h 203"/>
              </a:gdLst>
              <a:ahLst/>
              <a:cxnLst>
                <a:cxn ang="T8">
                  <a:pos x="T0" y="T1"/>
                </a:cxn>
                <a:cxn ang="T9">
                  <a:pos x="T2" y="T3"/>
                </a:cxn>
                <a:cxn ang="T10">
                  <a:pos x="T4" y="T5"/>
                </a:cxn>
                <a:cxn ang="T11">
                  <a:pos x="T6" y="T7"/>
                </a:cxn>
              </a:cxnLst>
              <a:rect l="T12" t="T13" r="T14" b="T15"/>
              <a:pathLst>
                <a:path w="318" h="203">
                  <a:moveTo>
                    <a:pt x="0" y="97"/>
                  </a:moveTo>
                  <a:cubicBezTo>
                    <a:pt x="26" y="150"/>
                    <a:pt x="53" y="203"/>
                    <a:pt x="91" y="188"/>
                  </a:cubicBezTo>
                  <a:cubicBezTo>
                    <a:pt x="129" y="173"/>
                    <a:pt x="189" y="14"/>
                    <a:pt x="227" y="7"/>
                  </a:cubicBezTo>
                  <a:cubicBezTo>
                    <a:pt x="265" y="0"/>
                    <a:pt x="291" y="71"/>
                    <a:pt x="318" y="143"/>
                  </a:cubicBezTo>
                </a:path>
              </a:pathLst>
            </a:custGeom>
            <a:noFill/>
            <a:ln w="9525">
              <a:solidFill>
                <a:srgbClr val="00B0F0"/>
              </a:solidFill>
              <a:round/>
              <a:headEnd/>
              <a:tailEnd/>
            </a:ln>
          </p:spPr>
          <p:txBody>
            <a:bodyPr/>
            <a:lstStyle/>
            <a:p>
              <a:endParaRPr lang="fr-FR">
                <a:solidFill>
                  <a:srgbClr val="00B0F0"/>
                </a:solidFill>
                <a:latin typeface="+mn-lt"/>
              </a:endParaRPr>
            </a:p>
          </p:txBody>
        </p:sp>
      </p:grpSp>
      <p:grpSp>
        <p:nvGrpSpPr>
          <p:cNvPr id="88" name="Group 17"/>
          <p:cNvGrpSpPr>
            <a:grpSpLocks/>
          </p:cNvGrpSpPr>
          <p:nvPr/>
        </p:nvGrpSpPr>
        <p:grpSpPr bwMode="auto">
          <a:xfrm>
            <a:off x="8316218" y="2204045"/>
            <a:ext cx="285750" cy="287338"/>
            <a:chOff x="5148" y="1388"/>
            <a:chExt cx="318" cy="318"/>
          </a:xfrm>
        </p:grpSpPr>
        <p:sp>
          <p:nvSpPr>
            <p:cNvPr id="89" name="Rectangle 18"/>
            <p:cNvSpPr>
              <a:spLocks noChangeArrowheads="1"/>
            </p:cNvSpPr>
            <p:nvPr/>
          </p:nvSpPr>
          <p:spPr bwMode="auto">
            <a:xfrm>
              <a:off x="5148" y="1388"/>
              <a:ext cx="318" cy="318"/>
            </a:xfrm>
            <a:prstGeom prst="rect">
              <a:avLst/>
            </a:prstGeom>
            <a:solidFill>
              <a:schemeClr val="bg2"/>
            </a:solidFill>
            <a:ln w="9525">
              <a:solidFill>
                <a:srgbClr val="00B0F0"/>
              </a:solidFill>
              <a:miter lim="800000"/>
              <a:headEnd/>
              <a:tailEnd/>
            </a:ln>
          </p:spPr>
          <p:txBody>
            <a:bodyPr wrap="none" anchor="ctr"/>
            <a:lstStyle/>
            <a:p>
              <a:endParaRPr lang="fr-FR">
                <a:solidFill>
                  <a:srgbClr val="00B0F0"/>
                </a:solidFill>
                <a:latin typeface="+mn-lt"/>
              </a:endParaRPr>
            </a:p>
          </p:txBody>
        </p:sp>
        <p:sp>
          <p:nvSpPr>
            <p:cNvPr id="90" name="Line 19"/>
            <p:cNvSpPr>
              <a:spLocks noChangeShapeType="1"/>
            </p:cNvSpPr>
            <p:nvPr/>
          </p:nvSpPr>
          <p:spPr bwMode="auto">
            <a:xfrm>
              <a:off x="5148" y="1388"/>
              <a:ext cx="318" cy="318"/>
            </a:xfrm>
            <a:prstGeom prst="line">
              <a:avLst/>
            </a:prstGeom>
            <a:noFill/>
            <a:ln w="9525">
              <a:solidFill>
                <a:srgbClr val="00B0F0"/>
              </a:solidFill>
              <a:round/>
              <a:headEnd/>
              <a:tailEnd/>
            </a:ln>
          </p:spPr>
          <p:txBody>
            <a:bodyPr/>
            <a:lstStyle/>
            <a:p>
              <a:endParaRPr lang="fr-FR">
                <a:solidFill>
                  <a:srgbClr val="00B0F0"/>
                </a:solidFill>
                <a:latin typeface="+mn-lt"/>
              </a:endParaRPr>
            </a:p>
          </p:txBody>
        </p:sp>
        <p:sp>
          <p:nvSpPr>
            <p:cNvPr id="91" name="Line 20"/>
            <p:cNvSpPr>
              <a:spLocks noChangeShapeType="1"/>
            </p:cNvSpPr>
            <p:nvPr/>
          </p:nvSpPr>
          <p:spPr bwMode="auto">
            <a:xfrm flipV="1">
              <a:off x="5148" y="1388"/>
              <a:ext cx="318" cy="318"/>
            </a:xfrm>
            <a:prstGeom prst="line">
              <a:avLst/>
            </a:prstGeom>
            <a:noFill/>
            <a:ln w="9525">
              <a:solidFill>
                <a:srgbClr val="00B0F0"/>
              </a:solidFill>
              <a:round/>
              <a:headEnd/>
              <a:tailEnd/>
            </a:ln>
          </p:spPr>
          <p:txBody>
            <a:bodyPr/>
            <a:lstStyle/>
            <a:p>
              <a:endParaRPr lang="fr-FR">
                <a:solidFill>
                  <a:srgbClr val="00B0F0"/>
                </a:solidFill>
                <a:latin typeface="+mn-lt"/>
              </a:endParaRPr>
            </a:p>
          </p:txBody>
        </p:sp>
      </p:grpSp>
      <p:sp>
        <p:nvSpPr>
          <p:cNvPr id="92" name="Oval 35"/>
          <p:cNvSpPr>
            <a:spLocks noChangeArrowheads="1"/>
          </p:cNvSpPr>
          <p:nvPr/>
        </p:nvSpPr>
        <p:spPr bwMode="auto">
          <a:xfrm>
            <a:off x="8101905" y="2631083"/>
            <a:ext cx="142875" cy="142875"/>
          </a:xfrm>
          <a:prstGeom prst="ellipse">
            <a:avLst/>
          </a:prstGeom>
          <a:solidFill>
            <a:schemeClr val="tx1"/>
          </a:solidFill>
          <a:ln w="9525">
            <a:solidFill>
              <a:schemeClr val="tx1"/>
            </a:solidFill>
            <a:round/>
            <a:headEnd/>
            <a:tailEnd/>
          </a:ln>
        </p:spPr>
        <p:txBody>
          <a:bodyPr wrap="none" anchor="ctr"/>
          <a:lstStyle/>
          <a:p>
            <a:endParaRPr lang="fr-FR">
              <a:latin typeface="+mn-lt"/>
            </a:endParaRPr>
          </a:p>
        </p:txBody>
      </p:sp>
      <p:cxnSp>
        <p:nvCxnSpPr>
          <p:cNvPr id="93" name="AutoShape 36"/>
          <p:cNvCxnSpPr>
            <a:cxnSpLocks noChangeShapeType="1"/>
            <a:stCxn id="89" idx="6"/>
            <a:endCxn id="95" idx="2"/>
          </p:cNvCxnSpPr>
          <p:nvPr/>
        </p:nvCxnSpPr>
        <p:spPr bwMode="auto">
          <a:xfrm>
            <a:off x="7884418" y="2600920"/>
            <a:ext cx="217487" cy="101600"/>
          </a:xfrm>
          <a:prstGeom prst="straightConnector1">
            <a:avLst/>
          </a:prstGeom>
          <a:noFill/>
          <a:ln w="9525">
            <a:solidFill>
              <a:schemeClr val="tx1"/>
            </a:solidFill>
            <a:round/>
            <a:headEnd/>
            <a:tailEnd/>
          </a:ln>
        </p:spPr>
      </p:cxnSp>
      <p:cxnSp>
        <p:nvCxnSpPr>
          <p:cNvPr id="94" name="AutoShape 37"/>
          <p:cNvCxnSpPr>
            <a:cxnSpLocks noChangeShapeType="1"/>
            <a:stCxn id="125" idx="5"/>
            <a:endCxn id="95" idx="2"/>
          </p:cNvCxnSpPr>
          <p:nvPr/>
        </p:nvCxnSpPr>
        <p:spPr bwMode="auto">
          <a:xfrm flipH="1">
            <a:off x="8101905" y="2440583"/>
            <a:ext cx="19050" cy="261937"/>
          </a:xfrm>
          <a:prstGeom prst="straightConnector1">
            <a:avLst/>
          </a:prstGeom>
          <a:noFill/>
          <a:ln w="9525">
            <a:solidFill>
              <a:schemeClr val="tx1"/>
            </a:solidFill>
            <a:round/>
            <a:headEnd/>
            <a:tailEnd/>
          </a:ln>
        </p:spPr>
      </p:cxnSp>
      <p:cxnSp>
        <p:nvCxnSpPr>
          <p:cNvPr id="95" name="AutoShape 38"/>
          <p:cNvCxnSpPr>
            <a:cxnSpLocks noChangeShapeType="1"/>
            <a:stCxn id="122" idx="7"/>
            <a:endCxn id="95" idx="2"/>
          </p:cNvCxnSpPr>
          <p:nvPr/>
        </p:nvCxnSpPr>
        <p:spPr bwMode="auto">
          <a:xfrm flipV="1">
            <a:off x="8047930" y="2702520"/>
            <a:ext cx="53975" cy="58738"/>
          </a:xfrm>
          <a:prstGeom prst="straightConnector1">
            <a:avLst/>
          </a:prstGeom>
          <a:noFill/>
          <a:ln w="9525">
            <a:solidFill>
              <a:schemeClr val="tx1"/>
            </a:solidFill>
            <a:round/>
            <a:headEnd/>
            <a:tailEnd/>
          </a:ln>
        </p:spPr>
      </p:cxnSp>
      <p:cxnSp>
        <p:nvCxnSpPr>
          <p:cNvPr id="96" name="AutoShape 39"/>
          <p:cNvCxnSpPr>
            <a:cxnSpLocks noChangeShapeType="1"/>
            <a:stCxn id="95" idx="6"/>
            <a:endCxn id="92" idx="1"/>
          </p:cNvCxnSpPr>
          <p:nvPr/>
        </p:nvCxnSpPr>
        <p:spPr bwMode="auto">
          <a:xfrm flipV="1">
            <a:off x="8244780" y="2348508"/>
            <a:ext cx="71438" cy="354012"/>
          </a:xfrm>
          <a:prstGeom prst="straightConnector1">
            <a:avLst/>
          </a:prstGeom>
          <a:noFill/>
          <a:ln w="9525">
            <a:solidFill>
              <a:schemeClr val="tx1"/>
            </a:solidFill>
            <a:round/>
            <a:headEnd/>
            <a:tailEnd/>
          </a:ln>
        </p:spPr>
      </p:cxnSp>
      <p:cxnSp>
        <p:nvCxnSpPr>
          <p:cNvPr id="97" name="AutoShape 40"/>
          <p:cNvCxnSpPr>
            <a:cxnSpLocks noChangeShapeType="1"/>
            <a:endCxn id="95" idx="6"/>
          </p:cNvCxnSpPr>
          <p:nvPr/>
        </p:nvCxnSpPr>
        <p:spPr bwMode="auto">
          <a:xfrm flipH="1">
            <a:off x="8244780" y="2635845"/>
            <a:ext cx="215900" cy="66675"/>
          </a:xfrm>
          <a:prstGeom prst="straightConnector1">
            <a:avLst/>
          </a:prstGeom>
          <a:noFill/>
          <a:ln w="9525">
            <a:solidFill>
              <a:schemeClr val="tx1"/>
            </a:solidFill>
            <a:round/>
            <a:headEnd/>
            <a:tailEnd/>
          </a:ln>
        </p:spPr>
      </p:cxnSp>
      <p:cxnSp>
        <p:nvCxnSpPr>
          <p:cNvPr id="98" name="AutoShape 41"/>
          <p:cNvCxnSpPr>
            <a:cxnSpLocks noChangeShapeType="1"/>
            <a:stCxn id="95" idx="6"/>
            <a:endCxn id="118" idx="1"/>
          </p:cNvCxnSpPr>
          <p:nvPr/>
        </p:nvCxnSpPr>
        <p:spPr bwMode="auto">
          <a:xfrm>
            <a:off x="8244780" y="2702520"/>
            <a:ext cx="71438" cy="222250"/>
          </a:xfrm>
          <a:prstGeom prst="straightConnector1">
            <a:avLst/>
          </a:prstGeom>
          <a:noFill/>
          <a:ln w="9525">
            <a:solidFill>
              <a:schemeClr val="tx1"/>
            </a:solidFill>
            <a:round/>
            <a:headEnd/>
            <a:tailEnd/>
          </a:ln>
        </p:spPr>
      </p:cxnSp>
      <p:cxnSp>
        <p:nvCxnSpPr>
          <p:cNvPr id="99" name="AutoShape 78"/>
          <p:cNvCxnSpPr>
            <a:cxnSpLocks noChangeShapeType="1"/>
            <a:stCxn id="95" idx="4"/>
            <a:endCxn id="134" idx="0"/>
          </p:cNvCxnSpPr>
          <p:nvPr/>
        </p:nvCxnSpPr>
        <p:spPr bwMode="auto">
          <a:xfrm>
            <a:off x="8173343" y="2773958"/>
            <a:ext cx="0" cy="2377826"/>
          </a:xfrm>
          <a:prstGeom prst="straightConnector1">
            <a:avLst/>
          </a:prstGeom>
          <a:noFill/>
          <a:ln w="25400">
            <a:solidFill>
              <a:schemeClr val="tx1"/>
            </a:solidFill>
            <a:round/>
            <a:headEnd/>
            <a:tailEnd/>
          </a:ln>
        </p:spPr>
      </p:cxnSp>
      <p:grpSp>
        <p:nvGrpSpPr>
          <p:cNvPr id="100" name="Group 83"/>
          <p:cNvGrpSpPr>
            <a:grpSpLocks/>
          </p:cNvGrpSpPr>
          <p:nvPr/>
        </p:nvGrpSpPr>
        <p:grpSpPr bwMode="auto">
          <a:xfrm>
            <a:off x="8460680" y="2491383"/>
            <a:ext cx="285750" cy="287337"/>
            <a:chOff x="5148" y="1388"/>
            <a:chExt cx="318" cy="318"/>
          </a:xfrm>
        </p:grpSpPr>
        <p:sp>
          <p:nvSpPr>
            <p:cNvPr id="101" name="Rectangle 84"/>
            <p:cNvSpPr>
              <a:spLocks noChangeArrowheads="1"/>
            </p:cNvSpPr>
            <p:nvPr/>
          </p:nvSpPr>
          <p:spPr bwMode="auto">
            <a:xfrm>
              <a:off x="5148" y="1388"/>
              <a:ext cx="318" cy="318"/>
            </a:xfrm>
            <a:prstGeom prst="rect">
              <a:avLst/>
            </a:prstGeom>
            <a:solidFill>
              <a:schemeClr val="bg2"/>
            </a:solidFill>
            <a:ln w="9525">
              <a:solidFill>
                <a:srgbClr val="00B0F0"/>
              </a:solidFill>
              <a:miter lim="800000"/>
              <a:headEnd/>
              <a:tailEnd/>
            </a:ln>
          </p:spPr>
          <p:txBody>
            <a:bodyPr wrap="none" anchor="ctr"/>
            <a:lstStyle/>
            <a:p>
              <a:endParaRPr lang="fr-FR">
                <a:solidFill>
                  <a:srgbClr val="00B0F0"/>
                </a:solidFill>
                <a:latin typeface="+mn-lt"/>
              </a:endParaRPr>
            </a:p>
          </p:txBody>
        </p:sp>
        <p:sp>
          <p:nvSpPr>
            <p:cNvPr id="102" name="Line 85"/>
            <p:cNvSpPr>
              <a:spLocks noChangeShapeType="1"/>
            </p:cNvSpPr>
            <p:nvPr/>
          </p:nvSpPr>
          <p:spPr bwMode="auto">
            <a:xfrm>
              <a:off x="5148" y="1388"/>
              <a:ext cx="318" cy="318"/>
            </a:xfrm>
            <a:prstGeom prst="line">
              <a:avLst/>
            </a:prstGeom>
            <a:noFill/>
            <a:ln w="9525">
              <a:solidFill>
                <a:srgbClr val="00B0F0"/>
              </a:solidFill>
              <a:round/>
              <a:headEnd/>
              <a:tailEnd/>
            </a:ln>
          </p:spPr>
          <p:txBody>
            <a:bodyPr/>
            <a:lstStyle/>
            <a:p>
              <a:endParaRPr lang="fr-FR">
                <a:solidFill>
                  <a:srgbClr val="00B0F0"/>
                </a:solidFill>
                <a:latin typeface="+mn-lt"/>
              </a:endParaRPr>
            </a:p>
          </p:txBody>
        </p:sp>
        <p:sp>
          <p:nvSpPr>
            <p:cNvPr id="103" name="Line 86"/>
            <p:cNvSpPr>
              <a:spLocks noChangeShapeType="1"/>
            </p:cNvSpPr>
            <p:nvPr/>
          </p:nvSpPr>
          <p:spPr bwMode="auto">
            <a:xfrm flipV="1">
              <a:off x="5148" y="1388"/>
              <a:ext cx="318" cy="318"/>
            </a:xfrm>
            <a:prstGeom prst="line">
              <a:avLst/>
            </a:prstGeom>
            <a:noFill/>
            <a:ln w="9525">
              <a:solidFill>
                <a:srgbClr val="00B0F0"/>
              </a:solidFill>
              <a:round/>
              <a:headEnd/>
              <a:tailEnd/>
            </a:ln>
          </p:spPr>
          <p:txBody>
            <a:bodyPr/>
            <a:lstStyle/>
            <a:p>
              <a:endParaRPr lang="fr-FR">
                <a:solidFill>
                  <a:srgbClr val="00B0F0"/>
                </a:solidFill>
                <a:latin typeface="+mn-lt"/>
              </a:endParaRPr>
            </a:p>
          </p:txBody>
        </p:sp>
      </p:grpSp>
      <p:grpSp>
        <p:nvGrpSpPr>
          <p:cNvPr id="104" name="Group 87"/>
          <p:cNvGrpSpPr>
            <a:grpSpLocks/>
          </p:cNvGrpSpPr>
          <p:nvPr/>
        </p:nvGrpSpPr>
        <p:grpSpPr bwMode="auto">
          <a:xfrm>
            <a:off x="8316218" y="2780308"/>
            <a:ext cx="285750" cy="287337"/>
            <a:chOff x="5148" y="1388"/>
            <a:chExt cx="318" cy="318"/>
          </a:xfrm>
        </p:grpSpPr>
        <p:sp>
          <p:nvSpPr>
            <p:cNvPr id="105" name="Rectangle 88"/>
            <p:cNvSpPr>
              <a:spLocks noChangeArrowheads="1"/>
            </p:cNvSpPr>
            <p:nvPr/>
          </p:nvSpPr>
          <p:spPr bwMode="auto">
            <a:xfrm>
              <a:off x="5148" y="1388"/>
              <a:ext cx="318" cy="318"/>
            </a:xfrm>
            <a:prstGeom prst="rect">
              <a:avLst/>
            </a:prstGeom>
            <a:solidFill>
              <a:schemeClr val="bg2"/>
            </a:solidFill>
            <a:ln w="9525">
              <a:solidFill>
                <a:srgbClr val="00B0F0"/>
              </a:solidFill>
              <a:miter lim="800000"/>
              <a:headEnd/>
              <a:tailEnd/>
            </a:ln>
          </p:spPr>
          <p:txBody>
            <a:bodyPr wrap="none" anchor="ctr"/>
            <a:lstStyle/>
            <a:p>
              <a:endParaRPr lang="fr-FR">
                <a:solidFill>
                  <a:srgbClr val="00B0F0"/>
                </a:solidFill>
                <a:latin typeface="+mn-lt"/>
              </a:endParaRPr>
            </a:p>
          </p:txBody>
        </p:sp>
        <p:sp>
          <p:nvSpPr>
            <p:cNvPr id="106" name="Line 89"/>
            <p:cNvSpPr>
              <a:spLocks noChangeShapeType="1"/>
            </p:cNvSpPr>
            <p:nvPr/>
          </p:nvSpPr>
          <p:spPr bwMode="auto">
            <a:xfrm>
              <a:off x="5148" y="1388"/>
              <a:ext cx="318" cy="318"/>
            </a:xfrm>
            <a:prstGeom prst="line">
              <a:avLst/>
            </a:prstGeom>
            <a:noFill/>
            <a:ln w="9525">
              <a:solidFill>
                <a:srgbClr val="00B0F0"/>
              </a:solidFill>
              <a:round/>
              <a:headEnd/>
              <a:tailEnd/>
            </a:ln>
          </p:spPr>
          <p:txBody>
            <a:bodyPr/>
            <a:lstStyle/>
            <a:p>
              <a:endParaRPr lang="fr-FR">
                <a:solidFill>
                  <a:srgbClr val="00B0F0"/>
                </a:solidFill>
                <a:latin typeface="+mn-lt"/>
              </a:endParaRPr>
            </a:p>
          </p:txBody>
        </p:sp>
        <p:sp>
          <p:nvSpPr>
            <p:cNvPr id="107" name="Line 90"/>
            <p:cNvSpPr>
              <a:spLocks noChangeShapeType="1"/>
            </p:cNvSpPr>
            <p:nvPr/>
          </p:nvSpPr>
          <p:spPr bwMode="auto">
            <a:xfrm flipV="1">
              <a:off x="5148" y="1388"/>
              <a:ext cx="318" cy="318"/>
            </a:xfrm>
            <a:prstGeom prst="line">
              <a:avLst/>
            </a:prstGeom>
            <a:noFill/>
            <a:ln w="9525">
              <a:solidFill>
                <a:srgbClr val="00B0F0"/>
              </a:solidFill>
              <a:round/>
              <a:headEnd/>
              <a:tailEnd/>
            </a:ln>
          </p:spPr>
          <p:txBody>
            <a:bodyPr/>
            <a:lstStyle/>
            <a:p>
              <a:endParaRPr lang="fr-FR">
                <a:solidFill>
                  <a:srgbClr val="00B0F0"/>
                </a:solidFill>
                <a:latin typeface="+mn-lt"/>
              </a:endParaRPr>
            </a:p>
          </p:txBody>
        </p:sp>
      </p:grpSp>
      <p:grpSp>
        <p:nvGrpSpPr>
          <p:cNvPr id="108" name="Group 91"/>
          <p:cNvGrpSpPr>
            <a:grpSpLocks/>
          </p:cNvGrpSpPr>
          <p:nvPr/>
        </p:nvGrpSpPr>
        <p:grpSpPr bwMode="auto">
          <a:xfrm>
            <a:off x="7739955" y="2708870"/>
            <a:ext cx="360363" cy="360363"/>
            <a:chOff x="4468" y="1207"/>
            <a:chExt cx="318" cy="318"/>
          </a:xfrm>
        </p:grpSpPr>
        <p:sp>
          <p:nvSpPr>
            <p:cNvPr id="109" name="Oval 92"/>
            <p:cNvSpPr>
              <a:spLocks noChangeArrowheads="1"/>
            </p:cNvSpPr>
            <p:nvPr/>
          </p:nvSpPr>
          <p:spPr bwMode="auto">
            <a:xfrm>
              <a:off x="4468" y="1207"/>
              <a:ext cx="318" cy="318"/>
            </a:xfrm>
            <a:prstGeom prst="ellipse">
              <a:avLst/>
            </a:prstGeom>
            <a:solidFill>
              <a:schemeClr val="bg2"/>
            </a:solidFill>
            <a:ln w="9525">
              <a:solidFill>
                <a:srgbClr val="00B0F0"/>
              </a:solidFill>
              <a:round/>
              <a:headEnd/>
              <a:tailEnd/>
            </a:ln>
          </p:spPr>
          <p:txBody>
            <a:bodyPr wrap="none" anchor="ctr"/>
            <a:lstStyle/>
            <a:p>
              <a:endParaRPr lang="fr-FR">
                <a:solidFill>
                  <a:srgbClr val="00B0F0"/>
                </a:solidFill>
                <a:latin typeface="+mn-lt"/>
              </a:endParaRPr>
            </a:p>
          </p:txBody>
        </p:sp>
        <p:sp>
          <p:nvSpPr>
            <p:cNvPr id="110" name="Freeform 93"/>
            <p:cNvSpPr>
              <a:spLocks/>
            </p:cNvSpPr>
            <p:nvPr/>
          </p:nvSpPr>
          <p:spPr bwMode="auto">
            <a:xfrm>
              <a:off x="4538" y="1288"/>
              <a:ext cx="182" cy="151"/>
            </a:xfrm>
            <a:custGeom>
              <a:avLst/>
              <a:gdLst>
                <a:gd name="T0" fmla="*/ 0 w 318"/>
                <a:gd name="T1" fmla="*/ 72 h 203"/>
                <a:gd name="T2" fmla="*/ 52 w 318"/>
                <a:gd name="T3" fmla="*/ 140 h 203"/>
                <a:gd name="T4" fmla="*/ 130 w 318"/>
                <a:gd name="T5" fmla="*/ 5 h 203"/>
                <a:gd name="T6" fmla="*/ 182 w 318"/>
                <a:gd name="T7" fmla="*/ 106 h 203"/>
                <a:gd name="T8" fmla="*/ 0 60000 65536"/>
                <a:gd name="T9" fmla="*/ 0 60000 65536"/>
                <a:gd name="T10" fmla="*/ 0 60000 65536"/>
                <a:gd name="T11" fmla="*/ 0 60000 65536"/>
                <a:gd name="T12" fmla="*/ 0 w 318"/>
                <a:gd name="T13" fmla="*/ 0 h 203"/>
                <a:gd name="T14" fmla="*/ 318 w 318"/>
                <a:gd name="T15" fmla="*/ 203 h 203"/>
              </a:gdLst>
              <a:ahLst/>
              <a:cxnLst>
                <a:cxn ang="T8">
                  <a:pos x="T0" y="T1"/>
                </a:cxn>
                <a:cxn ang="T9">
                  <a:pos x="T2" y="T3"/>
                </a:cxn>
                <a:cxn ang="T10">
                  <a:pos x="T4" y="T5"/>
                </a:cxn>
                <a:cxn ang="T11">
                  <a:pos x="T6" y="T7"/>
                </a:cxn>
              </a:cxnLst>
              <a:rect l="T12" t="T13" r="T14" b="T15"/>
              <a:pathLst>
                <a:path w="318" h="203">
                  <a:moveTo>
                    <a:pt x="0" y="97"/>
                  </a:moveTo>
                  <a:cubicBezTo>
                    <a:pt x="26" y="150"/>
                    <a:pt x="53" y="203"/>
                    <a:pt x="91" y="188"/>
                  </a:cubicBezTo>
                  <a:cubicBezTo>
                    <a:pt x="129" y="173"/>
                    <a:pt x="189" y="14"/>
                    <a:pt x="227" y="7"/>
                  </a:cubicBezTo>
                  <a:cubicBezTo>
                    <a:pt x="265" y="0"/>
                    <a:pt x="291" y="71"/>
                    <a:pt x="318" y="143"/>
                  </a:cubicBezTo>
                </a:path>
              </a:pathLst>
            </a:custGeom>
            <a:noFill/>
            <a:ln w="9525">
              <a:solidFill>
                <a:srgbClr val="00B0F0"/>
              </a:solidFill>
              <a:round/>
              <a:headEnd/>
              <a:tailEnd/>
            </a:ln>
          </p:spPr>
          <p:txBody>
            <a:bodyPr/>
            <a:lstStyle/>
            <a:p>
              <a:endParaRPr lang="fr-FR">
                <a:solidFill>
                  <a:srgbClr val="00B0F0"/>
                </a:solidFill>
                <a:latin typeface="+mn-lt"/>
              </a:endParaRPr>
            </a:p>
          </p:txBody>
        </p:sp>
      </p:grpSp>
      <p:grpSp>
        <p:nvGrpSpPr>
          <p:cNvPr id="111" name="Group 94"/>
          <p:cNvGrpSpPr>
            <a:grpSpLocks/>
          </p:cNvGrpSpPr>
          <p:nvPr/>
        </p:nvGrpSpPr>
        <p:grpSpPr bwMode="auto">
          <a:xfrm>
            <a:off x="7812980" y="2132608"/>
            <a:ext cx="360363" cy="360362"/>
            <a:chOff x="4468" y="1207"/>
            <a:chExt cx="318" cy="318"/>
          </a:xfrm>
        </p:grpSpPr>
        <p:sp>
          <p:nvSpPr>
            <p:cNvPr id="112" name="Oval 95"/>
            <p:cNvSpPr>
              <a:spLocks noChangeArrowheads="1"/>
            </p:cNvSpPr>
            <p:nvPr/>
          </p:nvSpPr>
          <p:spPr bwMode="auto">
            <a:xfrm>
              <a:off x="4468" y="1207"/>
              <a:ext cx="318" cy="318"/>
            </a:xfrm>
            <a:prstGeom prst="ellipse">
              <a:avLst/>
            </a:prstGeom>
            <a:solidFill>
              <a:schemeClr val="bg2"/>
            </a:solidFill>
            <a:ln w="9525">
              <a:solidFill>
                <a:srgbClr val="00B0F0"/>
              </a:solidFill>
              <a:round/>
              <a:headEnd/>
              <a:tailEnd/>
            </a:ln>
          </p:spPr>
          <p:txBody>
            <a:bodyPr wrap="none" anchor="ctr"/>
            <a:lstStyle/>
            <a:p>
              <a:endParaRPr lang="fr-FR">
                <a:solidFill>
                  <a:srgbClr val="00B0F0"/>
                </a:solidFill>
                <a:latin typeface="+mn-lt"/>
              </a:endParaRPr>
            </a:p>
          </p:txBody>
        </p:sp>
        <p:sp>
          <p:nvSpPr>
            <p:cNvPr id="113" name="Freeform 96"/>
            <p:cNvSpPr>
              <a:spLocks/>
            </p:cNvSpPr>
            <p:nvPr/>
          </p:nvSpPr>
          <p:spPr bwMode="auto">
            <a:xfrm>
              <a:off x="4538" y="1288"/>
              <a:ext cx="182" cy="151"/>
            </a:xfrm>
            <a:custGeom>
              <a:avLst/>
              <a:gdLst>
                <a:gd name="T0" fmla="*/ 0 w 318"/>
                <a:gd name="T1" fmla="*/ 72 h 203"/>
                <a:gd name="T2" fmla="*/ 52 w 318"/>
                <a:gd name="T3" fmla="*/ 140 h 203"/>
                <a:gd name="T4" fmla="*/ 130 w 318"/>
                <a:gd name="T5" fmla="*/ 5 h 203"/>
                <a:gd name="T6" fmla="*/ 182 w 318"/>
                <a:gd name="T7" fmla="*/ 106 h 203"/>
                <a:gd name="T8" fmla="*/ 0 60000 65536"/>
                <a:gd name="T9" fmla="*/ 0 60000 65536"/>
                <a:gd name="T10" fmla="*/ 0 60000 65536"/>
                <a:gd name="T11" fmla="*/ 0 60000 65536"/>
                <a:gd name="T12" fmla="*/ 0 w 318"/>
                <a:gd name="T13" fmla="*/ 0 h 203"/>
                <a:gd name="T14" fmla="*/ 318 w 318"/>
                <a:gd name="T15" fmla="*/ 203 h 203"/>
              </a:gdLst>
              <a:ahLst/>
              <a:cxnLst>
                <a:cxn ang="T8">
                  <a:pos x="T0" y="T1"/>
                </a:cxn>
                <a:cxn ang="T9">
                  <a:pos x="T2" y="T3"/>
                </a:cxn>
                <a:cxn ang="T10">
                  <a:pos x="T4" y="T5"/>
                </a:cxn>
                <a:cxn ang="T11">
                  <a:pos x="T6" y="T7"/>
                </a:cxn>
              </a:cxnLst>
              <a:rect l="T12" t="T13" r="T14" b="T15"/>
              <a:pathLst>
                <a:path w="318" h="203">
                  <a:moveTo>
                    <a:pt x="0" y="97"/>
                  </a:moveTo>
                  <a:cubicBezTo>
                    <a:pt x="26" y="150"/>
                    <a:pt x="53" y="203"/>
                    <a:pt x="91" y="188"/>
                  </a:cubicBezTo>
                  <a:cubicBezTo>
                    <a:pt x="129" y="173"/>
                    <a:pt x="189" y="14"/>
                    <a:pt x="227" y="7"/>
                  </a:cubicBezTo>
                  <a:cubicBezTo>
                    <a:pt x="265" y="0"/>
                    <a:pt x="291" y="71"/>
                    <a:pt x="318" y="143"/>
                  </a:cubicBezTo>
                </a:path>
              </a:pathLst>
            </a:custGeom>
            <a:noFill/>
            <a:ln w="9525">
              <a:solidFill>
                <a:srgbClr val="00B0F0"/>
              </a:solidFill>
              <a:round/>
              <a:headEnd/>
              <a:tailEnd/>
            </a:ln>
          </p:spPr>
          <p:txBody>
            <a:bodyPr/>
            <a:lstStyle/>
            <a:p>
              <a:endParaRPr lang="fr-FR">
                <a:solidFill>
                  <a:srgbClr val="00B0F0"/>
                </a:solidFill>
                <a:latin typeface="+mn-lt"/>
              </a:endParaRPr>
            </a:p>
          </p:txBody>
        </p:sp>
      </p:grpSp>
      <p:grpSp>
        <p:nvGrpSpPr>
          <p:cNvPr id="114" name="Group 97"/>
          <p:cNvGrpSpPr>
            <a:grpSpLocks/>
          </p:cNvGrpSpPr>
          <p:nvPr/>
        </p:nvGrpSpPr>
        <p:grpSpPr bwMode="auto">
          <a:xfrm>
            <a:off x="7524055" y="4940647"/>
            <a:ext cx="360363" cy="360362"/>
            <a:chOff x="4468" y="1207"/>
            <a:chExt cx="318" cy="318"/>
          </a:xfrm>
        </p:grpSpPr>
        <p:sp>
          <p:nvSpPr>
            <p:cNvPr id="115" name="Oval 98"/>
            <p:cNvSpPr>
              <a:spLocks noChangeArrowheads="1"/>
            </p:cNvSpPr>
            <p:nvPr/>
          </p:nvSpPr>
          <p:spPr bwMode="auto">
            <a:xfrm>
              <a:off x="4468" y="1207"/>
              <a:ext cx="318" cy="318"/>
            </a:xfrm>
            <a:prstGeom prst="ellipse">
              <a:avLst/>
            </a:prstGeom>
            <a:solidFill>
              <a:schemeClr val="bg2"/>
            </a:solidFill>
            <a:ln w="9525">
              <a:solidFill>
                <a:srgbClr val="FFC000"/>
              </a:solidFill>
              <a:round/>
              <a:headEnd/>
              <a:tailEnd/>
            </a:ln>
          </p:spPr>
          <p:txBody>
            <a:bodyPr wrap="none" anchor="ctr"/>
            <a:lstStyle/>
            <a:p>
              <a:endParaRPr lang="fr-FR">
                <a:latin typeface="+mn-lt"/>
              </a:endParaRPr>
            </a:p>
          </p:txBody>
        </p:sp>
        <p:sp>
          <p:nvSpPr>
            <p:cNvPr id="116" name="Freeform 99"/>
            <p:cNvSpPr>
              <a:spLocks/>
            </p:cNvSpPr>
            <p:nvPr/>
          </p:nvSpPr>
          <p:spPr bwMode="auto">
            <a:xfrm>
              <a:off x="4538" y="1288"/>
              <a:ext cx="182" cy="151"/>
            </a:xfrm>
            <a:custGeom>
              <a:avLst/>
              <a:gdLst>
                <a:gd name="T0" fmla="*/ 0 w 318"/>
                <a:gd name="T1" fmla="*/ 72 h 203"/>
                <a:gd name="T2" fmla="*/ 52 w 318"/>
                <a:gd name="T3" fmla="*/ 140 h 203"/>
                <a:gd name="T4" fmla="*/ 130 w 318"/>
                <a:gd name="T5" fmla="*/ 5 h 203"/>
                <a:gd name="T6" fmla="*/ 182 w 318"/>
                <a:gd name="T7" fmla="*/ 106 h 203"/>
                <a:gd name="T8" fmla="*/ 0 60000 65536"/>
                <a:gd name="T9" fmla="*/ 0 60000 65536"/>
                <a:gd name="T10" fmla="*/ 0 60000 65536"/>
                <a:gd name="T11" fmla="*/ 0 60000 65536"/>
                <a:gd name="T12" fmla="*/ 0 w 318"/>
                <a:gd name="T13" fmla="*/ 0 h 203"/>
                <a:gd name="T14" fmla="*/ 318 w 318"/>
                <a:gd name="T15" fmla="*/ 203 h 203"/>
              </a:gdLst>
              <a:ahLst/>
              <a:cxnLst>
                <a:cxn ang="T8">
                  <a:pos x="T0" y="T1"/>
                </a:cxn>
                <a:cxn ang="T9">
                  <a:pos x="T2" y="T3"/>
                </a:cxn>
                <a:cxn ang="T10">
                  <a:pos x="T4" y="T5"/>
                </a:cxn>
                <a:cxn ang="T11">
                  <a:pos x="T6" y="T7"/>
                </a:cxn>
              </a:cxnLst>
              <a:rect l="T12" t="T13" r="T14" b="T15"/>
              <a:pathLst>
                <a:path w="318" h="203">
                  <a:moveTo>
                    <a:pt x="0" y="97"/>
                  </a:moveTo>
                  <a:cubicBezTo>
                    <a:pt x="26" y="150"/>
                    <a:pt x="53" y="203"/>
                    <a:pt x="91" y="188"/>
                  </a:cubicBezTo>
                  <a:cubicBezTo>
                    <a:pt x="129" y="173"/>
                    <a:pt x="189" y="14"/>
                    <a:pt x="227" y="7"/>
                  </a:cubicBezTo>
                  <a:cubicBezTo>
                    <a:pt x="265" y="0"/>
                    <a:pt x="291" y="71"/>
                    <a:pt x="318" y="143"/>
                  </a:cubicBezTo>
                </a:path>
              </a:pathLst>
            </a:custGeom>
            <a:noFill/>
            <a:ln w="9525">
              <a:solidFill>
                <a:srgbClr val="FFC000"/>
              </a:solidFill>
              <a:round/>
              <a:headEnd/>
              <a:tailEnd/>
            </a:ln>
          </p:spPr>
          <p:txBody>
            <a:bodyPr/>
            <a:lstStyle/>
            <a:p>
              <a:endParaRPr lang="fr-FR">
                <a:latin typeface="+mn-lt"/>
              </a:endParaRPr>
            </a:p>
          </p:txBody>
        </p:sp>
      </p:grpSp>
      <p:grpSp>
        <p:nvGrpSpPr>
          <p:cNvPr id="117" name="Group 100"/>
          <p:cNvGrpSpPr>
            <a:grpSpLocks/>
          </p:cNvGrpSpPr>
          <p:nvPr/>
        </p:nvGrpSpPr>
        <p:grpSpPr bwMode="auto">
          <a:xfrm>
            <a:off x="8316218" y="4724747"/>
            <a:ext cx="285750" cy="287337"/>
            <a:chOff x="5148" y="1388"/>
            <a:chExt cx="318" cy="318"/>
          </a:xfrm>
        </p:grpSpPr>
        <p:sp>
          <p:nvSpPr>
            <p:cNvPr id="118" name="Rectangle 101"/>
            <p:cNvSpPr>
              <a:spLocks noChangeArrowheads="1"/>
            </p:cNvSpPr>
            <p:nvPr/>
          </p:nvSpPr>
          <p:spPr bwMode="auto">
            <a:xfrm>
              <a:off x="5148" y="1388"/>
              <a:ext cx="318" cy="318"/>
            </a:xfrm>
            <a:prstGeom prst="rect">
              <a:avLst/>
            </a:prstGeom>
            <a:solidFill>
              <a:schemeClr val="bg2"/>
            </a:solidFill>
            <a:ln w="9525">
              <a:solidFill>
                <a:srgbClr val="FFC000"/>
              </a:solidFill>
              <a:miter lim="800000"/>
              <a:headEnd/>
              <a:tailEnd/>
            </a:ln>
          </p:spPr>
          <p:txBody>
            <a:bodyPr wrap="none" anchor="ctr"/>
            <a:lstStyle/>
            <a:p>
              <a:endParaRPr lang="fr-FR">
                <a:latin typeface="+mn-lt"/>
              </a:endParaRPr>
            </a:p>
          </p:txBody>
        </p:sp>
        <p:sp>
          <p:nvSpPr>
            <p:cNvPr id="119" name="Line 102"/>
            <p:cNvSpPr>
              <a:spLocks noChangeShapeType="1"/>
            </p:cNvSpPr>
            <p:nvPr/>
          </p:nvSpPr>
          <p:spPr bwMode="auto">
            <a:xfrm>
              <a:off x="5148" y="1388"/>
              <a:ext cx="318" cy="318"/>
            </a:xfrm>
            <a:prstGeom prst="line">
              <a:avLst/>
            </a:prstGeom>
            <a:noFill/>
            <a:ln w="9525">
              <a:solidFill>
                <a:srgbClr val="FFC000"/>
              </a:solidFill>
              <a:round/>
              <a:headEnd/>
              <a:tailEnd/>
            </a:ln>
          </p:spPr>
          <p:txBody>
            <a:bodyPr/>
            <a:lstStyle/>
            <a:p>
              <a:endParaRPr lang="fr-FR">
                <a:latin typeface="+mn-lt"/>
              </a:endParaRPr>
            </a:p>
          </p:txBody>
        </p:sp>
        <p:sp>
          <p:nvSpPr>
            <p:cNvPr id="120" name="Line 103"/>
            <p:cNvSpPr>
              <a:spLocks noChangeShapeType="1"/>
            </p:cNvSpPr>
            <p:nvPr/>
          </p:nvSpPr>
          <p:spPr bwMode="auto">
            <a:xfrm flipV="1">
              <a:off x="5148" y="1388"/>
              <a:ext cx="318" cy="318"/>
            </a:xfrm>
            <a:prstGeom prst="line">
              <a:avLst/>
            </a:prstGeom>
            <a:noFill/>
            <a:ln w="9525">
              <a:solidFill>
                <a:srgbClr val="FFC000"/>
              </a:solidFill>
              <a:round/>
              <a:headEnd/>
              <a:tailEnd/>
            </a:ln>
          </p:spPr>
          <p:txBody>
            <a:bodyPr/>
            <a:lstStyle/>
            <a:p>
              <a:endParaRPr lang="fr-FR">
                <a:latin typeface="+mn-lt"/>
              </a:endParaRPr>
            </a:p>
          </p:txBody>
        </p:sp>
      </p:grpSp>
      <p:sp>
        <p:nvSpPr>
          <p:cNvPr id="121" name="Oval 104"/>
          <p:cNvSpPr>
            <a:spLocks noChangeArrowheads="1"/>
          </p:cNvSpPr>
          <p:nvPr/>
        </p:nvSpPr>
        <p:spPr bwMode="auto">
          <a:xfrm>
            <a:off x="8101905" y="5151784"/>
            <a:ext cx="142875" cy="142875"/>
          </a:xfrm>
          <a:prstGeom prst="ellipse">
            <a:avLst/>
          </a:prstGeom>
          <a:solidFill>
            <a:schemeClr val="tx1"/>
          </a:solidFill>
          <a:ln w="9525">
            <a:solidFill>
              <a:schemeClr val="tx1"/>
            </a:solidFill>
            <a:round/>
            <a:headEnd/>
            <a:tailEnd/>
          </a:ln>
        </p:spPr>
        <p:txBody>
          <a:bodyPr wrap="none" anchor="ctr"/>
          <a:lstStyle/>
          <a:p>
            <a:endParaRPr lang="fr-FR">
              <a:latin typeface="+mn-lt"/>
            </a:endParaRPr>
          </a:p>
        </p:txBody>
      </p:sp>
      <p:cxnSp>
        <p:nvCxnSpPr>
          <p:cNvPr id="122" name="AutoShape 105"/>
          <p:cNvCxnSpPr>
            <a:cxnSpLocks noChangeShapeType="1"/>
            <a:endCxn id="134" idx="2"/>
          </p:cNvCxnSpPr>
          <p:nvPr/>
        </p:nvCxnSpPr>
        <p:spPr bwMode="auto">
          <a:xfrm>
            <a:off x="7884418" y="5121622"/>
            <a:ext cx="217487" cy="101600"/>
          </a:xfrm>
          <a:prstGeom prst="straightConnector1">
            <a:avLst/>
          </a:prstGeom>
          <a:noFill/>
          <a:ln w="9525">
            <a:solidFill>
              <a:schemeClr val="tx1"/>
            </a:solidFill>
            <a:round/>
            <a:headEnd/>
            <a:tailEnd/>
          </a:ln>
        </p:spPr>
      </p:cxnSp>
      <p:cxnSp>
        <p:nvCxnSpPr>
          <p:cNvPr id="123" name="AutoShape 106"/>
          <p:cNvCxnSpPr>
            <a:cxnSpLocks noChangeShapeType="1"/>
            <a:endCxn id="134" idx="2"/>
          </p:cNvCxnSpPr>
          <p:nvPr/>
        </p:nvCxnSpPr>
        <p:spPr bwMode="auto">
          <a:xfrm>
            <a:off x="8047930" y="4954934"/>
            <a:ext cx="53975" cy="268288"/>
          </a:xfrm>
          <a:prstGeom prst="straightConnector1">
            <a:avLst/>
          </a:prstGeom>
          <a:noFill/>
          <a:ln w="9525">
            <a:solidFill>
              <a:schemeClr val="tx1"/>
            </a:solidFill>
            <a:round/>
            <a:headEnd/>
            <a:tailEnd/>
          </a:ln>
        </p:spPr>
      </p:cxnSp>
      <p:cxnSp>
        <p:nvCxnSpPr>
          <p:cNvPr id="124" name="AutoShape 107"/>
          <p:cNvCxnSpPr>
            <a:cxnSpLocks noChangeShapeType="1"/>
            <a:endCxn id="134" idx="2"/>
          </p:cNvCxnSpPr>
          <p:nvPr/>
        </p:nvCxnSpPr>
        <p:spPr bwMode="auto">
          <a:xfrm flipV="1">
            <a:off x="8047930" y="5223222"/>
            <a:ext cx="53975" cy="58737"/>
          </a:xfrm>
          <a:prstGeom prst="straightConnector1">
            <a:avLst/>
          </a:prstGeom>
          <a:noFill/>
          <a:ln w="9525">
            <a:solidFill>
              <a:schemeClr val="tx1"/>
            </a:solidFill>
            <a:round/>
            <a:headEnd/>
            <a:tailEnd/>
          </a:ln>
        </p:spPr>
      </p:cxnSp>
      <p:cxnSp>
        <p:nvCxnSpPr>
          <p:cNvPr id="125" name="AutoShape 108"/>
          <p:cNvCxnSpPr>
            <a:cxnSpLocks noChangeShapeType="1"/>
            <a:stCxn id="134" idx="6"/>
            <a:endCxn id="131" idx="1"/>
          </p:cNvCxnSpPr>
          <p:nvPr/>
        </p:nvCxnSpPr>
        <p:spPr bwMode="auto">
          <a:xfrm flipV="1">
            <a:off x="8244780" y="4869209"/>
            <a:ext cx="71438" cy="354013"/>
          </a:xfrm>
          <a:prstGeom prst="straightConnector1">
            <a:avLst/>
          </a:prstGeom>
          <a:noFill/>
          <a:ln w="9525">
            <a:solidFill>
              <a:schemeClr val="tx1"/>
            </a:solidFill>
            <a:round/>
            <a:headEnd/>
            <a:tailEnd/>
          </a:ln>
        </p:spPr>
      </p:cxnSp>
      <p:cxnSp>
        <p:nvCxnSpPr>
          <p:cNvPr id="126" name="AutoShape 109"/>
          <p:cNvCxnSpPr>
            <a:cxnSpLocks noChangeShapeType="1"/>
            <a:stCxn id="142" idx="1"/>
            <a:endCxn id="134" idx="6"/>
          </p:cNvCxnSpPr>
          <p:nvPr/>
        </p:nvCxnSpPr>
        <p:spPr bwMode="auto">
          <a:xfrm flipH="1">
            <a:off x="8244780" y="5085109"/>
            <a:ext cx="215900" cy="138113"/>
          </a:xfrm>
          <a:prstGeom prst="straightConnector1">
            <a:avLst/>
          </a:prstGeom>
          <a:noFill/>
          <a:ln w="9525">
            <a:solidFill>
              <a:schemeClr val="tx1"/>
            </a:solidFill>
            <a:round/>
            <a:headEnd/>
            <a:tailEnd/>
          </a:ln>
        </p:spPr>
      </p:cxnSp>
      <p:cxnSp>
        <p:nvCxnSpPr>
          <p:cNvPr id="127" name="AutoShape 110"/>
          <p:cNvCxnSpPr>
            <a:cxnSpLocks noChangeShapeType="1"/>
            <a:stCxn id="134" idx="6"/>
          </p:cNvCxnSpPr>
          <p:nvPr/>
        </p:nvCxnSpPr>
        <p:spPr bwMode="auto">
          <a:xfrm>
            <a:off x="8244780" y="5223222"/>
            <a:ext cx="71438" cy="150812"/>
          </a:xfrm>
          <a:prstGeom prst="straightConnector1">
            <a:avLst/>
          </a:prstGeom>
          <a:noFill/>
          <a:ln w="9525">
            <a:solidFill>
              <a:schemeClr val="tx1"/>
            </a:solidFill>
            <a:round/>
            <a:headEnd/>
            <a:tailEnd/>
          </a:ln>
        </p:spPr>
      </p:cxnSp>
      <p:grpSp>
        <p:nvGrpSpPr>
          <p:cNvPr id="128" name="Group 112"/>
          <p:cNvGrpSpPr>
            <a:grpSpLocks/>
          </p:cNvGrpSpPr>
          <p:nvPr/>
        </p:nvGrpSpPr>
        <p:grpSpPr bwMode="auto">
          <a:xfrm>
            <a:off x="8460680" y="4940647"/>
            <a:ext cx="285750" cy="287337"/>
            <a:chOff x="5148" y="1388"/>
            <a:chExt cx="318" cy="318"/>
          </a:xfrm>
        </p:grpSpPr>
        <p:sp>
          <p:nvSpPr>
            <p:cNvPr id="129" name="Rectangle 113"/>
            <p:cNvSpPr>
              <a:spLocks noChangeArrowheads="1"/>
            </p:cNvSpPr>
            <p:nvPr/>
          </p:nvSpPr>
          <p:spPr bwMode="auto">
            <a:xfrm>
              <a:off x="5148" y="1388"/>
              <a:ext cx="318" cy="318"/>
            </a:xfrm>
            <a:prstGeom prst="rect">
              <a:avLst/>
            </a:prstGeom>
            <a:solidFill>
              <a:schemeClr val="bg2"/>
            </a:solidFill>
            <a:ln w="9525">
              <a:solidFill>
                <a:srgbClr val="FFC000"/>
              </a:solidFill>
              <a:miter lim="800000"/>
              <a:headEnd/>
              <a:tailEnd/>
            </a:ln>
          </p:spPr>
          <p:txBody>
            <a:bodyPr wrap="none" anchor="ctr"/>
            <a:lstStyle/>
            <a:p>
              <a:endParaRPr lang="fr-FR">
                <a:latin typeface="+mn-lt"/>
              </a:endParaRPr>
            </a:p>
          </p:txBody>
        </p:sp>
        <p:sp>
          <p:nvSpPr>
            <p:cNvPr id="130" name="Line 114"/>
            <p:cNvSpPr>
              <a:spLocks noChangeShapeType="1"/>
            </p:cNvSpPr>
            <p:nvPr/>
          </p:nvSpPr>
          <p:spPr bwMode="auto">
            <a:xfrm>
              <a:off x="5148" y="1388"/>
              <a:ext cx="318" cy="318"/>
            </a:xfrm>
            <a:prstGeom prst="line">
              <a:avLst/>
            </a:prstGeom>
            <a:noFill/>
            <a:ln w="9525">
              <a:solidFill>
                <a:srgbClr val="FFC000"/>
              </a:solidFill>
              <a:round/>
              <a:headEnd/>
              <a:tailEnd/>
            </a:ln>
          </p:spPr>
          <p:txBody>
            <a:bodyPr/>
            <a:lstStyle/>
            <a:p>
              <a:endParaRPr lang="fr-FR">
                <a:latin typeface="+mn-lt"/>
              </a:endParaRPr>
            </a:p>
          </p:txBody>
        </p:sp>
        <p:sp>
          <p:nvSpPr>
            <p:cNvPr id="131" name="Line 115"/>
            <p:cNvSpPr>
              <a:spLocks noChangeShapeType="1"/>
            </p:cNvSpPr>
            <p:nvPr/>
          </p:nvSpPr>
          <p:spPr bwMode="auto">
            <a:xfrm flipV="1">
              <a:off x="5148" y="1388"/>
              <a:ext cx="318" cy="318"/>
            </a:xfrm>
            <a:prstGeom prst="line">
              <a:avLst/>
            </a:prstGeom>
            <a:noFill/>
            <a:ln w="9525">
              <a:solidFill>
                <a:srgbClr val="FFC000"/>
              </a:solidFill>
              <a:round/>
              <a:headEnd/>
              <a:tailEnd/>
            </a:ln>
          </p:spPr>
          <p:txBody>
            <a:bodyPr/>
            <a:lstStyle/>
            <a:p>
              <a:endParaRPr lang="fr-FR">
                <a:latin typeface="+mn-lt"/>
              </a:endParaRPr>
            </a:p>
          </p:txBody>
        </p:sp>
      </p:grpSp>
      <p:grpSp>
        <p:nvGrpSpPr>
          <p:cNvPr id="132" name="Group 116"/>
          <p:cNvGrpSpPr>
            <a:grpSpLocks/>
          </p:cNvGrpSpPr>
          <p:nvPr/>
        </p:nvGrpSpPr>
        <p:grpSpPr bwMode="auto">
          <a:xfrm>
            <a:off x="8316218" y="5229572"/>
            <a:ext cx="285750" cy="287337"/>
            <a:chOff x="5148" y="1388"/>
            <a:chExt cx="318" cy="318"/>
          </a:xfrm>
        </p:grpSpPr>
        <p:sp>
          <p:nvSpPr>
            <p:cNvPr id="133" name="Rectangle 117"/>
            <p:cNvSpPr>
              <a:spLocks noChangeArrowheads="1"/>
            </p:cNvSpPr>
            <p:nvPr/>
          </p:nvSpPr>
          <p:spPr bwMode="auto">
            <a:xfrm>
              <a:off x="5148" y="1388"/>
              <a:ext cx="318" cy="318"/>
            </a:xfrm>
            <a:prstGeom prst="rect">
              <a:avLst/>
            </a:prstGeom>
            <a:solidFill>
              <a:schemeClr val="bg2"/>
            </a:solidFill>
            <a:ln w="9525">
              <a:solidFill>
                <a:srgbClr val="FFC000"/>
              </a:solidFill>
              <a:miter lim="800000"/>
              <a:headEnd/>
              <a:tailEnd/>
            </a:ln>
          </p:spPr>
          <p:txBody>
            <a:bodyPr wrap="none" anchor="ctr"/>
            <a:lstStyle/>
            <a:p>
              <a:endParaRPr lang="fr-FR">
                <a:latin typeface="+mn-lt"/>
              </a:endParaRPr>
            </a:p>
          </p:txBody>
        </p:sp>
        <p:sp>
          <p:nvSpPr>
            <p:cNvPr id="134" name="Line 118"/>
            <p:cNvSpPr>
              <a:spLocks noChangeShapeType="1"/>
            </p:cNvSpPr>
            <p:nvPr/>
          </p:nvSpPr>
          <p:spPr bwMode="auto">
            <a:xfrm>
              <a:off x="5148" y="1388"/>
              <a:ext cx="318" cy="318"/>
            </a:xfrm>
            <a:prstGeom prst="line">
              <a:avLst/>
            </a:prstGeom>
            <a:noFill/>
            <a:ln w="9525">
              <a:solidFill>
                <a:srgbClr val="FFC000"/>
              </a:solidFill>
              <a:round/>
              <a:headEnd/>
              <a:tailEnd/>
            </a:ln>
          </p:spPr>
          <p:txBody>
            <a:bodyPr/>
            <a:lstStyle/>
            <a:p>
              <a:endParaRPr lang="fr-FR">
                <a:latin typeface="+mn-lt"/>
              </a:endParaRPr>
            </a:p>
          </p:txBody>
        </p:sp>
        <p:sp>
          <p:nvSpPr>
            <p:cNvPr id="135" name="Line 119"/>
            <p:cNvSpPr>
              <a:spLocks noChangeShapeType="1"/>
            </p:cNvSpPr>
            <p:nvPr/>
          </p:nvSpPr>
          <p:spPr bwMode="auto">
            <a:xfrm flipV="1">
              <a:off x="5148" y="1388"/>
              <a:ext cx="318" cy="318"/>
            </a:xfrm>
            <a:prstGeom prst="line">
              <a:avLst/>
            </a:prstGeom>
            <a:noFill/>
            <a:ln w="9525">
              <a:solidFill>
                <a:srgbClr val="FFC000"/>
              </a:solidFill>
              <a:round/>
              <a:headEnd/>
              <a:tailEnd/>
            </a:ln>
          </p:spPr>
          <p:txBody>
            <a:bodyPr/>
            <a:lstStyle/>
            <a:p>
              <a:endParaRPr lang="fr-FR">
                <a:latin typeface="+mn-lt"/>
              </a:endParaRPr>
            </a:p>
          </p:txBody>
        </p:sp>
      </p:grpSp>
      <p:grpSp>
        <p:nvGrpSpPr>
          <p:cNvPr id="136" name="Group 120"/>
          <p:cNvGrpSpPr>
            <a:grpSpLocks/>
          </p:cNvGrpSpPr>
          <p:nvPr/>
        </p:nvGrpSpPr>
        <p:grpSpPr bwMode="auto">
          <a:xfrm>
            <a:off x="7739955" y="5229572"/>
            <a:ext cx="360363" cy="360362"/>
            <a:chOff x="4468" y="1207"/>
            <a:chExt cx="318" cy="318"/>
          </a:xfrm>
        </p:grpSpPr>
        <p:sp>
          <p:nvSpPr>
            <p:cNvPr id="137" name="Oval 121"/>
            <p:cNvSpPr>
              <a:spLocks noChangeArrowheads="1"/>
            </p:cNvSpPr>
            <p:nvPr/>
          </p:nvSpPr>
          <p:spPr bwMode="auto">
            <a:xfrm>
              <a:off x="4468" y="1207"/>
              <a:ext cx="318" cy="318"/>
            </a:xfrm>
            <a:prstGeom prst="ellipse">
              <a:avLst/>
            </a:prstGeom>
            <a:solidFill>
              <a:schemeClr val="bg2"/>
            </a:solidFill>
            <a:ln w="9525">
              <a:solidFill>
                <a:srgbClr val="FFC000"/>
              </a:solidFill>
              <a:round/>
              <a:headEnd/>
              <a:tailEnd/>
            </a:ln>
          </p:spPr>
          <p:txBody>
            <a:bodyPr wrap="none" anchor="ctr"/>
            <a:lstStyle/>
            <a:p>
              <a:endParaRPr lang="fr-FR">
                <a:latin typeface="+mn-lt"/>
              </a:endParaRPr>
            </a:p>
          </p:txBody>
        </p:sp>
        <p:sp>
          <p:nvSpPr>
            <p:cNvPr id="138" name="Freeform 122"/>
            <p:cNvSpPr>
              <a:spLocks/>
            </p:cNvSpPr>
            <p:nvPr/>
          </p:nvSpPr>
          <p:spPr bwMode="auto">
            <a:xfrm>
              <a:off x="4538" y="1288"/>
              <a:ext cx="182" cy="151"/>
            </a:xfrm>
            <a:custGeom>
              <a:avLst/>
              <a:gdLst>
                <a:gd name="T0" fmla="*/ 0 w 318"/>
                <a:gd name="T1" fmla="*/ 72 h 203"/>
                <a:gd name="T2" fmla="*/ 52 w 318"/>
                <a:gd name="T3" fmla="*/ 140 h 203"/>
                <a:gd name="T4" fmla="*/ 130 w 318"/>
                <a:gd name="T5" fmla="*/ 5 h 203"/>
                <a:gd name="T6" fmla="*/ 182 w 318"/>
                <a:gd name="T7" fmla="*/ 106 h 203"/>
                <a:gd name="T8" fmla="*/ 0 60000 65536"/>
                <a:gd name="T9" fmla="*/ 0 60000 65536"/>
                <a:gd name="T10" fmla="*/ 0 60000 65536"/>
                <a:gd name="T11" fmla="*/ 0 60000 65536"/>
                <a:gd name="T12" fmla="*/ 0 w 318"/>
                <a:gd name="T13" fmla="*/ 0 h 203"/>
                <a:gd name="T14" fmla="*/ 318 w 318"/>
                <a:gd name="T15" fmla="*/ 203 h 203"/>
              </a:gdLst>
              <a:ahLst/>
              <a:cxnLst>
                <a:cxn ang="T8">
                  <a:pos x="T0" y="T1"/>
                </a:cxn>
                <a:cxn ang="T9">
                  <a:pos x="T2" y="T3"/>
                </a:cxn>
                <a:cxn ang="T10">
                  <a:pos x="T4" y="T5"/>
                </a:cxn>
                <a:cxn ang="T11">
                  <a:pos x="T6" y="T7"/>
                </a:cxn>
              </a:cxnLst>
              <a:rect l="T12" t="T13" r="T14" b="T15"/>
              <a:pathLst>
                <a:path w="318" h="203">
                  <a:moveTo>
                    <a:pt x="0" y="97"/>
                  </a:moveTo>
                  <a:cubicBezTo>
                    <a:pt x="26" y="150"/>
                    <a:pt x="53" y="203"/>
                    <a:pt x="91" y="188"/>
                  </a:cubicBezTo>
                  <a:cubicBezTo>
                    <a:pt x="129" y="173"/>
                    <a:pt x="189" y="14"/>
                    <a:pt x="227" y="7"/>
                  </a:cubicBezTo>
                  <a:cubicBezTo>
                    <a:pt x="265" y="0"/>
                    <a:pt x="291" y="71"/>
                    <a:pt x="318" y="143"/>
                  </a:cubicBezTo>
                </a:path>
              </a:pathLst>
            </a:custGeom>
            <a:noFill/>
            <a:ln w="9525">
              <a:solidFill>
                <a:srgbClr val="FFC000"/>
              </a:solidFill>
              <a:round/>
              <a:headEnd/>
              <a:tailEnd/>
            </a:ln>
          </p:spPr>
          <p:txBody>
            <a:bodyPr/>
            <a:lstStyle/>
            <a:p>
              <a:endParaRPr lang="fr-FR">
                <a:latin typeface="+mn-lt"/>
              </a:endParaRPr>
            </a:p>
          </p:txBody>
        </p:sp>
      </p:grpSp>
      <p:grpSp>
        <p:nvGrpSpPr>
          <p:cNvPr id="139" name="Group 123"/>
          <p:cNvGrpSpPr>
            <a:grpSpLocks/>
          </p:cNvGrpSpPr>
          <p:nvPr/>
        </p:nvGrpSpPr>
        <p:grpSpPr bwMode="auto">
          <a:xfrm>
            <a:off x="7739955" y="4646959"/>
            <a:ext cx="360363" cy="360363"/>
            <a:chOff x="4468" y="1207"/>
            <a:chExt cx="318" cy="318"/>
          </a:xfrm>
        </p:grpSpPr>
        <p:sp>
          <p:nvSpPr>
            <p:cNvPr id="140" name="Oval 124"/>
            <p:cNvSpPr>
              <a:spLocks noChangeArrowheads="1"/>
            </p:cNvSpPr>
            <p:nvPr/>
          </p:nvSpPr>
          <p:spPr bwMode="auto">
            <a:xfrm>
              <a:off x="4468" y="1207"/>
              <a:ext cx="318" cy="318"/>
            </a:xfrm>
            <a:prstGeom prst="ellipse">
              <a:avLst/>
            </a:prstGeom>
            <a:solidFill>
              <a:schemeClr val="bg2"/>
            </a:solidFill>
            <a:ln w="9525">
              <a:solidFill>
                <a:srgbClr val="FFC000"/>
              </a:solidFill>
              <a:round/>
              <a:headEnd/>
              <a:tailEnd/>
            </a:ln>
          </p:spPr>
          <p:txBody>
            <a:bodyPr wrap="none" anchor="ctr"/>
            <a:lstStyle/>
            <a:p>
              <a:endParaRPr lang="fr-FR">
                <a:latin typeface="+mn-lt"/>
              </a:endParaRPr>
            </a:p>
          </p:txBody>
        </p:sp>
        <p:sp>
          <p:nvSpPr>
            <p:cNvPr id="141" name="Freeform 125"/>
            <p:cNvSpPr>
              <a:spLocks/>
            </p:cNvSpPr>
            <p:nvPr/>
          </p:nvSpPr>
          <p:spPr bwMode="auto">
            <a:xfrm>
              <a:off x="4538" y="1288"/>
              <a:ext cx="182" cy="151"/>
            </a:xfrm>
            <a:custGeom>
              <a:avLst/>
              <a:gdLst>
                <a:gd name="T0" fmla="*/ 0 w 318"/>
                <a:gd name="T1" fmla="*/ 72 h 203"/>
                <a:gd name="T2" fmla="*/ 52 w 318"/>
                <a:gd name="T3" fmla="*/ 140 h 203"/>
                <a:gd name="T4" fmla="*/ 130 w 318"/>
                <a:gd name="T5" fmla="*/ 5 h 203"/>
                <a:gd name="T6" fmla="*/ 182 w 318"/>
                <a:gd name="T7" fmla="*/ 106 h 203"/>
                <a:gd name="T8" fmla="*/ 0 60000 65536"/>
                <a:gd name="T9" fmla="*/ 0 60000 65536"/>
                <a:gd name="T10" fmla="*/ 0 60000 65536"/>
                <a:gd name="T11" fmla="*/ 0 60000 65536"/>
                <a:gd name="T12" fmla="*/ 0 w 318"/>
                <a:gd name="T13" fmla="*/ 0 h 203"/>
                <a:gd name="T14" fmla="*/ 318 w 318"/>
                <a:gd name="T15" fmla="*/ 203 h 203"/>
              </a:gdLst>
              <a:ahLst/>
              <a:cxnLst>
                <a:cxn ang="T8">
                  <a:pos x="T0" y="T1"/>
                </a:cxn>
                <a:cxn ang="T9">
                  <a:pos x="T2" y="T3"/>
                </a:cxn>
                <a:cxn ang="T10">
                  <a:pos x="T4" y="T5"/>
                </a:cxn>
                <a:cxn ang="T11">
                  <a:pos x="T6" y="T7"/>
                </a:cxn>
              </a:cxnLst>
              <a:rect l="T12" t="T13" r="T14" b="T15"/>
              <a:pathLst>
                <a:path w="318" h="203">
                  <a:moveTo>
                    <a:pt x="0" y="97"/>
                  </a:moveTo>
                  <a:cubicBezTo>
                    <a:pt x="26" y="150"/>
                    <a:pt x="53" y="203"/>
                    <a:pt x="91" y="188"/>
                  </a:cubicBezTo>
                  <a:cubicBezTo>
                    <a:pt x="129" y="173"/>
                    <a:pt x="189" y="14"/>
                    <a:pt x="227" y="7"/>
                  </a:cubicBezTo>
                  <a:cubicBezTo>
                    <a:pt x="265" y="0"/>
                    <a:pt x="291" y="71"/>
                    <a:pt x="318" y="143"/>
                  </a:cubicBezTo>
                </a:path>
              </a:pathLst>
            </a:custGeom>
            <a:noFill/>
            <a:ln w="9525">
              <a:solidFill>
                <a:srgbClr val="FFC000"/>
              </a:solidFill>
              <a:round/>
              <a:headEnd/>
              <a:tailEnd/>
            </a:ln>
          </p:spPr>
          <p:txBody>
            <a:bodyPr/>
            <a:lstStyle/>
            <a:p>
              <a:endParaRPr lang="fr-FR">
                <a:latin typeface="+mn-lt"/>
              </a:endParaRPr>
            </a:p>
          </p:txBody>
        </p:sp>
      </p:grpSp>
      <p:sp>
        <p:nvSpPr>
          <p:cNvPr id="142" name="Oval 126"/>
          <p:cNvSpPr>
            <a:spLocks noChangeArrowheads="1"/>
          </p:cNvSpPr>
          <p:nvPr/>
        </p:nvSpPr>
        <p:spPr bwMode="auto">
          <a:xfrm>
            <a:off x="7452618" y="1988145"/>
            <a:ext cx="1439862" cy="1366838"/>
          </a:xfrm>
          <a:prstGeom prst="ellipse">
            <a:avLst/>
          </a:prstGeom>
          <a:noFill/>
          <a:ln w="9525">
            <a:solidFill>
              <a:schemeClr val="tx1"/>
            </a:solidFill>
            <a:prstDash val="dash"/>
            <a:round/>
            <a:headEnd/>
            <a:tailEnd/>
          </a:ln>
        </p:spPr>
        <p:txBody>
          <a:bodyPr wrap="none" anchor="ctr"/>
          <a:lstStyle/>
          <a:p>
            <a:endParaRPr lang="fr-FR">
              <a:latin typeface="+mn-lt"/>
            </a:endParaRPr>
          </a:p>
        </p:txBody>
      </p:sp>
      <p:sp>
        <p:nvSpPr>
          <p:cNvPr id="143" name="Rectangle 127"/>
          <p:cNvSpPr>
            <a:spLocks noChangeArrowheads="1"/>
          </p:cNvSpPr>
          <p:nvPr/>
        </p:nvSpPr>
        <p:spPr bwMode="auto">
          <a:xfrm>
            <a:off x="7308155" y="1700808"/>
            <a:ext cx="647700" cy="360362"/>
          </a:xfrm>
          <a:prstGeom prst="rect">
            <a:avLst/>
          </a:prstGeom>
          <a:noFill/>
          <a:ln w="9525">
            <a:noFill/>
            <a:miter lim="800000"/>
            <a:headEnd/>
            <a:tailEnd/>
          </a:ln>
        </p:spPr>
        <p:txBody>
          <a:bodyPr wrap="none" anchor="ctr"/>
          <a:lstStyle/>
          <a:p>
            <a:pPr algn="ctr"/>
            <a:r>
              <a:rPr lang="fr-FR" sz="1400" b="1" dirty="0" smtClean="0">
                <a:latin typeface="+mn-lt"/>
              </a:rPr>
              <a:t>Country </a:t>
            </a:r>
            <a:r>
              <a:rPr lang="fr-FR" sz="1400" b="1" dirty="0">
                <a:latin typeface="+mn-lt"/>
              </a:rPr>
              <a:t>B</a:t>
            </a:r>
          </a:p>
        </p:txBody>
      </p:sp>
      <p:sp>
        <p:nvSpPr>
          <p:cNvPr id="144" name="Oval 128"/>
          <p:cNvSpPr>
            <a:spLocks noChangeArrowheads="1"/>
          </p:cNvSpPr>
          <p:nvPr/>
        </p:nvSpPr>
        <p:spPr bwMode="auto">
          <a:xfrm>
            <a:off x="7452618" y="4510434"/>
            <a:ext cx="1439862" cy="1366838"/>
          </a:xfrm>
          <a:prstGeom prst="ellipse">
            <a:avLst/>
          </a:prstGeom>
          <a:noFill/>
          <a:ln w="9525">
            <a:solidFill>
              <a:schemeClr val="tx1"/>
            </a:solidFill>
            <a:prstDash val="dash"/>
            <a:round/>
            <a:headEnd/>
            <a:tailEnd/>
          </a:ln>
        </p:spPr>
        <p:txBody>
          <a:bodyPr wrap="none" anchor="ctr"/>
          <a:lstStyle/>
          <a:p>
            <a:endParaRPr lang="fr-FR">
              <a:latin typeface="+mn-lt"/>
            </a:endParaRPr>
          </a:p>
        </p:txBody>
      </p:sp>
      <p:sp>
        <p:nvSpPr>
          <p:cNvPr id="145" name="Rectangle 129"/>
          <p:cNvSpPr>
            <a:spLocks noChangeArrowheads="1"/>
          </p:cNvSpPr>
          <p:nvPr/>
        </p:nvSpPr>
        <p:spPr bwMode="auto">
          <a:xfrm>
            <a:off x="7308155" y="4221088"/>
            <a:ext cx="647700" cy="360363"/>
          </a:xfrm>
          <a:prstGeom prst="rect">
            <a:avLst/>
          </a:prstGeom>
          <a:noFill/>
          <a:ln w="9525">
            <a:noFill/>
            <a:miter lim="800000"/>
            <a:headEnd/>
            <a:tailEnd/>
          </a:ln>
        </p:spPr>
        <p:txBody>
          <a:bodyPr wrap="none" anchor="ctr"/>
          <a:lstStyle/>
          <a:p>
            <a:pPr algn="ctr"/>
            <a:r>
              <a:rPr lang="fr-FR" sz="1400" b="1" dirty="0" smtClean="0">
                <a:latin typeface="+mn-lt"/>
              </a:rPr>
              <a:t>Country </a:t>
            </a:r>
            <a:r>
              <a:rPr lang="fr-FR" sz="1400" b="1" dirty="0">
                <a:latin typeface="+mn-lt"/>
              </a:rPr>
              <a:t>A</a:t>
            </a:r>
          </a:p>
        </p:txBody>
      </p:sp>
    </p:spTree>
    <p:extLst>
      <p:ext uri="{BB962C8B-B14F-4D97-AF65-F5344CB8AC3E}">
        <p14:creationId xmlns:p14="http://schemas.microsoft.com/office/powerpoint/2010/main" val="324912595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260648"/>
            <a:ext cx="8612909" cy="1080120"/>
          </a:xfrm>
        </p:spPr>
        <p:txBody>
          <a:bodyPr/>
          <a:lstStyle/>
          <a:p>
            <a:r>
              <a:rPr lang="en-GB" dirty="0">
                <a:solidFill>
                  <a:srgbClr val="FFC000"/>
                </a:solidFill>
                <a:latin typeface="+mj-lt"/>
              </a:rPr>
              <a:t>A landmark: EU Day-ahead market coupling</a:t>
            </a:r>
          </a:p>
        </p:txBody>
      </p:sp>
      <p:pic>
        <p:nvPicPr>
          <p:cNvPr id="6" name="Content Placeholder 5"/>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754367" y="908720"/>
            <a:ext cx="6409921" cy="5208036"/>
          </a:xfrm>
        </p:spPr>
      </p:pic>
      <p:sp>
        <p:nvSpPr>
          <p:cNvPr id="5" name="Slide Number Placeholder 4"/>
          <p:cNvSpPr>
            <a:spLocks noGrp="1"/>
          </p:cNvSpPr>
          <p:nvPr>
            <p:ph type="sldNum" sz="quarter" idx="12"/>
          </p:nvPr>
        </p:nvSpPr>
        <p:spPr/>
        <p:txBody>
          <a:bodyPr/>
          <a:lstStyle/>
          <a:p>
            <a:pPr marL="0" marR="0" lvl="0" indent="0" algn="l" defTabSz="914400" rtl="0" eaLnBrk="0" fontAlgn="base" latinLnBrk="0" hangingPunct="0">
              <a:lnSpc>
                <a:spcPct val="100000"/>
              </a:lnSpc>
              <a:spcBef>
                <a:spcPct val="0"/>
              </a:spcBef>
              <a:spcAft>
                <a:spcPct val="0"/>
              </a:spcAft>
              <a:buClrTx/>
              <a:buSzTx/>
              <a:buFont typeface="Arial" pitchFamily="34" charset="0"/>
              <a:buNone/>
              <a:tabLst/>
              <a:defRPr/>
            </a:pPr>
            <a:fld id="{9DA67AA2-2322-4A0D-8764-9C1E060557E7}" type="slidenum">
              <a:rPr kumimoji="0" lang="it-IT" sz="1400" b="0" i="0" u="none" strike="noStrike" kern="1200" cap="none" spc="0" normalizeH="0" baseline="0" noProof="0" smtClean="0">
                <a:ln>
                  <a:noFill/>
                </a:ln>
                <a:solidFill>
                  <a:prstClr val="black">
                    <a:tint val="75000"/>
                  </a:prstClr>
                </a:solidFill>
                <a:effectLst/>
                <a:uLnTx/>
                <a:uFillTx/>
                <a:latin typeface="Calibri"/>
                <a:ea typeface="宋体" pitchFamily="2" charset="-122"/>
                <a:cs typeface="+mn-cs"/>
              </a:rPr>
              <a:pPr marL="0" marR="0" lvl="0" indent="0" algn="l" defTabSz="914400" rtl="0" eaLnBrk="0" fontAlgn="base" latinLnBrk="0" hangingPunct="0">
                <a:lnSpc>
                  <a:spcPct val="100000"/>
                </a:lnSpc>
                <a:spcBef>
                  <a:spcPct val="0"/>
                </a:spcBef>
                <a:spcAft>
                  <a:spcPct val="0"/>
                </a:spcAft>
                <a:buClrTx/>
                <a:buSzTx/>
                <a:buFont typeface="Arial" pitchFamily="34" charset="0"/>
                <a:buNone/>
                <a:tabLst/>
                <a:defRPr/>
              </a:pPr>
              <a:t>9</a:t>
            </a:fld>
            <a:endParaRPr kumimoji="0" lang="it-IT" sz="1400" b="0" i="0" u="none" strike="noStrike" kern="1200" cap="none" spc="0" normalizeH="0" baseline="0" noProof="0">
              <a:ln>
                <a:noFill/>
              </a:ln>
              <a:solidFill>
                <a:prstClr val="black">
                  <a:tint val="75000"/>
                </a:prstClr>
              </a:solidFill>
              <a:effectLst/>
              <a:uLnTx/>
              <a:uFillTx/>
              <a:latin typeface="Calibri"/>
              <a:ea typeface="宋体" pitchFamily="2" charset="-122"/>
              <a:cs typeface="+mn-cs"/>
            </a:endParaRPr>
          </a:p>
        </p:txBody>
      </p:sp>
      <p:sp>
        <p:nvSpPr>
          <p:cNvPr id="7" name="TextBox 6"/>
          <p:cNvSpPr txBox="1"/>
          <p:nvPr/>
        </p:nvSpPr>
        <p:spPr>
          <a:xfrm>
            <a:off x="1930298" y="6212408"/>
            <a:ext cx="4913746" cy="246221"/>
          </a:xfrm>
          <a:prstGeom prst="rect">
            <a:avLst/>
          </a:prstGeom>
          <a:noFill/>
        </p:spPr>
        <p:txBody>
          <a:bodyPr wrap="square" rtlCol="0">
            <a:spAutoFit/>
          </a:bodyPr>
          <a:lstStyle/>
          <a:p>
            <a:r>
              <a:rPr lang="en-GB" sz="1000" dirty="0" smtClean="0"/>
              <a:t> Coupled DA-markets in the EU (ENTSO-E, 2017)</a:t>
            </a:r>
            <a:endParaRPr lang="en-GB" sz="1000" dirty="0"/>
          </a:p>
        </p:txBody>
      </p:sp>
      <p:sp>
        <p:nvSpPr>
          <p:cNvPr id="3" name="TextBox 2"/>
          <p:cNvSpPr txBox="1"/>
          <p:nvPr/>
        </p:nvSpPr>
        <p:spPr>
          <a:xfrm>
            <a:off x="7164288" y="2512524"/>
            <a:ext cx="1584176" cy="923330"/>
          </a:xfrm>
          <a:prstGeom prst="rect">
            <a:avLst/>
          </a:prstGeom>
          <a:noFill/>
        </p:spPr>
        <p:txBody>
          <a:bodyPr wrap="square" rtlCol="0">
            <a:spAutoFit/>
          </a:bodyPr>
          <a:lstStyle/>
          <a:p>
            <a:r>
              <a:rPr lang="en-GB" dirty="0" smtClean="0"/>
              <a:t>MRC= Multi regional coupling </a:t>
            </a:r>
            <a:endParaRPr lang="en-GB" dirty="0"/>
          </a:p>
        </p:txBody>
      </p:sp>
      <p:sp>
        <p:nvSpPr>
          <p:cNvPr id="8" name="TextBox 7"/>
          <p:cNvSpPr txBox="1"/>
          <p:nvPr/>
        </p:nvSpPr>
        <p:spPr>
          <a:xfrm>
            <a:off x="7236296" y="3718773"/>
            <a:ext cx="1584176" cy="646331"/>
          </a:xfrm>
          <a:prstGeom prst="rect">
            <a:avLst/>
          </a:prstGeom>
          <a:noFill/>
        </p:spPr>
        <p:txBody>
          <a:bodyPr wrap="square" rtlCol="0">
            <a:spAutoFit/>
          </a:bodyPr>
          <a:lstStyle/>
          <a:p>
            <a:r>
              <a:rPr lang="en-GB" dirty="0" smtClean="0"/>
              <a:t>MC= Market coupling </a:t>
            </a:r>
            <a:endParaRPr lang="en-GB" dirty="0"/>
          </a:p>
        </p:txBody>
      </p:sp>
    </p:spTree>
    <p:extLst>
      <p:ext uri="{BB962C8B-B14F-4D97-AF65-F5344CB8AC3E}">
        <p14:creationId xmlns:p14="http://schemas.microsoft.com/office/powerpoint/2010/main" val="2793182182"/>
      </p:ext>
    </p:extLst>
  </p:cSld>
  <p:clrMapOvr>
    <a:masterClrMapping/>
  </p:clrMapOvr>
  <p:timing>
    <p:tnLst>
      <p:par>
        <p:cTn id="1" dur="indefinite" restart="never" nodeType="tmRoot"/>
      </p:par>
    </p:tnLst>
  </p:timing>
</p:sld>
</file>

<file path=ppt/theme/theme1.xml><?xml version="1.0" encoding="utf-8"?>
<a:theme xmlns:a="http://schemas.openxmlformats.org/drawingml/2006/main" name="Presentation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Presentation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Presentation1</Template>
  <TotalTime>857</TotalTime>
  <Words>1635</Words>
  <Application>Microsoft Office PowerPoint</Application>
  <PresentationFormat>On-screen Show (4:3)</PresentationFormat>
  <Paragraphs>325</Paragraphs>
  <Slides>41</Slides>
  <Notes>6</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41</vt:i4>
      </vt:variant>
    </vt:vector>
  </HeadingPairs>
  <TitlesOfParts>
    <vt:vector size="50" baseType="lpstr">
      <vt:lpstr>宋体</vt:lpstr>
      <vt:lpstr>Arial</vt:lpstr>
      <vt:lpstr>Calibri</vt:lpstr>
      <vt:lpstr>Helvetica</vt:lpstr>
      <vt:lpstr>Times New Roman</vt:lpstr>
      <vt:lpstr>Wingdings</vt:lpstr>
      <vt:lpstr>Presentation1</vt:lpstr>
      <vt:lpstr>1_Custom Design</vt:lpstr>
      <vt:lpstr>1_Presentation1</vt:lpstr>
      <vt:lpstr>PowerPoint Presentation</vt:lpstr>
      <vt:lpstr>Table of content</vt:lpstr>
      <vt:lpstr>What a mess? Or what a chess?</vt:lpstr>
      <vt:lpstr>[1]  El. Day-Ahead Energy Markets &amp; European Coupling</vt:lpstr>
      <vt:lpstr>The case of Europe</vt:lpstr>
      <vt:lpstr>What El. Wholesale markets to integrate?  How EU does it ?</vt:lpstr>
      <vt:lpstr>Given transmission limited capacity, national energy markets cannot be perfectly coupled 8760h every year</vt:lpstr>
      <vt:lpstr>2 options to coupling/decoupling D-A EU el. energy markets?</vt:lpstr>
      <vt:lpstr>A landmark: EU Day-ahead market coupling</vt:lpstr>
      <vt:lpstr>How integrated are EU Day-Ahead energy markets within Market Coupling?</vt:lpstr>
      <vt:lpstr>The complete set of EU wholesale el. markets</vt:lpstr>
      <vt:lpstr>[2]  Network Codes as EU Market Design </vt:lpstr>
      <vt:lpstr>What is a EU network (code or guideline)?</vt:lpstr>
      <vt:lpstr>Which EU electricity network codes?</vt:lpstr>
      <vt:lpstr>Operations codes: e.g. towards regional operation?</vt:lpstr>
      <vt:lpstr>PowerPoint Presentation</vt:lpstr>
      <vt:lpstr>Network codes course at Florence School  (Content) </vt:lpstr>
      <vt:lpstr>[3]  Mid term EU generation adequacy forecast 2017 </vt:lpstr>
      <vt:lpstr>2020 Loss of load expectations (LOLE) – base case</vt:lpstr>
      <vt:lpstr>2025 Loss of load expectations (LOLE) – base case</vt:lpstr>
      <vt:lpstr>Mothballing sensitivity leads to large uncertainty and thereby strong interdependency </vt:lpstr>
      <vt:lpstr>Proposal new EU energy law (“Package”)</vt:lpstr>
      <vt:lpstr>[4]  Ten Year Network Development Plan </vt:lpstr>
      <vt:lpstr>Ten Year Network Development Plan (TYNDP) </vt:lpstr>
      <vt:lpstr>Ten year network development plan </vt:lpstr>
      <vt:lpstr>Ten year network development plan </vt:lpstr>
      <vt:lpstr>Ten year network development plan </vt:lpstr>
      <vt:lpstr>TYNDP 2018– Scenario results- electricity demand  </vt:lpstr>
      <vt:lpstr>TYNDP 2018– Scenario results- electricity demand  </vt:lpstr>
      <vt:lpstr>TYNDP 2018– Scenario results- electricity supply </vt:lpstr>
      <vt:lpstr>TYNDP 2018– Scenario results- electricity supply </vt:lpstr>
      <vt:lpstr>TYNDP 2018– Scenario results- Increase in RES </vt:lpstr>
      <vt:lpstr>TYNDP 2018– Scenario results- emission reductions</vt:lpstr>
      <vt:lpstr>TYNDP 2018– Scenario results- marginal cost</vt:lpstr>
      <vt:lpstr>TYNDP 2018– Projects – Mid term </vt:lpstr>
      <vt:lpstr>TYNDP 2018– Projects – Long term </vt:lpstr>
      <vt:lpstr>TYNDP 2018– Projects – Future</vt:lpstr>
      <vt:lpstr>TYNDP 2018– Projects – All projects</vt:lpstr>
      <vt:lpstr>[5]  Other Changes are coming: Tomorrow </vt:lpstr>
      <vt:lpstr>Many thanks for your patience!</vt:lpstr>
      <vt:lpstr>PowerPoint Presentation</vt:lpstr>
    </vt:vector>
  </TitlesOfParts>
  <Company>EUI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Glachant, Jean-Michel</cp:lastModifiedBy>
  <cp:revision>110</cp:revision>
  <dcterms:created xsi:type="dcterms:W3CDTF">2012-11-28T14:19:22Z</dcterms:created>
  <dcterms:modified xsi:type="dcterms:W3CDTF">2018-10-10T03:15:12Z</dcterms:modified>
</cp:coreProperties>
</file>