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548" r:id="rId3"/>
    <p:sldId id="1350" r:id="rId4"/>
    <p:sldId id="1485" r:id="rId5"/>
    <p:sldId id="1416" r:id="rId6"/>
    <p:sldId id="1488" r:id="rId7"/>
    <p:sldId id="1486" r:id="rId8"/>
    <p:sldId id="1487" r:id="rId9"/>
    <p:sldId id="1489" r:id="rId10"/>
    <p:sldId id="1349" r:id="rId11"/>
    <p:sldId id="1473" r:id="rId12"/>
    <p:sldId id="1352" r:id="rId1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099FF"/>
    <a:srgbClr val="FF6600"/>
    <a:srgbClr val="1A8D17"/>
    <a:srgbClr val="FFCCCC"/>
    <a:srgbClr val="FF5050"/>
    <a:srgbClr val="D3D3D3"/>
    <a:srgbClr val="B6B6B6"/>
    <a:srgbClr val="CBCBC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50000" autoAdjust="0"/>
  </p:normalViewPr>
  <p:slideViewPr>
    <p:cSldViewPr>
      <p:cViewPr>
        <p:scale>
          <a:sx n="115" d="100"/>
          <a:sy n="115" d="100"/>
        </p:scale>
        <p:origin x="-416" y="-9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B16F7D-0B73-4292-B88E-C460114E11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91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689998"/>
            <a:ext cx="5438775" cy="44436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38D7EC-6D51-45DE-AC1F-88510BEA1C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797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65D33A-CB76-4477-B215-1D0FA424345A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06789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4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5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3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6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4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7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2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8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C9EE60F-E201-4485-9338-1B3D6245975A}" type="slidenum">
              <a:rPr lang="fr-FR" altLang="it-IT" sz="1200" smtClean="0">
                <a:latin typeface="Arial" pitchFamily="34" charset="0"/>
              </a:rPr>
              <a:pPr eaLnBrk="1" hangingPunct="1"/>
              <a:t>10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5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F31621-49D7-43C4-8C9C-74769EC776D4}" type="slidenum">
              <a:rPr lang="en-US" altLang="zh-CN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6791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1F04-D907-42D6-8C16-7E2D68EE34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471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CA865-6673-4DF5-A88E-0B819C48D7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79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D8F8-0811-4B19-8FAC-8D9495F872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943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1221E-16F3-471B-9198-797646E3B2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5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0" y="857250"/>
            <a:ext cx="1357313" cy="6000750"/>
          </a:xfrm>
          <a:prstGeom prst="rect">
            <a:avLst/>
          </a:prstGeom>
          <a:solidFill>
            <a:srgbClr val="388896"/>
          </a:solidFill>
          <a:ln w="9525">
            <a:solidFill>
              <a:srgbClr val="388896"/>
            </a:solidFill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400">
              <a:solidFill>
                <a:srgbClr val="F2F2F2"/>
              </a:solidFill>
              <a:latin typeface="Calibri" pitchFamily="34" charset="0"/>
            </a:endParaRPr>
          </a:p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lvl="2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1643063" y="1285875"/>
            <a:ext cx="7215187" cy="36513"/>
          </a:xfrm>
          <a:prstGeom prst="rect">
            <a:avLst/>
          </a:prstGeom>
          <a:solidFill>
            <a:srgbClr val="388896"/>
          </a:solidFill>
          <a:ln w="9525">
            <a:solidFill>
              <a:srgbClr val="388896"/>
            </a:solidFill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400">
              <a:solidFill>
                <a:srgbClr val="F2F2F2"/>
              </a:solidFill>
              <a:latin typeface="Calibri" pitchFamily="34" charset="0"/>
            </a:endParaRPr>
          </a:p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lvl="2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endParaRPr lang="fr-FR">
              <a:latin typeface="Calibri" pitchFamily="34" charset="0"/>
            </a:endParaRPr>
          </a:p>
        </p:txBody>
      </p:sp>
      <p:grpSp>
        <p:nvGrpSpPr>
          <p:cNvPr id="7" name="Groupe 7"/>
          <p:cNvGrpSpPr>
            <a:grpSpLocks noChangeAspect="1"/>
          </p:cNvGrpSpPr>
          <p:nvPr userDrawn="1"/>
        </p:nvGrpSpPr>
        <p:grpSpPr bwMode="auto">
          <a:xfrm>
            <a:off x="0" y="188913"/>
            <a:ext cx="1368425" cy="630237"/>
            <a:chOff x="0" y="214313"/>
            <a:chExt cx="2360613" cy="1089025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4313"/>
              <a:ext cx="2360613" cy="108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2196000" cy="13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Espace réservé du contenu 2"/>
          <p:cNvSpPr>
            <a:spLocks noGrp="1"/>
          </p:cNvSpPr>
          <p:nvPr>
            <p:ph idx="11"/>
          </p:nvPr>
        </p:nvSpPr>
        <p:spPr>
          <a:xfrm>
            <a:off x="5286825" y="1699653"/>
            <a:ext cx="3455783" cy="4759480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solidFill>
                  <a:srgbClr val="388896"/>
                </a:solidFill>
              </a:defRPr>
            </a:lvl1pPr>
            <a:lvl2pPr algn="just">
              <a:spcBef>
                <a:spcPts val="600"/>
              </a:spcBef>
              <a:spcAft>
                <a:spcPts val="600"/>
              </a:spcAft>
              <a:defRPr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918" y="1701800"/>
            <a:ext cx="3455783" cy="4759480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solidFill>
                  <a:srgbClr val="388896"/>
                </a:solidFill>
              </a:defRPr>
            </a:lvl1pPr>
            <a:lvl2pPr algn="just">
              <a:spcBef>
                <a:spcPts val="600"/>
              </a:spcBef>
              <a:spcAft>
                <a:spcPts val="600"/>
              </a:spcAft>
              <a:defRPr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6929486" cy="11430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8625" y="6286500"/>
            <a:ext cx="566738" cy="365125"/>
          </a:xfrm>
          <a:ln>
            <a:solidFill>
              <a:srgbClr val="388896"/>
            </a:solidFill>
          </a:ln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7CF874-0B0D-4EC6-9A6D-155AAABC3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381125" y="6461125"/>
            <a:ext cx="35210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Strictement confidentiel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48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08088"/>
            <a:ext cx="7493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6300" y="1196975"/>
            <a:ext cx="826611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4413"/>
            <a:ext cx="9144000" cy="5032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space réservé du texte 2"/>
          <p:cNvSpPr>
            <a:spLocks/>
          </p:cNvSpPr>
          <p:nvPr/>
        </p:nvSpPr>
        <p:spPr bwMode="auto">
          <a:xfrm>
            <a:off x="71438" y="6154738"/>
            <a:ext cx="1368425" cy="355600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>
                <a:solidFill>
                  <a:schemeClr val="bg1"/>
                </a:solidFill>
                <a:latin typeface="Futura Lt BT" pitchFamily="34" charset="0"/>
              </a:rPr>
              <a:t>Introduction</a:t>
            </a:r>
          </a:p>
        </p:txBody>
      </p:sp>
      <p:sp>
        <p:nvSpPr>
          <p:cNvPr id="10" name="Espace réservé du texte 2"/>
          <p:cNvSpPr>
            <a:spLocks/>
          </p:cNvSpPr>
          <p:nvPr/>
        </p:nvSpPr>
        <p:spPr bwMode="auto">
          <a:xfrm>
            <a:off x="7740650" y="6154738"/>
            <a:ext cx="1368425" cy="354012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Conclusions</a:t>
            </a:r>
            <a:endParaRPr lang="fr-FR" sz="1200" dirty="0">
              <a:solidFill>
                <a:schemeClr val="bg1"/>
              </a:solidFill>
              <a:latin typeface="Futura Lt BT" pitchFamily="34" charset="0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07125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Impact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</a:t>
            </a:r>
            <a:r>
              <a:rPr lang="fr-FR" sz="1200" baseline="0" dirty="0" err="1" smtClean="0">
                <a:solidFill>
                  <a:schemeClr val="bg1"/>
                </a:solidFill>
                <a:latin typeface="Futura Lt BT" pitchFamily="34" charset="0"/>
              </a:rPr>
              <a:t>Mkt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design sur la séquence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04963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La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 séquence de marchés</a:t>
            </a:r>
            <a:endParaRPr lang="fr-FR" sz="1200" dirty="0">
              <a:solidFill>
                <a:schemeClr val="bg1"/>
              </a:solidFill>
              <a:latin typeface="Futura Lt BT" pitchFamily="34" charset="0"/>
              <a:cs typeface="+mn-cs"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673600" y="6154738"/>
            <a:ext cx="1366838" cy="360362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Cas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d’étude </a:t>
            </a:r>
          </a:p>
          <a:p>
            <a:pPr algn="ctr">
              <a:lnSpc>
                <a:spcPct val="70000"/>
              </a:lnSpc>
              <a:defRPr/>
            </a:pP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(France)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138488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Le </a:t>
            </a:r>
            <a:r>
              <a:rPr lang="fr-FR" sz="1200" dirty="0" err="1" smtClean="0">
                <a:solidFill>
                  <a:schemeClr val="bg1"/>
                </a:solidFill>
                <a:latin typeface="Futura Lt BT" pitchFamily="34" charset="0"/>
              </a:rPr>
              <a:t>market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design du temps réel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3444"/>
            <a:ext cx="8993688" cy="990600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0" y="1526937"/>
            <a:ext cx="9001156" cy="4572000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  <a:lvl2pPr>
              <a:defRPr>
                <a:latin typeface="Futura Lt BT" pitchFamily="34" charset="0"/>
              </a:defRPr>
            </a:lvl2pPr>
            <a:lvl3pPr>
              <a:defRPr>
                <a:latin typeface="Futura Lt BT" pitchFamily="34" charset="0"/>
              </a:defRPr>
            </a:lvl3pPr>
            <a:lvl4pPr>
              <a:defRPr>
                <a:latin typeface="Futura Lt BT" pitchFamily="34" charset="0"/>
              </a:defRPr>
            </a:lvl4pPr>
            <a:lvl5pPr>
              <a:defRPr>
                <a:latin typeface="Futura Lt BT" pitchFamily="34" charset="0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Futura Lt BT" pitchFamily="34" charset="0"/>
              </a:defRPr>
            </a:lvl1pPr>
          </a:lstStyle>
          <a:p>
            <a:pPr>
              <a:defRPr/>
            </a:pPr>
            <a:fld id="{935AA332-C625-4417-B343-87E512066106}" type="slidenum">
              <a:rPr lang="fr-FR"/>
              <a:pPr>
                <a:defRPr/>
              </a:pPr>
              <a:t>‹#›</a:t>
            </a:fld>
            <a:r>
              <a:rPr lang="fr-FR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4894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7E32E-DD60-410C-B8CA-2D884D3A40F2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6E7F1-5AD2-44A9-81F4-C29BE750D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FD489-44A5-4D82-B7F1-F7B03DD56A52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8BA7B-BD0B-44FC-97AD-029EAA6C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D83B8E-30EC-4B67-A502-CF2049148E93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AE663D-F85D-4A7B-B8E0-B9700AD32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97AEC-852F-4FBF-9165-540D9F583DDE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34DE8-8B4F-41CE-B232-E88CE31C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2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0BBA9-3AE1-4994-90D4-1B5B3CC72851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08BEA-2655-4745-B684-0D7BC37C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F206-A600-4166-8F70-67DE4D521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727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2B3635-A20A-460D-8FFC-0C75E9EAB49C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87B633-0DCD-496A-979B-C0224C843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8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F9006E-E549-42FA-867F-D59A3BD1E3E6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6489D-6C93-4043-9ABC-382E61366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4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5477C-6DDA-49DE-9A81-FAE044F0D95F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C70B9-6E25-4088-B91C-6E0F7AD7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8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39416-84DA-47F7-B39A-DA9527A78C17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0781A-DED7-4B7B-8076-F09E17E6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8FC0-90CB-4D17-BA56-CED701DCCDA2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CD269-3C06-4E6C-BFEF-EC50B1395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8432A-A3C0-4CBE-8342-9B681B3EED7B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2D4EE8-A0F5-42B4-9212-61012A543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59B0-0684-46DF-B090-10370DA7FC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28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1CF0-965A-4DD9-A040-A1DE9EB142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236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8916-518F-4CA3-81F6-205D1C49F6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442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7835-6122-4EF0-9DEF-96A25C6BFD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8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E338-08DB-44B1-9BC9-D2E2018582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013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2F76-C638-463F-B5C6-C6873D3BAA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016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7F92-43E8-4B4B-AC96-0082D167BB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3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66084D4A-6C1F-4B1B-9A65-EE8A79124F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1000" b="1" dirty="0" smtClean="0">
                <a:solidFill>
                  <a:srgbClr val="FF6600"/>
                </a:solidFill>
                <a:latin typeface="Cambria" pitchFamily="18" charset="0"/>
                <a:ea typeface="宋体" charset="-122"/>
              </a:rPr>
              <a:t>www.florence-school.eu</a:t>
            </a:r>
            <a:endParaRPr lang="en-US" altLang="zh-CN" sz="1000" dirty="0" smtClean="0">
              <a:solidFill>
                <a:srgbClr val="FF6600"/>
              </a:solidFill>
              <a:latin typeface="Cambria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703388"/>
            <a:ext cx="795496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544016" y="1958975"/>
            <a:ext cx="6836296" cy="1470025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3200" b="1" dirty="0" smtClean="0"/>
              <a:t>Digital Transformation: A Compass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29000"/>
            <a:ext cx="6400800" cy="14398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FSR Research</a:t>
            </a:r>
            <a:endParaRPr lang="en-US" altLang="zh-CN" sz="2800" b="1" i="1" dirty="0" smtClean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18</a:t>
            </a:r>
            <a:r>
              <a:rPr lang="en-US" altLang="zh-CN" sz="2800" b="1" i="1" baseline="30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th</a:t>
            </a: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June</a:t>
            </a:r>
            <a:endParaRPr lang="en-US" altLang="zh-CN" sz="2800" b="1" i="1" dirty="0" smtClean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060104" y="5229200"/>
            <a:ext cx="6400800" cy="14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Jean-Michel </a:t>
            </a:r>
            <a:r>
              <a:rPr lang="en-US" altLang="zh-CN" sz="2400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Glachant</a:t>
            </a:r>
            <a:endParaRPr lang="en-US" altLang="zh-CN" sz="2400" i="1" dirty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Director Florence School of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064896" cy="864096"/>
          </a:xfrm>
        </p:spPr>
        <p:txBody>
          <a:bodyPr/>
          <a:lstStyle/>
          <a:p>
            <a:r>
              <a:rPr lang="fr-FR" altLang="it-IT" sz="2000" dirty="0" smtClean="0"/>
              <a:t>As </a:t>
            </a:r>
            <a:r>
              <a:rPr lang="fr-FR" altLang="it-IT" sz="2000" dirty="0" err="1" smtClean="0"/>
              <a:t>you</a:t>
            </a:r>
            <a:r>
              <a:rPr lang="fr-FR" altLang="it-IT" sz="2000" dirty="0" smtClean="0"/>
              <a:t> have </a:t>
            </a:r>
            <a:r>
              <a:rPr lang="fr-FR" altLang="it-IT" sz="2000" dirty="0" err="1" smtClean="0"/>
              <a:t>seen</a:t>
            </a:r>
            <a:r>
              <a:rPr lang="fr-FR" altLang="it-IT" sz="2000" dirty="0" smtClean="0"/>
              <a:t>, ‘</a:t>
            </a:r>
            <a:r>
              <a:rPr lang="fr-FR" altLang="it-IT" sz="2000" dirty="0" err="1" smtClean="0"/>
              <a:t>Electricity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Reforms</a:t>
            </a:r>
            <a:r>
              <a:rPr lang="fr-FR" altLang="it-IT" sz="2000" dirty="0" smtClean="0"/>
              <a:t>’ are </a:t>
            </a:r>
            <a:r>
              <a:rPr lang="fr-FR" altLang="it-IT" sz="2000" dirty="0" err="1" smtClean="0"/>
              <a:t>both</a:t>
            </a:r>
            <a:r>
              <a:rPr lang="fr-FR" altLang="it-IT" sz="2000" dirty="0" smtClean="0"/>
              <a:t> </a:t>
            </a:r>
            <a:br>
              <a:rPr lang="fr-FR" altLang="it-IT" sz="2000" dirty="0" smtClean="0"/>
            </a:br>
            <a:r>
              <a:rPr lang="fr-FR" altLang="it-IT" sz="2000" dirty="0" err="1" smtClean="0"/>
              <a:t>wedding</a:t>
            </a:r>
            <a:r>
              <a:rPr lang="fr-FR" altLang="it-IT" sz="2000" dirty="0" smtClean="0"/>
              <a:t> &amp; </a:t>
            </a:r>
            <a:r>
              <a:rPr lang="fr-FR" altLang="it-IT" sz="2000" dirty="0" err="1" smtClean="0"/>
              <a:t>weight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watching</a:t>
            </a:r>
            <a:r>
              <a:rPr lang="fr-FR" altLang="it-IT" sz="2000" dirty="0" smtClean="0"/>
              <a:t> issue: It </a:t>
            </a:r>
            <a:r>
              <a:rPr lang="fr-FR" altLang="it-IT" sz="2000" dirty="0" err="1" smtClean="0"/>
              <a:t>is</a:t>
            </a:r>
            <a:r>
              <a:rPr lang="fr-FR" altLang="it-IT" sz="2000" dirty="0" smtClean="0"/>
              <a:t> </a:t>
            </a:r>
            <a:r>
              <a:rPr lang="fr-FR" alt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rewarding</a:t>
            </a:r>
            <a:r>
              <a:rPr lang="fr-FR" altLang="it-IT" sz="2000" dirty="0" smtClean="0"/>
              <a:t> &amp; </a:t>
            </a:r>
            <a:r>
              <a:rPr lang="fr-FR" alt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demanding</a:t>
            </a:r>
            <a:r>
              <a:rPr lang="fr-FR" altLang="it-IT" sz="2000" dirty="0" smtClean="0"/>
              <a:t> </a:t>
            </a:r>
            <a:r>
              <a:rPr lang="fr-FR" altLang="it-IT" sz="2000" dirty="0" smtClean="0">
                <a:sym typeface="Wingdings" panose="05000000000000000000" pitchFamily="2" charset="2"/>
              </a:rPr>
              <a:t> </a:t>
            </a:r>
            <a:br>
              <a:rPr lang="fr-FR" altLang="it-IT" sz="2000" dirty="0" smtClean="0">
                <a:sym typeface="Wingdings" panose="05000000000000000000" pitchFamily="2" charset="2"/>
              </a:rPr>
            </a:br>
            <a:r>
              <a:rPr lang="fr-FR" altLang="it-IT" sz="2000" dirty="0" err="1" smtClean="0"/>
              <a:t>Many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thanks</a:t>
            </a:r>
            <a:r>
              <a:rPr lang="fr-FR" altLang="it-IT" sz="2000" dirty="0" smtClean="0"/>
              <a:t> for </a:t>
            </a:r>
            <a:r>
              <a:rPr lang="fr-FR" altLang="it-IT" sz="2000" dirty="0" err="1" smtClean="0"/>
              <a:t>your</a:t>
            </a:r>
            <a:r>
              <a:rPr lang="fr-FR" altLang="it-IT" sz="2000" dirty="0" smtClean="0"/>
              <a:t> patience!</a:t>
            </a:r>
          </a:p>
        </p:txBody>
      </p:sp>
      <p:pic>
        <p:nvPicPr>
          <p:cNvPr id="7" name="Picture 6" descr="Gjm_Photo_Jan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839636"/>
            <a:ext cx="3857652" cy="2893239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4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F6A046-5F0B-471C-A83A-F0819CF1B8EA}" type="slidenum">
              <a:rPr lang="en-US" altLang="zh-CN" sz="1200" smtClean="0">
                <a:solidFill>
                  <a:schemeClr val="bg2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200" dirty="0" smtClean="0">
              <a:solidFill>
                <a:schemeClr val="bg2"/>
              </a:solidFill>
              <a:ea typeface="SimSun" pitchFamily="2" charset="-122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4105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itle 1"/>
          <p:cNvSpPr txBox="1">
            <a:spLocks/>
          </p:cNvSpPr>
          <p:nvPr/>
        </p:nvSpPr>
        <p:spPr bwMode="auto">
          <a:xfrm>
            <a:off x="611188" y="1939925"/>
            <a:ext cx="7772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chemeClr val="bg2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2"/>
                </a:solidFill>
                <a:ea typeface="SimSun" pitchFamily="2" charset="-122"/>
              </a:rPr>
              <a:t>Email: </a:t>
            </a:r>
            <a:r>
              <a:rPr lang="en-US" altLang="en-US" b="1" dirty="0">
                <a:solidFill>
                  <a:schemeClr val="bg2"/>
                </a:solidFill>
                <a:ea typeface="SimSun" pitchFamily="2" charset="-122"/>
              </a:rPr>
              <a:t>jean-michel.glachant@eui.eu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B0F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Follow me on Twitter</a:t>
            </a:r>
            <a:r>
              <a:rPr lang="en-US" altLang="en-US" b="1" dirty="0">
                <a:solidFill>
                  <a:srgbClr val="FF6600"/>
                </a:solidFill>
                <a:ea typeface="SimSun" pitchFamily="2" charset="-122"/>
              </a:rPr>
              <a:t>: @</a:t>
            </a:r>
            <a:r>
              <a:rPr lang="en-US" altLang="en-US" b="1" dirty="0" err="1" smtClean="0">
                <a:solidFill>
                  <a:srgbClr val="FF6600"/>
                </a:solidFill>
                <a:ea typeface="SimSun" pitchFamily="2" charset="-122"/>
              </a:rPr>
              <a:t>JMGlachant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 ~ 38 000 tweets…</a:t>
            </a: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ea typeface="SimSun" pitchFamily="2" charset="-122"/>
              </a:rPr>
              <a:t>Web </a:t>
            </a:r>
            <a:r>
              <a:rPr lang="en-US" altLang="en-US" b="1" dirty="0">
                <a:solidFill>
                  <a:srgbClr val="002060"/>
                </a:solidFill>
                <a:ea typeface="SimSun" pitchFamily="2" charset="-122"/>
              </a:rPr>
              <a:t>site: http://www.florence-school.eu</a:t>
            </a:r>
          </a:p>
        </p:txBody>
      </p:sp>
    </p:spTree>
    <p:extLst>
      <p:ext uri="{BB962C8B-B14F-4D97-AF65-F5344CB8AC3E}">
        <p14:creationId xmlns:p14="http://schemas.microsoft.com/office/powerpoint/2010/main" val="33581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836712"/>
            <a:ext cx="6059016" cy="652934"/>
          </a:xfrm>
        </p:spPr>
        <p:txBody>
          <a:bodyPr/>
          <a:lstStyle/>
          <a:p>
            <a:r>
              <a:rPr lang="en-US" sz="2400" dirty="0" smtClean="0"/>
              <a:t>I was born in </a:t>
            </a:r>
            <a:r>
              <a:rPr lang="en-US" sz="2400" dirty="0" smtClean="0"/>
              <a:t>a non-digital world…</a:t>
            </a:r>
            <a:br>
              <a:rPr lang="en-US" sz="2400" dirty="0" smtClean="0"/>
            </a:br>
            <a:r>
              <a:rPr lang="en-US" sz="2400" dirty="0" smtClean="0"/>
              <a:t>and had a lot to catch up…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19" descr="1960 boucherie-001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1- Digitalisation is </a:t>
            </a:r>
            <a:r>
              <a:rPr lang="en-GB" sz="2400" u="sng" dirty="0" smtClean="0"/>
              <a:t>digital coding</a:t>
            </a:r>
          </a:p>
          <a:p>
            <a:endParaRPr lang="en-GB" sz="2400" dirty="0" smtClean="0"/>
          </a:p>
          <a:p>
            <a:r>
              <a:rPr lang="en-GB" sz="2400" dirty="0" smtClean="0"/>
              <a:t>2- This coding calls for </a:t>
            </a:r>
            <a:r>
              <a:rPr lang="en-GB" sz="2400" u="sng" dirty="0" smtClean="0"/>
              <a:t>infrastructures</a:t>
            </a:r>
          </a:p>
          <a:p>
            <a:endParaRPr lang="en-GB" sz="2400" dirty="0" smtClean="0"/>
          </a:p>
          <a:p>
            <a:r>
              <a:rPr lang="en-GB" sz="2400" dirty="0" smtClean="0"/>
              <a:t>3- These infrastructures lead to </a:t>
            </a:r>
            <a:r>
              <a:rPr lang="en-GB" sz="2400" u="sng" dirty="0" smtClean="0"/>
              <a:t>Platforms</a:t>
            </a:r>
          </a:p>
          <a:p>
            <a:endParaRPr lang="en-GB" sz="2400" dirty="0" smtClean="0"/>
          </a:p>
          <a:p>
            <a:r>
              <a:rPr lang="en-GB" sz="2400" dirty="0" smtClean="0"/>
              <a:t>4- Beyond these Platforms: coming </a:t>
            </a:r>
            <a:r>
              <a:rPr lang="en-GB" sz="2400" u="sng" dirty="0" smtClean="0"/>
              <a:t>digital world</a:t>
            </a:r>
          </a:p>
          <a:p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 smtClean="0">
                <a:solidFill>
                  <a:srgbClr val="FF0000"/>
                </a:solidFill>
              </a:rPr>
              <a:t>5- What’s up for electricity there? After Summer</a:t>
            </a:r>
            <a:r>
              <a:rPr lang="en-GB" sz="2400" dirty="0" smtClean="0"/>
              <a:t>) </a:t>
            </a:r>
            <a:endParaRPr lang="en-GB" sz="24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fr-FR" sz="32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+ 1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91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Human computation devices become digital, 75 years ago</a:t>
            </a:r>
            <a:endParaRPr lang="en-GB" altLang="it-IT" sz="1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800" dirty="0" smtClean="0">
                <a:latin typeface="Verdana" pitchFamily="34" charset="0"/>
              </a:rPr>
              <a:t>(1) </a:t>
            </a:r>
            <a:r>
              <a:rPr lang="en-GB" altLang="it-IT" sz="1800" dirty="0" smtClean="0">
                <a:latin typeface="Verdana" pitchFamily="34" charset="0"/>
              </a:rPr>
              <a:t>Computation was </a:t>
            </a:r>
            <a:r>
              <a:rPr lang="en-GB" altLang="it-IT" sz="1800" u="sng" dirty="0" smtClean="0">
                <a:latin typeface="Verdana" pitchFamily="34" charset="0"/>
              </a:rPr>
              <a:t>analogic</a:t>
            </a:r>
            <a:r>
              <a:rPr lang="en-GB" altLang="it-IT" sz="1800" dirty="0" smtClean="0">
                <a:latin typeface="Verdana" pitchFamily="34" charset="0"/>
              </a:rPr>
              <a:t> since 1stC BC, to the “slide rule” using logarithms in XVII C; and became </a:t>
            </a:r>
            <a:r>
              <a:rPr lang="en-GB" altLang="it-IT" sz="1800" u="sng" dirty="0" smtClean="0">
                <a:latin typeface="Verdana" pitchFamily="34" charset="0"/>
              </a:rPr>
              <a:t>digital</a:t>
            </a:r>
            <a:r>
              <a:rPr lang="en-GB" altLang="it-IT" sz="1800" dirty="0" smtClean="0">
                <a:latin typeface="Verdana" pitchFamily="34" charset="0"/>
              </a:rPr>
              <a:t> (0,1) in 1940, for US – UK armies</a:t>
            </a:r>
            <a:endParaRPr lang="en-GB" altLang="it-IT" sz="18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800" dirty="0" smtClean="0">
                <a:latin typeface="Verdana" pitchFamily="34" charset="0"/>
              </a:rPr>
              <a:t>(2) </a:t>
            </a:r>
            <a:r>
              <a:rPr lang="en-GB" altLang="it-IT" sz="1800" dirty="0" smtClean="0">
                <a:latin typeface="Verdana" pitchFamily="34" charset="0"/>
              </a:rPr>
              <a:t>All </a:t>
            </a:r>
            <a:r>
              <a:rPr lang="en-GB" altLang="it-IT" sz="1800" b="1" u="sng" dirty="0" smtClean="0">
                <a:latin typeface="Verdana" pitchFamily="34" charset="0"/>
              </a:rPr>
              <a:t>Data</a:t>
            </a:r>
            <a:r>
              <a:rPr lang="en-GB" altLang="it-IT" sz="1800" dirty="0" smtClean="0">
                <a:latin typeface="Verdana" pitchFamily="34" charset="0"/>
              </a:rPr>
              <a:t> are made digital; all kinds of data (numbers, letters, sounds, images, etc.)</a:t>
            </a:r>
            <a:endParaRPr lang="en-GB" altLang="it-IT" sz="18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800" dirty="0" smtClean="0">
                <a:latin typeface="Verdana" pitchFamily="34" charset="0"/>
              </a:rPr>
              <a:t>(3) </a:t>
            </a:r>
            <a:r>
              <a:rPr lang="en-GB" altLang="it-IT" sz="1800" dirty="0" smtClean="0">
                <a:latin typeface="Verdana" pitchFamily="34" charset="0"/>
              </a:rPr>
              <a:t>All </a:t>
            </a:r>
            <a:r>
              <a:rPr lang="en-GB" altLang="it-IT" sz="1800" b="1" u="sng" dirty="0" smtClean="0">
                <a:latin typeface="Verdana" pitchFamily="34" charset="0"/>
              </a:rPr>
              <a:t>Programs</a:t>
            </a:r>
            <a:r>
              <a:rPr lang="en-GB" altLang="it-IT" sz="1800" dirty="0" smtClean="0">
                <a:latin typeface="Verdana" pitchFamily="34" charset="0"/>
              </a:rPr>
              <a:t> (i</a:t>
            </a:r>
            <a:r>
              <a:rPr lang="en-GB" altLang="it-IT" sz="1800" dirty="0" smtClean="0">
                <a:latin typeface="Verdana" pitchFamily="34" charset="0"/>
              </a:rPr>
              <a:t>nstructions, codes, algorithms, </a:t>
            </a:r>
            <a:r>
              <a:rPr lang="en-GB" altLang="it-IT" sz="1800" dirty="0" err="1" smtClean="0">
                <a:latin typeface="Verdana" pitchFamily="34" charset="0"/>
              </a:rPr>
              <a:t>etc</a:t>
            </a:r>
            <a:r>
              <a:rPr lang="en-GB" altLang="it-IT" sz="1800" dirty="0" smtClean="0">
                <a:latin typeface="Verdana" pitchFamily="34" charset="0"/>
              </a:rPr>
              <a:t>) are made digital too</a:t>
            </a:r>
            <a:endParaRPr lang="en-GB" altLang="it-IT" sz="18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800" dirty="0" smtClean="0">
                <a:latin typeface="Verdana" pitchFamily="34" charset="0"/>
              </a:rPr>
              <a:t>(4) </a:t>
            </a:r>
            <a:r>
              <a:rPr lang="en-GB" altLang="it-IT" sz="1800" dirty="0" smtClean="0">
                <a:latin typeface="Verdana" pitchFamily="34" charset="0"/>
              </a:rPr>
              <a:t>All </a:t>
            </a:r>
            <a:r>
              <a:rPr lang="en-GB" altLang="it-IT" sz="1800" b="1" u="sng" dirty="0" smtClean="0">
                <a:latin typeface="Verdana" pitchFamily="34" charset="0"/>
              </a:rPr>
              <a:t>M</a:t>
            </a:r>
            <a:r>
              <a:rPr lang="en-GB" altLang="it-IT" sz="1800" b="1" u="sng" dirty="0" smtClean="0">
                <a:latin typeface="Verdana" pitchFamily="34" charset="0"/>
              </a:rPr>
              <a:t>achines</a:t>
            </a:r>
            <a:r>
              <a:rPr lang="en-GB" altLang="it-IT" sz="1800" dirty="0" smtClean="0">
                <a:latin typeface="Verdana" pitchFamily="34" charset="0"/>
              </a:rPr>
              <a:t> operating with digital data &amp; digital programs are “programmable”; hence “smart”,  being “open” as “re-programmable”</a:t>
            </a:r>
            <a:endParaRPr lang="en-GB" altLang="it-IT" sz="1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Digital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Coding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Computing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6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2. </a:t>
            </a: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These Digital codes (as data and programmes) can be…</a:t>
            </a:r>
            <a:endParaRPr lang="en-GB" altLang="it-IT" sz="1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 indent="-342900">
              <a:buAutoNum type="arabicParenBoth"/>
            </a:pPr>
            <a:r>
              <a:rPr lang="en-GB" altLang="it-IT" sz="1800" dirty="0" smtClean="0">
                <a:latin typeface="Verdana" pitchFamily="34" charset="0"/>
              </a:rPr>
              <a:t>stored, transported, exchanged, reproduced, copied, combined, etc…</a:t>
            </a:r>
          </a:p>
          <a:p>
            <a:pPr lvl="1" indent="-342900">
              <a:buAutoNum type="arabicParenBoth"/>
            </a:pPr>
            <a:r>
              <a:rPr lang="en-GB" altLang="it-IT" sz="1800" dirty="0" smtClean="0">
                <a:latin typeface="Verdana" pitchFamily="34" charset="0"/>
              </a:rPr>
              <a:t>… </a:t>
            </a:r>
            <a:r>
              <a:rPr lang="en-GB" altLang="it-IT" sz="1800" dirty="0" smtClean="0">
                <a:latin typeface="Verdana" pitchFamily="34" charset="0"/>
              </a:rPr>
              <a:t>and used in automated or semi-automated “command &amp; control” and “decision making” processes</a:t>
            </a:r>
          </a:p>
          <a:p>
            <a:pPr lvl="1" indent="-342900">
              <a:buAutoNum type="arabicParenBoth"/>
            </a:pPr>
            <a:r>
              <a:rPr lang="en-GB" altLang="it-IT" sz="1800" dirty="0" smtClean="0">
                <a:latin typeface="Verdana" pitchFamily="34" charset="0"/>
              </a:rPr>
              <a:t>Information-</a:t>
            </a:r>
            <a:r>
              <a:rPr lang="en-GB" altLang="it-IT" sz="1800" dirty="0">
                <a:latin typeface="Verdana" pitchFamily="34" charset="0"/>
              </a:rPr>
              <a:t>b</a:t>
            </a:r>
            <a:r>
              <a:rPr lang="en-GB" altLang="it-IT" sz="1800" dirty="0" smtClean="0">
                <a:latin typeface="Verdana" pitchFamily="34" charset="0"/>
              </a:rPr>
              <a:t>ased society; once invented, digital codes are quite easy &amp; cheap to reproduce if… infrastructures are ready</a:t>
            </a:r>
          </a:p>
          <a:p>
            <a:pPr lvl="1" indent="-342900">
              <a:buAutoNum type="arabicParenBoth"/>
            </a:pPr>
            <a:endParaRPr lang="en-GB" altLang="it-IT" sz="1800" dirty="0">
              <a:latin typeface="Verdan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it-IT" sz="1800" dirty="0" smtClean="0">
                <a:latin typeface="Verdana" pitchFamily="34" charset="0"/>
              </a:rPr>
              <a:t>a totally new universe: </a:t>
            </a:r>
          </a:p>
          <a:p>
            <a:pPr marL="0" indent="0">
              <a:buNone/>
            </a:pPr>
            <a:r>
              <a:rPr lang="en-GB" altLang="it-IT" sz="1800" dirty="0" smtClean="0">
                <a:latin typeface="Verdana" pitchFamily="34" charset="0"/>
              </a:rPr>
              <a:t>World1- to speak; World2- to write; World3- to digitalize </a:t>
            </a:r>
            <a:r>
              <a:rPr lang="en-GB" altLang="it-IT" sz="1800" dirty="0" smtClean="0">
                <a:latin typeface="Verdana" pitchFamily="34" charset="0"/>
                <a:sym typeface="Wingdings" panose="05000000000000000000" pitchFamily="2" charset="2"/>
              </a:rPr>
              <a:t></a:t>
            </a:r>
            <a:endParaRPr lang="en-GB" altLang="it-IT" sz="1800" dirty="0" smtClean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Digital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Coding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Computing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7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ICTs: Infrastructures for digital coding storage, exchange, &amp; use</a:t>
            </a:r>
            <a:endParaRPr lang="en-GB" altLang="it-IT" sz="1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800" dirty="0" smtClean="0">
                <a:latin typeface="Verdana" pitchFamily="34" charset="0"/>
              </a:rPr>
              <a:t>(1) </a:t>
            </a:r>
            <a:r>
              <a:rPr lang="en-GB" altLang="it-IT" sz="1800" dirty="0" smtClean="0">
                <a:latin typeface="Verdana" pitchFamily="34" charset="0"/>
              </a:rPr>
              <a:t>Computers are mainframes till 80’; In 80’ </a:t>
            </a:r>
            <a:r>
              <a:rPr lang="en-GB" altLang="it-IT" sz="1800" b="1" u="sng" dirty="0" smtClean="0">
                <a:latin typeface="Verdana" pitchFamily="34" charset="0"/>
              </a:rPr>
              <a:t>PCs</a:t>
            </a:r>
            <a:r>
              <a:rPr lang="en-GB" altLang="it-IT" sz="1800" dirty="0" smtClean="0">
                <a:latin typeface="Verdana" pitchFamily="34" charset="0"/>
              </a:rPr>
              <a:t> start</a:t>
            </a:r>
            <a:endParaRPr lang="en-GB" altLang="it-IT" sz="18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800" dirty="0" smtClean="0">
                <a:latin typeface="Verdana" pitchFamily="34" charset="0"/>
              </a:rPr>
              <a:t>(2) </a:t>
            </a:r>
            <a:r>
              <a:rPr lang="en-GB" altLang="it-IT" sz="1800" dirty="0" smtClean="0">
                <a:latin typeface="Verdana" pitchFamily="34" charset="0"/>
              </a:rPr>
              <a:t>In the 90’ we got “</a:t>
            </a:r>
            <a:r>
              <a:rPr lang="en-GB" altLang="it-IT" sz="1800" b="1" dirty="0" smtClean="0">
                <a:latin typeface="Verdana" pitchFamily="34" charset="0"/>
              </a:rPr>
              <a:t>Internet</a:t>
            </a:r>
            <a:r>
              <a:rPr lang="en-GB" altLang="it-IT" sz="1800" dirty="0" smtClean="0">
                <a:latin typeface="Verdana" pitchFamily="34" charset="0"/>
              </a:rPr>
              <a:t>” (Inter-netting of </a:t>
            </a:r>
            <a:r>
              <a:rPr lang="en-GB" altLang="it-IT" sz="1800" dirty="0" smtClean="0">
                <a:latin typeface="Verdana" pitchFamily="34" charset="0"/>
              </a:rPr>
              <a:t>digital information networks) which permits to exchange digital packages “point to point” internationally via communication providers; and “</a:t>
            </a:r>
            <a:r>
              <a:rPr lang="en-GB" altLang="it-IT" sz="1800" b="1" u="sng" dirty="0" smtClean="0">
                <a:latin typeface="Verdana" pitchFamily="34" charset="0"/>
              </a:rPr>
              <a:t>Web</a:t>
            </a:r>
            <a:r>
              <a:rPr lang="en-GB" altLang="it-IT" sz="1800" dirty="0" smtClean="0">
                <a:latin typeface="Verdana" pitchFamily="34" charset="0"/>
              </a:rPr>
              <a:t>” (on the top) which permits to find and use stored digital packages “from source to multi-points”</a:t>
            </a:r>
            <a:endParaRPr lang="en-GB" altLang="it-IT" sz="18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800" dirty="0" smtClean="0">
                <a:latin typeface="Verdana" pitchFamily="34" charset="0"/>
              </a:rPr>
              <a:t>(3) </a:t>
            </a:r>
            <a:r>
              <a:rPr lang="en-GB" altLang="it-IT" sz="1800" dirty="0" smtClean="0">
                <a:latin typeface="Verdana" pitchFamily="34" charset="0"/>
              </a:rPr>
              <a:t>In 2007 we got iPhone, a </a:t>
            </a:r>
            <a:r>
              <a:rPr lang="en-GB" altLang="it-IT" sz="1800" b="1" u="sng" dirty="0" smtClean="0">
                <a:latin typeface="Verdana" pitchFamily="34" charset="0"/>
              </a:rPr>
              <a:t>smart phone </a:t>
            </a:r>
            <a:r>
              <a:rPr lang="en-GB" altLang="it-IT" sz="1800" dirty="0" smtClean="0">
                <a:latin typeface="Verdana" pitchFamily="34" charset="0"/>
              </a:rPr>
              <a:t>(a phone + a memory + a camera + a recorder + a programmable computer)</a:t>
            </a:r>
            <a:r>
              <a:rPr lang="en-GB" altLang="it-IT" sz="1800" dirty="0" smtClean="0">
                <a:latin typeface="Verdana" pitchFamily="34" charset="0"/>
              </a:rPr>
              <a:t>. Mid </a:t>
            </a:r>
            <a:r>
              <a:rPr lang="en-GB" altLang="it-IT" sz="1800" dirty="0" smtClean="0">
                <a:latin typeface="Verdana" pitchFamily="34" charset="0"/>
              </a:rPr>
              <a:t>2018 we have ~ 1,300 million smart phones</a:t>
            </a:r>
          </a:p>
          <a:p>
            <a:pPr marL="0" indent="0">
              <a:buNone/>
            </a:pPr>
            <a:r>
              <a:rPr lang="en-GB" altLang="it-IT" sz="1800" dirty="0" smtClean="0">
                <a:latin typeface="Verdana" pitchFamily="34" charset="0"/>
              </a:rPr>
              <a:t>&gt; Massive digitalization of humans</a:t>
            </a:r>
          </a:p>
          <a:p>
            <a:pPr marL="0" indent="0">
              <a:buNone/>
            </a:pPr>
            <a:r>
              <a:rPr lang="en-GB" altLang="it-IT" sz="1800" dirty="0" smtClean="0">
                <a:latin typeface="Verdana" pitchFamily="34" charset="0"/>
              </a:rPr>
              <a:t>&gt;&gt; All human affairs have their digital playground</a:t>
            </a:r>
            <a:endParaRPr lang="en-GB" altLang="it-IT" sz="1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Digital Infrastructures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39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2. </a:t>
            </a: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Digitalization of </a:t>
            </a: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hard infrastructures &amp; processes</a:t>
            </a:r>
            <a:endParaRPr lang="en-GB" altLang="it-IT" sz="1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 indent="-342900">
              <a:buAutoNum type="arabicParenBoth"/>
            </a:pPr>
            <a:r>
              <a:rPr lang="en-GB" altLang="it-IT" sz="1800" dirty="0" smtClean="0">
                <a:latin typeface="Verdana" pitchFamily="34" charset="0"/>
              </a:rPr>
              <a:t>Digitalization of airports, planes; electrical grids; etc. started as soon as computers were ready to</a:t>
            </a:r>
          </a:p>
          <a:p>
            <a:pPr lvl="1" indent="-342900">
              <a:buAutoNum type="arabicParenBoth"/>
            </a:pPr>
            <a:r>
              <a:rPr lang="en-GB" altLang="it-IT" sz="1800" b="1" u="sng" dirty="0" smtClean="0">
                <a:latin typeface="Verdana" pitchFamily="34" charset="0"/>
              </a:rPr>
              <a:t>Digitalization</a:t>
            </a:r>
            <a:r>
              <a:rPr lang="en-GB" altLang="it-IT" sz="1800" dirty="0" smtClean="0">
                <a:latin typeface="Verdana" pitchFamily="34" charset="0"/>
              </a:rPr>
              <a:t> did take over many “</a:t>
            </a:r>
            <a:r>
              <a:rPr lang="en-GB" altLang="it-IT" sz="1800" b="1" u="sng" dirty="0" smtClean="0">
                <a:latin typeface="Verdana" pitchFamily="34" charset="0"/>
              </a:rPr>
              <a:t>system operation</a:t>
            </a:r>
            <a:r>
              <a:rPr lang="en-GB" altLang="it-IT" sz="1800" dirty="0" smtClean="0">
                <a:latin typeface="Verdana" pitchFamily="34" charset="0"/>
              </a:rPr>
              <a:t>” processes (control &amp; command; decision making); as planes flows, power flows, gas flows</a:t>
            </a:r>
            <a:endParaRPr lang="en-GB" altLang="it-IT" sz="1800" dirty="0" smtClean="0">
              <a:latin typeface="Verdana" pitchFamily="34" charset="0"/>
            </a:endParaRPr>
          </a:p>
          <a:p>
            <a:pPr lvl="1" indent="-342900">
              <a:buAutoNum type="arabicParenBoth"/>
            </a:pPr>
            <a:r>
              <a:rPr lang="en-GB" altLang="it-IT" sz="1800" dirty="0" smtClean="0">
                <a:latin typeface="Verdana" pitchFamily="34" charset="0"/>
              </a:rPr>
              <a:t>Digitalization did also take over B2B with </a:t>
            </a:r>
            <a:r>
              <a:rPr lang="en-GB" altLang="it-IT" sz="1800" b="1" u="sng" dirty="0" smtClean="0">
                <a:latin typeface="Verdana" pitchFamily="34" charset="0"/>
              </a:rPr>
              <a:t>operation of wholesale markets </a:t>
            </a:r>
            <a:r>
              <a:rPr lang="en-GB" altLang="it-IT" sz="1800" dirty="0" smtClean="0">
                <a:latin typeface="Verdana" pitchFamily="34" charset="0"/>
              </a:rPr>
              <a:t>(shares, bonds, currencies; commodity trading); and 1</a:t>
            </a:r>
            <a:r>
              <a:rPr lang="en-GB" altLang="it-IT" sz="1800" baseline="30000" dirty="0" smtClean="0">
                <a:latin typeface="Verdana" pitchFamily="34" charset="0"/>
              </a:rPr>
              <a:t>st</a:t>
            </a:r>
            <a:r>
              <a:rPr lang="en-GB" altLang="it-IT" sz="1800" dirty="0" smtClean="0">
                <a:latin typeface="Verdana" pitchFamily="34" charset="0"/>
              </a:rPr>
              <a:t> April 1990 in UK Wholesale electricity (Merit Order &amp; prices made “Day Ahead” with bids in a program of generating unit dispatch built for former integrated CEGB)</a:t>
            </a:r>
          </a:p>
          <a:p>
            <a:pPr lvl="1" indent="-342900">
              <a:buAutoNum type="arabicParenBoth"/>
            </a:pPr>
            <a:r>
              <a:rPr lang="en-GB" altLang="it-IT" sz="1800" dirty="0">
                <a:latin typeface="Verdana" pitchFamily="34" charset="0"/>
              </a:rPr>
              <a:t> </a:t>
            </a:r>
            <a:r>
              <a:rPr lang="en-GB" altLang="it-IT" sz="1800" dirty="0" smtClean="0">
                <a:latin typeface="Verdana" pitchFamily="34" charset="0"/>
              </a:rPr>
              <a:t>Digitalization finally entered too B2C payments (Credit Cards)</a:t>
            </a:r>
            <a:endParaRPr lang="en-GB" altLang="it-IT" sz="1800" dirty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Digital Infrastructures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90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it-IT" sz="2000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Technological platforms: companies selling B2C services delivered from digital infrastructure</a:t>
            </a:r>
            <a:endParaRPr lang="en-GB" altLang="it-IT" sz="1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400" dirty="0" smtClean="0">
                <a:latin typeface="Verdana" pitchFamily="34" charset="0"/>
              </a:rPr>
              <a:t>(1) </a:t>
            </a:r>
            <a:r>
              <a:rPr lang="en-GB" altLang="it-IT" sz="1400" dirty="0" smtClean="0">
                <a:latin typeface="Verdana" pitchFamily="34" charset="0"/>
              </a:rPr>
              <a:t>Digitalisation of all data (numbers, writing, voice, sounds, images, etc.) open new businesses B2C when Internet &amp; Web have been accessible enough</a:t>
            </a:r>
            <a:endParaRPr lang="en-GB" altLang="it-IT" sz="1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400" dirty="0">
                <a:latin typeface="Verdana" pitchFamily="34" charset="0"/>
              </a:rPr>
              <a:t>	</a:t>
            </a:r>
            <a:r>
              <a:rPr lang="en-GB" altLang="it-IT" sz="1400" dirty="0" smtClean="0">
                <a:latin typeface="Verdana" pitchFamily="34" charset="0"/>
              </a:rPr>
              <a:t>(2) </a:t>
            </a:r>
            <a:r>
              <a:rPr lang="en-GB" altLang="it-IT" sz="1400" dirty="0" smtClean="0">
                <a:latin typeface="Verdana" pitchFamily="34" charset="0"/>
              </a:rPr>
              <a:t>These businesses offer consumers access to digital services. </a:t>
            </a:r>
            <a:r>
              <a:rPr lang="en-GB" altLang="it-IT" sz="1400" dirty="0" smtClean="0">
                <a:latin typeface="Verdana" pitchFamily="34" charset="0"/>
              </a:rPr>
              <a:t>Typical are Apple Store, Apple Music, Spotify, YouTube. Big newspapers did succeed into becoming digital platforms: New York Times, Financial Times, etc.</a:t>
            </a:r>
            <a:endParaRPr lang="en-GB" altLang="it-IT" sz="1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400" dirty="0">
                <a:latin typeface="Verdana" pitchFamily="34" charset="0"/>
              </a:rPr>
              <a:t>	</a:t>
            </a:r>
            <a:r>
              <a:rPr lang="en-GB" altLang="it-IT" sz="1400" dirty="0" smtClean="0">
                <a:latin typeface="Verdana" pitchFamily="34" charset="0"/>
              </a:rPr>
              <a:t>(3) </a:t>
            </a:r>
            <a:r>
              <a:rPr lang="en-GB" altLang="it-IT" sz="1400" dirty="0" smtClean="0">
                <a:latin typeface="Verdana" pitchFamily="34" charset="0"/>
              </a:rPr>
              <a:t>This kind of service is also incredibly growing in B2B: see “cloud computing”. Amazon makes ½ of all its benefits from its “cloud computing” services B2B </a:t>
            </a:r>
            <a:endParaRPr lang="en-GB" altLang="it-IT" sz="14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2. </a:t>
            </a:r>
            <a:r>
              <a:rPr lang="en-GB" altLang="it-IT" sz="1800" smtClean="0">
                <a:solidFill>
                  <a:srgbClr val="C00000"/>
                </a:solidFill>
                <a:latin typeface="Verdana" pitchFamily="34" charset="0"/>
              </a:rPr>
              <a:t>Interactive Platforms</a:t>
            </a:r>
            <a:endParaRPr lang="en-GB" altLang="it-IT" sz="1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 indent="-342900">
              <a:buAutoNum type="arabicParenBoth"/>
            </a:pPr>
            <a:r>
              <a:rPr lang="en-GB" altLang="it-IT" sz="1400" dirty="0" smtClean="0">
                <a:latin typeface="Verdana" pitchFamily="34" charset="0"/>
              </a:rPr>
              <a:t>Digitalisation of airports, planes; electrical grids; etc. started as soon as computers was ready to</a:t>
            </a:r>
          </a:p>
          <a:p>
            <a:pPr lvl="1" indent="-342900">
              <a:buAutoNum type="arabicParenBoth"/>
            </a:pPr>
            <a:r>
              <a:rPr lang="en-GB" altLang="it-IT" sz="1400" b="1" u="sng" dirty="0" smtClean="0">
                <a:latin typeface="Verdana" pitchFamily="34" charset="0"/>
              </a:rPr>
              <a:t>Digitalisation</a:t>
            </a:r>
            <a:r>
              <a:rPr lang="en-GB" altLang="it-IT" sz="1400" dirty="0" smtClean="0">
                <a:latin typeface="Verdana" pitchFamily="34" charset="0"/>
              </a:rPr>
              <a:t> did take over many “</a:t>
            </a:r>
            <a:r>
              <a:rPr lang="en-GB" altLang="it-IT" sz="1400" b="1" u="sng" dirty="0" smtClean="0">
                <a:latin typeface="Verdana" pitchFamily="34" charset="0"/>
              </a:rPr>
              <a:t>system operation</a:t>
            </a:r>
            <a:r>
              <a:rPr lang="en-GB" altLang="it-IT" sz="1400" dirty="0" smtClean="0">
                <a:latin typeface="Verdana" pitchFamily="34" charset="0"/>
              </a:rPr>
              <a:t>” processes (control &amp; command; decision making)</a:t>
            </a:r>
            <a:endParaRPr lang="en-GB" altLang="it-IT" sz="1400" dirty="0" smtClean="0">
              <a:latin typeface="Verdana" pitchFamily="34" charset="0"/>
            </a:endParaRPr>
          </a:p>
          <a:p>
            <a:pPr lvl="1" indent="-342900">
              <a:buAutoNum type="arabicParenBoth"/>
            </a:pPr>
            <a:r>
              <a:rPr lang="en-GB" altLang="it-IT" sz="1400" dirty="0" smtClean="0">
                <a:latin typeface="Verdana" pitchFamily="34" charset="0"/>
              </a:rPr>
              <a:t>Digitalisation did also take over </a:t>
            </a:r>
            <a:r>
              <a:rPr lang="en-GB" altLang="it-IT" sz="1400" b="1" u="sng" dirty="0" smtClean="0">
                <a:latin typeface="Verdana" pitchFamily="34" charset="0"/>
              </a:rPr>
              <a:t>operation of wholesale markets </a:t>
            </a:r>
            <a:r>
              <a:rPr lang="en-GB" altLang="it-IT" sz="1400" dirty="0" smtClean="0">
                <a:latin typeface="Verdana" pitchFamily="34" charset="0"/>
              </a:rPr>
              <a:t>(shares, bonds, currencies; commodity trading) and 1</a:t>
            </a:r>
            <a:r>
              <a:rPr lang="en-GB" altLang="it-IT" sz="1400" baseline="30000" dirty="0" smtClean="0">
                <a:latin typeface="Verdana" pitchFamily="34" charset="0"/>
              </a:rPr>
              <a:t>st</a:t>
            </a:r>
            <a:r>
              <a:rPr lang="en-GB" altLang="it-IT" sz="1400" dirty="0" smtClean="0">
                <a:latin typeface="Verdana" pitchFamily="34" charset="0"/>
              </a:rPr>
              <a:t> April 1990 in UK Wholesale electricity (Merit Order was made with bids in a program built for CEGB internal dispatch)</a:t>
            </a:r>
            <a:endParaRPr lang="en-GB" altLang="it-IT" sz="1400" dirty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Digital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Platforms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35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Glachant\Desktop\Photo_defence_Arth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77557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87824" y="836712"/>
            <a:ext cx="6059016" cy="65293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After the Basics: ready for a PhD?</a:t>
            </a:r>
            <a:r>
              <a:rPr lang="en-US" dirty="0" smtClean="0"/>
              <a:t>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21112</TotalTime>
  <Words>370</Words>
  <Application>Microsoft Office PowerPoint</Application>
  <PresentationFormat>On-screen Show (4:3)</PresentationFormat>
  <Paragraphs>74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宋体</vt:lpstr>
      <vt:lpstr>Arial</vt:lpstr>
      <vt:lpstr>Calibri</vt:lpstr>
      <vt:lpstr>Cambria</vt:lpstr>
      <vt:lpstr>Futura Lt BT</vt:lpstr>
      <vt:lpstr>Times New Roman</vt:lpstr>
      <vt:lpstr>Verdana</vt:lpstr>
      <vt:lpstr>Wingdings</vt:lpstr>
      <vt:lpstr>Default Design</vt:lpstr>
      <vt:lpstr>Default Theme</vt:lpstr>
      <vt:lpstr>Digital Transformation: A Compass</vt:lpstr>
      <vt:lpstr>I was born in a non-digital world… and had a lot to catch up…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you have seen, ‘Electricity Reforms’ are both  wedding &amp; weight watching issue: It is very rewarding &amp; very demanding   Many thanks for your patience!</vt:lpstr>
      <vt:lpstr>PowerPoint Presentation</vt:lpstr>
    </vt:vector>
  </TitlesOfParts>
  <Company>European University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sruester</dc:creator>
  <cp:lastModifiedBy>Glachant, Jean-Michel</cp:lastModifiedBy>
  <cp:revision>3296</cp:revision>
  <cp:lastPrinted>2014-03-29T10:14:54Z</cp:lastPrinted>
  <dcterms:created xsi:type="dcterms:W3CDTF">2010-10-01T13:44:18Z</dcterms:created>
  <dcterms:modified xsi:type="dcterms:W3CDTF">2018-06-03T16:22:59Z</dcterms:modified>
</cp:coreProperties>
</file>