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43"/>
  </p:notesMasterIdLst>
  <p:handoutMasterIdLst>
    <p:handoutMasterId r:id="rId44"/>
  </p:handoutMasterIdLst>
  <p:sldIdLst>
    <p:sldId id="548" r:id="rId3"/>
    <p:sldId id="1350" r:id="rId4"/>
    <p:sldId id="1474" r:id="rId5"/>
    <p:sldId id="1485" r:id="rId6"/>
    <p:sldId id="1416" r:id="rId7"/>
    <p:sldId id="1494" r:id="rId8"/>
    <p:sldId id="1422" r:id="rId9"/>
    <p:sldId id="1423" r:id="rId10"/>
    <p:sldId id="1424" r:id="rId11"/>
    <p:sldId id="1425" r:id="rId12"/>
    <p:sldId id="1426" r:id="rId13"/>
    <p:sldId id="1427" r:id="rId14"/>
    <p:sldId id="1428" r:id="rId15"/>
    <p:sldId id="1429" r:id="rId16"/>
    <p:sldId id="1430" r:id="rId17"/>
    <p:sldId id="1431" r:id="rId18"/>
    <p:sldId id="1432" r:id="rId19"/>
    <p:sldId id="1433" r:id="rId20"/>
    <p:sldId id="1434" r:id="rId21"/>
    <p:sldId id="1435" r:id="rId22"/>
    <p:sldId id="1436" r:id="rId23"/>
    <p:sldId id="1437" r:id="rId24"/>
    <p:sldId id="1488" r:id="rId25"/>
    <p:sldId id="1486" r:id="rId26"/>
    <p:sldId id="1495" r:id="rId27"/>
    <p:sldId id="1439" r:id="rId28"/>
    <p:sldId id="1458" r:id="rId29"/>
    <p:sldId id="1459" r:id="rId30"/>
    <p:sldId id="1496" r:id="rId31"/>
    <p:sldId id="1480" r:id="rId32"/>
    <p:sldId id="1482" r:id="rId33"/>
    <p:sldId id="1483" r:id="rId34"/>
    <p:sldId id="1484" r:id="rId35"/>
    <p:sldId id="1497" r:id="rId36"/>
    <p:sldId id="1492" r:id="rId37"/>
    <p:sldId id="1493" r:id="rId38"/>
    <p:sldId id="1498" r:id="rId39"/>
    <p:sldId id="1349" r:id="rId40"/>
    <p:sldId id="1473" r:id="rId41"/>
    <p:sldId id="1352" r:id="rId4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0099FF"/>
    <a:srgbClr val="FF6600"/>
    <a:srgbClr val="1A8D17"/>
    <a:srgbClr val="FFCCCC"/>
    <a:srgbClr val="FF5050"/>
    <a:srgbClr val="D3D3D3"/>
    <a:srgbClr val="B6B6B6"/>
    <a:srgbClr val="CBCBC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50000" autoAdjust="0"/>
  </p:normalViewPr>
  <p:slideViewPr>
    <p:cSldViewPr>
      <p:cViewPr>
        <p:scale>
          <a:sx n="66" d="100"/>
          <a:sy n="66" d="100"/>
        </p:scale>
        <p:origin x="60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15" d="100"/>
        <a:sy n="115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8411"/>
            <a:ext cx="2946400" cy="494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11"/>
            <a:ext cx="2946400" cy="494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B16F7D-0B73-4292-B88E-C460114E11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891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689998"/>
            <a:ext cx="5438775" cy="44436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8411"/>
            <a:ext cx="2946400" cy="494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11"/>
            <a:ext cx="2946400" cy="494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38D7EC-6D51-45DE-AC1F-88510BEA1C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7971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65D33A-CB76-4477-B215-1D0FA424345A}" type="slidenum">
              <a:rPr lang="en-US" altLang="zh-CN" smtClean="0"/>
              <a:pPr eaLnBrk="1" hangingPunct="1"/>
              <a:t>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06789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82C5FDF7-97B5-497E-815E-6939BAA1D021}" type="slidenum">
              <a:rPr lang="en-US" altLang="it-IT" sz="1200">
                <a:latin typeface="Arial" pitchFamily="34" charset="0"/>
              </a:rPr>
              <a:pPr algn="r" eaLnBrk="1" hangingPunct="1"/>
              <a:t>13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3950" cy="37020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07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8FC73E1A-139D-4F58-9DE1-D83C416849C1}" type="slidenum">
              <a:rPr lang="en-US" altLang="it-IT" sz="1200">
                <a:latin typeface="Arial" pitchFamily="34" charset="0"/>
              </a:rPr>
              <a:pPr algn="r" eaLnBrk="1" hangingPunct="1"/>
              <a:t>14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63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AB9A9009-932A-4FDA-8B76-3C310C31C706}" type="slidenum">
              <a:rPr lang="en-US" altLang="it-IT" sz="1200">
                <a:latin typeface="Arial" pitchFamily="34" charset="0"/>
              </a:rPr>
              <a:pPr algn="r" eaLnBrk="1" hangingPunct="1"/>
              <a:t>15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67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204A6304-C9B3-470E-9ACE-C25E39E233A1}" type="slidenum">
              <a:rPr lang="en-US" altLang="it-IT" sz="1200">
                <a:latin typeface="Arial" pitchFamily="34" charset="0"/>
              </a:rPr>
              <a:pPr algn="r" eaLnBrk="1" hangingPunct="1"/>
              <a:t>16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25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B2F039E4-1379-4D72-A12F-D6BEAE6AF111}" type="slidenum">
              <a:rPr lang="en-US" altLang="it-IT" sz="1200">
                <a:latin typeface="Arial" pitchFamily="34" charset="0"/>
              </a:rPr>
              <a:pPr algn="r" eaLnBrk="1" hangingPunct="1"/>
              <a:t>17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3950" cy="370205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73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75D21561-58EB-452A-A8CA-FE2B736F68AB}" type="slidenum">
              <a:rPr lang="en-US" altLang="it-IT" sz="1200">
                <a:latin typeface="Arial" pitchFamily="34" charset="0"/>
              </a:rPr>
              <a:pPr algn="r" eaLnBrk="1" hangingPunct="1"/>
              <a:t>18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3950" cy="370205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68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3CE39AEE-BD04-47B3-9A32-31B6C97408DE}" type="slidenum">
              <a:rPr lang="en-US" altLang="it-IT" sz="1200">
                <a:latin typeface="Arial" pitchFamily="34" charset="0"/>
              </a:rPr>
              <a:pPr algn="r" eaLnBrk="1" hangingPunct="1"/>
              <a:t>19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74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AF46E25B-5A1C-40F3-B335-35B1DD84E08E}" type="slidenum">
              <a:rPr lang="en-US" altLang="it-IT" sz="1200">
                <a:latin typeface="Arial" pitchFamily="34" charset="0"/>
              </a:rPr>
              <a:pPr algn="r" eaLnBrk="1" hangingPunct="1"/>
              <a:t>20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78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5D8C2C21-7BC2-46D0-9996-F12E93DFED25}" type="slidenum">
              <a:rPr lang="en-US" altLang="it-IT" sz="1200">
                <a:latin typeface="Arial" pitchFamily="34" charset="0"/>
              </a:rPr>
              <a:pPr algn="r" eaLnBrk="1" hangingPunct="1"/>
              <a:t>21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3950" cy="370205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36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D895490F-8AAA-4B8B-BE90-57B7D657AA7F}" type="slidenum">
              <a:rPr lang="en-US" altLang="it-IT" sz="1200">
                <a:latin typeface="Arial" pitchFamily="34" charset="0"/>
              </a:rPr>
              <a:pPr algn="r" eaLnBrk="1" hangingPunct="1"/>
              <a:t>22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3950" cy="370205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8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F533544-BA3E-4011-90BD-FFA49D90810E}" type="slidenum">
              <a:rPr lang="fr-FR" altLang="it-IT" sz="1200" smtClean="0">
                <a:latin typeface="Arial" pitchFamily="34" charset="0"/>
              </a:rPr>
              <a:pPr eaLnBrk="1" hangingPunct="1"/>
              <a:t>5</a:t>
            </a:fld>
            <a:endParaRPr lang="fr-FR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2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F533544-BA3E-4011-90BD-FFA49D90810E}" type="slidenum">
              <a:rPr lang="fr-FR" altLang="it-IT" sz="1200" smtClean="0">
                <a:latin typeface="Arial" pitchFamily="34" charset="0"/>
              </a:rPr>
              <a:pPr eaLnBrk="1" hangingPunct="1"/>
              <a:t>25</a:t>
            </a:fld>
            <a:endParaRPr lang="fr-FR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61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76B79A7-CAE4-4A15-A5B3-2217D1EC886E}" type="slidenum">
              <a:rPr lang="fr-FR" altLang="it-IT" sz="1200" smtClean="0">
                <a:latin typeface="Arial" pitchFamily="34" charset="0"/>
              </a:rPr>
              <a:pPr eaLnBrk="1" hangingPunct="1"/>
              <a:t>26</a:t>
            </a:fld>
            <a:endParaRPr lang="fr-FR" altLang="it-IT" sz="1200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0462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24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5847FAC-95DB-4F92-BEA4-69F6BDA0B862}" type="slidenum">
              <a:rPr lang="fr-FR" altLang="it-IT" sz="1200" smtClean="0">
                <a:latin typeface="Arial" pitchFamily="34" charset="0"/>
              </a:rPr>
              <a:pPr eaLnBrk="1" hangingPunct="1"/>
              <a:t>27</a:t>
            </a:fld>
            <a:endParaRPr lang="fr-FR" altLang="it-IT" sz="1200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0462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3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5043C018-5825-4C5E-A216-D759FE2654B1}" type="slidenum">
              <a:rPr lang="fr-FR" altLang="it-IT" sz="1200">
                <a:latin typeface="Arial" pitchFamily="34" charset="0"/>
              </a:rPr>
              <a:pPr algn="r" eaLnBrk="1" hangingPunct="1"/>
              <a:t>28</a:t>
            </a:fld>
            <a:endParaRPr lang="fr-FR" altLang="it-IT" sz="1200">
              <a:latin typeface="Arial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0462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54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F533544-BA3E-4011-90BD-FFA49D90810E}" type="slidenum">
              <a:rPr lang="fr-FR" altLang="it-IT" sz="1200" smtClean="0">
                <a:latin typeface="Arial" pitchFamily="34" charset="0"/>
              </a:rPr>
              <a:pPr eaLnBrk="1" hangingPunct="1"/>
              <a:t>29</a:t>
            </a:fld>
            <a:endParaRPr lang="fr-FR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02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7044629-6EA0-4526-B18A-198084429EE0}" type="slidenum">
              <a:rPr lang="it-IT" altLang="it-IT" sz="1200" smtClean="0">
                <a:latin typeface="Arial" pitchFamily="34" charset="0"/>
              </a:rPr>
              <a:pPr eaLnBrk="1" hangingPunct="1"/>
              <a:t>30</a:t>
            </a:fld>
            <a:endParaRPr lang="it-IT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32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7044629-6EA0-4526-B18A-198084429EE0}" type="slidenum">
              <a:rPr lang="it-IT" altLang="it-IT" sz="1200" smtClean="0">
                <a:latin typeface="Arial" pitchFamily="34" charset="0"/>
              </a:rPr>
              <a:pPr eaLnBrk="1" hangingPunct="1"/>
              <a:t>31</a:t>
            </a:fld>
            <a:endParaRPr lang="it-IT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28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7044629-6EA0-4526-B18A-198084429EE0}" type="slidenum">
              <a:rPr lang="it-IT" altLang="it-IT" sz="1200" smtClean="0">
                <a:latin typeface="Arial" pitchFamily="34" charset="0"/>
              </a:rPr>
              <a:pPr eaLnBrk="1" hangingPunct="1"/>
              <a:t>32</a:t>
            </a:fld>
            <a:endParaRPr lang="it-IT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71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7044629-6EA0-4526-B18A-198084429EE0}" type="slidenum">
              <a:rPr lang="it-IT" altLang="it-IT" sz="1200" smtClean="0">
                <a:latin typeface="Arial" pitchFamily="34" charset="0"/>
              </a:rPr>
              <a:pPr eaLnBrk="1" hangingPunct="1"/>
              <a:t>33</a:t>
            </a:fld>
            <a:endParaRPr lang="it-IT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973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F533544-BA3E-4011-90BD-FFA49D90810E}" type="slidenum">
              <a:rPr lang="fr-FR" altLang="it-IT" sz="1200" smtClean="0">
                <a:latin typeface="Arial" pitchFamily="34" charset="0"/>
              </a:rPr>
              <a:pPr eaLnBrk="1" hangingPunct="1"/>
              <a:t>34</a:t>
            </a:fld>
            <a:endParaRPr lang="fr-FR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7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F533544-BA3E-4011-90BD-FFA49D90810E}" type="slidenum">
              <a:rPr lang="fr-FR" altLang="it-IT" sz="1200" smtClean="0">
                <a:latin typeface="Arial" pitchFamily="34" charset="0"/>
              </a:rPr>
              <a:pPr eaLnBrk="1" hangingPunct="1"/>
              <a:t>6</a:t>
            </a:fld>
            <a:endParaRPr lang="fr-FR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29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7044629-6EA0-4526-B18A-198084429EE0}" type="slidenum">
              <a:rPr lang="it-IT" altLang="it-IT" sz="1200" smtClean="0">
                <a:latin typeface="Arial" pitchFamily="34" charset="0"/>
              </a:rPr>
              <a:pPr eaLnBrk="1" hangingPunct="1"/>
              <a:t>35</a:t>
            </a:fld>
            <a:endParaRPr lang="it-IT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80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7044629-6EA0-4526-B18A-198084429EE0}" type="slidenum">
              <a:rPr lang="it-IT" altLang="it-IT" sz="1200" smtClean="0">
                <a:latin typeface="Arial" pitchFamily="34" charset="0"/>
              </a:rPr>
              <a:pPr eaLnBrk="1" hangingPunct="1"/>
              <a:t>36</a:t>
            </a:fld>
            <a:endParaRPr lang="it-IT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655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2C9EE60F-E201-4485-9338-1B3D6245975A}" type="slidenum">
              <a:rPr lang="fr-FR" altLang="it-IT" sz="1200" smtClean="0">
                <a:latin typeface="Arial" pitchFamily="34" charset="0"/>
              </a:rPr>
              <a:pPr eaLnBrk="1" hangingPunct="1"/>
              <a:t>39</a:t>
            </a:fld>
            <a:endParaRPr lang="fr-FR" altLang="it-IT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51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F31621-49D7-43C4-8C9C-74769EC776D4}" type="slidenum">
              <a:rPr lang="en-US" altLang="zh-CN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6791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Espace réservé de l'en-tête 3"/>
          <p:cNvSpPr txBox="1">
            <a:spLocks noGrp="1"/>
          </p:cNvSpPr>
          <p:nvPr/>
        </p:nvSpPr>
        <p:spPr bwMode="auto">
          <a:xfrm>
            <a:off x="0" y="1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NL" altLang="it-IT" sz="1200">
                <a:latin typeface="Arial" pitchFamily="34" charset="0"/>
              </a:rPr>
              <a:t>Header</a:t>
            </a:r>
          </a:p>
        </p:txBody>
      </p:sp>
      <p:sp>
        <p:nvSpPr>
          <p:cNvPr id="108549" name="Espace réservé du numéro de diapositive 4"/>
          <p:cNvSpPr txBox="1">
            <a:spLocks noGrp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EF922A20-E8EA-469C-8847-91C288302705}" type="slidenum">
              <a:rPr lang="nl-NL" altLang="it-IT" sz="1200">
                <a:latin typeface="Arial" pitchFamily="34" charset="0"/>
              </a:rPr>
              <a:pPr algn="r" eaLnBrk="1" hangingPunct="1"/>
              <a:t>7</a:t>
            </a:fld>
            <a:endParaRPr lang="nl-NL" altLang="it-IT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55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1DDDC433-3F31-44DC-84FD-DC89DBA9AA72}" type="slidenum">
              <a:rPr lang="en-US" altLang="it-IT" sz="1200">
                <a:latin typeface="Arial" pitchFamily="34" charset="0"/>
              </a:rPr>
              <a:pPr algn="r" eaLnBrk="1" hangingPunct="1"/>
              <a:t>8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54063"/>
            <a:ext cx="4903787" cy="3679825"/>
          </a:xfrm>
          <a:ln cap="flat">
            <a:solidFill>
              <a:schemeClr val="tx1"/>
            </a:solidFill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690596"/>
            <a:ext cx="4986142" cy="44391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272" tIns="55329" rIns="102272" bIns="55329"/>
          <a:lstStyle/>
          <a:p>
            <a:pPr latinLnBrk="1">
              <a:spcBef>
                <a:spcPct val="0"/>
              </a:spcBef>
            </a:pPr>
            <a:endParaRPr lang="es-ES_tradnl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0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B944E2F7-FD18-4E3C-B271-2E0A2883C77F}" type="slidenum">
              <a:rPr lang="en-US" altLang="it-IT" sz="1200">
                <a:latin typeface="Arial" pitchFamily="34" charset="0"/>
              </a:rPr>
              <a:pPr algn="r" eaLnBrk="1" hangingPunct="1"/>
              <a:t>9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3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1831CB2F-C28D-4E02-94F9-15A826FDB600}" type="slidenum">
              <a:rPr lang="en-US" altLang="it-IT" sz="1200">
                <a:latin typeface="Arial" pitchFamily="34" charset="0"/>
              </a:rPr>
              <a:pPr algn="r" eaLnBrk="1" hangingPunct="1"/>
              <a:t>10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3950" cy="370205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95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8BD1928F-BA2C-4FCB-9483-105F2AECAA09}" type="slidenum">
              <a:rPr lang="en-US" altLang="it-IT" sz="1200">
                <a:latin typeface="Arial" pitchFamily="34" charset="0"/>
              </a:rPr>
              <a:pPr algn="r" eaLnBrk="1" hangingPunct="1"/>
              <a:t>11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87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727F7368-E7AB-4C60-843D-A5F7DF24A14C}" type="slidenum">
              <a:rPr lang="en-US" altLang="it-IT" sz="1200">
                <a:latin typeface="Arial" pitchFamily="34" charset="0"/>
              </a:rPr>
              <a:pPr algn="r" eaLnBrk="1" hangingPunct="1"/>
              <a:t>12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91F04-D907-42D6-8C16-7E2D68EE34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471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CA865-6673-4DF5-A88E-0B819C48D7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795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D8F8-0811-4B19-8FAC-8D9495F872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9431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1221E-16F3-471B-9198-797646E3B2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5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 userDrawn="1"/>
        </p:nvSpPr>
        <p:spPr bwMode="auto">
          <a:xfrm>
            <a:off x="0" y="857250"/>
            <a:ext cx="1357313" cy="6000750"/>
          </a:xfrm>
          <a:prstGeom prst="rect">
            <a:avLst/>
          </a:prstGeom>
          <a:solidFill>
            <a:srgbClr val="388896"/>
          </a:solidFill>
          <a:ln w="9525">
            <a:solidFill>
              <a:srgbClr val="388896"/>
            </a:solidFill>
            <a:miter lim="800000"/>
            <a:headEnd/>
            <a:tailEnd/>
          </a:ln>
        </p:spPr>
        <p:txBody>
          <a:bodyPr/>
          <a:lstStyle/>
          <a:p>
            <a:pPr lvl="1" algn="ctr">
              <a:spcAft>
                <a:spcPts val="1000"/>
              </a:spcAft>
            </a:pPr>
            <a:endParaRPr lang="fr-FR" sz="9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400">
              <a:solidFill>
                <a:srgbClr val="F2F2F2"/>
              </a:solidFill>
              <a:latin typeface="Calibri" pitchFamily="34" charset="0"/>
            </a:endParaRPr>
          </a:p>
          <a:p>
            <a:pPr lvl="1" algn="ctr">
              <a:spcAft>
                <a:spcPts val="1000"/>
              </a:spcAft>
            </a:pPr>
            <a:endParaRPr lang="fr-FR" sz="900">
              <a:solidFill>
                <a:srgbClr val="F2F2F2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lvl="2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1643063" y="1285875"/>
            <a:ext cx="7215187" cy="36513"/>
          </a:xfrm>
          <a:prstGeom prst="rect">
            <a:avLst/>
          </a:prstGeom>
          <a:solidFill>
            <a:srgbClr val="388896"/>
          </a:solidFill>
          <a:ln w="9525">
            <a:solidFill>
              <a:srgbClr val="388896"/>
            </a:solidFill>
            <a:miter lim="800000"/>
            <a:headEnd/>
            <a:tailEnd/>
          </a:ln>
        </p:spPr>
        <p:txBody>
          <a:bodyPr/>
          <a:lstStyle/>
          <a:p>
            <a:pPr lvl="1" algn="ctr">
              <a:spcAft>
                <a:spcPts val="1000"/>
              </a:spcAft>
            </a:pPr>
            <a:endParaRPr lang="fr-FR" sz="9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400">
              <a:solidFill>
                <a:srgbClr val="F2F2F2"/>
              </a:solidFill>
              <a:latin typeface="Calibri" pitchFamily="34" charset="0"/>
            </a:endParaRPr>
          </a:p>
          <a:p>
            <a:pPr lvl="1" algn="ctr">
              <a:spcAft>
                <a:spcPts val="1000"/>
              </a:spcAft>
            </a:pPr>
            <a:endParaRPr lang="fr-FR" sz="900">
              <a:solidFill>
                <a:srgbClr val="F2F2F2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lvl="2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endParaRPr lang="fr-FR">
              <a:latin typeface="Calibri" pitchFamily="34" charset="0"/>
            </a:endParaRPr>
          </a:p>
        </p:txBody>
      </p:sp>
      <p:grpSp>
        <p:nvGrpSpPr>
          <p:cNvPr id="7" name="Groupe 7"/>
          <p:cNvGrpSpPr>
            <a:grpSpLocks noChangeAspect="1"/>
          </p:cNvGrpSpPr>
          <p:nvPr userDrawn="1"/>
        </p:nvGrpSpPr>
        <p:grpSpPr bwMode="auto">
          <a:xfrm>
            <a:off x="0" y="188913"/>
            <a:ext cx="1368425" cy="630237"/>
            <a:chOff x="0" y="214313"/>
            <a:chExt cx="2360613" cy="1089025"/>
          </a:xfrm>
        </p:grpSpPr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14313"/>
              <a:ext cx="2360613" cy="108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2196000" cy="136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Espace réservé du contenu 2"/>
          <p:cNvSpPr>
            <a:spLocks noGrp="1"/>
          </p:cNvSpPr>
          <p:nvPr>
            <p:ph idx="11"/>
          </p:nvPr>
        </p:nvSpPr>
        <p:spPr>
          <a:xfrm>
            <a:off x="5286825" y="1699653"/>
            <a:ext cx="3455783" cy="4759480"/>
          </a:xfrm>
        </p:spPr>
        <p:txBody>
          <a:bodyPr>
            <a:normAutofit/>
          </a:bodyPr>
          <a:lstStyle>
            <a:lvl1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solidFill>
                  <a:srgbClr val="388896"/>
                </a:solidFill>
              </a:defRPr>
            </a:lvl1pPr>
            <a:lvl2pPr algn="just">
              <a:spcBef>
                <a:spcPts val="600"/>
              </a:spcBef>
              <a:spcAft>
                <a:spcPts val="600"/>
              </a:spcAft>
              <a:defRPr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5918" y="1701800"/>
            <a:ext cx="3455783" cy="4759480"/>
          </a:xfrm>
        </p:spPr>
        <p:txBody>
          <a:bodyPr>
            <a:normAutofit/>
          </a:bodyPr>
          <a:lstStyle>
            <a:lvl1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solidFill>
                  <a:srgbClr val="388896"/>
                </a:solidFill>
              </a:defRPr>
            </a:lvl1pPr>
            <a:lvl2pPr algn="just">
              <a:spcBef>
                <a:spcPts val="600"/>
              </a:spcBef>
              <a:spcAft>
                <a:spcPts val="600"/>
              </a:spcAft>
              <a:defRPr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6929486" cy="11430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28625" y="6286500"/>
            <a:ext cx="566738" cy="365125"/>
          </a:xfrm>
          <a:ln>
            <a:solidFill>
              <a:srgbClr val="388896"/>
            </a:solidFill>
          </a:ln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7CF874-0B0D-4EC6-9A6D-155AAABC3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381125" y="6461125"/>
            <a:ext cx="35210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Strictement confidentiel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482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08088"/>
            <a:ext cx="7493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6300" y="1196975"/>
            <a:ext cx="8266113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94413"/>
            <a:ext cx="9144000" cy="50323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space réservé du texte 2"/>
          <p:cNvSpPr>
            <a:spLocks/>
          </p:cNvSpPr>
          <p:nvPr/>
        </p:nvSpPr>
        <p:spPr bwMode="auto">
          <a:xfrm>
            <a:off x="71438" y="6154738"/>
            <a:ext cx="1368425" cy="355600"/>
          </a:xfrm>
          <a:prstGeom prst="rect">
            <a:avLst/>
          </a:prstGeom>
          <a:solidFill>
            <a:schemeClr val="accent2"/>
          </a:solidFill>
          <a:ln w="38100" cmpd="dbl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1200">
                <a:solidFill>
                  <a:schemeClr val="bg1"/>
                </a:solidFill>
                <a:latin typeface="Futura Lt BT" pitchFamily="34" charset="0"/>
              </a:rPr>
              <a:t>Introduction</a:t>
            </a:r>
          </a:p>
        </p:txBody>
      </p:sp>
      <p:sp>
        <p:nvSpPr>
          <p:cNvPr id="10" name="Espace réservé du texte 2"/>
          <p:cNvSpPr>
            <a:spLocks/>
          </p:cNvSpPr>
          <p:nvPr/>
        </p:nvSpPr>
        <p:spPr bwMode="auto">
          <a:xfrm>
            <a:off x="7740650" y="6154738"/>
            <a:ext cx="1368425" cy="354012"/>
          </a:xfrm>
          <a:prstGeom prst="rect">
            <a:avLst/>
          </a:prstGeom>
          <a:solidFill>
            <a:schemeClr val="accent2"/>
          </a:solidFill>
          <a:ln w="38100" cmpd="dbl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fr-FR" sz="1200" dirty="0" smtClean="0">
                <a:solidFill>
                  <a:schemeClr val="bg1"/>
                </a:solidFill>
                <a:latin typeface="Futura Lt BT" pitchFamily="34" charset="0"/>
                <a:cs typeface="+mn-cs"/>
              </a:rPr>
              <a:t>Conclusions</a:t>
            </a:r>
            <a:endParaRPr lang="fr-FR" sz="1200" dirty="0">
              <a:solidFill>
                <a:schemeClr val="bg1"/>
              </a:solidFill>
              <a:latin typeface="Futura Lt BT" pitchFamily="34" charset="0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07125" y="6154738"/>
            <a:ext cx="1368425" cy="360362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Futura Lt BT" pitchFamily="34" charset="0"/>
              </a:rPr>
              <a:t>Impact</a:t>
            </a: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</a:rPr>
              <a:t> </a:t>
            </a:r>
            <a:r>
              <a:rPr lang="fr-FR" sz="1200" baseline="0" dirty="0" err="1" smtClean="0">
                <a:solidFill>
                  <a:schemeClr val="bg1"/>
                </a:solidFill>
                <a:latin typeface="Futura Lt BT" pitchFamily="34" charset="0"/>
              </a:rPr>
              <a:t>Mkt</a:t>
            </a: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</a:rPr>
              <a:t> design sur la séquence</a:t>
            </a:r>
            <a:endParaRPr lang="fr-FR" sz="1200" dirty="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604963" y="6154738"/>
            <a:ext cx="1368425" cy="360362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Futura Lt BT" pitchFamily="34" charset="0"/>
                <a:cs typeface="+mn-cs"/>
              </a:rPr>
              <a:t>La</a:t>
            </a: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  <a:cs typeface="+mn-cs"/>
              </a:rPr>
              <a:t> séquence de marchés</a:t>
            </a:r>
            <a:endParaRPr lang="fr-FR" sz="1200" dirty="0">
              <a:solidFill>
                <a:schemeClr val="bg1"/>
              </a:solidFill>
              <a:latin typeface="Futura Lt BT" pitchFamily="34" charset="0"/>
              <a:cs typeface="+mn-cs"/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4673600" y="6154738"/>
            <a:ext cx="1366838" cy="360362"/>
          </a:xfrm>
          <a:prstGeom prst="rect">
            <a:avLst/>
          </a:prstGeom>
          <a:solidFill>
            <a:schemeClr val="accent2"/>
          </a:solidFill>
          <a:ln w="38100" cmpd="dbl" algn="ctr">
            <a:solidFill>
              <a:schemeClr val="bg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7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Futura Lt BT" pitchFamily="34" charset="0"/>
              </a:rPr>
              <a:t>Cas</a:t>
            </a: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</a:rPr>
              <a:t> d’étude </a:t>
            </a:r>
          </a:p>
          <a:p>
            <a:pPr algn="ctr">
              <a:lnSpc>
                <a:spcPct val="70000"/>
              </a:lnSpc>
              <a:defRPr/>
            </a:pP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</a:rPr>
              <a:t>(France)</a:t>
            </a:r>
            <a:endParaRPr lang="fr-FR" sz="1200" dirty="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138488" y="6154738"/>
            <a:ext cx="1368425" cy="360362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Futura Lt BT" pitchFamily="34" charset="0"/>
              </a:rPr>
              <a:t>Le </a:t>
            </a:r>
            <a:r>
              <a:rPr lang="fr-FR" sz="1200" dirty="0" err="1" smtClean="0">
                <a:solidFill>
                  <a:schemeClr val="bg1"/>
                </a:solidFill>
                <a:latin typeface="Futura Lt BT" pitchFamily="34" charset="0"/>
              </a:rPr>
              <a:t>market</a:t>
            </a: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</a:rPr>
              <a:t> design du temps réel</a:t>
            </a:r>
            <a:endParaRPr lang="fr-FR" sz="1200" dirty="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3444"/>
            <a:ext cx="8993688" cy="990600"/>
          </a:xfrm>
        </p:spPr>
        <p:txBody>
          <a:bodyPr/>
          <a:lstStyle>
            <a:lvl1pPr>
              <a:defRPr>
                <a:latin typeface="Futura Lt BT" pitchFamily="34" charset="0"/>
              </a:defRPr>
            </a:lvl1pPr>
          </a:lstStyle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0" y="1526937"/>
            <a:ext cx="9001156" cy="4572000"/>
          </a:xfrm>
        </p:spPr>
        <p:txBody>
          <a:bodyPr/>
          <a:lstStyle>
            <a:lvl1pPr>
              <a:defRPr>
                <a:latin typeface="Futura Lt BT" pitchFamily="34" charset="0"/>
              </a:defRPr>
            </a:lvl1pPr>
            <a:lvl2pPr>
              <a:defRPr>
                <a:latin typeface="Futura Lt BT" pitchFamily="34" charset="0"/>
              </a:defRPr>
            </a:lvl2pPr>
            <a:lvl3pPr>
              <a:defRPr>
                <a:latin typeface="Futura Lt BT" pitchFamily="34" charset="0"/>
              </a:defRPr>
            </a:lvl3pPr>
            <a:lvl4pPr>
              <a:defRPr>
                <a:latin typeface="Futura Lt BT" pitchFamily="34" charset="0"/>
              </a:defRPr>
            </a:lvl4pPr>
            <a:lvl5pPr>
              <a:defRPr>
                <a:latin typeface="Futura Lt BT" pitchFamily="34" charset="0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Futura Lt BT" pitchFamily="34" charset="0"/>
              </a:defRPr>
            </a:lvl1pPr>
          </a:lstStyle>
          <a:p>
            <a:pPr>
              <a:defRPr/>
            </a:pPr>
            <a:fld id="{935AA332-C625-4417-B343-87E512066106}" type="slidenum">
              <a:rPr lang="fr-FR"/>
              <a:pPr>
                <a:defRPr/>
              </a:pPr>
              <a:t>‹#›</a:t>
            </a:fld>
            <a:r>
              <a:rPr lang="fr-FR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34894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37E32E-DD60-410C-B8CA-2D884D3A40F2}" type="datetimeFigureOut">
              <a:rPr lang="en-US"/>
              <a:pPr>
                <a:defRPr/>
              </a:pPr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46E7F1-5AD2-44A9-81F4-C29BE750D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65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2FD489-44A5-4D82-B7F1-F7B03DD56A52}" type="datetimeFigureOut">
              <a:rPr lang="en-US"/>
              <a:pPr>
                <a:defRPr/>
              </a:pPr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C8BA7B-BD0B-44FC-97AD-029EAA6C7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24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D83B8E-30EC-4B67-A502-CF2049148E93}" type="datetimeFigureOut">
              <a:rPr lang="en-US"/>
              <a:pPr>
                <a:defRPr/>
              </a:pPr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AE663D-F85D-4A7B-B8E0-B9700AD32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5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97AEC-852F-4FBF-9165-540D9F583DDE}" type="datetimeFigureOut">
              <a:rPr lang="en-US"/>
              <a:pPr>
                <a:defRPr/>
              </a:pPr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E34DE8-8B4F-41CE-B232-E88CE31CC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2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60BBA9-3AE1-4994-90D4-1B5B3CC72851}" type="datetimeFigureOut">
              <a:rPr lang="en-US"/>
              <a:pPr>
                <a:defRPr/>
              </a:pPr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C08BEA-2655-4745-B684-0D7BC37C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F206-A600-4166-8F70-67DE4D521A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727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2B3635-A20A-460D-8FFC-0C75E9EAB49C}" type="datetimeFigureOut">
              <a:rPr lang="en-US"/>
              <a:pPr>
                <a:defRPr/>
              </a:pPr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87B633-0DCD-496A-979B-C0224C843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8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F9006E-E549-42FA-867F-D59A3BD1E3E6}" type="datetimeFigureOut">
              <a:rPr lang="en-US"/>
              <a:pPr>
                <a:defRPr/>
              </a:pPr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76489D-6C93-4043-9ABC-382E61366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14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E5477C-6DDA-49DE-9A81-FAE044F0D95F}" type="datetimeFigureOut">
              <a:rPr lang="en-US"/>
              <a:pPr>
                <a:defRPr/>
              </a:pPr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3C70B9-6E25-4088-B91C-6E0F7AD78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98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39416-84DA-47F7-B39A-DA9527A78C17}" type="datetimeFigureOut">
              <a:rPr lang="en-US"/>
              <a:pPr>
                <a:defRPr/>
              </a:pPr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0781A-DED7-4B7B-8076-F09E17E6E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66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88FC0-90CB-4D17-BA56-CED701DCCDA2}" type="datetimeFigureOut">
              <a:rPr lang="en-US"/>
              <a:pPr>
                <a:defRPr/>
              </a:pPr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4CD269-3C06-4E6C-BFEF-EC50B1395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93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38432A-A3C0-4CBE-8342-9B681B3EED7B}" type="datetimeFigureOut">
              <a:rPr lang="en-US"/>
              <a:pPr>
                <a:defRPr/>
              </a:pPr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2D4EE8-A0F5-42B4-9212-61012A543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59B0-0684-46DF-B090-10370DA7FC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028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61CF0-965A-4DD9-A040-A1DE9EB142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236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38916-518F-4CA3-81F6-205D1C49F6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442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37835-6122-4EF0-9DEF-96A25C6BFD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288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E338-08DB-44B1-9BC9-D2E2018582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013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B2F76-C638-463F-B5C6-C6873D3BAA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016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77F92-43E8-4B4B-AC96-0082D167BB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30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fld id="{66084D4A-6C1F-4B1B-9A65-EE8A79124F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468313" y="6597650"/>
            <a:ext cx="1881187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1000" b="1" dirty="0" smtClean="0">
                <a:solidFill>
                  <a:srgbClr val="FF6600"/>
                </a:solidFill>
                <a:latin typeface="Cambria" pitchFamily="18" charset="0"/>
                <a:ea typeface="宋体" charset="-122"/>
              </a:rPr>
              <a:t>www.florence-school.eu</a:t>
            </a:r>
            <a:endParaRPr lang="en-US" altLang="zh-CN" sz="1000" dirty="0" smtClean="0">
              <a:solidFill>
                <a:srgbClr val="FF6600"/>
              </a:solidFill>
              <a:latin typeface="Cambria" pitchFamily="18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41" r:id="rId13"/>
    <p:sldLayoutId id="214748374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703388"/>
            <a:ext cx="7954962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hoot.it/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hoot.it/" TargetMode="Externa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 bwMode="auto">
          <a:xfrm>
            <a:off x="544016" y="1958975"/>
            <a:ext cx="6836296" cy="1470025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3200" b="1" dirty="0" smtClean="0"/>
              <a:t>Electricity Reforms: The  Basics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29000"/>
            <a:ext cx="6400800" cy="1439887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WFER 2018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dirty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Cancun </a:t>
            </a:r>
            <a:r>
              <a:rPr lang="en-US" altLang="zh-CN" sz="2800" b="1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(20</a:t>
            </a:r>
            <a:r>
              <a:rPr lang="en-US" altLang="zh-CN" sz="2800" b="1" i="1" baseline="30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th</a:t>
            </a:r>
            <a:r>
              <a:rPr lang="en-US" altLang="zh-CN" sz="2800" b="1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March)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solidFill>
                <a:schemeClr val="bg1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060104" y="5229200"/>
            <a:ext cx="6400800" cy="14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Jean-Michel </a:t>
            </a:r>
            <a:r>
              <a:rPr lang="en-US" altLang="zh-CN" sz="2400" i="1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Glachant</a:t>
            </a:r>
            <a:endParaRPr lang="en-US" altLang="zh-CN" sz="2400" i="1" dirty="0">
              <a:solidFill>
                <a:schemeClr val="bg1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Director Florence School of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DCBA0F3-FDAB-4E7B-B38D-5D558C9BA3A5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10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556792"/>
            <a:ext cx="7462714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000" dirty="0" smtClean="0"/>
              <a:t>Vertical Integration</a:t>
            </a:r>
          </a:p>
          <a:p>
            <a:pPr lvl="1">
              <a:lnSpc>
                <a:spcPct val="90000"/>
              </a:lnSpc>
            </a:pPr>
            <a:r>
              <a:rPr lang="en-US" altLang="it-IT" sz="2000" dirty="0" smtClean="0"/>
              <a:t>Some distribution entities may be independent</a:t>
            </a:r>
          </a:p>
          <a:p>
            <a:pPr>
              <a:lnSpc>
                <a:spcPct val="90000"/>
              </a:lnSpc>
            </a:pPr>
            <a:r>
              <a:rPr lang="en-US" altLang="it-IT" sz="2000" dirty="0" smtClean="0"/>
              <a:t>Central planning of generation &amp; networks</a:t>
            </a:r>
          </a:p>
          <a:p>
            <a:pPr>
              <a:lnSpc>
                <a:spcPct val="90000"/>
              </a:lnSpc>
            </a:pPr>
            <a:endParaRPr lang="en-US" altLang="it-IT" sz="2000" dirty="0" smtClean="0"/>
          </a:p>
          <a:p>
            <a:pPr>
              <a:lnSpc>
                <a:spcPct val="90000"/>
              </a:lnSpc>
            </a:pPr>
            <a:r>
              <a:rPr lang="en-US" altLang="it-IT" sz="2000" dirty="0" smtClean="0"/>
              <a:t>Integrated company cost of service revenues </a:t>
            </a:r>
            <a:r>
              <a:rPr lang="en-US" altLang="it-IT" sz="2000" dirty="0" smtClean="0">
                <a:sym typeface="Wingdings" pitchFamily="2" charset="2"/>
              </a:rPr>
              <a:t> regulated tariffs</a:t>
            </a:r>
          </a:p>
          <a:p>
            <a:pPr>
              <a:lnSpc>
                <a:spcPct val="90000"/>
              </a:lnSpc>
            </a:pPr>
            <a:endParaRPr lang="en-US" altLang="it-IT" sz="2000" dirty="0" smtClean="0"/>
          </a:p>
          <a:p>
            <a:pPr>
              <a:lnSpc>
                <a:spcPct val="90000"/>
              </a:lnSpc>
            </a:pPr>
            <a:r>
              <a:rPr lang="en-US" altLang="it-IT" sz="2000" dirty="0" smtClean="0"/>
              <a:t>Wholesale Transactions</a:t>
            </a:r>
          </a:p>
          <a:p>
            <a:pPr lvl="1">
              <a:lnSpc>
                <a:spcPct val="90000"/>
              </a:lnSpc>
            </a:pPr>
            <a:r>
              <a:rPr lang="en-US" altLang="it-IT" sz="2000" dirty="0" smtClean="0"/>
              <a:t>Between neighboring vertically integrated monopolies</a:t>
            </a:r>
          </a:p>
          <a:p>
            <a:pPr lvl="1">
              <a:lnSpc>
                <a:spcPct val="90000"/>
              </a:lnSpc>
            </a:pPr>
            <a:r>
              <a:rPr lang="en-US" altLang="it-IT" sz="2000" dirty="0" smtClean="0"/>
              <a:t>Between distribution entity &amp; integrated monopoly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t-IT" sz="2000" dirty="0" smtClean="0"/>
              <a:t>	with transmission fees to be set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it-IT" sz="2000" dirty="0" smtClean="0"/>
          </a:p>
          <a:p>
            <a:pPr>
              <a:lnSpc>
                <a:spcPct val="90000"/>
              </a:lnSpc>
            </a:pPr>
            <a:r>
              <a:rPr lang="en-US" altLang="it-IT" sz="2000" dirty="0" smtClean="0"/>
              <a:t>Can add to it some “Incentive Regulation”</a:t>
            </a:r>
          </a:p>
          <a:p>
            <a:pPr>
              <a:lnSpc>
                <a:spcPct val="90000"/>
              </a:lnSpc>
            </a:pPr>
            <a:endParaRPr lang="en-US" altLang="it-IT" sz="2000" dirty="0" smtClean="0"/>
          </a:p>
          <a:p>
            <a:pPr>
              <a:lnSpc>
                <a:spcPct val="90000"/>
              </a:lnSpc>
            </a:pPr>
            <a:r>
              <a:rPr lang="en-US" altLang="it-IT" sz="2000" dirty="0" smtClean="0"/>
              <a:t>Easy politicization: many extra charges, exemptions, special tariffs doable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>
                <a:solidFill>
                  <a:srgbClr val="FF6600"/>
                </a:solidFill>
              </a:rPr>
              <a:t>Type 1 – Integrated Monopoly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34B82FC-CD3F-44F7-A528-413C3B5FB15B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11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6400" y="1676400"/>
            <a:ext cx="7666038" cy="4967288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All company risks are supported by consumers via costs recovery</a:t>
            </a:r>
            <a:endParaRPr lang="en-US" sz="2400" dirty="0"/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Mistakes in demand forecasting, capacity planning, technological choices… become costs to recover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Too easy to politically use the company for targeted special groups policy, or as tax collector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National or local fuels; nuclear technologies; special tariffs, local tax; etc. </a:t>
            </a:r>
            <a:endParaRPr lang="en-US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Cost of service regulation goes with slow regulator ex post decisions &amp; time lag + Rate of Return to be chosen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Virtual pressure from new technologies or new energy sources (think shale gas vs coal)</a:t>
            </a:r>
            <a:endParaRPr lang="en-US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>
                <a:solidFill>
                  <a:srgbClr val="FF6600"/>
                </a:solidFill>
              </a:rPr>
              <a:t>Type 1 – Integrated Monopoly</a:t>
            </a:r>
            <a:endParaRPr lang="es-ES" altLang="it-IT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6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8DA2A9-6A83-423B-8338-2411DCC0C56F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12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17763" name="Freeform 2" descr="5%"/>
          <p:cNvSpPr>
            <a:spLocks/>
          </p:cNvSpPr>
          <p:nvPr/>
        </p:nvSpPr>
        <p:spPr bwMode="auto">
          <a:xfrm>
            <a:off x="5451475" y="1700213"/>
            <a:ext cx="3552825" cy="3817937"/>
          </a:xfrm>
          <a:custGeom>
            <a:avLst/>
            <a:gdLst>
              <a:gd name="T0" fmla="*/ 0 w 2425"/>
              <a:gd name="T1" fmla="*/ 2147483647 h 2405"/>
              <a:gd name="T2" fmla="*/ 0 w 2425"/>
              <a:gd name="T3" fmla="*/ 2147483647 h 2405"/>
              <a:gd name="T4" fmla="*/ 2147483647 w 2425"/>
              <a:gd name="T5" fmla="*/ 2147483647 h 2405"/>
              <a:gd name="T6" fmla="*/ 2147483647 w 2425"/>
              <a:gd name="T7" fmla="*/ 2147483647 h 2405"/>
              <a:gd name="T8" fmla="*/ 2147483647 w 2425"/>
              <a:gd name="T9" fmla="*/ 2147483647 h 2405"/>
              <a:gd name="T10" fmla="*/ 2147483647 w 2425"/>
              <a:gd name="T11" fmla="*/ 0 h 2405"/>
              <a:gd name="T12" fmla="*/ 2147483647 w 2425"/>
              <a:gd name="T13" fmla="*/ 0 h 2405"/>
              <a:gd name="T14" fmla="*/ 2147483647 w 2425"/>
              <a:gd name="T15" fmla="*/ 2147483647 h 2405"/>
              <a:gd name="T16" fmla="*/ 0 w 2425"/>
              <a:gd name="T17" fmla="*/ 2147483647 h 24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5"/>
              <a:gd name="T28" fmla="*/ 0 h 2405"/>
              <a:gd name="T29" fmla="*/ 2425 w 2425"/>
              <a:gd name="T30" fmla="*/ 2405 h 24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5" h="2405">
                <a:moveTo>
                  <a:pt x="0" y="856"/>
                </a:moveTo>
                <a:lnTo>
                  <a:pt x="0" y="1571"/>
                </a:lnTo>
                <a:lnTo>
                  <a:pt x="934" y="1571"/>
                </a:lnTo>
                <a:lnTo>
                  <a:pt x="934" y="2405"/>
                </a:lnTo>
                <a:lnTo>
                  <a:pt x="2425" y="2404"/>
                </a:lnTo>
                <a:lnTo>
                  <a:pt x="2425" y="0"/>
                </a:lnTo>
                <a:lnTo>
                  <a:pt x="1336" y="0"/>
                </a:lnTo>
                <a:lnTo>
                  <a:pt x="1336" y="862"/>
                </a:lnTo>
                <a:lnTo>
                  <a:pt x="0" y="856"/>
                </a:lnTo>
                <a:close/>
              </a:path>
            </a:pathLst>
          </a:custGeom>
          <a:pattFill prst="pct5">
            <a:fgClr>
              <a:srgbClr val="0000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>
              <a:latin typeface="Calibri" pitchFamily="34" charset="0"/>
            </a:endParaRPr>
          </a:p>
        </p:txBody>
      </p:sp>
      <p:sp>
        <p:nvSpPr>
          <p:cNvPr id="117765" name="Rectangle 4"/>
          <p:cNvSpPr>
            <a:spLocks noChangeArrowheads="1"/>
          </p:cNvSpPr>
          <p:nvPr/>
        </p:nvSpPr>
        <p:spPr bwMode="auto">
          <a:xfrm>
            <a:off x="684213" y="1844675"/>
            <a:ext cx="823912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Indep</a:t>
            </a:r>
            <a:endParaRPr lang="es-ES" altLang="it-IT" dirty="0"/>
          </a:p>
          <a:p>
            <a:pPr eaLnBrk="1" hangingPunct="1"/>
            <a:endParaRPr lang="es-ES" altLang="it-IT" dirty="0"/>
          </a:p>
        </p:txBody>
      </p:sp>
      <p:sp>
        <p:nvSpPr>
          <p:cNvPr id="117766" name="Rectangle 5"/>
          <p:cNvSpPr>
            <a:spLocks noChangeArrowheads="1"/>
          </p:cNvSpPr>
          <p:nvPr/>
        </p:nvSpPr>
        <p:spPr bwMode="auto">
          <a:xfrm>
            <a:off x="1095375" y="3306763"/>
            <a:ext cx="2495550" cy="674687"/>
          </a:xfrm>
          <a:prstGeom prst="rect">
            <a:avLst/>
          </a:prstGeom>
          <a:solidFill>
            <a:srgbClr val="F4B4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smtClean="0"/>
              <a:t>Single </a:t>
            </a:r>
            <a:r>
              <a:rPr lang="es-ES" altLang="it-IT" dirty="0" err="1" smtClean="0"/>
              <a:t>Buyer</a:t>
            </a:r>
            <a:endParaRPr lang="es-ES" altLang="it-IT" dirty="0"/>
          </a:p>
        </p:txBody>
      </p:sp>
      <p:sp>
        <p:nvSpPr>
          <p:cNvPr id="117767" name="Rectangle 6"/>
          <p:cNvSpPr>
            <a:spLocks noChangeArrowheads="1"/>
          </p:cNvSpPr>
          <p:nvPr/>
        </p:nvSpPr>
        <p:spPr bwMode="auto">
          <a:xfrm>
            <a:off x="276225" y="4578350"/>
            <a:ext cx="1992313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 smtClean="0"/>
              <a:t>Supply</a:t>
            </a:r>
            <a:endParaRPr lang="es-ES" altLang="it-IT" dirty="0"/>
          </a:p>
        </p:txBody>
      </p:sp>
      <p:sp>
        <p:nvSpPr>
          <p:cNvPr id="117768" name="Rectangle 7"/>
          <p:cNvSpPr>
            <a:spLocks noChangeArrowheads="1"/>
          </p:cNvSpPr>
          <p:nvPr/>
        </p:nvSpPr>
        <p:spPr bwMode="auto">
          <a:xfrm>
            <a:off x="276225" y="5778500"/>
            <a:ext cx="1992313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Consumers</a:t>
            </a:r>
            <a:endParaRPr lang="es-ES" altLang="it-IT" dirty="0"/>
          </a:p>
        </p:txBody>
      </p:sp>
      <p:cxnSp>
        <p:nvCxnSpPr>
          <p:cNvPr id="117769" name="AutoShape 8"/>
          <p:cNvCxnSpPr>
            <a:cxnSpLocks noChangeShapeType="1"/>
            <a:stCxn id="117766" idx="2"/>
            <a:endCxn id="117767" idx="0"/>
          </p:cNvCxnSpPr>
          <p:nvPr/>
        </p:nvCxnSpPr>
        <p:spPr bwMode="auto">
          <a:xfrm flipH="1">
            <a:off x="1271588" y="3995738"/>
            <a:ext cx="1071562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70" name="AutoShape 9"/>
          <p:cNvCxnSpPr>
            <a:cxnSpLocks noChangeShapeType="1"/>
            <a:stCxn id="117767" idx="2"/>
            <a:endCxn id="117768" idx="0"/>
          </p:cNvCxnSpPr>
          <p:nvPr/>
        </p:nvCxnSpPr>
        <p:spPr bwMode="auto">
          <a:xfrm>
            <a:off x="1271588" y="5267325"/>
            <a:ext cx="0" cy="4968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71" name="AutoShape 10"/>
          <p:cNvCxnSpPr>
            <a:cxnSpLocks noChangeShapeType="1"/>
            <a:stCxn id="117766" idx="3"/>
            <a:endCxn id="117782" idx="1"/>
          </p:cNvCxnSpPr>
          <p:nvPr/>
        </p:nvCxnSpPr>
        <p:spPr bwMode="auto">
          <a:xfrm>
            <a:off x="3603625" y="3644900"/>
            <a:ext cx="19605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72" name="Rectangle 11"/>
          <p:cNvSpPr>
            <a:spLocks noChangeArrowheads="1"/>
          </p:cNvSpPr>
          <p:nvPr/>
        </p:nvSpPr>
        <p:spPr bwMode="auto">
          <a:xfrm>
            <a:off x="1933575" y="1844675"/>
            <a:ext cx="822325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endParaRPr lang="es-ES" altLang="it-IT" dirty="0"/>
          </a:p>
          <a:p>
            <a:pPr eaLnBrk="1" hangingPunct="1"/>
            <a:r>
              <a:rPr lang="es-ES" altLang="it-IT" dirty="0" err="1"/>
              <a:t>Indep</a:t>
            </a:r>
            <a:endParaRPr lang="es-ES" altLang="it-IT" dirty="0"/>
          </a:p>
          <a:p>
            <a:pPr eaLnBrk="1" hangingPunct="1"/>
            <a:endParaRPr lang="es-ES" altLang="it-IT" dirty="0"/>
          </a:p>
        </p:txBody>
      </p:sp>
      <p:sp>
        <p:nvSpPr>
          <p:cNvPr id="117773" name="Rectangle 12"/>
          <p:cNvSpPr>
            <a:spLocks noChangeArrowheads="1"/>
          </p:cNvSpPr>
          <p:nvPr/>
        </p:nvSpPr>
        <p:spPr bwMode="auto">
          <a:xfrm>
            <a:off x="3171825" y="1844675"/>
            <a:ext cx="823913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endParaRPr lang="es-ES" altLang="it-IT" dirty="0"/>
          </a:p>
          <a:p>
            <a:pPr eaLnBrk="1" hangingPunct="1"/>
            <a:r>
              <a:rPr lang="es-ES" altLang="it-IT" dirty="0" err="1"/>
              <a:t>Indep</a:t>
            </a:r>
            <a:endParaRPr lang="es-ES" altLang="it-IT" dirty="0"/>
          </a:p>
          <a:p>
            <a:pPr eaLnBrk="1" hangingPunct="1"/>
            <a:endParaRPr lang="es-ES" altLang="it-IT" dirty="0"/>
          </a:p>
        </p:txBody>
      </p:sp>
      <p:cxnSp>
        <p:nvCxnSpPr>
          <p:cNvPr id="117774" name="AutoShape 13"/>
          <p:cNvCxnSpPr>
            <a:cxnSpLocks noChangeShapeType="1"/>
            <a:stCxn id="117765" idx="2"/>
            <a:endCxn id="117766" idx="0"/>
          </p:cNvCxnSpPr>
          <p:nvPr/>
        </p:nvCxnSpPr>
        <p:spPr bwMode="auto">
          <a:xfrm>
            <a:off x="1095375" y="2533650"/>
            <a:ext cx="1247775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75" name="AutoShape 14"/>
          <p:cNvCxnSpPr>
            <a:cxnSpLocks noChangeShapeType="1"/>
            <a:stCxn id="117772" idx="2"/>
            <a:endCxn id="117766" idx="0"/>
          </p:cNvCxnSpPr>
          <p:nvPr/>
        </p:nvCxnSpPr>
        <p:spPr bwMode="auto">
          <a:xfrm flipH="1">
            <a:off x="2343150" y="2533650"/>
            <a:ext cx="1588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76" name="AutoShape 15"/>
          <p:cNvCxnSpPr>
            <a:cxnSpLocks noChangeShapeType="1"/>
            <a:stCxn id="117773" idx="2"/>
            <a:endCxn id="117766" idx="0"/>
          </p:cNvCxnSpPr>
          <p:nvPr/>
        </p:nvCxnSpPr>
        <p:spPr bwMode="auto">
          <a:xfrm flipH="1">
            <a:off x="2343150" y="2533650"/>
            <a:ext cx="1241425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77" name="Rectangle 16"/>
          <p:cNvSpPr>
            <a:spLocks noChangeArrowheads="1"/>
          </p:cNvSpPr>
          <p:nvPr/>
        </p:nvSpPr>
        <p:spPr bwMode="auto">
          <a:xfrm>
            <a:off x="2416175" y="4578350"/>
            <a:ext cx="1993900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/>
              <a:t>Supply</a:t>
            </a:r>
            <a:endParaRPr lang="es-ES" altLang="it-IT" dirty="0"/>
          </a:p>
        </p:txBody>
      </p:sp>
      <p:sp>
        <p:nvSpPr>
          <p:cNvPr id="117778" name="Rectangle 17"/>
          <p:cNvSpPr>
            <a:spLocks noChangeArrowheads="1"/>
          </p:cNvSpPr>
          <p:nvPr/>
        </p:nvSpPr>
        <p:spPr bwMode="auto">
          <a:xfrm>
            <a:off x="2416175" y="5778500"/>
            <a:ext cx="1993900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Consumers</a:t>
            </a:r>
            <a:endParaRPr lang="es-ES" altLang="it-IT" dirty="0"/>
          </a:p>
        </p:txBody>
      </p:sp>
      <p:cxnSp>
        <p:nvCxnSpPr>
          <p:cNvPr id="117779" name="AutoShape 18"/>
          <p:cNvCxnSpPr>
            <a:cxnSpLocks noChangeShapeType="1"/>
            <a:stCxn id="117766" idx="2"/>
            <a:endCxn id="117777" idx="0"/>
          </p:cNvCxnSpPr>
          <p:nvPr/>
        </p:nvCxnSpPr>
        <p:spPr bwMode="auto">
          <a:xfrm>
            <a:off x="2343150" y="3995738"/>
            <a:ext cx="1069975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80" name="AutoShape 19"/>
          <p:cNvCxnSpPr>
            <a:cxnSpLocks noChangeShapeType="1"/>
            <a:stCxn id="117777" idx="2"/>
            <a:endCxn id="117778" idx="0"/>
          </p:cNvCxnSpPr>
          <p:nvPr/>
        </p:nvCxnSpPr>
        <p:spPr bwMode="auto">
          <a:xfrm>
            <a:off x="3413125" y="5267325"/>
            <a:ext cx="0" cy="4968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81" name="Rectangle 20"/>
          <p:cNvSpPr>
            <a:spLocks noChangeArrowheads="1"/>
          </p:cNvSpPr>
          <p:nvPr/>
        </p:nvSpPr>
        <p:spPr bwMode="auto">
          <a:xfrm>
            <a:off x="5167313" y="1844675"/>
            <a:ext cx="823912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endParaRPr lang="es-ES" altLang="it-IT" dirty="0"/>
          </a:p>
          <a:p>
            <a:pPr eaLnBrk="1" hangingPunct="1"/>
            <a:r>
              <a:rPr lang="es-ES" altLang="it-IT" dirty="0" err="1"/>
              <a:t>Indep</a:t>
            </a:r>
            <a:endParaRPr lang="es-ES" altLang="it-IT" dirty="0"/>
          </a:p>
          <a:p>
            <a:pPr eaLnBrk="1" hangingPunct="1"/>
            <a:endParaRPr lang="es-ES" altLang="it-IT" dirty="0"/>
          </a:p>
        </p:txBody>
      </p:sp>
      <p:sp>
        <p:nvSpPr>
          <p:cNvPr id="117782" name="Rectangle 21"/>
          <p:cNvSpPr>
            <a:spLocks noChangeArrowheads="1"/>
          </p:cNvSpPr>
          <p:nvPr/>
        </p:nvSpPr>
        <p:spPr bwMode="auto">
          <a:xfrm>
            <a:off x="5576888" y="3306763"/>
            <a:ext cx="2495550" cy="674687"/>
          </a:xfrm>
          <a:prstGeom prst="rect">
            <a:avLst/>
          </a:prstGeom>
          <a:solidFill>
            <a:srgbClr val="F4B4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/>
              <a:t>Single </a:t>
            </a:r>
            <a:r>
              <a:rPr lang="es-ES" altLang="it-IT" dirty="0" err="1"/>
              <a:t>Buyer</a:t>
            </a:r>
            <a:endParaRPr lang="es-ES" altLang="it-IT" dirty="0"/>
          </a:p>
        </p:txBody>
      </p:sp>
      <p:sp>
        <p:nvSpPr>
          <p:cNvPr id="117783" name="Rectangle 22"/>
          <p:cNvSpPr>
            <a:spLocks noChangeArrowheads="1"/>
          </p:cNvSpPr>
          <p:nvPr/>
        </p:nvSpPr>
        <p:spPr bwMode="auto">
          <a:xfrm>
            <a:off x="4757738" y="4578350"/>
            <a:ext cx="1993900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/>
              <a:t>Supply</a:t>
            </a:r>
            <a:endParaRPr lang="es-ES" altLang="it-IT" dirty="0"/>
          </a:p>
        </p:txBody>
      </p:sp>
      <p:sp>
        <p:nvSpPr>
          <p:cNvPr id="117784" name="Rectangle 23"/>
          <p:cNvSpPr>
            <a:spLocks noChangeArrowheads="1"/>
          </p:cNvSpPr>
          <p:nvPr/>
        </p:nvSpPr>
        <p:spPr bwMode="auto">
          <a:xfrm>
            <a:off x="4757738" y="5778500"/>
            <a:ext cx="1993900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Consumers</a:t>
            </a:r>
            <a:endParaRPr lang="es-ES" altLang="it-IT" dirty="0"/>
          </a:p>
        </p:txBody>
      </p:sp>
      <p:cxnSp>
        <p:nvCxnSpPr>
          <p:cNvPr id="117785" name="AutoShape 24"/>
          <p:cNvCxnSpPr>
            <a:cxnSpLocks noChangeShapeType="1"/>
            <a:stCxn id="117782" idx="2"/>
            <a:endCxn id="117783" idx="0"/>
          </p:cNvCxnSpPr>
          <p:nvPr/>
        </p:nvCxnSpPr>
        <p:spPr bwMode="auto">
          <a:xfrm flipH="1">
            <a:off x="5754688" y="3995738"/>
            <a:ext cx="1071562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86" name="AutoShape 25"/>
          <p:cNvCxnSpPr>
            <a:cxnSpLocks noChangeShapeType="1"/>
            <a:stCxn id="117783" idx="2"/>
            <a:endCxn id="117784" idx="0"/>
          </p:cNvCxnSpPr>
          <p:nvPr/>
        </p:nvCxnSpPr>
        <p:spPr bwMode="auto">
          <a:xfrm>
            <a:off x="5754688" y="5267325"/>
            <a:ext cx="0" cy="4968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87" name="Rectangle 26"/>
          <p:cNvSpPr>
            <a:spLocks noChangeArrowheads="1"/>
          </p:cNvSpPr>
          <p:nvPr/>
        </p:nvSpPr>
        <p:spPr bwMode="auto">
          <a:xfrm>
            <a:off x="6415088" y="1844675"/>
            <a:ext cx="823912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endParaRPr lang="es-ES" altLang="it-IT" dirty="0"/>
          </a:p>
          <a:p>
            <a:pPr eaLnBrk="1" hangingPunct="1"/>
            <a:r>
              <a:rPr lang="es-ES" altLang="it-IT" dirty="0" err="1"/>
              <a:t>Indep</a:t>
            </a:r>
            <a:endParaRPr lang="es-ES" altLang="it-IT" dirty="0"/>
          </a:p>
          <a:p>
            <a:pPr eaLnBrk="1" hangingPunct="1"/>
            <a:endParaRPr lang="es-ES" altLang="it-IT" dirty="0"/>
          </a:p>
        </p:txBody>
      </p:sp>
      <p:cxnSp>
        <p:nvCxnSpPr>
          <p:cNvPr id="117788" name="AutoShape 27"/>
          <p:cNvCxnSpPr>
            <a:cxnSpLocks noChangeShapeType="1"/>
            <a:stCxn id="117781" idx="2"/>
            <a:endCxn id="117782" idx="0"/>
          </p:cNvCxnSpPr>
          <p:nvPr/>
        </p:nvCxnSpPr>
        <p:spPr bwMode="auto">
          <a:xfrm>
            <a:off x="5578475" y="2533650"/>
            <a:ext cx="1247775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89" name="AutoShape 28"/>
          <p:cNvCxnSpPr>
            <a:cxnSpLocks noChangeShapeType="1"/>
            <a:stCxn id="117787" idx="2"/>
            <a:endCxn id="117782" idx="0"/>
          </p:cNvCxnSpPr>
          <p:nvPr/>
        </p:nvCxnSpPr>
        <p:spPr bwMode="auto">
          <a:xfrm flipH="1">
            <a:off x="6826250" y="2533650"/>
            <a:ext cx="1588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90" name="Rectangle 29"/>
          <p:cNvSpPr>
            <a:spLocks noChangeArrowheads="1"/>
          </p:cNvSpPr>
          <p:nvPr/>
        </p:nvSpPr>
        <p:spPr bwMode="auto">
          <a:xfrm>
            <a:off x="6899275" y="4578350"/>
            <a:ext cx="1992313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/>
              <a:t>Supply</a:t>
            </a:r>
            <a:endParaRPr lang="es-ES" altLang="it-IT" dirty="0"/>
          </a:p>
        </p:txBody>
      </p:sp>
      <p:sp>
        <p:nvSpPr>
          <p:cNvPr id="117791" name="Rectangle 30"/>
          <p:cNvSpPr>
            <a:spLocks noChangeArrowheads="1"/>
          </p:cNvSpPr>
          <p:nvPr/>
        </p:nvSpPr>
        <p:spPr bwMode="auto">
          <a:xfrm>
            <a:off x="6899275" y="5778500"/>
            <a:ext cx="1992313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Consumers</a:t>
            </a:r>
            <a:endParaRPr lang="es-ES" altLang="it-IT" dirty="0"/>
          </a:p>
        </p:txBody>
      </p:sp>
      <p:cxnSp>
        <p:nvCxnSpPr>
          <p:cNvPr id="117792" name="AutoShape 31"/>
          <p:cNvCxnSpPr>
            <a:cxnSpLocks noChangeShapeType="1"/>
            <a:stCxn id="117782" idx="2"/>
            <a:endCxn id="117790" idx="0"/>
          </p:cNvCxnSpPr>
          <p:nvPr/>
        </p:nvCxnSpPr>
        <p:spPr bwMode="auto">
          <a:xfrm>
            <a:off x="6826250" y="3995738"/>
            <a:ext cx="1069975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93" name="AutoShape 32"/>
          <p:cNvCxnSpPr>
            <a:cxnSpLocks noChangeShapeType="1"/>
            <a:stCxn id="117790" idx="2"/>
            <a:endCxn id="117791" idx="0"/>
          </p:cNvCxnSpPr>
          <p:nvPr/>
        </p:nvCxnSpPr>
        <p:spPr bwMode="auto">
          <a:xfrm>
            <a:off x="7896225" y="5267325"/>
            <a:ext cx="0" cy="4968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94" name="Rectangle 33"/>
          <p:cNvSpPr>
            <a:spLocks noChangeArrowheads="1"/>
          </p:cNvSpPr>
          <p:nvPr/>
        </p:nvSpPr>
        <p:spPr bwMode="auto">
          <a:xfrm>
            <a:off x="7600950" y="1844675"/>
            <a:ext cx="1262063" cy="1008063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Integrat</a:t>
            </a:r>
            <a:r>
              <a:rPr lang="es-ES" altLang="it-IT" dirty="0" smtClean="0"/>
              <a:t>. </a:t>
            </a:r>
          </a:p>
          <a:p>
            <a:pPr eaLnBrk="1" hangingPunct="1"/>
            <a:r>
              <a:rPr lang="es-ES" altLang="it-IT" dirty="0" err="1" smtClean="0"/>
              <a:t>Prod</a:t>
            </a:r>
            <a:r>
              <a:rPr lang="es-ES" altLang="it-IT" dirty="0" smtClean="0"/>
              <a:t> 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Type 2 – Single Buyer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1593BE0-C834-4322-9B84-61B1340FDC57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13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1" y="1556791"/>
            <a:ext cx="7604323" cy="487258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000" dirty="0" smtClean="0"/>
              <a:t>Less integration than in Type 1</a:t>
            </a:r>
          </a:p>
          <a:p>
            <a:pPr>
              <a:lnSpc>
                <a:spcPct val="90000"/>
              </a:lnSpc>
            </a:pPr>
            <a:r>
              <a:rPr lang="en-US" altLang="it-IT" sz="2000" dirty="0" smtClean="0"/>
              <a:t>Independent Power Producers (</a:t>
            </a:r>
            <a:r>
              <a:rPr lang="en-US" altLang="it-IT" sz="2000" i="1" dirty="0" smtClean="0"/>
              <a:t>IPPs</a:t>
            </a:r>
            <a:r>
              <a:rPr lang="en-US" altLang="it-IT" sz="2000" dirty="0" smtClean="0"/>
              <a:t>) compete to serve the Single Buyer</a:t>
            </a:r>
          </a:p>
          <a:p>
            <a:pPr lvl="1">
              <a:lnSpc>
                <a:spcPct val="90000"/>
              </a:lnSpc>
            </a:pPr>
            <a:r>
              <a:rPr lang="en-US" altLang="it-IT" sz="2000" dirty="0" smtClean="0"/>
              <a:t>Competition open for building &amp; operating; contracts to negotiate with Single Buyer (PPAs) / Kind of “Private – Public Partnership” (PPP)</a:t>
            </a:r>
          </a:p>
          <a:p>
            <a:pPr lvl="1">
              <a:lnSpc>
                <a:spcPct val="90000"/>
              </a:lnSpc>
            </a:pPr>
            <a:r>
              <a:rPr lang="en-US" altLang="it-IT" sz="2000" dirty="0" smtClean="0"/>
              <a:t>Option: obligation to buy at “avoided costs” (questionable)</a:t>
            </a:r>
          </a:p>
          <a:p>
            <a:pPr>
              <a:lnSpc>
                <a:spcPct val="90000"/>
              </a:lnSpc>
            </a:pPr>
            <a:r>
              <a:rPr lang="en-US" altLang="it-IT" sz="2000" dirty="0" smtClean="0"/>
              <a:t>Single Buyer responsible for Generation Adequacy; </a:t>
            </a:r>
            <a:r>
              <a:rPr lang="en-US" altLang="it-IT" sz="2000" dirty="0" err="1" smtClean="0"/>
              <a:t>Deman</a:t>
            </a:r>
            <a:r>
              <a:rPr lang="en-US" altLang="it-IT" sz="2000" dirty="0" smtClean="0"/>
              <a:t> Forecast</a:t>
            </a:r>
          </a:p>
          <a:p>
            <a:pPr>
              <a:lnSpc>
                <a:spcPct val="90000"/>
              </a:lnSpc>
            </a:pPr>
            <a:r>
              <a:rPr lang="en-US" altLang="it-IT" sz="2000" dirty="0" smtClean="0"/>
              <a:t>Incentive Regulation can favor IPP efficiency gains in PPAs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it-IT" sz="2000" dirty="0"/>
              <a:t>	</a:t>
            </a:r>
            <a:r>
              <a:rPr lang="en-US" altLang="it-IT" sz="2000" dirty="0" smtClean="0"/>
              <a:t>as: Availability payments, variable costs indexation; etc.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>
                <a:solidFill>
                  <a:srgbClr val="FF6600"/>
                </a:solidFill>
              </a:rPr>
              <a:t>Type 2 – Single Buyer</a:t>
            </a:r>
            <a:endParaRPr lang="es-ES" altLang="it-IT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9A6A9D9-94FF-434E-BB43-7F18F8CAA66F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14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600200"/>
            <a:ext cx="7715250" cy="4900613"/>
          </a:xfrm>
        </p:spPr>
        <p:txBody>
          <a:bodyPr/>
          <a:lstStyle/>
          <a:p>
            <a:r>
              <a:rPr lang="en-US" altLang="it-IT" sz="2000" dirty="0" smtClean="0"/>
              <a:t>Costs of service, procurement contracts, &amp; social constraints</a:t>
            </a:r>
            <a:r>
              <a:rPr lang="en-US" altLang="it-IT" sz="2000" dirty="0" smtClean="0">
                <a:sym typeface="Wingdings" pitchFamily="2" charset="2"/>
              </a:rPr>
              <a:t> regulated tariff</a:t>
            </a:r>
          </a:p>
          <a:p>
            <a:r>
              <a:rPr lang="en-US" altLang="it-IT" sz="2000" dirty="0" smtClean="0">
                <a:sym typeface="Wingdings" pitchFamily="2" charset="2"/>
              </a:rPr>
              <a:t>Wholesale Transactions as in Type 1; IPPs cannot directly sell to consumers</a:t>
            </a:r>
          </a:p>
          <a:p>
            <a:r>
              <a:rPr lang="en-US" altLang="it-IT" sz="2000" dirty="0" smtClean="0">
                <a:sym typeface="Wingdings" pitchFamily="2" charset="2"/>
              </a:rPr>
              <a:t>Single Buyer takes generation adequacy &amp; technology risks via PPAs &amp; put them into tariffs</a:t>
            </a:r>
          </a:p>
          <a:p>
            <a:r>
              <a:rPr lang="en-US" altLang="it-IT" sz="2000" dirty="0" smtClean="0">
                <a:sym typeface="Wingdings" pitchFamily="2" charset="2"/>
              </a:rPr>
              <a:t>Real independence of Single Buyer becomes key (for ex. Economic vs Political plants dispatch)</a:t>
            </a:r>
            <a:endParaRPr lang="en-US" altLang="it-IT" sz="2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>
                <a:solidFill>
                  <a:srgbClr val="FF6600"/>
                </a:solidFill>
              </a:rPr>
              <a:t>Type 2 – Single Buyer</a:t>
            </a:r>
            <a:endParaRPr lang="es-ES" altLang="it-IT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1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C07DDFA-2CE2-40BB-948B-FA3A40EA5409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15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500188"/>
            <a:ext cx="7786688" cy="50720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If Single Buyer acts independently, there is competition for entry into generation as IPP</a:t>
            </a: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What remain are typical central planning errors</a:t>
            </a: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As key generation adequacy &amp; technology risks are passed to </a:t>
            </a:r>
            <a:r>
              <a:rPr lang="en-US" sz="2000" dirty="0" err="1" smtClean="0"/>
              <a:t>consummers</a:t>
            </a:r>
            <a:r>
              <a:rPr lang="en-US" sz="2000" dirty="0" smtClean="0"/>
              <a:t> via costs based tariffs </a:t>
            </a:r>
            <a:r>
              <a:rPr lang="en-US" sz="2000" dirty="0" smtClean="0">
                <a:sym typeface="Wingdings" pitchFamily="2" charset="2"/>
              </a:rPr>
              <a:t> Cost of capital becomes smaller &amp; makes easy for IPP to get financed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ym typeface="Wingdings" pitchFamily="2" charset="2"/>
              </a:rPr>
              <a:t>Seriousness &amp; professionalism of PPAs become key to success (vs corruption &amp; incompetence)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>
                <a:solidFill>
                  <a:srgbClr val="FF6600"/>
                </a:solidFill>
              </a:rPr>
              <a:t>Type 2 – Single Buyer</a:t>
            </a:r>
            <a:endParaRPr lang="es-ES" altLang="it-IT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6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8EECE8C-28F8-48FA-B71E-68A03B96D981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16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25956" name="Rectangle 3"/>
          <p:cNvSpPr>
            <a:spLocks noChangeArrowheads="1"/>
          </p:cNvSpPr>
          <p:nvPr/>
        </p:nvSpPr>
        <p:spPr bwMode="auto">
          <a:xfrm>
            <a:off x="2000250" y="1643063"/>
            <a:ext cx="1322388" cy="674687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Prod</a:t>
            </a:r>
            <a:r>
              <a:rPr lang="es-ES" altLang="it-IT" dirty="0" smtClean="0"/>
              <a:t>.</a:t>
            </a:r>
            <a:endParaRPr lang="es-ES" altLang="it-IT" dirty="0"/>
          </a:p>
        </p:txBody>
      </p:sp>
      <p:sp>
        <p:nvSpPr>
          <p:cNvPr id="125957" name="Rectangle 4"/>
          <p:cNvSpPr>
            <a:spLocks noChangeArrowheads="1"/>
          </p:cNvSpPr>
          <p:nvPr/>
        </p:nvSpPr>
        <p:spPr bwMode="auto">
          <a:xfrm>
            <a:off x="2483768" y="3105150"/>
            <a:ext cx="3168352" cy="674688"/>
          </a:xfrm>
          <a:prstGeom prst="rect">
            <a:avLst/>
          </a:prstGeom>
          <a:solidFill>
            <a:srgbClr val="F4B4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smtClean="0"/>
              <a:t>Open </a:t>
            </a:r>
            <a:r>
              <a:rPr lang="es-ES" altLang="it-IT" dirty="0" err="1" smtClean="0"/>
              <a:t>Wholesale</a:t>
            </a:r>
            <a:r>
              <a:rPr lang="es-ES" altLang="it-IT" dirty="0" smtClean="0"/>
              <a:t> </a:t>
            </a:r>
            <a:r>
              <a:rPr lang="es-ES" altLang="it-IT" dirty="0" err="1" smtClean="0"/>
              <a:t>Market</a:t>
            </a:r>
            <a:endParaRPr lang="es-ES" altLang="it-IT" dirty="0"/>
          </a:p>
        </p:txBody>
      </p:sp>
      <p:sp>
        <p:nvSpPr>
          <p:cNvPr id="125958" name="Rectangle 5"/>
          <p:cNvSpPr>
            <a:spLocks noChangeArrowheads="1"/>
          </p:cNvSpPr>
          <p:nvPr/>
        </p:nvSpPr>
        <p:spPr bwMode="auto">
          <a:xfrm>
            <a:off x="2054225" y="4376738"/>
            <a:ext cx="1993900" cy="674687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 smtClean="0"/>
              <a:t>Supply</a:t>
            </a:r>
            <a:endParaRPr lang="es-ES" altLang="it-IT" dirty="0"/>
          </a:p>
        </p:txBody>
      </p:sp>
      <p:sp>
        <p:nvSpPr>
          <p:cNvPr id="125959" name="Rectangle 6"/>
          <p:cNvSpPr>
            <a:spLocks noChangeArrowheads="1"/>
          </p:cNvSpPr>
          <p:nvPr/>
        </p:nvSpPr>
        <p:spPr bwMode="auto">
          <a:xfrm>
            <a:off x="2054225" y="5576888"/>
            <a:ext cx="1993900" cy="674687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Consumers</a:t>
            </a:r>
            <a:r>
              <a:rPr lang="es-ES" altLang="it-IT" dirty="0" smtClean="0"/>
              <a:t> </a:t>
            </a:r>
            <a:endParaRPr lang="es-ES" altLang="it-IT" dirty="0"/>
          </a:p>
        </p:txBody>
      </p:sp>
      <p:cxnSp>
        <p:nvCxnSpPr>
          <p:cNvPr id="125960" name="AutoShape 7"/>
          <p:cNvCxnSpPr>
            <a:cxnSpLocks noChangeShapeType="1"/>
            <a:stCxn id="125957" idx="2"/>
            <a:endCxn id="125958" idx="0"/>
          </p:cNvCxnSpPr>
          <p:nvPr/>
        </p:nvCxnSpPr>
        <p:spPr bwMode="auto">
          <a:xfrm flipH="1">
            <a:off x="3051175" y="3779838"/>
            <a:ext cx="1016769" cy="596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61" name="AutoShape 8"/>
          <p:cNvCxnSpPr>
            <a:cxnSpLocks noChangeShapeType="1"/>
            <a:stCxn id="125958" idx="2"/>
            <a:endCxn id="125959" idx="0"/>
          </p:cNvCxnSpPr>
          <p:nvPr/>
        </p:nvCxnSpPr>
        <p:spPr bwMode="auto">
          <a:xfrm>
            <a:off x="3051175" y="506571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2" name="Rectangle 9"/>
          <p:cNvSpPr>
            <a:spLocks noChangeArrowheads="1"/>
          </p:cNvSpPr>
          <p:nvPr/>
        </p:nvSpPr>
        <p:spPr bwMode="auto">
          <a:xfrm>
            <a:off x="3470275" y="1643063"/>
            <a:ext cx="1322388" cy="674687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r>
              <a:rPr lang="es-ES" altLang="it-IT" dirty="0"/>
              <a:t>.</a:t>
            </a:r>
          </a:p>
          <a:p>
            <a:pPr eaLnBrk="1" hangingPunct="1"/>
            <a:endParaRPr lang="es-ES" altLang="it-IT" dirty="0"/>
          </a:p>
        </p:txBody>
      </p:sp>
      <p:sp>
        <p:nvSpPr>
          <p:cNvPr id="125963" name="Rectangle 10"/>
          <p:cNvSpPr>
            <a:spLocks noChangeArrowheads="1"/>
          </p:cNvSpPr>
          <p:nvPr/>
        </p:nvSpPr>
        <p:spPr bwMode="auto">
          <a:xfrm>
            <a:off x="4932363" y="1643063"/>
            <a:ext cx="1322387" cy="674687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r>
              <a:rPr lang="es-ES" altLang="it-IT" dirty="0"/>
              <a:t>.</a:t>
            </a:r>
          </a:p>
          <a:p>
            <a:pPr eaLnBrk="1" hangingPunct="1"/>
            <a:endParaRPr lang="es-ES" altLang="it-IT" dirty="0"/>
          </a:p>
        </p:txBody>
      </p:sp>
      <p:cxnSp>
        <p:nvCxnSpPr>
          <p:cNvPr id="125964" name="AutoShape 11"/>
          <p:cNvCxnSpPr>
            <a:cxnSpLocks noChangeShapeType="1"/>
            <a:stCxn id="125956" idx="2"/>
            <a:endCxn id="125957" idx="0"/>
          </p:cNvCxnSpPr>
          <p:nvPr/>
        </p:nvCxnSpPr>
        <p:spPr bwMode="auto">
          <a:xfrm>
            <a:off x="2661444" y="2317750"/>
            <a:ext cx="1406500" cy="787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65" name="AutoShape 12"/>
          <p:cNvCxnSpPr>
            <a:cxnSpLocks noChangeShapeType="1"/>
            <a:stCxn id="125962" idx="2"/>
            <a:endCxn id="125957" idx="0"/>
          </p:cNvCxnSpPr>
          <p:nvPr/>
        </p:nvCxnSpPr>
        <p:spPr bwMode="auto">
          <a:xfrm flipH="1">
            <a:off x="4067944" y="2317750"/>
            <a:ext cx="63525" cy="787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66" name="AutoShape 13"/>
          <p:cNvCxnSpPr>
            <a:cxnSpLocks noChangeShapeType="1"/>
            <a:stCxn id="125963" idx="2"/>
            <a:endCxn id="125957" idx="0"/>
          </p:cNvCxnSpPr>
          <p:nvPr/>
        </p:nvCxnSpPr>
        <p:spPr bwMode="auto">
          <a:xfrm flipH="1">
            <a:off x="4067944" y="2317750"/>
            <a:ext cx="1525613" cy="787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7" name="Rectangle 14"/>
          <p:cNvSpPr>
            <a:spLocks noChangeArrowheads="1"/>
          </p:cNvSpPr>
          <p:nvPr/>
        </p:nvSpPr>
        <p:spPr bwMode="auto">
          <a:xfrm>
            <a:off x="4195763" y="4376738"/>
            <a:ext cx="1992312" cy="674687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/>
              <a:t>Supply</a:t>
            </a:r>
            <a:endParaRPr lang="es-ES" altLang="it-IT" dirty="0"/>
          </a:p>
        </p:txBody>
      </p:sp>
      <p:sp>
        <p:nvSpPr>
          <p:cNvPr id="125968" name="Rectangle 15"/>
          <p:cNvSpPr>
            <a:spLocks noChangeArrowheads="1"/>
          </p:cNvSpPr>
          <p:nvPr/>
        </p:nvSpPr>
        <p:spPr bwMode="auto">
          <a:xfrm>
            <a:off x="4195763" y="5576888"/>
            <a:ext cx="1992312" cy="674687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Consumers</a:t>
            </a:r>
            <a:endParaRPr lang="es-ES" altLang="it-IT" dirty="0"/>
          </a:p>
        </p:txBody>
      </p:sp>
      <p:cxnSp>
        <p:nvCxnSpPr>
          <p:cNvPr id="125969" name="AutoShape 16"/>
          <p:cNvCxnSpPr>
            <a:cxnSpLocks noChangeShapeType="1"/>
            <a:stCxn id="125957" idx="2"/>
            <a:endCxn id="125967" idx="0"/>
          </p:cNvCxnSpPr>
          <p:nvPr/>
        </p:nvCxnSpPr>
        <p:spPr bwMode="auto">
          <a:xfrm>
            <a:off x="4067944" y="3779838"/>
            <a:ext cx="1123975" cy="596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70" name="AutoShape 17"/>
          <p:cNvCxnSpPr>
            <a:cxnSpLocks noChangeShapeType="1"/>
            <a:stCxn id="125967" idx="2"/>
            <a:endCxn id="125968" idx="0"/>
          </p:cNvCxnSpPr>
          <p:nvPr/>
        </p:nvCxnSpPr>
        <p:spPr bwMode="auto">
          <a:xfrm>
            <a:off x="5192713" y="506571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Type 3 – Open Wholesale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2F74113-6884-4B16-A719-20A21140C7F5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17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1310" y="1661642"/>
            <a:ext cx="7929563" cy="4643437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Free Transactions between downstream companies (distribution – supply) &amp; generators, bearing or sharing both risks</a:t>
            </a:r>
            <a:endParaRPr lang="en-US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Distribution </a:t>
            </a:r>
            <a:r>
              <a:rPr lang="en-US" sz="2400" dirty="0"/>
              <a:t>– </a:t>
            </a:r>
            <a:r>
              <a:rPr lang="en-US" sz="2400" dirty="0" smtClean="0"/>
              <a:t>suppliers (being each “single buyer”) keep downstream monopoly on consumers </a:t>
            </a:r>
            <a:r>
              <a:rPr lang="en-US" sz="2400" dirty="0" smtClean="0">
                <a:sym typeface="Wingdings" pitchFamily="2" charset="2"/>
              </a:rPr>
              <a:t> tariffs stay regulated</a:t>
            </a:r>
            <a:endParaRPr lang="en-US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>
                <a:sym typeface="Wingdings" pitchFamily="2" charset="2"/>
              </a:rPr>
              <a:t>Special charges or exemptions still easily introduced via tariff regulation</a:t>
            </a:r>
            <a:endParaRPr lang="en-US" sz="2400" dirty="0">
              <a:sym typeface="Wingdings" pitchFamily="2" charset="2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No more central planning of generation; free entry</a:t>
            </a:r>
            <a:endParaRPr lang="en-US" sz="2400" dirty="0">
              <a:sym typeface="Wingdings" pitchFamily="2" charset="2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>
                <a:sym typeface="Wingdings" pitchFamily="2" charset="2"/>
              </a:rPr>
              <a:t>Here &amp; there “stranded costs” et “generation rent” (think Hydro) may occur</a:t>
            </a:r>
            <a:endParaRPr lang="en-US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Type 3 - Open </a:t>
            </a:r>
            <a:r>
              <a:rPr lang="en-US" altLang="it-IT" sz="2800" dirty="0">
                <a:solidFill>
                  <a:srgbClr val="FF6600"/>
                </a:solidFill>
              </a:rPr>
              <a:t>Wholesale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945CA69-7748-4C26-A225-A1411B76637F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18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1643063"/>
            <a:ext cx="8001000" cy="4714875"/>
          </a:xfrm>
        </p:spPr>
        <p:txBody>
          <a:bodyPr/>
          <a:lstStyle/>
          <a:p>
            <a:r>
              <a:rPr lang="en-US" altLang="it-IT" sz="2000" dirty="0" smtClean="0"/>
              <a:t>Rules &amp; Agreements</a:t>
            </a:r>
          </a:p>
          <a:p>
            <a:pPr lvl="1"/>
            <a:r>
              <a:rPr lang="en-US" altLang="it-IT" sz="2000" dirty="0" smtClean="0"/>
              <a:t>Grid Access &amp; auxiliary services </a:t>
            </a:r>
            <a:r>
              <a:rPr lang="en-US" altLang="it-IT" sz="2000" dirty="0" smtClean="0">
                <a:sym typeface="Wingdings" pitchFamily="2" charset="2"/>
              </a:rPr>
              <a:t></a:t>
            </a:r>
            <a:r>
              <a:rPr lang="en-US" altLang="it-IT" sz="2000" dirty="0" smtClean="0"/>
              <a:t> need a System Operator [S.O]</a:t>
            </a:r>
          </a:p>
          <a:p>
            <a:pPr lvl="1"/>
            <a:r>
              <a:rPr lang="en-US" altLang="it-IT" sz="2000" dirty="0" smtClean="0"/>
              <a:t>Grid Access charges to be set (negotiated or regulated)</a:t>
            </a:r>
            <a:endParaRPr lang="en-US" altLang="it-IT" sz="2000" dirty="0"/>
          </a:p>
          <a:p>
            <a:pPr marL="457200" lvl="1" indent="0">
              <a:buNone/>
            </a:pPr>
            <a:endParaRPr lang="en-US" altLang="it-IT" sz="2000" dirty="0" smtClean="0"/>
          </a:p>
          <a:p>
            <a:pPr lvl="1"/>
            <a:r>
              <a:rPr lang="en-US" altLang="it-IT" sz="2000" i="1" u="sng" dirty="0" smtClean="0"/>
              <a:t>Organized Wholesale Market </a:t>
            </a:r>
            <a:r>
              <a:rPr lang="en-US" altLang="it-IT" sz="2000" i="1" u="sng" dirty="0" err="1" smtClean="0"/>
              <a:t>Marchés</a:t>
            </a:r>
            <a:r>
              <a:rPr lang="en-US" altLang="it-IT" sz="2000" i="1" u="sng" dirty="0" smtClean="0"/>
              <a:t> </a:t>
            </a:r>
            <a:r>
              <a:rPr lang="en-US" altLang="it-IT" sz="2000" i="1" u="sng" dirty="0" err="1" smtClean="0"/>
              <a:t>organisés</a:t>
            </a:r>
            <a:r>
              <a:rPr lang="en-US" altLang="it-IT" sz="2000" i="1" u="sng" dirty="0" smtClean="0"/>
              <a:t> </a:t>
            </a:r>
            <a:r>
              <a:rPr lang="en-US" altLang="it-IT" sz="2000" dirty="0" smtClean="0"/>
              <a:t>(spot, derivatives) </a:t>
            </a:r>
            <a:r>
              <a:rPr lang="en-US" altLang="it-IT" sz="2000" dirty="0" smtClean="0">
                <a:sym typeface="Wingdings" pitchFamily="2" charset="2"/>
              </a:rPr>
              <a:t></a:t>
            </a:r>
            <a:r>
              <a:rPr lang="en-US" altLang="it-IT" sz="2000" dirty="0" smtClean="0"/>
              <a:t> need a Market Operator (not a market player, a market ‘</a:t>
            </a:r>
            <a:r>
              <a:rPr lang="en-US" altLang="it-IT" sz="2000" dirty="0" err="1" smtClean="0"/>
              <a:t>Commissaire-Priseur</a:t>
            </a:r>
            <a:r>
              <a:rPr lang="en-US" altLang="it-IT" sz="2000" dirty="0" smtClean="0"/>
              <a:t>’ [M.O]</a:t>
            </a:r>
          </a:p>
          <a:p>
            <a:pPr lvl="1"/>
            <a:r>
              <a:rPr lang="en-US" altLang="it-IT" sz="2000" i="1" u="sng" dirty="0" smtClean="0"/>
              <a:t>Bilateral Market</a:t>
            </a:r>
            <a:r>
              <a:rPr lang="en-US" altLang="it-IT" sz="2000" dirty="0" smtClean="0"/>
              <a:t>: direct contracting (broker or not)</a:t>
            </a:r>
          </a:p>
          <a:p>
            <a:pPr lvl="1"/>
            <a:r>
              <a:rPr lang="en-US" altLang="it-IT" sz="2000" dirty="0" smtClean="0"/>
              <a:t>IPPs &amp; </a:t>
            </a:r>
            <a:r>
              <a:rPr lang="en-US" altLang="it-IT" sz="2000" dirty="0" err="1" smtClean="0"/>
              <a:t>Distrib</a:t>
            </a:r>
            <a:r>
              <a:rPr lang="en-US" altLang="it-IT" sz="2000" dirty="0" smtClean="0"/>
              <a:t>-Suppliers can choose organized or </a:t>
            </a:r>
            <a:r>
              <a:rPr lang="en-US" altLang="it-IT" sz="2000" dirty="0" err="1" smtClean="0"/>
              <a:t>bimateral</a:t>
            </a:r>
            <a:endParaRPr lang="en-US" altLang="it-IT" sz="2000" dirty="0" smtClean="0"/>
          </a:p>
          <a:p>
            <a:endParaRPr lang="en-US" altLang="it-IT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>
                <a:solidFill>
                  <a:srgbClr val="FF6600"/>
                </a:solidFill>
              </a:rPr>
              <a:t>Type 3 - Open Wholesale</a:t>
            </a:r>
            <a:endParaRPr lang="es-ES" altLang="it-IT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A409FF7-F5A7-428E-A4CC-FBA90048E826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19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556792"/>
            <a:ext cx="7859713" cy="5000625"/>
          </a:xfrm>
        </p:spPr>
        <p:txBody>
          <a:bodyPr/>
          <a:lstStyle/>
          <a:p>
            <a:r>
              <a:rPr lang="en-US" altLang="it-IT" sz="2000" dirty="0" smtClean="0"/>
              <a:t>IPPs can also be subsidiaries of </a:t>
            </a:r>
            <a:r>
              <a:rPr lang="en-US" altLang="it-IT" sz="2000" dirty="0" err="1" smtClean="0"/>
              <a:t>Distrib</a:t>
            </a:r>
            <a:r>
              <a:rPr lang="en-US" altLang="it-IT" sz="2000" dirty="0" smtClean="0"/>
              <a:t>-Suppliers (risk of self-dealing)</a:t>
            </a:r>
          </a:p>
          <a:p>
            <a:r>
              <a:rPr lang="en-US" altLang="it-IT" sz="2000" dirty="0"/>
              <a:t>“Market </a:t>
            </a:r>
            <a:r>
              <a:rPr lang="en-US" altLang="it-IT" sz="2000" dirty="0" smtClean="0"/>
              <a:t>Power” issues arise &amp; “Market Monitoring” rises</a:t>
            </a:r>
          </a:p>
          <a:p>
            <a:r>
              <a:rPr lang="en-US" altLang="it-IT" sz="2000" dirty="0" smtClean="0"/>
              <a:t>LT security of supply (Generation Adequacy) is left to market players; or put into a capacity market</a:t>
            </a:r>
          </a:p>
          <a:p>
            <a:r>
              <a:rPr lang="en-US" altLang="it-IT" sz="2000" dirty="0" smtClean="0"/>
              <a:t>Open Wholesale gives generators strong incentives to efficiently generate &amp; efficiently invest within their business models</a:t>
            </a:r>
          </a:p>
          <a:p>
            <a:r>
              <a:rPr lang="en-US" altLang="it-IT" sz="2000" dirty="0" smtClean="0"/>
              <a:t>Inevitably categories of consumers call for open retail to get access to cheaper supply &amp; get rid of cross-subsidies among consumers categories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>
                <a:solidFill>
                  <a:srgbClr val="FF6600"/>
                </a:solidFill>
              </a:rPr>
              <a:t>Type 3 - Open Wholesale</a:t>
            </a:r>
            <a:endParaRPr lang="es-ES" altLang="it-IT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836712"/>
            <a:ext cx="6059016" cy="652934"/>
          </a:xfrm>
        </p:spPr>
        <p:txBody>
          <a:bodyPr/>
          <a:lstStyle/>
          <a:p>
            <a:r>
              <a:rPr lang="en-US" sz="2400" dirty="0" smtClean="0"/>
              <a:t>I was born in the 50’ old electricity world…</a:t>
            </a:r>
            <a:endParaRPr lang="en-US" sz="2400" dirty="0"/>
          </a:p>
        </p:txBody>
      </p:sp>
      <p:pic>
        <p:nvPicPr>
          <p:cNvPr id="5" name="Picture 19" descr="1960 boucherie-001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2728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6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6CDE54B-18FC-4743-9129-1851B8264283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20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34147" name="Line 2"/>
          <p:cNvSpPr>
            <a:spLocks noChangeShapeType="1"/>
          </p:cNvSpPr>
          <p:nvPr/>
        </p:nvSpPr>
        <p:spPr bwMode="auto">
          <a:xfrm flipV="1">
            <a:off x="0" y="494823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4149" name="Rectangle 4"/>
          <p:cNvSpPr>
            <a:spLocks noChangeArrowheads="1"/>
          </p:cNvSpPr>
          <p:nvPr/>
        </p:nvSpPr>
        <p:spPr bwMode="auto">
          <a:xfrm>
            <a:off x="450850" y="1844675"/>
            <a:ext cx="1322388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Prod</a:t>
            </a:r>
            <a:r>
              <a:rPr lang="es-ES" altLang="it-IT" dirty="0" smtClean="0"/>
              <a:t>.</a:t>
            </a:r>
            <a:endParaRPr lang="es-ES" altLang="it-IT" dirty="0"/>
          </a:p>
        </p:txBody>
      </p:sp>
      <p:sp>
        <p:nvSpPr>
          <p:cNvPr id="134150" name="Rectangle 5"/>
          <p:cNvSpPr>
            <a:spLocks noChangeArrowheads="1"/>
          </p:cNvSpPr>
          <p:nvPr/>
        </p:nvSpPr>
        <p:spPr bwMode="auto">
          <a:xfrm>
            <a:off x="5370513" y="3306763"/>
            <a:ext cx="2495550" cy="674687"/>
          </a:xfrm>
          <a:prstGeom prst="rect">
            <a:avLst/>
          </a:prstGeom>
          <a:solidFill>
            <a:srgbClr val="F4B4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Power</a:t>
            </a:r>
            <a:r>
              <a:rPr lang="es-ES" altLang="it-IT" dirty="0" smtClean="0"/>
              <a:t> Exchange</a:t>
            </a:r>
            <a:endParaRPr lang="es-ES" altLang="it-IT" dirty="0"/>
          </a:p>
        </p:txBody>
      </p:sp>
      <p:sp>
        <p:nvSpPr>
          <p:cNvPr id="134151" name="Rectangle 6"/>
          <p:cNvSpPr>
            <a:spLocks noChangeArrowheads="1"/>
          </p:cNvSpPr>
          <p:nvPr/>
        </p:nvSpPr>
        <p:spPr bwMode="auto">
          <a:xfrm>
            <a:off x="2233613" y="4578350"/>
            <a:ext cx="1992312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Supplier</a:t>
            </a:r>
            <a:endParaRPr lang="es-ES" altLang="it-IT" dirty="0"/>
          </a:p>
        </p:txBody>
      </p:sp>
      <p:sp>
        <p:nvSpPr>
          <p:cNvPr id="134152" name="Rectangle 7"/>
          <p:cNvSpPr>
            <a:spLocks noChangeArrowheads="1"/>
          </p:cNvSpPr>
          <p:nvPr/>
        </p:nvSpPr>
        <p:spPr bwMode="auto">
          <a:xfrm>
            <a:off x="2233613" y="5778500"/>
            <a:ext cx="1992312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b="1" dirty="0" err="1"/>
              <a:t>Eligible</a:t>
            </a:r>
            <a:endParaRPr lang="es-ES" altLang="it-IT" b="1" dirty="0"/>
          </a:p>
          <a:p>
            <a:pPr eaLnBrk="1" hangingPunct="1"/>
            <a:r>
              <a:rPr lang="es-ES" altLang="it-IT" dirty="0" err="1"/>
              <a:t>Consumer</a:t>
            </a:r>
            <a:endParaRPr lang="es-ES" altLang="it-IT" dirty="0"/>
          </a:p>
        </p:txBody>
      </p:sp>
      <p:cxnSp>
        <p:nvCxnSpPr>
          <p:cNvPr id="134153" name="AutoShape 8"/>
          <p:cNvCxnSpPr>
            <a:cxnSpLocks noChangeShapeType="1"/>
            <a:stCxn id="134150" idx="2"/>
            <a:endCxn id="134151" idx="0"/>
          </p:cNvCxnSpPr>
          <p:nvPr/>
        </p:nvCxnSpPr>
        <p:spPr bwMode="auto">
          <a:xfrm flipH="1">
            <a:off x="3228975" y="3995738"/>
            <a:ext cx="3390900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4" name="AutoShape 9"/>
          <p:cNvCxnSpPr>
            <a:cxnSpLocks noChangeShapeType="1"/>
            <a:stCxn id="134151" idx="2"/>
            <a:endCxn id="134152" idx="0"/>
          </p:cNvCxnSpPr>
          <p:nvPr/>
        </p:nvCxnSpPr>
        <p:spPr bwMode="auto">
          <a:xfrm>
            <a:off x="3228975" y="5267325"/>
            <a:ext cx="0" cy="4968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5" name="Rectangle 10"/>
          <p:cNvSpPr>
            <a:spLocks noChangeArrowheads="1"/>
          </p:cNvSpPr>
          <p:nvPr/>
        </p:nvSpPr>
        <p:spPr bwMode="auto">
          <a:xfrm>
            <a:off x="2578100" y="1844675"/>
            <a:ext cx="1320800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r>
              <a:rPr lang="es-ES" altLang="it-IT" dirty="0" smtClean="0"/>
              <a:t>.</a:t>
            </a:r>
            <a:endParaRPr lang="es-ES" altLang="it-IT" dirty="0"/>
          </a:p>
          <a:p>
            <a:pPr eaLnBrk="1" hangingPunct="1"/>
            <a:endParaRPr lang="es-ES" altLang="it-IT" dirty="0"/>
          </a:p>
        </p:txBody>
      </p:sp>
      <p:sp>
        <p:nvSpPr>
          <p:cNvPr id="134156" name="Rectangle 11"/>
          <p:cNvSpPr>
            <a:spLocks noChangeArrowheads="1"/>
          </p:cNvSpPr>
          <p:nvPr/>
        </p:nvSpPr>
        <p:spPr bwMode="auto">
          <a:xfrm>
            <a:off x="5975350" y="1844675"/>
            <a:ext cx="1322388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r>
              <a:rPr lang="es-ES" altLang="it-IT" dirty="0"/>
              <a:t>.</a:t>
            </a:r>
          </a:p>
          <a:p>
            <a:pPr eaLnBrk="1" hangingPunct="1"/>
            <a:endParaRPr lang="es-ES" altLang="it-IT" dirty="0"/>
          </a:p>
        </p:txBody>
      </p:sp>
      <p:cxnSp>
        <p:nvCxnSpPr>
          <p:cNvPr id="134157" name="AutoShape 12"/>
          <p:cNvCxnSpPr>
            <a:cxnSpLocks noChangeShapeType="1"/>
            <a:stCxn id="134149" idx="2"/>
            <a:endCxn id="134164" idx="0"/>
          </p:cNvCxnSpPr>
          <p:nvPr/>
        </p:nvCxnSpPr>
        <p:spPr bwMode="auto">
          <a:xfrm>
            <a:off x="1112838" y="2533650"/>
            <a:ext cx="1587" cy="2033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8" name="AutoShape 13"/>
          <p:cNvCxnSpPr>
            <a:cxnSpLocks noChangeShapeType="1"/>
            <a:stCxn id="134155" idx="2"/>
            <a:endCxn id="134150" idx="0"/>
          </p:cNvCxnSpPr>
          <p:nvPr/>
        </p:nvCxnSpPr>
        <p:spPr bwMode="auto">
          <a:xfrm>
            <a:off x="3238500" y="2533650"/>
            <a:ext cx="3381375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9" name="AutoShape 14"/>
          <p:cNvCxnSpPr>
            <a:cxnSpLocks noChangeShapeType="1"/>
            <a:stCxn id="134156" idx="2"/>
            <a:endCxn id="134150" idx="0"/>
          </p:cNvCxnSpPr>
          <p:nvPr/>
        </p:nvCxnSpPr>
        <p:spPr bwMode="auto">
          <a:xfrm flipH="1">
            <a:off x="6619875" y="2533650"/>
            <a:ext cx="17463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60" name="Rectangle 15"/>
          <p:cNvSpPr>
            <a:spLocks noChangeArrowheads="1"/>
          </p:cNvSpPr>
          <p:nvPr/>
        </p:nvSpPr>
        <p:spPr bwMode="auto">
          <a:xfrm>
            <a:off x="4949825" y="4578350"/>
            <a:ext cx="1993900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Distribution</a:t>
            </a:r>
            <a:r>
              <a:rPr lang="es-ES" altLang="it-IT" dirty="0" smtClean="0"/>
              <a:t>/</a:t>
            </a:r>
            <a:r>
              <a:rPr lang="es-ES" altLang="it-IT" dirty="0"/>
              <a:t/>
            </a:r>
            <a:br>
              <a:rPr lang="es-ES" altLang="it-IT" dirty="0"/>
            </a:br>
            <a:r>
              <a:rPr lang="es-ES" altLang="it-IT" dirty="0" err="1" smtClean="0"/>
              <a:t>Supplier</a:t>
            </a:r>
            <a:endParaRPr lang="es-ES" altLang="it-IT" dirty="0"/>
          </a:p>
        </p:txBody>
      </p:sp>
      <p:sp>
        <p:nvSpPr>
          <p:cNvPr id="134161" name="Rectangle 16"/>
          <p:cNvSpPr>
            <a:spLocks noChangeArrowheads="1"/>
          </p:cNvSpPr>
          <p:nvPr/>
        </p:nvSpPr>
        <p:spPr bwMode="auto">
          <a:xfrm>
            <a:off x="4949825" y="5778500"/>
            <a:ext cx="1993900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b="1" dirty="0" smtClean="0"/>
              <a:t>Captive</a:t>
            </a:r>
            <a:endParaRPr lang="es-ES" altLang="it-IT" b="1" dirty="0"/>
          </a:p>
          <a:p>
            <a:pPr eaLnBrk="1" hangingPunct="1"/>
            <a:r>
              <a:rPr lang="es-ES" altLang="it-IT" dirty="0" err="1"/>
              <a:t>Consumer</a:t>
            </a:r>
            <a:endParaRPr lang="es-ES" altLang="it-IT" dirty="0"/>
          </a:p>
        </p:txBody>
      </p:sp>
      <p:cxnSp>
        <p:nvCxnSpPr>
          <p:cNvPr id="134162" name="AutoShape 17"/>
          <p:cNvCxnSpPr>
            <a:cxnSpLocks noChangeShapeType="1"/>
            <a:stCxn id="134150" idx="2"/>
            <a:endCxn id="134160" idx="0"/>
          </p:cNvCxnSpPr>
          <p:nvPr/>
        </p:nvCxnSpPr>
        <p:spPr bwMode="auto">
          <a:xfrm flipH="1">
            <a:off x="5946775" y="3995738"/>
            <a:ext cx="673100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63" name="AutoShape 18"/>
          <p:cNvCxnSpPr>
            <a:cxnSpLocks noChangeShapeType="1"/>
            <a:stCxn id="134160" idx="2"/>
            <a:endCxn id="134161" idx="0"/>
          </p:cNvCxnSpPr>
          <p:nvPr/>
        </p:nvCxnSpPr>
        <p:spPr bwMode="auto">
          <a:xfrm>
            <a:off x="5946775" y="5267325"/>
            <a:ext cx="0" cy="4968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64" name="Rectangle 19"/>
          <p:cNvSpPr>
            <a:spLocks noChangeArrowheads="1"/>
          </p:cNvSpPr>
          <p:nvPr/>
        </p:nvSpPr>
        <p:spPr bwMode="auto">
          <a:xfrm>
            <a:off x="119063" y="4581525"/>
            <a:ext cx="1992312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Supplyer</a:t>
            </a:r>
            <a:endParaRPr lang="es-ES" altLang="it-IT" dirty="0"/>
          </a:p>
        </p:txBody>
      </p:sp>
      <p:sp>
        <p:nvSpPr>
          <p:cNvPr id="134165" name="Rectangle 20"/>
          <p:cNvSpPr>
            <a:spLocks noChangeArrowheads="1"/>
          </p:cNvSpPr>
          <p:nvPr/>
        </p:nvSpPr>
        <p:spPr bwMode="auto">
          <a:xfrm>
            <a:off x="7077075" y="4581525"/>
            <a:ext cx="1992313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/>
              <a:t>Supplier</a:t>
            </a:r>
            <a:endParaRPr lang="es-ES" altLang="it-IT" dirty="0"/>
          </a:p>
        </p:txBody>
      </p:sp>
      <p:sp>
        <p:nvSpPr>
          <p:cNvPr id="134166" name="Rectangle 21"/>
          <p:cNvSpPr>
            <a:spLocks noChangeArrowheads="1"/>
          </p:cNvSpPr>
          <p:nvPr/>
        </p:nvSpPr>
        <p:spPr bwMode="auto">
          <a:xfrm>
            <a:off x="119063" y="5781675"/>
            <a:ext cx="1992312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b="1" dirty="0" err="1" smtClean="0"/>
              <a:t>Eligible</a:t>
            </a:r>
            <a:endParaRPr lang="es-ES" altLang="it-IT" b="1" dirty="0" smtClean="0"/>
          </a:p>
          <a:p>
            <a:pPr eaLnBrk="1" hangingPunct="1"/>
            <a:r>
              <a:rPr lang="es-ES" altLang="it-IT" dirty="0" err="1" smtClean="0"/>
              <a:t>Consumer</a:t>
            </a:r>
            <a:endParaRPr lang="es-ES" altLang="it-IT" dirty="0"/>
          </a:p>
        </p:txBody>
      </p:sp>
      <p:sp>
        <p:nvSpPr>
          <p:cNvPr id="134167" name="Rectangle 22"/>
          <p:cNvSpPr>
            <a:spLocks noChangeArrowheads="1"/>
          </p:cNvSpPr>
          <p:nvPr/>
        </p:nvSpPr>
        <p:spPr bwMode="auto">
          <a:xfrm>
            <a:off x="7077075" y="5781675"/>
            <a:ext cx="1992313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b="1" dirty="0"/>
              <a:t>Captive</a:t>
            </a:r>
          </a:p>
          <a:p>
            <a:pPr eaLnBrk="1" hangingPunct="1"/>
            <a:r>
              <a:rPr lang="es-ES" altLang="it-IT" dirty="0" err="1"/>
              <a:t>Consumer</a:t>
            </a:r>
            <a:endParaRPr lang="es-ES" altLang="it-IT" dirty="0"/>
          </a:p>
        </p:txBody>
      </p:sp>
      <p:cxnSp>
        <p:nvCxnSpPr>
          <p:cNvPr id="134168" name="AutoShape 23"/>
          <p:cNvCxnSpPr>
            <a:cxnSpLocks noChangeShapeType="1"/>
            <a:stCxn id="134149" idx="2"/>
            <a:endCxn id="134151" idx="0"/>
          </p:cNvCxnSpPr>
          <p:nvPr/>
        </p:nvCxnSpPr>
        <p:spPr bwMode="auto">
          <a:xfrm>
            <a:off x="1112838" y="2533650"/>
            <a:ext cx="2116137" cy="2030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69" name="AutoShape 24"/>
          <p:cNvCxnSpPr>
            <a:cxnSpLocks noChangeShapeType="1"/>
            <a:stCxn id="134155" idx="2"/>
            <a:endCxn id="134151" idx="0"/>
          </p:cNvCxnSpPr>
          <p:nvPr/>
        </p:nvCxnSpPr>
        <p:spPr bwMode="auto">
          <a:xfrm flipH="1">
            <a:off x="3228975" y="2533650"/>
            <a:ext cx="9525" cy="2030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70" name="AutoShape 25"/>
          <p:cNvCxnSpPr>
            <a:cxnSpLocks noChangeShapeType="1"/>
            <a:stCxn id="134150" idx="1"/>
            <a:endCxn id="134152" idx="3"/>
          </p:cNvCxnSpPr>
          <p:nvPr/>
        </p:nvCxnSpPr>
        <p:spPr bwMode="auto">
          <a:xfrm rot="10800000" flipV="1">
            <a:off x="4238625" y="3644900"/>
            <a:ext cx="1119188" cy="2471738"/>
          </a:xfrm>
          <a:prstGeom prst="bentConnector3">
            <a:avLst>
              <a:gd name="adj1" fmla="val 68148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71" name="AutoShape 26"/>
          <p:cNvCxnSpPr>
            <a:cxnSpLocks noChangeShapeType="1"/>
            <a:stCxn id="134150" idx="2"/>
            <a:endCxn id="134165" idx="0"/>
          </p:cNvCxnSpPr>
          <p:nvPr/>
        </p:nvCxnSpPr>
        <p:spPr bwMode="auto">
          <a:xfrm>
            <a:off x="6619875" y="3995738"/>
            <a:ext cx="1452563" cy="571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72" name="AutoShape 27"/>
          <p:cNvCxnSpPr>
            <a:cxnSpLocks noChangeShapeType="1"/>
            <a:stCxn id="134156" idx="3"/>
            <a:endCxn id="134165" idx="0"/>
          </p:cNvCxnSpPr>
          <p:nvPr/>
        </p:nvCxnSpPr>
        <p:spPr bwMode="auto">
          <a:xfrm>
            <a:off x="7310438" y="2182813"/>
            <a:ext cx="762000" cy="238442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73" name="Text Box 30"/>
          <p:cNvSpPr txBox="1">
            <a:spLocks noChangeArrowheads="1"/>
          </p:cNvSpPr>
          <p:nvPr/>
        </p:nvSpPr>
        <p:spPr bwMode="auto">
          <a:xfrm>
            <a:off x="1114425" y="3995738"/>
            <a:ext cx="1729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it-IT" dirty="0" smtClean="0">
                <a:latin typeface="Calibri" pitchFamily="34" charset="0"/>
              </a:rPr>
              <a:t>Bilateral Wholesale</a:t>
            </a:r>
            <a:endParaRPr lang="en-US" altLang="it-IT" dirty="0">
              <a:latin typeface="Calibri" pitchFamily="34" charset="0"/>
            </a:endParaRPr>
          </a:p>
        </p:txBody>
      </p:sp>
      <p:sp>
        <p:nvSpPr>
          <p:cNvPr id="134174" name="Text Box 31"/>
          <p:cNvSpPr txBox="1">
            <a:spLocks noChangeArrowheads="1"/>
          </p:cNvSpPr>
          <p:nvPr/>
        </p:nvSpPr>
        <p:spPr bwMode="auto">
          <a:xfrm>
            <a:off x="1171972" y="5361880"/>
            <a:ext cx="21232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it-IT" dirty="0" smtClean="0">
                <a:latin typeface="Calibri" pitchFamily="34" charset="0"/>
              </a:rPr>
              <a:t>Open Retail</a:t>
            </a:r>
            <a:endParaRPr lang="en-US" altLang="it-IT" dirty="0">
              <a:latin typeface="Calibri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Type 4 – Open Retail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  <p:cxnSp>
        <p:nvCxnSpPr>
          <p:cNvPr id="32" name="AutoShape 18"/>
          <p:cNvCxnSpPr>
            <a:cxnSpLocks noChangeShapeType="1"/>
          </p:cNvCxnSpPr>
          <p:nvPr/>
        </p:nvCxnSpPr>
        <p:spPr bwMode="auto">
          <a:xfrm>
            <a:off x="7956376" y="5267325"/>
            <a:ext cx="0" cy="4968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18"/>
          <p:cNvCxnSpPr>
            <a:cxnSpLocks noChangeShapeType="1"/>
          </p:cNvCxnSpPr>
          <p:nvPr/>
        </p:nvCxnSpPr>
        <p:spPr bwMode="auto">
          <a:xfrm>
            <a:off x="1118068" y="5281612"/>
            <a:ext cx="0" cy="4968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625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3510A87-9E98-4BC1-9D55-F23CA58D7EC7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21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714500"/>
            <a:ext cx="7858125" cy="4786313"/>
          </a:xfrm>
        </p:spPr>
        <p:txBody>
          <a:bodyPr/>
          <a:lstStyle/>
          <a:p>
            <a:r>
              <a:rPr lang="en-US" altLang="it-IT" sz="2000" dirty="0" smtClean="0"/>
              <a:t>Eligible consumers get access to wholesale competition, either directly, or via intermediaries being the suppliers </a:t>
            </a:r>
            <a:r>
              <a:rPr lang="en-US" altLang="it-IT" sz="2000" dirty="0" smtClean="0">
                <a:sym typeface="Wingdings" pitchFamily="2" charset="2"/>
              </a:rPr>
              <a:t> Regulated tariff can be kept as default tariff</a:t>
            </a:r>
          </a:p>
          <a:p>
            <a:r>
              <a:rPr lang="en-US" altLang="it-IT" sz="2000" dirty="0" smtClean="0">
                <a:sym typeface="Wingdings" pitchFamily="2" charset="2"/>
              </a:rPr>
              <a:t>All political “social choices” are put naked; have to become charges &amp; taxes to be added to power price</a:t>
            </a:r>
            <a:endParaRPr lang="en-US" altLang="it-IT" sz="2000" dirty="0" smtClean="0"/>
          </a:p>
          <a:p>
            <a:r>
              <a:rPr lang="en-US" altLang="it-IT" sz="2000" dirty="0" smtClean="0"/>
              <a:t>All networks (transmission &amp; distribution grids) have to be separated from generation &amp; supply</a:t>
            </a:r>
          </a:p>
          <a:p>
            <a:pPr marL="0" indent="0">
              <a:buNone/>
            </a:pPr>
            <a:r>
              <a:rPr lang="en-US" altLang="it-IT" sz="2000" dirty="0"/>
              <a:t>	</a:t>
            </a:r>
            <a:r>
              <a:rPr lang="en-US" altLang="it-IT" sz="2000" dirty="0" smtClean="0"/>
              <a:t>up to legal unbundling; </a:t>
            </a:r>
          </a:p>
          <a:p>
            <a:pPr marL="0" indent="0">
              <a:buNone/>
            </a:pPr>
            <a:r>
              <a:rPr lang="en-US" altLang="it-IT" sz="2000" dirty="0"/>
              <a:t>	</a:t>
            </a:r>
            <a:r>
              <a:rPr lang="en-US" altLang="it-IT" sz="2000" dirty="0" smtClean="0"/>
              <a:t>down to managerial, or accounting unbundling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>
                <a:solidFill>
                  <a:srgbClr val="FF6600"/>
                </a:solidFill>
              </a:rPr>
              <a:t>Type 4 – Open Retail</a:t>
            </a:r>
            <a:endParaRPr lang="es-ES" altLang="it-IT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2F43268-33AC-4A51-8595-BB98A10949D2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22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472363" cy="4757738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Day Ahead Energy Market becomes core reference for pricing chain</a:t>
            </a:r>
            <a:endParaRPr lang="en-US" sz="20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Individual consumption </a:t>
            </a:r>
            <a:r>
              <a:rPr lang="en-US" sz="2000" dirty="0"/>
              <a:t>m</a:t>
            </a:r>
            <a:r>
              <a:rPr lang="en-US" sz="2000" dirty="0" smtClean="0"/>
              <a:t>etering too (if not “standard profiles of consumptions” have to be set)</a:t>
            </a:r>
            <a:endParaRPr lang="en-US" sz="2000" dirty="0" smtClean="0">
              <a:sym typeface="Wingdings" pitchFamily="2" charset="2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>
                <a:sym typeface="Wingdings" pitchFamily="2" charset="2"/>
              </a:rPr>
              <a:t>“</a:t>
            </a:r>
            <a:r>
              <a:rPr lang="en-US" sz="2000" i="1" dirty="0" smtClean="0">
                <a:sym typeface="Wingdings" pitchFamily="2" charset="2"/>
              </a:rPr>
              <a:t>Stranded Assets</a:t>
            </a:r>
            <a:r>
              <a:rPr lang="en-US" sz="2000" dirty="0" smtClean="0">
                <a:sym typeface="Wingdings" pitchFamily="2" charset="2"/>
              </a:rPr>
              <a:t>” &amp;“</a:t>
            </a:r>
            <a:r>
              <a:rPr lang="en-US" sz="2000" i="1" dirty="0" smtClean="0">
                <a:sym typeface="Wingdings" pitchFamily="2" charset="2"/>
              </a:rPr>
              <a:t>Generation Rents</a:t>
            </a:r>
            <a:r>
              <a:rPr lang="en-US" sz="2000" dirty="0" smtClean="0">
                <a:sym typeface="Wingdings" pitchFamily="2" charset="2"/>
              </a:rPr>
              <a:t>” may occur</a:t>
            </a:r>
            <a:endParaRPr lang="en-US" sz="2000" dirty="0">
              <a:sym typeface="Wingdings" pitchFamily="2" charset="2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>
                <a:sym typeface="Wingdings" pitchFamily="2" charset="2"/>
              </a:rPr>
              <a:t>Progressive eligibility of consumer categories can help</a:t>
            </a:r>
            <a:endParaRPr lang="en-US" sz="2000" dirty="0">
              <a:sym typeface="Wingdings" pitchFamily="2" charset="2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>
                <a:sym typeface="Wingdings" pitchFamily="2" charset="2"/>
              </a:rPr>
              <a:t>Provisional “Supply Constraints” may help too</a:t>
            </a:r>
            <a:endParaRPr lang="en-US" sz="2000" dirty="0">
              <a:sym typeface="Wingdings" pitchFamily="2" charset="2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>
                <a:sym typeface="Wingdings" pitchFamily="2" charset="2"/>
              </a:rPr>
              <a:t>“Special Grid Access” charges; too </a:t>
            </a:r>
          </a:p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000" dirty="0">
              <a:sym typeface="Wingdings" pitchFamily="2" charset="2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“</a:t>
            </a:r>
            <a:r>
              <a:rPr lang="en-US" sz="2000" i="1" dirty="0" smtClean="0"/>
              <a:t>Market Power</a:t>
            </a:r>
            <a:r>
              <a:rPr lang="en-US" sz="2000" dirty="0" smtClean="0"/>
              <a:t>” issues are still a concern</a:t>
            </a:r>
            <a:endParaRPr lang="en-US" sz="20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LT security of supply (via generation adequacy) is left to market players strategies; or guided via capacity markets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Strong incentives to Generators to be efficient in operation, technology choices &amp; investment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>
                <a:solidFill>
                  <a:srgbClr val="FF6600"/>
                </a:solidFill>
              </a:rPr>
              <a:t>Type 4 – Open Retail</a:t>
            </a:r>
            <a:endParaRPr lang="es-ES" altLang="it-IT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12976"/>
            <a:ext cx="7772400" cy="2232248"/>
          </a:xfrm>
        </p:spPr>
        <p:txBody>
          <a:bodyPr/>
          <a:lstStyle/>
          <a:p>
            <a:r>
              <a:rPr lang="en-GB" sz="2400" b="1" i="1" dirty="0" smtClean="0">
                <a:solidFill>
                  <a:srgbClr val="7030A0"/>
                </a:solidFill>
              </a:rPr>
              <a:t>Next presentation: Ignacio</a:t>
            </a:r>
          </a:p>
          <a:p>
            <a:r>
              <a:rPr lang="en-GB" sz="2400" b="1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GB" sz="2400" b="1" i="1" dirty="0" smtClean="0">
                <a:solidFill>
                  <a:srgbClr val="7030A0"/>
                </a:solidFill>
              </a:rPr>
              <a:t>5</a:t>
            </a:r>
            <a:r>
              <a:rPr lang="en-GB" sz="2400" b="1" i="1" baseline="30000" dirty="0" smtClean="0">
                <a:solidFill>
                  <a:srgbClr val="7030A0"/>
                </a:solidFill>
              </a:rPr>
              <a:t>th</a:t>
            </a:r>
            <a:r>
              <a:rPr lang="en-GB" sz="2400" b="1" i="1" dirty="0" smtClean="0">
                <a:solidFill>
                  <a:srgbClr val="7030A0"/>
                </a:solidFill>
              </a:rPr>
              <a:t> Today’s basics: “Open Systems” </a:t>
            </a:r>
          </a:p>
          <a:p>
            <a:endParaRPr lang="en-GB" sz="2400" b="1" i="1" dirty="0" smtClean="0">
              <a:solidFill>
                <a:srgbClr val="7030A0"/>
              </a:solidFill>
            </a:endParaRPr>
          </a:p>
          <a:p>
            <a:r>
              <a:rPr lang="en-GB" sz="2400" b="1" i="1" dirty="0" smtClean="0">
                <a:solidFill>
                  <a:srgbClr val="7030A0"/>
                </a:solidFill>
              </a:rPr>
              <a:t>Systems opened by: </a:t>
            </a:r>
            <a:r>
              <a:rPr lang="en-GB" sz="2400" b="1" i="1" dirty="0" smtClean="0">
                <a:solidFill>
                  <a:srgbClr val="7030A0"/>
                </a:solidFill>
              </a:rPr>
              <a:t>distributed generation, </a:t>
            </a:r>
            <a:endParaRPr lang="en-GB" sz="2400" b="1" i="1" dirty="0" smtClean="0">
              <a:solidFill>
                <a:srgbClr val="7030A0"/>
              </a:solidFill>
            </a:endParaRPr>
          </a:p>
          <a:p>
            <a:r>
              <a:rPr lang="en-GB" sz="2400" b="1" i="1" dirty="0" smtClean="0">
                <a:solidFill>
                  <a:srgbClr val="7030A0"/>
                </a:solidFill>
              </a:rPr>
              <a:t>self-consumption</a:t>
            </a:r>
            <a:r>
              <a:rPr lang="en-GB" sz="2400" b="1" i="1" dirty="0" smtClean="0">
                <a:solidFill>
                  <a:srgbClr val="7030A0"/>
                </a:solidFill>
              </a:rPr>
              <a:t>, </a:t>
            </a:r>
            <a:endParaRPr lang="en-GB" sz="2400" b="1" i="1" dirty="0" smtClean="0">
              <a:solidFill>
                <a:srgbClr val="7030A0"/>
              </a:solidFill>
            </a:endParaRPr>
          </a:p>
          <a:p>
            <a:r>
              <a:rPr lang="en-GB" sz="2400" b="1" i="1" dirty="0" smtClean="0">
                <a:solidFill>
                  <a:srgbClr val="7030A0"/>
                </a:solidFill>
              </a:rPr>
              <a:t>micro grids.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Next </a:t>
            </a:r>
            <a:r>
              <a:rPr lang="en-GB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Kahoot</a:t>
            </a:r>
            <a:r>
              <a:rPr lang="en-GB" dirty="0" smtClean="0"/>
              <a:t> Time </a:t>
            </a:r>
            <a:r>
              <a:rPr lang="en-GB" b="1" i="1" dirty="0" smtClean="0"/>
              <a:t>Market Designs basics </a:t>
            </a:r>
            <a:r>
              <a:rPr lang="en-GB" dirty="0" smtClean="0"/>
              <a:t>!</a:t>
            </a:r>
          </a:p>
          <a:p>
            <a:r>
              <a:rPr lang="en-GB" dirty="0"/>
              <a:t>G</a:t>
            </a:r>
            <a:r>
              <a:rPr lang="en-GB" dirty="0" smtClean="0"/>
              <a:t>et your phones &amp; laptops ready</a:t>
            </a:r>
          </a:p>
          <a:p>
            <a:r>
              <a:rPr lang="en-GB" dirty="0" smtClean="0"/>
              <a:t>Open </a:t>
            </a:r>
            <a:r>
              <a:rPr lang="en-GB" dirty="0" smtClean="0">
                <a:hlinkClick r:id="rId2"/>
              </a:rPr>
              <a:t>www.Kahoot.it</a:t>
            </a:r>
            <a:endParaRPr lang="en-GB" dirty="0" smtClean="0"/>
          </a:p>
          <a:p>
            <a:r>
              <a:rPr lang="en-GB" dirty="0" smtClean="0"/>
              <a:t>Enter the GAME PIN from the screen </a:t>
            </a:r>
          </a:p>
          <a:p>
            <a:r>
              <a:rPr lang="en-GB" dirty="0" smtClean="0"/>
              <a:t>Check the question &amp; pick the symbol as your answer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i="1" dirty="0" smtClean="0"/>
              <a:t>“What is the typical “Old”… vs “New” Market Basic Design</a:t>
            </a:r>
            <a:r>
              <a:rPr lang="is-IS" i="1" dirty="0" smtClean="0"/>
              <a:t>…”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8265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530077" y="1700808"/>
            <a:ext cx="8072437" cy="4525962"/>
          </a:xfrm>
        </p:spPr>
        <p:txBody>
          <a:bodyPr/>
          <a:lstStyle/>
          <a:p>
            <a:pPr marL="0" indent="0">
              <a:buNone/>
            </a:pP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1. Four Basic types of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system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architecture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(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1) Monopoly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(2) Single Buyer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(3) Open Wholesale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(4) Open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Retail</a:t>
            </a:r>
          </a:p>
          <a:p>
            <a:pPr marL="0" indent="0">
              <a:buNone/>
            </a:pPr>
            <a:endParaRPr lang="en-GB" altLang="it-IT" sz="14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 smtClean="0">
                <a:solidFill>
                  <a:srgbClr val="FF0000"/>
                </a:solidFill>
                <a:latin typeface="Verdana" pitchFamily="34" charset="0"/>
              </a:rPr>
              <a:t>2. Six Basics of wholesale market design</a:t>
            </a:r>
          </a:p>
          <a:p>
            <a:pPr lvl="1" indent="-342900">
              <a:buAutoNum type="arabicParenBoth"/>
            </a:pP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O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ld Market basics [*Energy 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“Day Ahead” et “intra-Day”; **Balancing “real time”;  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***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Congestion as 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“network constraints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”]</a:t>
            </a:r>
            <a:endParaRPr lang="en-GB" altLang="it-IT" sz="1400" dirty="0">
              <a:solidFill>
                <a:srgbClr val="FF0000"/>
              </a:solidFill>
              <a:latin typeface="Verdana" pitchFamily="34" charset="0"/>
            </a:endParaRPr>
          </a:p>
          <a:p>
            <a:pPr marL="400050" lvl="1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(2) 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N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ew Market basics [*Power 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Procurement &amp; Generation Adequacy; 					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**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Interconnectors &amp; Market Coupling; ***Renewables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intermittency]</a:t>
            </a:r>
          </a:p>
          <a:p>
            <a:pPr marL="400050" lvl="1" indent="0">
              <a:buNone/>
            </a:pPr>
            <a:endParaRPr lang="en-GB" altLang="it-IT" sz="1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3. Two Words on Grid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regulation</a:t>
            </a:r>
          </a:p>
          <a:p>
            <a:pPr marL="0" indent="0">
              <a:buNone/>
            </a:pP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	(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1) Unbundling (of accounts)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	(2) Coordination (of tasks)</a:t>
            </a:r>
          </a:p>
          <a:p>
            <a:pPr marL="0" indent="0">
              <a:lnSpc>
                <a:spcPct val="140000"/>
              </a:lnSpc>
              <a:buNone/>
            </a:pPr>
            <a:endParaRPr lang="en-GB" altLang="it-IT" sz="2000" dirty="0" smtClean="0">
              <a:latin typeface="Verdana" pitchFamily="34" charset="0"/>
            </a:endParaRP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endParaRPr lang="en-GB" altLang="it-IT" sz="2000" dirty="0" smtClean="0"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39752" y="1052736"/>
            <a:ext cx="705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Electricity</a:t>
            </a: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Reforms</a:t>
            </a: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Basics</a:t>
            </a: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27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24862" cy="3929062"/>
          </a:xfrm>
        </p:spPr>
        <p:txBody>
          <a:bodyPr/>
          <a:lstStyle/>
          <a:p>
            <a:endParaRPr lang="en-GB" altLang="it-IT" sz="2400" dirty="0" smtClean="0"/>
          </a:p>
          <a:p>
            <a:r>
              <a:rPr lang="en-GB" altLang="it-IT" sz="1600" dirty="0" smtClean="0"/>
              <a:t>Open Wholesale Power Markets can be “</a:t>
            </a:r>
            <a:r>
              <a:rPr lang="en-GB" altLang="it-IT" sz="1600" b="1" dirty="0" smtClean="0"/>
              <a:t>Bilateral</a:t>
            </a:r>
            <a:r>
              <a:rPr lang="en-GB" altLang="it-IT" sz="1600" dirty="0" smtClean="0"/>
              <a:t>” (direct, or with brokers) </a:t>
            </a:r>
            <a:endParaRPr lang="en-GB" altLang="it-IT" sz="1600" dirty="0"/>
          </a:p>
          <a:p>
            <a:r>
              <a:rPr lang="en-GB" altLang="it-IT" sz="1600" dirty="0" smtClean="0"/>
              <a:t>or</a:t>
            </a:r>
            <a:r>
              <a:rPr lang="en-GB" altLang="it-IT" sz="1600" b="1" dirty="0" smtClean="0"/>
              <a:t> Organized </a:t>
            </a:r>
            <a:r>
              <a:rPr lang="en-GB" altLang="it-IT" sz="1600" dirty="0" smtClean="0"/>
              <a:t>(as a Bourse, an Exchange</a:t>
            </a:r>
            <a:r>
              <a:rPr lang="en-GB" altLang="it-IT" sz="1600" dirty="0"/>
              <a:t>) Before end 80’ wasn’t understood that computers were ready to calculate wholesale electricity </a:t>
            </a:r>
            <a:r>
              <a:rPr lang="en-GB" altLang="it-IT" sz="1600" dirty="0" smtClean="0"/>
              <a:t>prices; </a:t>
            </a:r>
          </a:p>
          <a:p>
            <a:pPr marL="344487" lvl="1" indent="0">
              <a:buNone/>
            </a:pPr>
            <a:r>
              <a:rPr lang="en-GB" altLang="it-IT" sz="1600" dirty="0" smtClean="0"/>
              <a:t>either with </a:t>
            </a:r>
            <a:r>
              <a:rPr lang="en-GB" altLang="it-IT" sz="1600" i="1" u="sng" dirty="0" smtClean="0"/>
              <a:t>centralized</a:t>
            </a:r>
            <a:r>
              <a:rPr lang="en-GB" altLang="it-IT" sz="1600" dirty="0" smtClean="0"/>
              <a:t> dispatch (Pool with System Operator; as PJM, or old UK Pool) </a:t>
            </a:r>
          </a:p>
          <a:p>
            <a:pPr marL="344487" lvl="1" indent="0">
              <a:buNone/>
            </a:pPr>
            <a:r>
              <a:rPr lang="en-GB" altLang="it-IT" sz="1600" dirty="0" smtClean="0"/>
              <a:t>or with </a:t>
            </a:r>
            <a:r>
              <a:rPr lang="en-GB" altLang="it-IT" sz="1600" i="1" u="sng" dirty="0" smtClean="0"/>
              <a:t>decentralized</a:t>
            </a:r>
            <a:r>
              <a:rPr lang="en-GB" altLang="it-IT" sz="1600" dirty="0" smtClean="0"/>
              <a:t> dispatch (made outside the Exchange; as with Nord Pool or </a:t>
            </a:r>
            <a:r>
              <a:rPr lang="en-GB" altLang="it-IT" sz="1600" dirty="0" err="1" smtClean="0"/>
              <a:t>Powernext</a:t>
            </a:r>
            <a:r>
              <a:rPr lang="en-GB" altLang="it-IT" sz="1600" dirty="0" smtClean="0"/>
              <a:t>) </a:t>
            </a:r>
            <a:endParaRPr lang="en-GB" altLang="it-IT" sz="1600" b="1" dirty="0" smtClean="0"/>
          </a:p>
          <a:p>
            <a:pPr marL="344487" lvl="1" indent="0">
              <a:buNone/>
            </a:pPr>
            <a:endParaRPr lang="en-GB" altLang="it-IT" sz="1600" dirty="0" smtClean="0"/>
          </a:p>
          <a:p>
            <a:r>
              <a:rPr lang="en-GB" altLang="it-IT" sz="1600" dirty="0" smtClean="0"/>
              <a:t>Differences “Organized” / “Bilateral” </a:t>
            </a:r>
          </a:p>
          <a:p>
            <a:pPr marL="692150" lvl="1" indent="-347663"/>
            <a:r>
              <a:rPr lang="en-GB" altLang="it-IT" sz="1600" dirty="0" smtClean="0"/>
              <a:t>Sharing information on the transactions made by other market players</a:t>
            </a:r>
          </a:p>
          <a:p>
            <a:pPr marL="692150" lvl="1" indent="-347663"/>
            <a:r>
              <a:rPr lang="en-GB" altLang="it-IT" sz="1600" dirty="0" smtClean="0"/>
              <a:t>Liquidity</a:t>
            </a:r>
          </a:p>
          <a:p>
            <a:pPr marL="692150" lvl="1" indent="-347663"/>
            <a:r>
              <a:rPr lang="en-GB" altLang="it-IT" sz="1600" dirty="0" smtClean="0"/>
              <a:t>Likelihood &amp; speed of counterpart discovery for “Organized”</a:t>
            </a:r>
          </a:p>
          <a:p>
            <a:pPr marL="692150" lvl="1" indent="-347663"/>
            <a:r>
              <a:rPr lang="en-GB" altLang="it-IT" sz="1600" dirty="0" smtClean="0"/>
              <a:t>Flexibility of decision making &amp; “tailor-made” individual trade clauses for “Bilateral”</a:t>
            </a:r>
          </a:p>
          <a:p>
            <a:endParaRPr lang="en-GB" altLang="it-IT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47865" y="777568"/>
            <a:ext cx="3240360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400" dirty="0" smtClean="0">
                <a:solidFill>
                  <a:srgbClr val="FF6600"/>
                </a:solidFill>
              </a:rPr>
              <a:t>Old Market Basics</a:t>
            </a:r>
          </a:p>
          <a:p>
            <a:r>
              <a:rPr lang="es-ES" altLang="it-IT" sz="2400" dirty="0" smtClean="0">
                <a:solidFill>
                  <a:srgbClr val="FF6600"/>
                </a:solidFill>
              </a:rPr>
              <a:t>1- Day </a:t>
            </a:r>
            <a:r>
              <a:rPr lang="es-ES" altLang="it-IT" sz="2400" dirty="0" err="1" smtClean="0">
                <a:solidFill>
                  <a:srgbClr val="FF6600"/>
                </a:solidFill>
              </a:rPr>
              <a:t>Ahead</a:t>
            </a:r>
            <a:endParaRPr lang="en-US" altLang="it-IT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74506"/>
            <a:ext cx="8424862" cy="4657725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Options</a:t>
            </a:r>
          </a:p>
          <a:p>
            <a:pPr marL="692150" lvl="1" indent="-347663">
              <a:defRPr/>
            </a:pPr>
            <a:r>
              <a:rPr lang="en-GB" sz="2400" dirty="0" smtClean="0"/>
              <a:t>Balancing</a:t>
            </a:r>
            <a:r>
              <a:rPr lang="en-GB" sz="2400" b="1" dirty="0" smtClean="0"/>
              <a:t> Market</a:t>
            </a:r>
            <a:r>
              <a:rPr lang="en-GB" sz="2400" dirty="0" smtClean="0"/>
              <a:t> </a:t>
            </a:r>
            <a:r>
              <a:rPr lang="en-GB" sz="2400" dirty="0"/>
              <a:t>vs. Balancing </a:t>
            </a:r>
            <a:r>
              <a:rPr lang="en-GB" sz="2400" b="1" dirty="0" err="1" smtClean="0"/>
              <a:t>Mecanism</a:t>
            </a:r>
            <a:endParaRPr lang="en-GB" sz="2400" dirty="0" smtClean="0"/>
          </a:p>
          <a:p>
            <a:pPr marL="692150" lvl="1" indent="-347663">
              <a:defRPr/>
            </a:pPr>
            <a:r>
              <a:rPr lang="en-GB" sz="2400" dirty="0" smtClean="0"/>
              <a:t>Single Price vs </a:t>
            </a:r>
            <a:r>
              <a:rPr lang="en-GB" sz="2400" i="1" dirty="0" smtClean="0"/>
              <a:t>Double Price </a:t>
            </a:r>
            <a:r>
              <a:rPr lang="en-GB" sz="2400" dirty="0" smtClean="0"/>
              <a:t>(penalty for negative imbalance)</a:t>
            </a:r>
          </a:p>
          <a:p>
            <a:pPr marL="692150" lvl="1" indent="-347663"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Questions</a:t>
            </a:r>
          </a:p>
          <a:p>
            <a:pPr lvl="1">
              <a:defRPr/>
            </a:pPr>
            <a:r>
              <a:rPr lang="en-GB" sz="2400" dirty="0" smtClean="0"/>
              <a:t>System Security vs. Market Efficiency</a:t>
            </a:r>
          </a:p>
          <a:p>
            <a:pPr lvl="1">
              <a:defRPr/>
            </a:pPr>
            <a:r>
              <a:rPr lang="en-GB" sz="2400" dirty="0" smtClean="0"/>
              <a:t>Centralized balancing or decentralized</a:t>
            </a:r>
          </a:p>
          <a:p>
            <a:pPr lvl="1">
              <a:defRPr/>
            </a:pPr>
            <a:r>
              <a:rPr lang="en-GB" sz="2400" dirty="0" smtClean="0"/>
              <a:t>Market Power</a:t>
            </a:r>
          </a:p>
          <a:p>
            <a:pPr lvl="1">
              <a:defRPr/>
            </a:pPr>
            <a:r>
              <a:rPr lang="en-GB" sz="2400" dirty="0" smtClean="0"/>
              <a:t>Costs allocation &amp; coherence of price signal</a:t>
            </a:r>
          </a:p>
          <a:p>
            <a:pPr lvl="1">
              <a:defRPr/>
            </a:pPr>
            <a:r>
              <a:rPr lang="en-GB" sz="2400" dirty="0" smtClean="0"/>
              <a:t>Distortions (New Entrants vs Incumbent)</a:t>
            </a:r>
            <a:endParaRPr lang="en-GB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47864" y="777568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>
                <a:solidFill>
                  <a:srgbClr val="FF6600"/>
                </a:solidFill>
              </a:rPr>
              <a:t>Old Market Basics</a:t>
            </a:r>
          </a:p>
          <a:p>
            <a:r>
              <a:rPr lang="es-ES" altLang="it-IT" sz="2800" dirty="0" smtClean="0">
                <a:solidFill>
                  <a:srgbClr val="FF6600"/>
                </a:solidFill>
              </a:rPr>
              <a:t>2- </a:t>
            </a:r>
            <a:r>
              <a:rPr lang="es-ES" altLang="it-IT" sz="2800" dirty="0" err="1" smtClean="0">
                <a:solidFill>
                  <a:srgbClr val="FF6600"/>
                </a:solidFill>
              </a:rPr>
              <a:t>System</a:t>
            </a:r>
            <a:r>
              <a:rPr lang="es-ES" altLang="it-IT" sz="2800" dirty="0" smtClean="0">
                <a:solidFill>
                  <a:srgbClr val="FF6600"/>
                </a:solidFill>
              </a:rPr>
              <a:t> </a:t>
            </a:r>
            <a:r>
              <a:rPr lang="es-ES" altLang="it-IT" sz="2800" dirty="0" err="1" smtClean="0">
                <a:solidFill>
                  <a:srgbClr val="FF6600"/>
                </a:solidFill>
              </a:rPr>
              <a:t>Balancing</a:t>
            </a:r>
            <a:endParaRPr lang="en-US" altLang="it-IT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908175" y="1628775"/>
            <a:ext cx="6164263" cy="863600"/>
            <a:chOff x="793" y="1571"/>
            <a:chExt cx="4854" cy="680"/>
          </a:xfrm>
        </p:grpSpPr>
        <p:sp>
          <p:nvSpPr>
            <p:cNvPr id="140291" name="AutoShape 3"/>
            <p:cNvSpPr>
              <a:spLocks noChangeAspect="1" noChangeArrowheads="1"/>
            </p:cNvSpPr>
            <p:nvPr/>
          </p:nvSpPr>
          <p:spPr bwMode="auto">
            <a:xfrm>
              <a:off x="793" y="1571"/>
              <a:ext cx="4854" cy="680"/>
            </a:xfrm>
            <a:prstGeom prst="parallelogram">
              <a:avLst>
                <a:gd name="adj" fmla="val 178456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292" name="Oval 4"/>
            <p:cNvSpPr>
              <a:spLocks noChangeAspect="1" noChangeArrowheads="1"/>
            </p:cNvSpPr>
            <p:nvPr/>
          </p:nvSpPr>
          <p:spPr bwMode="auto">
            <a:xfrm rot="-239076">
              <a:off x="1566" y="1640"/>
              <a:ext cx="3447" cy="5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293" name="Oval 5"/>
            <p:cNvSpPr>
              <a:spLocks noChangeAspect="1" noChangeArrowheads="1"/>
            </p:cNvSpPr>
            <p:nvPr/>
          </p:nvSpPr>
          <p:spPr bwMode="auto">
            <a:xfrm>
              <a:off x="3243" y="188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</p:grpSp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1908175" y="5013325"/>
            <a:ext cx="6164263" cy="863600"/>
            <a:chOff x="657" y="2432"/>
            <a:chExt cx="4854" cy="680"/>
          </a:xfrm>
        </p:grpSpPr>
        <p:sp>
          <p:nvSpPr>
            <p:cNvPr id="140295" name="AutoShape 7"/>
            <p:cNvSpPr>
              <a:spLocks noChangeAspect="1" noChangeArrowheads="1"/>
            </p:cNvSpPr>
            <p:nvPr/>
          </p:nvSpPr>
          <p:spPr bwMode="auto">
            <a:xfrm>
              <a:off x="657" y="2432"/>
              <a:ext cx="4854" cy="680"/>
            </a:xfrm>
            <a:prstGeom prst="parallelogram">
              <a:avLst>
                <a:gd name="adj" fmla="val 1784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296" name="Line 8"/>
            <p:cNvSpPr>
              <a:spLocks noChangeAspect="1" noChangeShapeType="1"/>
            </p:cNvSpPr>
            <p:nvPr/>
          </p:nvSpPr>
          <p:spPr bwMode="auto">
            <a:xfrm flipV="1">
              <a:off x="4150" y="2523"/>
              <a:ext cx="49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140297" name="Line 9"/>
            <p:cNvSpPr>
              <a:spLocks noChangeAspect="1" noChangeShapeType="1"/>
            </p:cNvSpPr>
            <p:nvPr/>
          </p:nvSpPr>
          <p:spPr bwMode="auto">
            <a:xfrm flipV="1">
              <a:off x="4059" y="2659"/>
              <a:ext cx="9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298" name="Line 10"/>
            <p:cNvSpPr>
              <a:spLocks noChangeAspect="1" noChangeShapeType="1"/>
            </p:cNvSpPr>
            <p:nvPr/>
          </p:nvSpPr>
          <p:spPr bwMode="auto">
            <a:xfrm flipV="1">
              <a:off x="2971" y="2795"/>
              <a:ext cx="6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299" name="Line 11"/>
            <p:cNvSpPr>
              <a:spLocks noChangeAspect="1" noChangeShapeType="1"/>
            </p:cNvSpPr>
            <p:nvPr/>
          </p:nvSpPr>
          <p:spPr bwMode="auto">
            <a:xfrm flipV="1">
              <a:off x="3651" y="2659"/>
              <a:ext cx="49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140300" name="Line 12"/>
            <p:cNvSpPr>
              <a:spLocks noChangeAspect="1" noChangeShapeType="1"/>
            </p:cNvSpPr>
            <p:nvPr/>
          </p:nvSpPr>
          <p:spPr bwMode="auto">
            <a:xfrm>
              <a:off x="3107" y="2659"/>
              <a:ext cx="544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1" name="Line 13"/>
            <p:cNvSpPr>
              <a:spLocks noChangeAspect="1" noChangeShapeType="1"/>
            </p:cNvSpPr>
            <p:nvPr/>
          </p:nvSpPr>
          <p:spPr bwMode="auto">
            <a:xfrm>
              <a:off x="3651" y="2795"/>
              <a:ext cx="40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2" name="Line 14"/>
            <p:cNvSpPr>
              <a:spLocks noChangeAspect="1" noChangeShapeType="1"/>
            </p:cNvSpPr>
            <p:nvPr/>
          </p:nvSpPr>
          <p:spPr bwMode="auto">
            <a:xfrm flipH="1" flipV="1">
              <a:off x="2200" y="2614"/>
              <a:ext cx="9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3" name="Line 15"/>
            <p:cNvSpPr>
              <a:spLocks noChangeAspect="1" noChangeShapeType="1"/>
            </p:cNvSpPr>
            <p:nvPr/>
          </p:nvSpPr>
          <p:spPr bwMode="auto">
            <a:xfrm flipH="1" flipV="1">
              <a:off x="1292" y="2886"/>
              <a:ext cx="6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4" name="Line 16"/>
            <p:cNvSpPr>
              <a:spLocks noChangeAspect="1" noChangeShapeType="1"/>
            </p:cNvSpPr>
            <p:nvPr/>
          </p:nvSpPr>
          <p:spPr bwMode="auto">
            <a:xfrm flipH="1" flipV="1">
              <a:off x="1882" y="2750"/>
              <a:ext cx="9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5" name="Line 17"/>
            <p:cNvSpPr>
              <a:spLocks noChangeAspect="1" noChangeShapeType="1"/>
            </p:cNvSpPr>
            <p:nvPr/>
          </p:nvSpPr>
          <p:spPr bwMode="auto">
            <a:xfrm flipH="1">
              <a:off x="1292" y="2750"/>
              <a:ext cx="58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6" name="Line 18"/>
            <p:cNvSpPr>
              <a:spLocks noChangeAspect="1" noChangeShapeType="1"/>
            </p:cNvSpPr>
            <p:nvPr/>
          </p:nvSpPr>
          <p:spPr bwMode="auto">
            <a:xfrm flipH="1">
              <a:off x="1882" y="2614"/>
              <a:ext cx="3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7" name="Line 19"/>
            <p:cNvSpPr>
              <a:spLocks noChangeAspect="1" noChangeShapeType="1"/>
            </p:cNvSpPr>
            <p:nvPr/>
          </p:nvSpPr>
          <p:spPr bwMode="auto">
            <a:xfrm flipV="1">
              <a:off x="4558" y="2523"/>
              <a:ext cx="91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8" name="Line 20"/>
            <p:cNvSpPr>
              <a:spLocks noChangeAspect="1" noChangeShapeType="1"/>
            </p:cNvSpPr>
            <p:nvPr/>
          </p:nvSpPr>
          <p:spPr bwMode="auto">
            <a:xfrm>
              <a:off x="2200" y="2614"/>
              <a:ext cx="907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9" name="Line 21"/>
            <p:cNvSpPr>
              <a:spLocks noChangeAspect="1" noChangeShapeType="1"/>
            </p:cNvSpPr>
            <p:nvPr/>
          </p:nvSpPr>
          <p:spPr bwMode="auto">
            <a:xfrm flipV="1">
              <a:off x="4059" y="2840"/>
              <a:ext cx="499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10" name="Line 22"/>
            <p:cNvSpPr>
              <a:spLocks noChangeAspect="1" noChangeShapeType="1"/>
            </p:cNvSpPr>
            <p:nvPr/>
          </p:nvSpPr>
          <p:spPr bwMode="auto">
            <a:xfrm>
              <a:off x="4150" y="2659"/>
              <a:ext cx="40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11" name="Line 23"/>
            <p:cNvSpPr>
              <a:spLocks noChangeAspect="1" noChangeShapeType="1"/>
            </p:cNvSpPr>
            <p:nvPr/>
          </p:nvSpPr>
          <p:spPr bwMode="auto">
            <a:xfrm flipV="1">
              <a:off x="1973" y="2886"/>
              <a:ext cx="31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12" name="Line 24"/>
            <p:cNvSpPr>
              <a:spLocks noChangeAspect="1" noChangeShapeType="1"/>
            </p:cNvSpPr>
            <p:nvPr/>
          </p:nvSpPr>
          <p:spPr bwMode="auto">
            <a:xfrm>
              <a:off x="2290" y="2886"/>
              <a:ext cx="6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908175" y="3502025"/>
            <a:ext cx="6164263" cy="863600"/>
            <a:chOff x="1174" y="2160"/>
            <a:chExt cx="3883" cy="544"/>
          </a:xfrm>
        </p:grpSpPr>
        <p:sp>
          <p:nvSpPr>
            <p:cNvPr id="140314" name="AutoShape 26"/>
            <p:cNvSpPr>
              <a:spLocks noChangeAspect="1" noChangeArrowheads="1"/>
            </p:cNvSpPr>
            <p:nvPr/>
          </p:nvSpPr>
          <p:spPr bwMode="auto">
            <a:xfrm>
              <a:off x="1174" y="2160"/>
              <a:ext cx="3883" cy="544"/>
            </a:xfrm>
            <a:prstGeom prst="parallelogram">
              <a:avLst>
                <a:gd name="adj" fmla="val 17844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15" name="Oval 27"/>
            <p:cNvSpPr>
              <a:spLocks noChangeArrowheads="1"/>
            </p:cNvSpPr>
            <p:nvPr/>
          </p:nvSpPr>
          <p:spPr bwMode="auto">
            <a:xfrm rot="-1358317">
              <a:off x="2971" y="2296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16" name="Oval 28"/>
            <p:cNvSpPr>
              <a:spLocks noChangeArrowheads="1"/>
            </p:cNvSpPr>
            <p:nvPr/>
          </p:nvSpPr>
          <p:spPr bwMode="auto">
            <a:xfrm rot="-1358317">
              <a:off x="3754" y="2496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17" name="Oval 29"/>
            <p:cNvSpPr>
              <a:spLocks noChangeArrowheads="1"/>
            </p:cNvSpPr>
            <p:nvPr/>
          </p:nvSpPr>
          <p:spPr bwMode="auto">
            <a:xfrm rot="-1358317">
              <a:off x="4213" y="2181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18" name="Oval 30"/>
            <p:cNvSpPr>
              <a:spLocks noChangeArrowheads="1"/>
            </p:cNvSpPr>
            <p:nvPr/>
          </p:nvSpPr>
          <p:spPr bwMode="auto">
            <a:xfrm rot="-1358317">
              <a:off x="4147" y="2426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19" name="Oval 31"/>
            <p:cNvSpPr>
              <a:spLocks noChangeArrowheads="1"/>
            </p:cNvSpPr>
            <p:nvPr/>
          </p:nvSpPr>
          <p:spPr bwMode="auto">
            <a:xfrm rot="-1358317">
              <a:off x="2880" y="2478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0" name="Oval 32"/>
            <p:cNvSpPr>
              <a:spLocks noChangeArrowheads="1"/>
            </p:cNvSpPr>
            <p:nvPr/>
          </p:nvSpPr>
          <p:spPr bwMode="auto">
            <a:xfrm rot="-1358317">
              <a:off x="3833" y="2269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1" name="Oval 33"/>
            <p:cNvSpPr>
              <a:spLocks noChangeArrowheads="1"/>
            </p:cNvSpPr>
            <p:nvPr/>
          </p:nvSpPr>
          <p:spPr bwMode="auto">
            <a:xfrm rot="-1358317">
              <a:off x="3427" y="2381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2" name="Oval 34"/>
            <p:cNvSpPr>
              <a:spLocks noChangeArrowheads="1"/>
            </p:cNvSpPr>
            <p:nvPr/>
          </p:nvSpPr>
          <p:spPr bwMode="auto">
            <a:xfrm rot="-1358317">
              <a:off x="2018" y="2341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3" name="Oval 35"/>
            <p:cNvSpPr>
              <a:spLocks noChangeArrowheads="1"/>
            </p:cNvSpPr>
            <p:nvPr/>
          </p:nvSpPr>
          <p:spPr bwMode="auto">
            <a:xfrm rot="-1358317">
              <a:off x="1559" y="2454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4" name="Oval 36"/>
            <p:cNvSpPr>
              <a:spLocks noChangeArrowheads="1"/>
            </p:cNvSpPr>
            <p:nvPr/>
          </p:nvSpPr>
          <p:spPr bwMode="auto">
            <a:xfrm rot="-1358317">
              <a:off x="2363" y="2444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5" name="Oval 37"/>
            <p:cNvSpPr>
              <a:spLocks noChangeArrowheads="1"/>
            </p:cNvSpPr>
            <p:nvPr/>
          </p:nvSpPr>
          <p:spPr bwMode="auto">
            <a:xfrm rot="-1358317">
              <a:off x="2091" y="2547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6" name="Oval 38"/>
            <p:cNvSpPr>
              <a:spLocks noChangeArrowheads="1"/>
            </p:cNvSpPr>
            <p:nvPr/>
          </p:nvSpPr>
          <p:spPr bwMode="auto">
            <a:xfrm rot="-1358317">
              <a:off x="2287" y="2233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7" name="Line 39"/>
            <p:cNvSpPr>
              <a:spLocks noChangeAspect="1" noChangeShapeType="1"/>
            </p:cNvSpPr>
            <p:nvPr/>
          </p:nvSpPr>
          <p:spPr bwMode="auto">
            <a:xfrm flipV="1">
              <a:off x="3968" y="2233"/>
              <a:ext cx="39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140328" name="Line 40"/>
            <p:cNvSpPr>
              <a:spLocks noChangeAspect="1" noChangeShapeType="1"/>
            </p:cNvSpPr>
            <p:nvPr/>
          </p:nvSpPr>
          <p:spPr bwMode="auto">
            <a:xfrm flipV="1">
              <a:off x="3895" y="2342"/>
              <a:ext cx="73" cy="2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29" name="Line 41"/>
            <p:cNvSpPr>
              <a:spLocks noChangeAspect="1" noChangeShapeType="1"/>
            </p:cNvSpPr>
            <p:nvPr/>
          </p:nvSpPr>
          <p:spPr bwMode="auto">
            <a:xfrm flipV="1">
              <a:off x="3025" y="2450"/>
              <a:ext cx="545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0" name="Line 42"/>
            <p:cNvSpPr>
              <a:spLocks noChangeAspect="1" noChangeShapeType="1"/>
            </p:cNvSpPr>
            <p:nvPr/>
          </p:nvSpPr>
          <p:spPr bwMode="auto">
            <a:xfrm flipV="1">
              <a:off x="3569" y="2342"/>
              <a:ext cx="399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140331" name="Line 43"/>
            <p:cNvSpPr>
              <a:spLocks noChangeAspect="1" noChangeShapeType="1"/>
            </p:cNvSpPr>
            <p:nvPr/>
          </p:nvSpPr>
          <p:spPr bwMode="auto">
            <a:xfrm>
              <a:off x="3134" y="2342"/>
              <a:ext cx="435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2" name="Line 44"/>
            <p:cNvSpPr>
              <a:spLocks noChangeAspect="1" noChangeShapeType="1"/>
            </p:cNvSpPr>
            <p:nvPr/>
          </p:nvSpPr>
          <p:spPr bwMode="auto">
            <a:xfrm>
              <a:off x="3569" y="2450"/>
              <a:ext cx="326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3" name="Line 45"/>
            <p:cNvSpPr>
              <a:spLocks noChangeAspect="1" noChangeShapeType="1"/>
            </p:cNvSpPr>
            <p:nvPr/>
          </p:nvSpPr>
          <p:spPr bwMode="auto">
            <a:xfrm flipH="1" flipV="1">
              <a:off x="2408" y="2306"/>
              <a:ext cx="73" cy="2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4" name="Line 46"/>
            <p:cNvSpPr>
              <a:spLocks noChangeAspect="1" noChangeShapeType="1"/>
            </p:cNvSpPr>
            <p:nvPr/>
          </p:nvSpPr>
          <p:spPr bwMode="auto">
            <a:xfrm flipH="1" flipV="1">
              <a:off x="1682" y="2523"/>
              <a:ext cx="545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5" name="Line 47"/>
            <p:cNvSpPr>
              <a:spLocks noChangeAspect="1" noChangeShapeType="1"/>
            </p:cNvSpPr>
            <p:nvPr/>
          </p:nvSpPr>
          <p:spPr bwMode="auto">
            <a:xfrm flipH="1" flipV="1">
              <a:off x="2154" y="2414"/>
              <a:ext cx="73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6" name="Line 48"/>
            <p:cNvSpPr>
              <a:spLocks noChangeAspect="1" noChangeShapeType="1"/>
            </p:cNvSpPr>
            <p:nvPr/>
          </p:nvSpPr>
          <p:spPr bwMode="auto">
            <a:xfrm flipH="1">
              <a:off x="1682" y="2414"/>
              <a:ext cx="471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7" name="Line 49"/>
            <p:cNvSpPr>
              <a:spLocks noChangeAspect="1" noChangeShapeType="1"/>
            </p:cNvSpPr>
            <p:nvPr/>
          </p:nvSpPr>
          <p:spPr bwMode="auto">
            <a:xfrm flipH="1">
              <a:off x="2154" y="2306"/>
              <a:ext cx="254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8" name="Line 50"/>
            <p:cNvSpPr>
              <a:spLocks noChangeAspect="1" noChangeShapeType="1"/>
            </p:cNvSpPr>
            <p:nvPr/>
          </p:nvSpPr>
          <p:spPr bwMode="auto">
            <a:xfrm flipV="1">
              <a:off x="4295" y="2233"/>
              <a:ext cx="72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9" name="Line 51"/>
            <p:cNvSpPr>
              <a:spLocks noChangeAspect="1" noChangeShapeType="1"/>
            </p:cNvSpPr>
            <p:nvPr/>
          </p:nvSpPr>
          <p:spPr bwMode="auto">
            <a:xfrm>
              <a:off x="2408" y="2306"/>
              <a:ext cx="726" cy="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40" name="Line 52"/>
            <p:cNvSpPr>
              <a:spLocks noChangeAspect="1" noChangeShapeType="1"/>
            </p:cNvSpPr>
            <p:nvPr/>
          </p:nvSpPr>
          <p:spPr bwMode="auto">
            <a:xfrm flipV="1">
              <a:off x="3895" y="2486"/>
              <a:ext cx="400" cy="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41" name="Line 53"/>
            <p:cNvSpPr>
              <a:spLocks noChangeAspect="1" noChangeShapeType="1"/>
            </p:cNvSpPr>
            <p:nvPr/>
          </p:nvSpPr>
          <p:spPr bwMode="auto">
            <a:xfrm>
              <a:off x="3968" y="2342"/>
              <a:ext cx="327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42" name="Line 54"/>
            <p:cNvSpPr>
              <a:spLocks noChangeAspect="1" noChangeShapeType="1"/>
            </p:cNvSpPr>
            <p:nvPr/>
          </p:nvSpPr>
          <p:spPr bwMode="auto">
            <a:xfrm flipV="1">
              <a:off x="2227" y="2523"/>
              <a:ext cx="253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43" name="Line 55"/>
            <p:cNvSpPr>
              <a:spLocks noChangeAspect="1" noChangeShapeType="1"/>
            </p:cNvSpPr>
            <p:nvPr/>
          </p:nvSpPr>
          <p:spPr bwMode="auto">
            <a:xfrm>
              <a:off x="2480" y="2523"/>
              <a:ext cx="545" cy="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908175" y="2565400"/>
            <a:ext cx="6164263" cy="863600"/>
            <a:chOff x="1174" y="1525"/>
            <a:chExt cx="3883" cy="544"/>
          </a:xfrm>
        </p:grpSpPr>
        <p:sp>
          <p:nvSpPr>
            <p:cNvPr id="140345" name="AutoShape 57"/>
            <p:cNvSpPr>
              <a:spLocks noChangeAspect="1" noChangeArrowheads="1"/>
            </p:cNvSpPr>
            <p:nvPr/>
          </p:nvSpPr>
          <p:spPr bwMode="auto">
            <a:xfrm>
              <a:off x="1174" y="1525"/>
              <a:ext cx="3883" cy="544"/>
            </a:xfrm>
            <a:prstGeom prst="parallelogram">
              <a:avLst>
                <a:gd name="adj" fmla="val 17844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46" name="Oval 58"/>
            <p:cNvSpPr>
              <a:spLocks noChangeAspect="1" noChangeArrowheads="1"/>
            </p:cNvSpPr>
            <p:nvPr/>
          </p:nvSpPr>
          <p:spPr bwMode="auto">
            <a:xfrm rot="-1162412">
              <a:off x="1997" y="1633"/>
              <a:ext cx="859" cy="2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47" name="Oval 59"/>
            <p:cNvSpPr>
              <a:spLocks noChangeAspect="1" noChangeArrowheads="1"/>
            </p:cNvSpPr>
            <p:nvPr/>
          </p:nvSpPr>
          <p:spPr bwMode="auto">
            <a:xfrm rot="-1162412">
              <a:off x="3460" y="1633"/>
              <a:ext cx="859" cy="2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48" name="Line 60"/>
            <p:cNvSpPr>
              <a:spLocks noChangeAspect="1" noChangeShapeType="1"/>
            </p:cNvSpPr>
            <p:nvPr/>
          </p:nvSpPr>
          <p:spPr bwMode="auto">
            <a:xfrm>
              <a:off x="2480" y="1779"/>
              <a:ext cx="13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292925" name="Rectangle 61"/>
          <p:cNvSpPr>
            <a:spLocks noChangeArrowheads="1"/>
          </p:cNvSpPr>
          <p:nvPr/>
        </p:nvSpPr>
        <p:spPr bwMode="auto">
          <a:xfrm rot="-5400000">
            <a:off x="618332" y="5045581"/>
            <a:ext cx="1655762" cy="584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it-IT" sz="1600" b="1" dirty="0">
                <a:solidFill>
                  <a:srgbClr val="00B0F0"/>
                </a:solidFill>
                <a:latin typeface="Futura Lt BT" pitchFamily="34" charset="0"/>
              </a:rPr>
              <a:t>Actual Power Flows</a:t>
            </a:r>
          </a:p>
        </p:txBody>
      </p:sp>
      <p:sp>
        <p:nvSpPr>
          <p:cNvPr id="292926" name="Rectangle 62"/>
          <p:cNvSpPr>
            <a:spLocks noChangeArrowheads="1"/>
          </p:cNvSpPr>
          <p:nvPr/>
        </p:nvSpPr>
        <p:spPr bwMode="auto">
          <a:xfrm rot="-5400000">
            <a:off x="151607" y="2861469"/>
            <a:ext cx="2662237" cy="339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it-IT" sz="1600" b="1" dirty="0" smtClean="0">
                <a:solidFill>
                  <a:srgbClr val="7030A0"/>
                </a:solidFill>
                <a:latin typeface="Futura Lt BT" pitchFamily="34" charset="0"/>
              </a:rPr>
              <a:t>Market Pricing </a:t>
            </a:r>
            <a:endParaRPr lang="en-GB" altLang="it-IT" sz="1600" b="1" dirty="0">
              <a:solidFill>
                <a:srgbClr val="7030A0"/>
              </a:solidFill>
              <a:latin typeface="Futura Lt BT" pitchFamily="34" charset="0"/>
            </a:endParaRPr>
          </a:p>
        </p:txBody>
      </p:sp>
      <p:sp>
        <p:nvSpPr>
          <p:cNvPr id="292927" name="Rectangle 63"/>
          <p:cNvSpPr>
            <a:spLocks noChangeArrowheads="1"/>
          </p:cNvSpPr>
          <p:nvPr/>
        </p:nvSpPr>
        <p:spPr bwMode="auto">
          <a:xfrm rot="-5400000">
            <a:off x="-121929" y="5129492"/>
            <a:ext cx="1655762" cy="30777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it-IT" sz="1400" b="1" dirty="0">
                <a:solidFill>
                  <a:srgbClr val="00B0F0"/>
                </a:solidFill>
                <a:latin typeface="Futura Lt BT" pitchFamily="34" charset="0"/>
              </a:rPr>
              <a:t>Actual </a:t>
            </a:r>
            <a:r>
              <a:rPr lang="en-GB" altLang="it-IT" sz="1400" b="1" dirty="0" smtClean="0">
                <a:solidFill>
                  <a:srgbClr val="00B0F0"/>
                </a:solidFill>
                <a:latin typeface="Futura Lt BT" pitchFamily="34" charset="0"/>
              </a:rPr>
              <a:t>Grid</a:t>
            </a:r>
            <a:endParaRPr lang="en-GB" altLang="it-IT" sz="1400" b="1" dirty="0">
              <a:solidFill>
                <a:srgbClr val="00B0F0"/>
              </a:solidFill>
              <a:latin typeface="Futura Lt BT" pitchFamily="34" charset="0"/>
            </a:endParaRPr>
          </a:p>
        </p:txBody>
      </p:sp>
      <p:sp>
        <p:nvSpPr>
          <p:cNvPr id="292928" name="Rectangle 64"/>
          <p:cNvSpPr>
            <a:spLocks noChangeArrowheads="1"/>
          </p:cNvSpPr>
          <p:nvPr/>
        </p:nvSpPr>
        <p:spPr bwMode="auto">
          <a:xfrm rot="-5400000">
            <a:off x="-636587" y="2843311"/>
            <a:ext cx="2736850" cy="30777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it-IT" sz="1400" b="1" dirty="0" smtClean="0">
                <a:solidFill>
                  <a:srgbClr val="800080"/>
                </a:solidFill>
                <a:latin typeface="Futura Lt BT" pitchFamily="34" charset="0"/>
              </a:rPr>
              <a:t>Market Design</a:t>
            </a:r>
            <a:endParaRPr lang="en-GB" altLang="it-IT" sz="1400" b="1" dirty="0">
              <a:solidFill>
                <a:srgbClr val="800080"/>
              </a:solidFill>
              <a:latin typeface="Futura Lt BT" pitchFamily="34" charset="0"/>
            </a:endParaRPr>
          </a:p>
        </p:txBody>
      </p:sp>
      <p:sp>
        <p:nvSpPr>
          <p:cNvPr id="140353" name="Line 65"/>
          <p:cNvSpPr>
            <a:spLocks noChangeShapeType="1"/>
          </p:cNvSpPr>
          <p:nvPr/>
        </p:nvSpPr>
        <p:spPr bwMode="auto">
          <a:xfrm>
            <a:off x="323850" y="4437063"/>
            <a:ext cx="8496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92930" name="Rectangle 66"/>
          <p:cNvSpPr>
            <a:spLocks noChangeArrowheads="1"/>
          </p:cNvSpPr>
          <p:nvPr/>
        </p:nvSpPr>
        <p:spPr bwMode="auto">
          <a:xfrm>
            <a:off x="7092950" y="3763268"/>
            <a:ext cx="1727200" cy="30777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1400" b="1" dirty="0" smtClean="0">
                <a:solidFill>
                  <a:srgbClr val="FF0000"/>
                </a:solidFill>
                <a:latin typeface="Futura Lt BT" pitchFamily="34" charset="0"/>
              </a:rPr>
              <a:t>Nodal Market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 Lt BT" pitchFamily="34" charset="0"/>
            </a:endParaRPr>
          </a:p>
        </p:txBody>
      </p:sp>
      <p:sp>
        <p:nvSpPr>
          <p:cNvPr id="292931" name="Rectangle 67"/>
          <p:cNvSpPr>
            <a:spLocks noChangeArrowheads="1"/>
          </p:cNvSpPr>
          <p:nvPr/>
        </p:nvSpPr>
        <p:spPr bwMode="auto">
          <a:xfrm>
            <a:off x="6948488" y="2815223"/>
            <a:ext cx="1871662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Lt BT" pitchFamily="34" charset="0"/>
              </a:rPr>
              <a:t>Zonal Market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 Lt BT" pitchFamily="34" charset="0"/>
            </a:endParaRPr>
          </a:p>
        </p:txBody>
      </p:sp>
      <p:sp>
        <p:nvSpPr>
          <p:cNvPr id="292932" name="Rectangle 68"/>
          <p:cNvSpPr>
            <a:spLocks noChangeArrowheads="1"/>
          </p:cNvSpPr>
          <p:nvPr/>
        </p:nvSpPr>
        <p:spPr bwMode="auto">
          <a:xfrm>
            <a:off x="7092950" y="1603137"/>
            <a:ext cx="1727200" cy="73866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it-IT" sz="1400" b="1" dirty="0" smtClean="0">
                <a:solidFill>
                  <a:srgbClr val="800080"/>
                </a:solidFill>
                <a:latin typeface="Futura Lt BT" pitchFamily="34" charset="0"/>
              </a:rPr>
              <a:t>All Network &amp; System outside the Market</a:t>
            </a:r>
            <a:endParaRPr lang="en-GB" altLang="it-IT" sz="1400" b="1" dirty="0">
              <a:solidFill>
                <a:srgbClr val="800080"/>
              </a:solidFill>
              <a:latin typeface="Futura Lt BT" pitchFamily="34" charset="0"/>
            </a:endParaRPr>
          </a:p>
        </p:txBody>
      </p:sp>
      <p:sp>
        <p:nvSpPr>
          <p:cNvPr id="140357" name="Rectangle 69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152400"/>
            <a:ext cx="8001000" cy="1116013"/>
          </a:xfrm>
          <a:prstGeom prst="rect">
            <a:avLst/>
          </a:prstGeom>
        </p:spPr>
        <p:txBody>
          <a:bodyPr/>
          <a:lstStyle/>
          <a:p>
            <a:r>
              <a:rPr lang="en-GB" altLang="it-IT" sz="2800" dirty="0" smtClean="0">
                <a:solidFill>
                  <a:srgbClr val="FF6600"/>
                </a:solidFill>
              </a:rPr>
              <a:t>3- Network Constraints &amp; “Market</a:t>
            </a:r>
            <a:r>
              <a:rPr lang="en-GB" altLang="it-IT" sz="2800" dirty="0">
                <a:solidFill>
                  <a:srgbClr val="FF6600"/>
                </a:solidFill>
              </a:rPr>
              <a:t> </a:t>
            </a:r>
            <a:r>
              <a:rPr lang="en-GB" altLang="it-IT" sz="2800" dirty="0" smtClean="0">
                <a:solidFill>
                  <a:srgbClr val="FF6600"/>
                </a:solidFill>
              </a:rPr>
              <a:t>Options”</a:t>
            </a:r>
          </a:p>
        </p:txBody>
      </p:sp>
      <p:sp>
        <p:nvSpPr>
          <p:cNvPr id="292934" name="AutoShape 70"/>
          <p:cNvSpPr>
            <a:spLocks noChangeArrowheads="1"/>
          </p:cNvSpPr>
          <p:nvPr/>
        </p:nvSpPr>
        <p:spPr bwMode="auto">
          <a:xfrm>
            <a:off x="2268538" y="1700213"/>
            <a:ext cx="863600" cy="3455987"/>
          </a:xfrm>
          <a:prstGeom prst="upArrow">
            <a:avLst>
              <a:gd name="adj1" fmla="val 50000"/>
              <a:gd name="adj2" fmla="val 100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it-IT" b="1" dirty="0" smtClean="0">
                <a:latin typeface="Futura Lt BT" pitchFamily="34" charset="0"/>
              </a:rPr>
              <a:t>Network Operation</a:t>
            </a:r>
            <a:endParaRPr lang="en-GB" altLang="it-IT" b="1" dirty="0">
              <a:latin typeface="Futura Lt BT" pitchFamily="34" charset="0"/>
            </a:endParaRPr>
          </a:p>
        </p:txBody>
      </p:sp>
      <p:sp>
        <p:nvSpPr>
          <p:cNvPr id="292935" name="AutoShape 71"/>
          <p:cNvSpPr>
            <a:spLocks noChangeArrowheads="1"/>
          </p:cNvSpPr>
          <p:nvPr/>
        </p:nvSpPr>
        <p:spPr bwMode="auto">
          <a:xfrm rot="10800000">
            <a:off x="6011863" y="1700213"/>
            <a:ext cx="863600" cy="3529012"/>
          </a:xfrm>
          <a:prstGeom prst="upArrow">
            <a:avLst>
              <a:gd name="adj1" fmla="val 50000"/>
              <a:gd name="adj2" fmla="val 1021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it-IT" b="1" dirty="0" smtClean="0">
                <a:latin typeface="Futura Lt BT" pitchFamily="34" charset="0"/>
              </a:rPr>
              <a:t>Market Operation</a:t>
            </a:r>
            <a:endParaRPr lang="en-GB" altLang="it-IT" b="1" dirty="0"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2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2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2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2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2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2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2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2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2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2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2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2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2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2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2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2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2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2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2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2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2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2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2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2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2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925" grpId="0" animBg="1"/>
      <p:bldP spid="292926" grpId="0" animBg="1"/>
      <p:bldP spid="292927" grpId="0" animBg="1"/>
      <p:bldP spid="292928" grpId="0" animBg="1"/>
      <p:bldP spid="292930" grpId="0" animBg="1"/>
      <p:bldP spid="292931" grpId="0" animBg="1"/>
      <p:bldP spid="292932" grpId="0" animBg="1"/>
      <p:bldP spid="292934" grpId="0" animBg="1"/>
      <p:bldP spid="2929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530077" y="1700808"/>
            <a:ext cx="8072437" cy="4525962"/>
          </a:xfrm>
        </p:spPr>
        <p:txBody>
          <a:bodyPr/>
          <a:lstStyle/>
          <a:p>
            <a:pPr marL="0" indent="0">
              <a:buNone/>
            </a:pP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1. Four Basic types of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system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architecture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(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1) Monopoly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(2) Single Buyer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(3) Open Wholesale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(4) Open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Retail</a:t>
            </a:r>
          </a:p>
          <a:p>
            <a:pPr marL="0" indent="0">
              <a:buNone/>
            </a:pPr>
            <a:endParaRPr lang="en-GB" altLang="it-IT" sz="14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 smtClean="0">
                <a:solidFill>
                  <a:srgbClr val="FF0000"/>
                </a:solidFill>
                <a:latin typeface="Verdana" pitchFamily="34" charset="0"/>
              </a:rPr>
              <a:t>2. Six Basics of wholesale market design</a:t>
            </a:r>
          </a:p>
          <a:p>
            <a:pPr lvl="1" indent="-342900">
              <a:buAutoNum type="arabicParenBoth"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O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ld Market basics [*Energy 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“Day Ahead” et “intra-Day”; **Balancing “real time”; 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***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Congestion as 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“network constraints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”]</a:t>
            </a:r>
            <a:endParaRPr lang="en-GB" altLang="it-IT" sz="1400" dirty="0">
              <a:solidFill>
                <a:srgbClr val="A1A1A1"/>
              </a:solidFill>
              <a:latin typeface="Verdana" pitchFamily="34" charset="0"/>
            </a:endParaRPr>
          </a:p>
          <a:p>
            <a:pPr marL="400050" lvl="1" indent="0">
              <a:buNone/>
            </a:pP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(2) 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N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ew Market basics [*Power 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Procurement &amp; Generation Adequacy; 					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**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Interconnectors &amp; Market Coupling; ***Renewables 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intermittency]</a:t>
            </a:r>
          </a:p>
          <a:p>
            <a:pPr marL="400050" lvl="1" indent="0">
              <a:buNone/>
            </a:pPr>
            <a:endParaRPr lang="en-GB" altLang="it-IT" sz="1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3. Two Words on Grid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regulation</a:t>
            </a:r>
          </a:p>
          <a:p>
            <a:pPr marL="0" indent="0">
              <a:buNone/>
            </a:pP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	(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1) Unbundling (of accounts)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	(2) Coordination (of tasks)</a:t>
            </a:r>
          </a:p>
          <a:p>
            <a:pPr marL="0" indent="0">
              <a:lnSpc>
                <a:spcPct val="140000"/>
              </a:lnSpc>
              <a:buNone/>
            </a:pPr>
            <a:endParaRPr lang="en-GB" altLang="it-IT" sz="2000" dirty="0" smtClean="0">
              <a:latin typeface="Verdana" pitchFamily="34" charset="0"/>
            </a:endParaRP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endParaRPr lang="en-GB" altLang="it-IT" sz="2000" dirty="0" smtClean="0"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39752" y="1052736"/>
            <a:ext cx="705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Electricity</a:t>
            </a: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Reforms</a:t>
            </a: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Basics</a:t>
            </a: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32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908720"/>
            <a:ext cx="6059016" cy="652934"/>
          </a:xfrm>
        </p:spPr>
        <p:txBody>
          <a:bodyPr/>
          <a:lstStyle/>
          <a:p>
            <a:pPr algn="l"/>
            <a:r>
              <a:rPr lang="en-US" sz="2400" dirty="0" smtClean="0"/>
              <a:t>I’m not the only one born there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pic>
        <p:nvPicPr>
          <p:cNvPr id="6" name="Picture 3" descr="KICX39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61" y="1703388"/>
            <a:ext cx="6199716" cy="46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275597" y="836712"/>
            <a:ext cx="5431168" cy="720080"/>
          </a:xfrm>
        </p:spPr>
        <p:txBody>
          <a:bodyPr/>
          <a:lstStyle/>
          <a:p>
            <a:r>
              <a:rPr lang="fr-FR" altLang="it-IT" sz="2400" dirty="0" smtClean="0">
                <a:solidFill>
                  <a:srgbClr val="FF6600"/>
                </a:solidFill>
              </a:rPr>
              <a:t>New basics (1</a:t>
            </a:r>
            <a:r>
              <a:rPr lang="fr-FR" altLang="it-IT" sz="2400" smtClean="0">
                <a:solidFill>
                  <a:srgbClr val="FF6600"/>
                </a:solidFill>
              </a:rPr>
              <a:t>) Power</a:t>
            </a:r>
            <a:endParaRPr lang="fr-FR" altLang="it-IT" sz="2400" dirty="0" smtClean="0">
              <a:solidFill>
                <a:srgbClr val="FF6600"/>
              </a:solidFill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525963"/>
          </a:xfrm>
        </p:spPr>
        <p:txBody>
          <a:bodyPr/>
          <a:lstStyle/>
          <a:p>
            <a:r>
              <a:rPr lang="en-US" altLang="it-IT" sz="2400" dirty="0" smtClean="0"/>
              <a:t>Electricity = “systemic good”= (Energy) +(Network</a:t>
            </a:r>
            <a:r>
              <a:rPr lang="en-US" altLang="it-IT" sz="2400" dirty="0"/>
              <a:t>) +(</a:t>
            </a:r>
            <a:r>
              <a:rPr lang="en-US" altLang="it-IT" sz="2400" b="1" dirty="0">
                <a:solidFill>
                  <a:srgbClr val="FF0000"/>
                </a:solidFill>
              </a:rPr>
              <a:t>Power</a:t>
            </a:r>
            <a:r>
              <a:rPr lang="en-US" altLang="it-IT" sz="2400" dirty="0"/>
              <a:t>) </a:t>
            </a:r>
            <a:endParaRPr lang="en-US" altLang="it-IT" sz="2400" dirty="0" smtClean="0"/>
          </a:p>
          <a:p>
            <a:r>
              <a:rPr lang="en-US" altLang="it-IT" sz="2400" dirty="0" smtClean="0"/>
              <a:t>Energy (Day-1 or intra-day) MWh</a:t>
            </a:r>
          </a:p>
          <a:p>
            <a:pPr lvl="1">
              <a:buFontTx/>
              <a:buNone/>
            </a:pPr>
            <a:r>
              <a:rPr lang="en-US" altLang="it-IT" sz="2400" dirty="0" smtClean="0"/>
              <a:t>+ Transmission capacity (congestion) MW</a:t>
            </a:r>
          </a:p>
          <a:p>
            <a:pPr lvl="1">
              <a:buFontTx/>
              <a:buNone/>
            </a:pPr>
            <a:r>
              <a:rPr lang="en-US" altLang="it-IT" sz="2400" dirty="0" smtClean="0"/>
              <a:t>+ </a:t>
            </a:r>
            <a:r>
              <a:rPr lang="en-US" altLang="it-IT" sz="2400" b="1" dirty="0" smtClean="0">
                <a:solidFill>
                  <a:srgbClr val="FF0000"/>
                </a:solidFill>
              </a:rPr>
              <a:t>Power reserves MW</a:t>
            </a:r>
          </a:p>
          <a:p>
            <a:pPr lvl="1">
              <a:buFontTx/>
              <a:buNone/>
            </a:pPr>
            <a:r>
              <a:rPr lang="en-US" altLang="it-IT" sz="2400" dirty="0" smtClean="0"/>
              <a:t>+ Real Time balancing (MW by 5’, 15’, </a:t>
            </a:r>
            <a:r>
              <a:rPr lang="en-US" altLang="it-IT" sz="2400" dirty="0" err="1" smtClean="0"/>
              <a:t>ou</a:t>
            </a:r>
            <a:r>
              <a:rPr lang="en-US" altLang="it-IT" sz="2400" dirty="0" smtClean="0"/>
              <a:t> 30’)</a:t>
            </a:r>
          </a:p>
          <a:p>
            <a:pPr lvl="1">
              <a:buFontTx/>
              <a:buNone/>
            </a:pPr>
            <a:r>
              <a:rPr lang="en-US" altLang="it-IT" sz="2400" b="1" dirty="0" smtClean="0">
                <a:solidFill>
                  <a:srgbClr val="FF0000"/>
                </a:solidFill>
              </a:rPr>
              <a:t>“Complete set of Markets” or “Incomplete Markets”</a:t>
            </a:r>
          </a:p>
          <a:p>
            <a:pPr lvl="1">
              <a:buFontTx/>
              <a:buNone/>
            </a:pPr>
            <a:endParaRPr lang="en-US" altLang="it-IT" sz="2400" dirty="0" smtClean="0"/>
          </a:p>
          <a:p>
            <a:pPr lvl="1">
              <a:buFontTx/>
              <a:buNone/>
            </a:pPr>
            <a:endParaRPr lang="en-US" altLang="it-IT" dirty="0" smtClean="0"/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/>
          </a:p>
        </p:txBody>
      </p:sp>
      <p:grpSp>
        <p:nvGrpSpPr>
          <p:cNvPr id="11269" name="Group 1"/>
          <p:cNvGrpSpPr>
            <a:grpSpLocks noChangeAspect="1"/>
          </p:cNvGrpSpPr>
          <p:nvPr/>
        </p:nvGrpSpPr>
        <p:grpSpPr bwMode="auto">
          <a:xfrm>
            <a:off x="428625" y="4500563"/>
            <a:ext cx="7778750" cy="1547812"/>
            <a:chOff x="949" y="3024"/>
            <a:chExt cx="8459" cy="1684"/>
          </a:xfrm>
        </p:grpSpPr>
        <p:sp>
          <p:nvSpPr>
            <p:cNvPr id="11271" name="AutoShape 9"/>
            <p:cNvSpPr>
              <a:spLocks noChangeArrowheads="1"/>
            </p:cNvSpPr>
            <p:nvPr/>
          </p:nvSpPr>
          <p:spPr bwMode="auto">
            <a:xfrm>
              <a:off x="5116" y="3624"/>
              <a:ext cx="1668" cy="44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indent="180975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GB" altLang="it-IT" sz="1100" dirty="0" smtClean="0">
                  <a:cs typeface="Times New Roman" pitchFamily="18" charset="0"/>
                </a:rPr>
                <a:t>Energy </a:t>
              </a:r>
            </a:p>
            <a:p>
              <a:pPr algn="ctr"/>
              <a:r>
                <a:rPr lang="en-GB" altLang="it-IT" sz="1100" dirty="0" smtClean="0">
                  <a:cs typeface="Times New Roman" pitchFamily="18" charset="0"/>
                </a:rPr>
                <a:t>Intra-day</a:t>
              </a:r>
              <a:endParaRPr lang="en-GB" altLang="it-IT" sz="3600" dirty="0"/>
            </a:p>
          </p:txBody>
        </p:sp>
        <p:sp>
          <p:nvSpPr>
            <p:cNvPr id="204808" name="AutoShape 8"/>
            <p:cNvSpPr>
              <a:spLocks noChangeArrowheads="1"/>
            </p:cNvSpPr>
            <p:nvPr/>
          </p:nvSpPr>
          <p:spPr bwMode="auto">
            <a:xfrm>
              <a:off x="6839" y="3623"/>
              <a:ext cx="1669" cy="44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indent="180975" algn="ctr" eaLnBrk="0" hangingPunct="0">
                <a:defRPr/>
              </a:pPr>
              <a:r>
                <a:rPr lang="en-GB" sz="1200" dirty="0" smtClean="0">
                  <a:ea typeface="Times New Roman" pitchFamily="18" charset="0"/>
                </a:rPr>
                <a:t>Balancing</a:t>
              </a:r>
            </a:p>
            <a:p>
              <a:pPr indent="180975" algn="ctr" eaLnBrk="0" hangingPunct="0">
                <a:defRPr/>
              </a:pPr>
              <a:r>
                <a:rPr lang="en-GB" sz="1200" dirty="0" smtClean="0"/>
                <a:t>Real time</a:t>
              </a:r>
              <a:endParaRPr lang="en-GB" sz="1200" dirty="0"/>
            </a:p>
          </p:txBody>
        </p:sp>
        <p:sp>
          <p:nvSpPr>
            <p:cNvPr id="11273" name="AutoShape 7"/>
            <p:cNvSpPr>
              <a:spLocks noChangeArrowheads="1"/>
            </p:cNvSpPr>
            <p:nvPr/>
          </p:nvSpPr>
          <p:spPr bwMode="auto">
            <a:xfrm>
              <a:off x="1182" y="3024"/>
              <a:ext cx="7326" cy="44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indent="180975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it-IT" sz="1400" dirty="0" smtClean="0">
                  <a:cs typeface="Times New Roman" pitchFamily="18" charset="0"/>
                </a:rPr>
                <a:t>Transmission capacity allocation &amp; congestion management</a:t>
              </a:r>
              <a:endParaRPr lang="en-US" altLang="it-IT" sz="1400" dirty="0"/>
            </a:p>
          </p:txBody>
        </p:sp>
        <p:cxnSp>
          <p:nvCxnSpPr>
            <p:cNvPr id="11274" name="AutoShape 6"/>
            <p:cNvCxnSpPr>
              <a:cxnSpLocks noChangeShapeType="1"/>
            </p:cNvCxnSpPr>
            <p:nvPr/>
          </p:nvCxnSpPr>
          <p:spPr bwMode="auto">
            <a:xfrm>
              <a:off x="949" y="4190"/>
              <a:ext cx="8079" cy="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805" name="AutoShape 5"/>
            <p:cNvSpPr>
              <a:spLocks noChangeArrowheads="1"/>
            </p:cNvSpPr>
            <p:nvPr/>
          </p:nvSpPr>
          <p:spPr bwMode="auto">
            <a:xfrm>
              <a:off x="3395" y="3623"/>
              <a:ext cx="1669" cy="44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indent="180975" algn="ctr" eaLnBrk="0" hangingPunct="0">
                <a:defRPr/>
              </a:pPr>
              <a:r>
                <a:rPr lang="en-GB" sz="1200" dirty="0" smtClean="0">
                  <a:ea typeface="Times New Roman" pitchFamily="18" charset="0"/>
                </a:rPr>
                <a:t>Energy </a:t>
              </a:r>
            </a:p>
            <a:p>
              <a:pPr indent="180975" algn="ctr" eaLnBrk="0" hangingPunct="0">
                <a:defRPr/>
              </a:pPr>
              <a:r>
                <a:rPr lang="en-GB" sz="1200" dirty="0" smtClean="0">
                  <a:ea typeface="Times New Roman" pitchFamily="18" charset="0"/>
                </a:rPr>
                <a:t>Day Ahead</a:t>
              </a:r>
              <a:endParaRPr lang="en-GB" sz="1200" dirty="0"/>
            </a:p>
          </p:txBody>
        </p:sp>
        <p:sp>
          <p:nvSpPr>
            <p:cNvPr id="11276" name="Text Box 4"/>
            <p:cNvSpPr txBox="1">
              <a:spLocks noChangeArrowheads="1"/>
            </p:cNvSpPr>
            <p:nvPr/>
          </p:nvSpPr>
          <p:spPr bwMode="auto">
            <a:xfrm>
              <a:off x="8236" y="4249"/>
              <a:ext cx="117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indent="180975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GB" altLang="it-IT" sz="900" dirty="0" smtClean="0">
                  <a:cs typeface="Times New Roman" pitchFamily="18" charset="0"/>
                </a:rPr>
                <a:t>Time</a:t>
              </a:r>
              <a:endParaRPr lang="en-GB" altLang="it-IT" dirty="0"/>
            </a:p>
          </p:txBody>
        </p:sp>
        <p:sp>
          <p:nvSpPr>
            <p:cNvPr id="11277" name="Text Box 3"/>
            <p:cNvSpPr txBox="1">
              <a:spLocks noChangeArrowheads="1"/>
            </p:cNvSpPr>
            <p:nvPr/>
          </p:nvSpPr>
          <p:spPr bwMode="auto">
            <a:xfrm>
              <a:off x="6998" y="4295"/>
              <a:ext cx="148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indent="180975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GB" altLang="it-IT" sz="900" dirty="0" smtClean="0">
                  <a:cs typeface="Times New Roman" pitchFamily="18" charset="0"/>
                </a:rPr>
                <a:t>Injections</a:t>
              </a:r>
            </a:p>
            <a:p>
              <a:pPr algn="just"/>
              <a:r>
                <a:rPr lang="en-GB" altLang="it-IT" sz="900" dirty="0" smtClean="0">
                  <a:cs typeface="Times New Roman" pitchFamily="18" charset="0"/>
                </a:rPr>
                <a:t>&amp; withdrawals</a:t>
              </a:r>
            </a:p>
            <a:p>
              <a:pPr algn="just"/>
              <a:endParaRPr lang="en-GB" altLang="it-IT" dirty="0"/>
            </a:p>
          </p:txBody>
        </p:sp>
        <p:sp>
          <p:nvSpPr>
            <p:cNvPr id="11278" name="Oval 2"/>
            <p:cNvSpPr>
              <a:spLocks noChangeArrowheads="1"/>
            </p:cNvSpPr>
            <p:nvPr/>
          </p:nvSpPr>
          <p:spPr bwMode="auto">
            <a:xfrm>
              <a:off x="7619" y="4176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</p:grp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42938" y="5051425"/>
            <a:ext cx="1857375" cy="40798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indent="180975" algn="ctr" eaLnBrk="0" hangingPunct="0">
              <a:defRPr/>
            </a:pPr>
            <a:r>
              <a:rPr lang="en-GB" sz="1400" b="1" dirty="0" smtClean="0">
                <a:solidFill>
                  <a:srgbClr val="FF0000"/>
                </a:solidFill>
              </a:rPr>
              <a:t>Power Reserves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275597" y="836712"/>
            <a:ext cx="5431168" cy="720080"/>
          </a:xfrm>
        </p:spPr>
        <p:txBody>
          <a:bodyPr/>
          <a:lstStyle/>
          <a:p>
            <a:r>
              <a:rPr lang="fr-FR" altLang="it-IT" sz="2400" dirty="0" smtClean="0">
                <a:solidFill>
                  <a:srgbClr val="FF6600"/>
                </a:solidFill>
              </a:rPr>
              <a:t>New basics (1) </a:t>
            </a:r>
            <a:r>
              <a:rPr lang="fr-FR" altLang="it-IT" sz="2400" dirty="0" err="1" smtClean="0">
                <a:solidFill>
                  <a:srgbClr val="FF6600"/>
                </a:solidFill>
              </a:rPr>
              <a:t>Capacity</a:t>
            </a:r>
            <a:r>
              <a:rPr lang="fr-FR" altLang="it-IT" sz="2400" dirty="0" smtClean="0">
                <a:solidFill>
                  <a:srgbClr val="FF6600"/>
                </a:solidFill>
              </a:rPr>
              <a:t> </a:t>
            </a:r>
            <a:r>
              <a:rPr lang="fr-FR" altLang="it-IT" sz="2400" dirty="0" err="1" smtClean="0">
                <a:solidFill>
                  <a:srgbClr val="FF6600"/>
                </a:solidFill>
              </a:rPr>
              <a:t>Markets</a:t>
            </a:r>
            <a:endParaRPr lang="fr-FR" altLang="it-IT" sz="2400" dirty="0" smtClean="0">
              <a:solidFill>
                <a:srgbClr val="FF6600"/>
              </a:solidFill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525963"/>
          </a:xfrm>
        </p:spPr>
        <p:txBody>
          <a:bodyPr/>
          <a:lstStyle/>
          <a:p>
            <a:r>
              <a:rPr lang="en-US" altLang="it-IT" sz="2400" dirty="0" smtClean="0"/>
              <a:t>“</a:t>
            </a:r>
            <a:r>
              <a:rPr lang="en-US" altLang="it-IT" sz="2400" b="1" dirty="0" smtClean="0"/>
              <a:t>Energy Only</a:t>
            </a:r>
            <a:r>
              <a:rPr lang="en-US" altLang="it-IT" sz="2400" dirty="0" smtClean="0"/>
              <a:t>” markets drive correct capacity investments if…</a:t>
            </a:r>
          </a:p>
          <a:p>
            <a:r>
              <a:rPr lang="en-US" altLang="it-IT" sz="2400" dirty="0" smtClean="0"/>
              <a:t>If you don’t think so: </a:t>
            </a:r>
            <a:r>
              <a:rPr lang="en-US" altLang="it-IT" sz="2400" b="1" dirty="0" smtClean="0"/>
              <a:t>Capacity Markets </a:t>
            </a:r>
            <a:r>
              <a:rPr lang="en-US" altLang="it-IT" sz="2400" dirty="0" smtClean="0"/>
              <a:t>to buy &amp; sell generation capacity at specified point of time</a:t>
            </a:r>
          </a:p>
          <a:p>
            <a:r>
              <a:rPr lang="en-US" altLang="it-IT" sz="2400" b="1" i="1" dirty="0" smtClean="0"/>
              <a:t>Centralized</a:t>
            </a:r>
            <a:r>
              <a:rPr lang="en-US" altLang="it-IT" sz="2400" dirty="0" smtClean="0"/>
              <a:t>: System Operator defines the needs, opens a call &amp; runs an auction </a:t>
            </a:r>
          </a:p>
          <a:p>
            <a:r>
              <a:rPr lang="en-US" altLang="it-IT" sz="2400" b="1" i="1" dirty="0" smtClean="0"/>
              <a:t>Decentralized</a:t>
            </a:r>
            <a:r>
              <a:rPr lang="en-US" altLang="it-IT" sz="2400" dirty="0" smtClean="0"/>
              <a:t>: Suppliers are required to buy qualified capacity certificates to generators </a:t>
            </a:r>
          </a:p>
          <a:p>
            <a:pPr lvl="1">
              <a:buFontTx/>
              <a:buNone/>
            </a:pPr>
            <a:endParaRPr lang="en-US" altLang="it-IT" dirty="0" smtClean="0"/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41618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275597" y="836712"/>
            <a:ext cx="5431168" cy="720080"/>
          </a:xfrm>
        </p:spPr>
        <p:txBody>
          <a:bodyPr/>
          <a:lstStyle/>
          <a:p>
            <a:r>
              <a:rPr lang="fr-FR" altLang="it-IT" sz="2400" dirty="0" smtClean="0">
                <a:solidFill>
                  <a:srgbClr val="FF6600"/>
                </a:solidFill>
              </a:rPr>
              <a:t>New basics </a:t>
            </a:r>
            <a:br>
              <a:rPr lang="fr-FR" altLang="it-IT" sz="2400" dirty="0" smtClean="0">
                <a:solidFill>
                  <a:srgbClr val="FF6600"/>
                </a:solidFill>
              </a:rPr>
            </a:br>
            <a:r>
              <a:rPr lang="fr-FR" altLang="it-IT" sz="2400" dirty="0" smtClean="0">
                <a:solidFill>
                  <a:srgbClr val="FF6600"/>
                </a:solidFill>
              </a:rPr>
              <a:t>(2) </a:t>
            </a:r>
            <a:r>
              <a:rPr lang="fr-FR" altLang="it-IT" sz="2400" dirty="0" err="1" smtClean="0">
                <a:solidFill>
                  <a:srgbClr val="FF6600"/>
                </a:solidFill>
              </a:rPr>
              <a:t>Interconnectors</a:t>
            </a:r>
            <a:r>
              <a:rPr lang="fr-FR" altLang="it-IT" sz="2400" dirty="0" smtClean="0">
                <a:solidFill>
                  <a:srgbClr val="FF6600"/>
                </a:solidFill>
              </a:rPr>
              <a:t> &amp; </a:t>
            </a:r>
            <a:r>
              <a:rPr lang="fr-FR" altLang="it-IT" sz="2400" dirty="0" err="1" smtClean="0">
                <a:solidFill>
                  <a:srgbClr val="FF6600"/>
                </a:solidFill>
              </a:rPr>
              <a:t>Market</a:t>
            </a:r>
            <a:r>
              <a:rPr lang="fr-FR" altLang="it-IT" sz="2400" dirty="0" smtClean="0">
                <a:solidFill>
                  <a:srgbClr val="FF6600"/>
                </a:solidFill>
              </a:rPr>
              <a:t> </a:t>
            </a:r>
            <a:r>
              <a:rPr lang="fr-FR" altLang="it-IT" sz="2400" dirty="0" err="1" smtClean="0">
                <a:solidFill>
                  <a:srgbClr val="FF6600"/>
                </a:solidFill>
              </a:rPr>
              <a:t>Coupling</a:t>
            </a:r>
            <a:endParaRPr lang="fr-FR" altLang="it-IT" sz="2400" dirty="0" smtClean="0">
              <a:solidFill>
                <a:srgbClr val="FF6600"/>
              </a:solidFill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525963"/>
          </a:xfrm>
        </p:spPr>
        <p:txBody>
          <a:bodyPr/>
          <a:lstStyle/>
          <a:p>
            <a:r>
              <a:rPr lang="en-US" altLang="it-IT" sz="2400" dirty="0" smtClean="0"/>
              <a:t>Adjacent Markets are connected by X-B transmission networks</a:t>
            </a:r>
          </a:p>
          <a:p>
            <a:endParaRPr lang="en-US" altLang="it-IT" sz="2400" dirty="0" smtClean="0"/>
          </a:p>
          <a:p>
            <a:r>
              <a:rPr lang="en-US" altLang="it-IT" sz="2400" b="1" i="1" dirty="0" smtClean="0"/>
              <a:t>Explicit X-B Auctioning </a:t>
            </a:r>
            <a:r>
              <a:rPr lang="en-US" altLang="it-IT" sz="2400" i="1" dirty="0" smtClean="0"/>
              <a:t>= </a:t>
            </a:r>
            <a:r>
              <a:rPr lang="en-US" altLang="it-IT" sz="2400" dirty="0"/>
              <a:t>Market Players cross the </a:t>
            </a:r>
            <a:r>
              <a:rPr lang="en-US" altLang="it-IT" sz="2400" dirty="0" smtClean="0"/>
              <a:t>system borders </a:t>
            </a:r>
            <a:r>
              <a:rPr lang="en-US" altLang="it-IT" sz="2400" dirty="0"/>
              <a:t>at their own </a:t>
            </a:r>
            <a:r>
              <a:rPr lang="en-US" altLang="it-IT" sz="2400" dirty="0" smtClean="0"/>
              <a:t>risk: </a:t>
            </a:r>
            <a:r>
              <a:rPr lang="en-US" altLang="it-IT" sz="2400" dirty="0"/>
              <a:t>by buying connection </a:t>
            </a:r>
            <a:r>
              <a:rPr lang="en-US" altLang="it-IT" sz="2400" dirty="0" smtClean="0"/>
              <a:t>capacity before making their market bids </a:t>
            </a:r>
            <a:endParaRPr lang="en-US" altLang="it-IT" sz="2400" dirty="0"/>
          </a:p>
          <a:p>
            <a:endParaRPr lang="en-US" altLang="it-IT" sz="2400" i="1" dirty="0" smtClean="0"/>
          </a:p>
          <a:p>
            <a:r>
              <a:rPr lang="en-US" altLang="it-IT" sz="2400" b="1" i="1" dirty="0" smtClean="0"/>
              <a:t>Implicit X-B Auctioning</a:t>
            </a:r>
            <a:r>
              <a:rPr lang="en-US" altLang="it-IT" sz="2400" i="1" dirty="0" smtClean="0"/>
              <a:t> </a:t>
            </a:r>
            <a:r>
              <a:rPr lang="en-US" altLang="it-IT" sz="2400" dirty="0" smtClean="0"/>
              <a:t>= </a:t>
            </a:r>
            <a:r>
              <a:rPr lang="en-US" altLang="it-IT" sz="2400" dirty="0"/>
              <a:t>Market Players </a:t>
            </a:r>
            <a:r>
              <a:rPr lang="en-US" altLang="it-IT" sz="2400" dirty="0" smtClean="0"/>
              <a:t>bid in their “own” market; Exchanges &amp; TSOs make their offers crossing </a:t>
            </a:r>
            <a:r>
              <a:rPr lang="en-US" altLang="it-IT" sz="2400" dirty="0"/>
              <a:t>the system borders </a:t>
            </a:r>
            <a:r>
              <a:rPr lang="en-US" altLang="it-IT" sz="2400" dirty="0" smtClean="0"/>
              <a:t>if they perform well enough in “coupled” markets offer price curve (</a:t>
            </a:r>
            <a:r>
              <a:rPr lang="en-US" altLang="it-IT" sz="2400" i="1" dirty="0" smtClean="0"/>
              <a:t>Market Coupling</a:t>
            </a:r>
            <a:r>
              <a:rPr lang="en-US" altLang="it-IT" sz="2400" dirty="0" smtClean="0"/>
              <a:t>)</a:t>
            </a:r>
            <a:endParaRPr lang="en-US" altLang="it-IT" sz="2400" dirty="0"/>
          </a:p>
          <a:p>
            <a:pPr marL="0" indent="0">
              <a:buNone/>
            </a:pPr>
            <a:endParaRPr lang="en-US" altLang="it-IT" sz="2400" i="1" dirty="0" smtClean="0"/>
          </a:p>
          <a:p>
            <a:endParaRPr lang="en-US" altLang="it-IT" sz="2400" i="1" dirty="0" smtClean="0"/>
          </a:p>
          <a:p>
            <a:pPr marL="0" indent="0">
              <a:buNone/>
            </a:pPr>
            <a:endParaRPr lang="en-US" altLang="it-IT" sz="2400" dirty="0"/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25470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275597" y="836712"/>
            <a:ext cx="5431168" cy="720080"/>
          </a:xfrm>
        </p:spPr>
        <p:txBody>
          <a:bodyPr/>
          <a:lstStyle/>
          <a:p>
            <a:r>
              <a:rPr lang="fr-FR" altLang="it-IT" sz="2400" dirty="0" smtClean="0">
                <a:solidFill>
                  <a:srgbClr val="FF6600"/>
                </a:solidFill>
              </a:rPr>
              <a:t>New basics </a:t>
            </a:r>
            <a:br>
              <a:rPr lang="fr-FR" altLang="it-IT" sz="2400" dirty="0" smtClean="0">
                <a:solidFill>
                  <a:srgbClr val="FF6600"/>
                </a:solidFill>
              </a:rPr>
            </a:br>
            <a:r>
              <a:rPr lang="fr-FR" altLang="it-IT" sz="2400" dirty="0" smtClean="0">
                <a:solidFill>
                  <a:srgbClr val="FF6600"/>
                </a:solidFill>
              </a:rPr>
              <a:t>(3) </a:t>
            </a:r>
            <a:r>
              <a:rPr lang="fr-FR" altLang="it-IT" sz="2400" dirty="0" err="1" smtClean="0">
                <a:solidFill>
                  <a:srgbClr val="FF6600"/>
                </a:solidFill>
              </a:rPr>
              <a:t>Renewables</a:t>
            </a:r>
            <a:r>
              <a:rPr lang="fr-FR" altLang="it-IT" sz="2400" dirty="0" smtClean="0">
                <a:solidFill>
                  <a:srgbClr val="FF6600"/>
                </a:solidFill>
              </a:rPr>
              <a:t> </a:t>
            </a:r>
            <a:r>
              <a:rPr lang="fr-FR" altLang="it-IT" sz="2400" dirty="0" err="1" smtClean="0">
                <a:solidFill>
                  <a:srgbClr val="FF6600"/>
                </a:solidFill>
              </a:rPr>
              <a:t>intermittency</a:t>
            </a:r>
            <a:endParaRPr lang="fr-FR" altLang="it-IT" sz="2400" dirty="0" smtClean="0">
              <a:solidFill>
                <a:srgbClr val="FF6600"/>
              </a:solidFill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525963"/>
          </a:xfrm>
        </p:spPr>
        <p:txBody>
          <a:bodyPr/>
          <a:lstStyle/>
          <a:p>
            <a:r>
              <a:rPr lang="en-US" altLang="it-IT" sz="2000" dirty="0" smtClean="0"/>
              <a:t>Many options as:</a:t>
            </a:r>
          </a:p>
          <a:p>
            <a:endParaRPr lang="en-US" altLang="it-IT" sz="2000" dirty="0" smtClean="0"/>
          </a:p>
          <a:p>
            <a:r>
              <a:rPr lang="en-US" altLang="it-IT" sz="2000" b="1" i="1" dirty="0" smtClean="0"/>
              <a:t>Centralized</a:t>
            </a:r>
            <a:r>
              <a:rPr lang="en-US" altLang="it-IT" sz="2000" i="1" dirty="0" smtClean="0"/>
              <a:t> = </a:t>
            </a:r>
            <a:r>
              <a:rPr lang="en-US" altLang="it-IT" sz="2000" dirty="0" smtClean="0"/>
              <a:t>TSO collects data, puts RES forecast into </a:t>
            </a:r>
            <a:r>
              <a:rPr lang="en-US" altLang="it-IT" sz="2000" dirty="0"/>
              <a:t>W</a:t>
            </a:r>
            <a:r>
              <a:rPr lang="en-US" altLang="it-IT" sz="2000" dirty="0" smtClean="0"/>
              <a:t>holesale  Day Ahead, adapts intra-day, &amp; balances real time </a:t>
            </a:r>
            <a:endParaRPr lang="en-US" altLang="it-IT" sz="2000" dirty="0"/>
          </a:p>
          <a:p>
            <a:endParaRPr lang="en-US" altLang="it-IT" sz="2000" i="1" dirty="0" smtClean="0"/>
          </a:p>
          <a:p>
            <a:r>
              <a:rPr lang="en-US" altLang="it-IT" sz="2000" b="1" i="1" dirty="0" smtClean="0"/>
              <a:t>Decentralized</a:t>
            </a:r>
            <a:r>
              <a:rPr lang="en-US" altLang="it-IT" sz="2000" i="1" dirty="0" smtClean="0"/>
              <a:t> </a:t>
            </a:r>
            <a:r>
              <a:rPr lang="en-US" altLang="it-IT" sz="2000" b="1" i="1" dirty="0" smtClean="0"/>
              <a:t>1</a:t>
            </a:r>
            <a:r>
              <a:rPr lang="en-US" altLang="it-IT" sz="2000" dirty="0" smtClean="0"/>
              <a:t>= Companies or </a:t>
            </a:r>
            <a:r>
              <a:rPr lang="en-US" altLang="it-IT" sz="2000" dirty="0" err="1" smtClean="0"/>
              <a:t>Intermediairies</a:t>
            </a:r>
            <a:r>
              <a:rPr lang="en-US" altLang="it-IT" sz="2000" dirty="0" smtClean="0"/>
              <a:t> (being </a:t>
            </a:r>
            <a:r>
              <a:rPr lang="en-US" altLang="it-IT" sz="2000" b="1" dirty="0" smtClean="0"/>
              <a:t>Balancing Responsible Parties</a:t>
            </a:r>
            <a:r>
              <a:rPr lang="en-US" altLang="it-IT" sz="2000" dirty="0" smtClean="0"/>
              <a:t>) take care of RES in wholesale sequence of markets</a:t>
            </a:r>
          </a:p>
          <a:p>
            <a:endParaRPr lang="en-US" altLang="it-IT" sz="2000" dirty="0" smtClean="0"/>
          </a:p>
          <a:p>
            <a:r>
              <a:rPr lang="en-US" altLang="it-IT" sz="2000" b="1" i="1" dirty="0" smtClean="0"/>
              <a:t>Decentralized </a:t>
            </a:r>
            <a:r>
              <a:rPr lang="en-US" altLang="it-IT" sz="2000" b="1" dirty="0" smtClean="0"/>
              <a:t>2</a:t>
            </a:r>
            <a:r>
              <a:rPr lang="en-US" altLang="it-IT" sz="2000" dirty="0" smtClean="0"/>
              <a:t> = RES units are embedded into distribution system loads, seen only as demand changes, &amp; bypass all wholesale sequence of markets </a:t>
            </a:r>
            <a:endParaRPr lang="en-US" altLang="it-IT" sz="2000" dirty="0"/>
          </a:p>
          <a:p>
            <a:pPr marL="0" indent="0">
              <a:buNone/>
            </a:pPr>
            <a:endParaRPr lang="en-US" altLang="it-IT" sz="2400" i="1" dirty="0" smtClean="0"/>
          </a:p>
          <a:p>
            <a:endParaRPr lang="en-US" altLang="it-IT" sz="2400" i="1" dirty="0" smtClean="0"/>
          </a:p>
          <a:p>
            <a:pPr marL="0" indent="0">
              <a:buNone/>
            </a:pPr>
            <a:endParaRPr lang="en-US" altLang="it-IT" sz="2400" dirty="0"/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28590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530077" y="1700808"/>
            <a:ext cx="8072437" cy="4525962"/>
          </a:xfrm>
        </p:spPr>
        <p:txBody>
          <a:bodyPr/>
          <a:lstStyle/>
          <a:p>
            <a:pPr marL="0" indent="0">
              <a:buNone/>
            </a:pPr>
            <a:r>
              <a:rPr lang="en-GB" altLang="it-IT" sz="2000" dirty="0" smtClean="0">
                <a:solidFill>
                  <a:srgbClr val="A1A1A1"/>
                </a:solidFill>
                <a:latin typeface="Verdana" pitchFamily="34" charset="0"/>
              </a:rPr>
              <a:t>1. </a:t>
            </a:r>
            <a:r>
              <a:rPr lang="en-GB" altLang="it-IT" sz="1800" dirty="0" smtClean="0">
                <a:solidFill>
                  <a:srgbClr val="A1A1A1"/>
                </a:solidFill>
                <a:latin typeface="Verdana" pitchFamily="34" charset="0"/>
              </a:rPr>
              <a:t>Four Basic types of </a:t>
            </a:r>
            <a:r>
              <a:rPr lang="en-GB" altLang="it-IT" sz="1800" dirty="0" smtClean="0">
                <a:solidFill>
                  <a:srgbClr val="A1A1A1"/>
                </a:solidFill>
                <a:latin typeface="Verdana" pitchFamily="34" charset="0"/>
              </a:rPr>
              <a:t>system </a:t>
            </a:r>
            <a:r>
              <a:rPr lang="en-GB" altLang="it-IT" sz="1800" dirty="0" smtClean="0">
                <a:solidFill>
                  <a:srgbClr val="A1A1A1"/>
                </a:solidFill>
                <a:latin typeface="Verdana" pitchFamily="34" charset="0"/>
              </a:rPr>
              <a:t>architecture</a:t>
            </a:r>
          </a:p>
          <a:p>
            <a:pPr marL="0" indent="0">
              <a:buNone/>
            </a:pPr>
            <a:r>
              <a:rPr lang="en-GB" altLang="it-IT" sz="1800" dirty="0">
                <a:solidFill>
                  <a:srgbClr val="A1A1A1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(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1) Monopoly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(2) Single Buyer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(3) Open Wholesale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(4) Open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Retail</a:t>
            </a:r>
          </a:p>
          <a:p>
            <a:pPr marL="0" indent="0">
              <a:buNone/>
            </a:pPr>
            <a:endParaRPr lang="en-GB" altLang="it-IT" sz="1400" dirty="0">
              <a:solidFill>
                <a:srgbClr val="A1A1A1"/>
              </a:solidFill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 smtClean="0">
                <a:solidFill>
                  <a:srgbClr val="A1A1A1"/>
                </a:solidFill>
                <a:latin typeface="Verdana" pitchFamily="34" charset="0"/>
              </a:rPr>
              <a:t>2. Six Basics of wholesale market design</a:t>
            </a:r>
          </a:p>
          <a:p>
            <a:pPr lvl="1" indent="-342900">
              <a:buAutoNum type="arabicParenBoth"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O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ld Market basics [*Energy 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“Day Ahead” et “intra-Day”; **Balancing “real time”; 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***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Congestion as 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“network constraints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”]</a:t>
            </a:r>
            <a:endParaRPr lang="en-GB" altLang="it-IT" sz="1400" dirty="0">
              <a:solidFill>
                <a:srgbClr val="A1A1A1"/>
              </a:solidFill>
              <a:latin typeface="Verdana" pitchFamily="34" charset="0"/>
            </a:endParaRPr>
          </a:p>
          <a:p>
            <a:pPr marL="400050" lvl="1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(2) 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N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ew Market basics [*Power 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Procurement &amp; Generation Adequacy; 					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**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Interconnectors &amp; Market Coupling; ***Renewables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intermittency]</a:t>
            </a:r>
          </a:p>
          <a:p>
            <a:pPr marL="400050" lvl="1" indent="0">
              <a:buNone/>
            </a:pPr>
            <a:endParaRPr lang="en-GB" altLang="it-IT" sz="1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 smtClean="0">
                <a:solidFill>
                  <a:srgbClr val="FF0000"/>
                </a:solidFill>
                <a:latin typeface="Verdana" pitchFamily="34" charset="0"/>
              </a:rPr>
              <a:t>3. Two Words on Grid </a:t>
            </a:r>
            <a:r>
              <a:rPr lang="en-GB" altLang="it-IT" sz="1800" dirty="0" smtClean="0">
                <a:solidFill>
                  <a:srgbClr val="FF0000"/>
                </a:solidFill>
                <a:latin typeface="Verdana" pitchFamily="34" charset="0"/>
              </a:rPr>
              <a:t>regulation</a:t>
            </a:r>
          </a:p>
          <a:p>
            <a:pPr marL="0" indent="0">
              <a:buNone/>
            </a:pPr>
            <a:r>
              <a:rPr lang="en-GB" altLang="it-IT" sz="1800" dirty="0" smtClean="0">
                <a:solidFill>
                  <a:srgbClr val="FF0000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(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1) Unbundling (of accounts)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	(2) Coordination (of tasks)</a:t>
            </a:r>
          </a:p>
          <a:p>
            <a:pPr marL="0" indent="0">
              <a:lnSpc>
                <a:spcPct val="140000"/>
              </a:lnSpc>
              <a:buNone/>
            </a:pPr>
            <a:endParaRPr lang="en-GB" altLang="it-IT" sz="2000" dirty="0" smtClean="0">
              <a:latin typeface="Verdana" pitchFamily="34" charset="0"/>
            </a:endParaRP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endParaRPr lang="en-GB" altLang="it-IT" sz="2000" dirty="0" smtClean="0"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39752" y="1052736"/>
            <a:ext cx="705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Electricity</a:t>
            </a: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Reforms</a:t>
            </a: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Basics</a:t>
            </a: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80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275597" y="836712"/>
            <a:ext cx="5431168" cy="720080"/>
          </a:xfrm>
        </p:spPr>
        <p:txBody>
          <a:bodyPr/>
          <a:lstStyle/>
          <a:p>
            <a:r>
              <a:rPr lang="en-GB" altLang="it-IT" sz="2400" dirty="0">
                <a:solidFill>
                  <a:srgbClr val="FF0000"/>
                </a:solidFill>
                <a:latin typeface="Verdana" pitchFamily="34" charset="0"/>
              </a:rPr>
              <a:t>Two </a:t>
            </a:r>
            <a:r>
              <a:rPr lang="en-GB" altLang="it-IT" sz="2400" dirty="0" smtClean="0">
                <a:solidFill>
                  <a:srgbClr val="FF0000"/>
                </a:solidFill>
                <a:latin typeface="Verdana" pitchFamily="34" charset="0"/>
              </a:rPr>
              <a:t>Words </a:t>
            </a:r>
            <a:r>
              <a:rPr lang="en-GB" altLang="it-IT" sz="2400" dirty="0">
                <a:solidFill>
                  <a:srgbClr val="FF0000"/>
                </a:solidFill>
                <a:latin typeface="Verdana" pitchFamily="34" charset="0"/>
              </a:rPr>
              <a:t>on Grid </a:t>
            </a:r>
            <a:r>
              <a:rPr lang="en-GB" altLang="it-IT" sz="2400" dirty="0" smtClean="0">
                <a:solidFill>
                  <a:srgbClr val="FF0000"/>
                </a:solidFill>
                <a:latin typeface="Verdana" pitchFamily="34" charset="0"/>
              </a:rPr>
              <a:t>regulation</a:t>
            </a:r>
            <a:br>
              <a:rPr lang="en-GB" altLang="it-IT" sz="2400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GB" altLang="it-IT" sz="2400" dirty="0" smtClean="0">
                <a:solidFill>
                  <a:srgbClr val="FF0000"/>
                </a:solidFill>
                <a:latin typeface="Verdana" pitchFamily="34" charset="0"/>
              </a:rPr>
              <a:t>(1) </a:t>
            </a:r>
            <a:r>
              <a:rPr lang="en-GB" altLang="it-IT" sz="2400" b="1" u="sng" dirty="0" smtClean="0">
                <a:solidFill>
                  <a:srgbClr val="FF0000"/>
                </a:solidFill>
                <a:latin typeface="Verdana" pitchFamily="34" charset="0"/>
              </a:rPr>
              <a:t>Unbundling</a:t>
            </a:r>
            <a:r>
              <a:rPr lang="en-GB" altLang="it-IT" sz="2400" dirty="0" smtClean="0">
                <a:solidFill>
                  <a:srgbClr val="FF0000"/>
                </a:solidFill>
                <a:latin typeface="Verdana" pitchFamily="34" charset="0"/>
              </a:rPr>
              <a:t> (of accounts)</a:t>
            </a:r>
            <a:endParaRPr lang="fr-FR" altLang="it-IT" sz="2400" dirty="0" smtClean="0">
              <a:solidFill>
                <a:srgbClr val="FF6600"/>
              </a:solidFill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525963"/>
          </a:xfrm>
        </p:spPr>
        <p:txBody>
          <a:bodyPr/>
          <a:lstStyle/>
          <a:p>
            <a:r>
              <a:rPr lang="en-US" altLang="it-IT" sz="2000" dirty="0" smtClean="0"/>
              <a:t>‘</a:t>
            </a:r>
            <a:r>
              <a:rPr lang="en-US" altLang="it-IT" sz="2000" b="1" u="sng" dirty="0" smtClean="0"/>
              <a:t>Unbundling</a:t>
            </a:r>
            <a:r>
              <a:rPr lang="en-US" altLang="it-IT" sz="2000" dirty="0" smtClean="0"/>
              <a:t>’ means ‘separating’. </a:t>
            </a:r>
          </a:p>
          <a:p>
            <a:pPr marL="0" indent="0">
              <a:buNone/>
            </a:pPr>
            <a:r>
              <a:rPr lang="en-US" altLang="it-IT" sz="2000" dirty="0" smtClean="0"/>
              <a:t>Vertically </a:t>
            </a:r>
            <a:r>
              <a:rPr lang="en-US" altLang="it-IT" sz="2000" i="1" dirty="0" smtClean="0"/>
              <a:t>integrated</a:t>
            </a:r>
            <a:r>
              <a:rPr lang="en-US" altLang="it-IT" sz="2000" dirty="0" smtClean="0"/>
              <a:t> tasks </a:t>
            </a:r>
            <a:r>
              <a:rPr lang="en-US" altLang="it-IT" sz="2000" dirty="0" smtClean="0"/>
              <a:t>&lt; Unbundling &gt; </a:t>
            </a:r>
            <a:r>
              <a:rPr lang="en-US" altLang="it-IT" sz="2000" dirty="0" smtClean="0"/>
              <a:t>Vertically </a:t>
            </a:r>
            <a:r>
              <a:rPr lang="en-US" altLang="it-IT" sz="2000" i="1" dirty="0" smtClean="0"/>
              <a:t>separated</a:t>
            </a:r>
            <a:r>
              <a:rPr lang="en-US" altLang="it-IT" sz="2000" dirty="0" smtClean="0"/>
              <a:t> tasks: </a:t>
            </a:r>
          </a:p>
          <a:p>
            <a:pPr marL="0" indent="0">
              <a:buNone/>
            </a:pPr>
            <a:r>
              <a:rPr lang="en-US" altLang="it-IT" sz="2000" i="1" dirty="0" smtClean="0"/>
              <a:t>Accounts</a:t>
            </a:r>
            <a:r>
              <a:rPr lang="en-US" altLang="it-IT" sz="2000" dirty="0" smtClean="0"/>
              <a:t> independence; or </a:t>
            </a:r>
            <a:r>
              <a:rPr lang="en-US" altLang="it-IT" sz="2000" i="1" dirty="0" smtClean="0"/>
              <a:t>Coordination</a:t>
            </a:r>
            <a:r>
              <a:rPr lang="en-US" altLang="it-IT" sz="2000" dirty="0" smtClean="0"/>
              <a:t> independence?</a:t>
            </a:r>
          </a:p>
          <a:p>
            <a:pPr marL="0" indent="0">
              <a:buNone/>
            </a:pPr>
            <a:r>
              <a:rPr lang="en-GB" altLang="it-IT" sz="2000" i="1" u="sng" dirty="0" smtClean="0"/>
              <a:t>From Accounts</a:t>
            </a:r>
            <a:r>
              <a:rPr lang="en-GB" altLang="it-IT" sz="2000" i="1" u="sng" dirty="0"/>
              <a:t> </a:t>
            </a:r>
            <a:r>
              <a:rPr lang="en-GB" altLang="it-IT" sz="2000" i="1" u="sng" dirty="0" smtClean="0"/>
              <a:t>to Behaviour:</a:t>
            </a:r>
            <a:endParaRPr lang="en-US" altLang="it-IT" sz="2000" i="1" u="sng" dirty="0" smtClean="0"/>
          </a:p>
          <a:p>
            <a:r>
              <a:rPr lang="en-US" altLang="it-IT" sz="2000" b="1" i="1" dirty="0" smtClean="0"/>
              <a:t>Costs</a:t>
            </a:r>
            <a:r>
              <a:rPr lang="en-US" altLang="it-IT" sz="2000" i="1" dirty="0" smtClean="0"/>
              <a:t> = </a:t>
            </a:r>
            <a:r>
              <a:rPr lang="en-US" altLang="it-IT" sz="2000" i="1" dirty="0" smtClean="0"/>
              <a:t>Fixed costs </a:t>
            </a:r>
            <a:r>
              <a:rPr lang="en-US" altLang="it-IT" sz="2000" dirty="0" smtClean="0"/>
              <a:t>(value of assets; amortization; cost of capital; rate of return) + </a:t>
            </a:r>
            <a:r>
              <a:rPr lang="en-US" altLang="it-IT" sz="2000" i="1" dirty="0" smtClean="0"/>
              <a:t>Variable </a:t>
            </a:r>
            <a:r>
              <a:rPr lang="en-US" altLang="it-IT" sz="2000" i="1" dirty="0"/>
              <a:t>C</a:t>
            </a:r>
            <a:r>
              <a:rPr lang="en-US" altLang="it-IT" sz="2000" i="1" dirty="0" smtClean="0"/>
              <a:t>osts </a:t>
            </a:r>
            <a:r>
              <a:rPr lang="en-US" altLang="it-IT" sz="2000" dirty="0" smtClean="0"/>
              <a:t>(losses; congestion)</a:t>
            </a:r>
            <a:endParaRPr lang="en-US" altLang="it-IT" sz="2000" dirty="0"/>
          </a:p>
          <a:p>
            <a:endParaRPr lang="en-US" altLang="it-IT" sz="2000" i="1" dirty="0" smtClean="0"/>
          </a:p>
          <a:p>
            <a:r>
              <a:rPr lang="en-US" altLang="it-IT" sz="2000" b="1" i="1" dirty="0" smtClean="0"/>
              <a:t>Revenues</a:t>
            </a:r>
            <a:r>
              <a:rPr lang="en-US" altLang="it-IT" sz="2000" i="1" dirty="0" smtClean="0"/>
              <a:t> </a:t>
            </a:r>
            <a:r>
              <a:rPr lang="en-US" altLang="it-IT" sz="2000" dirty="0" smtClean="0"/>
              <a:t>= </a:t>
            </a:r>
            <a:r>
              <a:rPr lang="en-US" altLang="it-IT" sz="2000" dirty="0" smtClean="0"/>
              <a:t>Business Model for Transmission Company (Financial Sustainability &amp; Behavior) + Incentives for users behavior (Gen / Load)</a:t>
            </a:r>
            <a:endParaRPr lang="en-US" altLang="it-IT" sz="2000" dirty="0" smtClean="0"/>
          </a:p>
          <a:p>
            <a:endParaRPr lang="en-US" altLang="it-IT" sz="2000" dirty="0" smtClean="0"/>
          </a:p>
          <a:p>
            <a:r>
              <a:rPr lang="en-US" altLang="it-IT" sz="2000" b="1" i="1" dirty="0" smtClean="0"/>
              <a:t>Cost of Service (or) Incentive Regulation </a:t>
            </a:r>
            <a:r>
              <a:rPr lang="en-US" altLang="it-IT" sz="2000" dirty="0" smtClean="0"/>
              <a:t>= </a:t>
            </a:r>
            <a:r>
              <a:rPr lang="en-US" altLang="it-IT" sz="2000" i="1" u="sng" dirty="0" smtClean="0"/>
              <a:t>Fixed Costs </a:t>
            </a:r>
            <a:r>
              <a:rPr lang="en-US" altLang="it-IT" sz="2000" dirty="0" smtClean="0"/>
              <a:t>at Cost of service? </a:t>
            </a:r>
            <a:r>
              <a:rPr lang="en-US" altLang="it-IT" sz="2000" i="1" u="sng" dirty="0" smtClean="0"/>
              <a:t>Variable Costs </a:t>
            </a:r>
            <a:r>
              <a:rPr lang="en-US" altLang="it-IT" sz="2000" dirty="0" smtClean="0"/>
              <a:t>in Incentive Regulation? </a:t>
            </a:r>
            <a:r>
              <a:rPr lang="en-US" altLang="it-IT" sz="2000" i="1" u="sng" dirty="0" err="1" smtClean="0"/>
              <a:t>Totex</a:t>
            </a:r>
            <a:r>
              <a:rPr lang="en-US" altLang="it-IT" sz="2000" dirty="0" smtClean="0"/>
              <a:t> revolution: All in incentive?</a:t>
            </a:r>
            <a:endParaRPr lang="en-US" altLang="it-IT" sz="2000" dirty="0"/>
          </a:p>
          <a:p>
            <a:pPr marL="0" indent="0">
              <a:buNone/>
            </a:pPr>
            <a:endParaRPr lang="en-US" altLang="it-IT" sz="2400" i="1" dirty="0" smtClean="0"/>
          </a:p>
          <a:p>
            <a:endParaRPr lang="en-US" altLang="it-IT" sz="2400" i="1" dirty="0" smtClean="0"/>
          </a:p>
          <a:p>
            <a:pPr marL="0" indent="0">
              <a:buNone/>
            </a:pPr>
            <a:endParaRPr lang="en-US" altLang="it-IT" sz="2400" dirty="0"/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9669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275597" y="836712"/>
            <a:ext cx="5431168" cy="720080"/>
          </a:xfrm>
        </p:spPr>
        <p:txBody>
          <a:bodyPr/>
          <a:lstStyle/>
          <a:p>
            <a:r>
              <a:rPr lang="en-GB" altLang="it-IT" sz="2400" dirty="0">
                <a:solidFill>
                  <a:srgbClr val="FF0000"/>
                </a:solidFill>
                <a:latin typeface="Verdana" pitchFamily="34" charset="0"/>
              </a:rPr>
              <a:t>Two </a:t>
            </a:r>
            <a:r>
              <a:rPr lang="en-GB" altLang="it-IT" sz="2400" dirty="0" smtClean="0">
                <a:solidFill>
                  <a:srgbClr val="FF0000"/>
                </a:solidFill>
                <a:latin typeface="Verdana" pitchFamily="34" charset="0"/>
              </a:rPr>
              <a:t>Words </a:t>
            </a:r>
            <a:r>
              <a:rPr lang="en-GB" altLang="it-IT" sz="2400" dirty="0">
                <a:solidFill>
                  <a:srgbClr val="FF0000"/>
                </a:solidFill>
                <a:latin typeface="Verdana" pitchFamily="34" charset="0"/>
              </a:rPr>
              <a:t>on Grid </a:t>
            </a:r>
            <a:r>
              <a:rPr lang="en-GB" altLang="it-IT" sz="2400" dirty="0" smtClean="0">
                <a:solidFill>
                  <a:srgbClr val="FF0000"/>
                </a:solidFill>
                <a:latin typeface="Verdana" pitchFamily="34" charset="0"/>
              </a:rPr>
              <a:t>regulation</a:t>
            </a:r>
            <a:br>
              <a:rPr lang="en-GB" altLang="it-IT" sz="2400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GB" altLang="it-IT" sz="2400" dirty="0" smtClean="0">
                <a:solidFill>
                  <a:srgbClr val="FF0000"/>
                </a:solidFill>
                <a:latin typeface="Verdana" pitchFamily="34" charset="0"/>
              </a:rPr>
              <a:t>(2) </a:t>
            </a:r>
            <a:r>
              <a:rPr lang="en-GB" altLang="it-IT" sz="2400" b="1" u="sng" dirty="0" smtClean="0">
                <a:solidFill>
                  <a:srgbClr val="FF0000"/>
                </a:solidFill>
                <a:latin typeface="Verdana" pitchFamily="34" charset="0"/>
              </a:rPr>
              <a:t>Coordination</a:t>
            </a:r>
            <a:r>
              <a:rPr lang="en-GB" altLang="it-IT" sz="2400" dirty="0" smtClean="0">
                <a:solidFill>
                  <a:srgbClr val="FF0000"/>
                </a:solidFill>
                <a:latin typeface="Verdana" pitchFamily="34" charset="0"/>
              </a:rPr>
              <a:t> (of tasks)</a:t>
            </a:r>
            <a:endParaRPr lang="fr-FR" altLang="it-IT" sz="2400" dirty="0" smtClean="0">
              <a:solidFill>
                <a:srgbClr val="FF6600"/>
              </a:solidFill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525963"/>
          </a:xfrm>
        </p:spPr>
        <p:txBody>
          <a:bodyPr/>
          <a:lstStyle/>
          <a:p>
            <a:r>
              <a:rPr lang="en-US" altLang="it-IT" sz="2000" dirty="0" smtClean="0"/>
              <a:t>‘</a:t>
            </a:r>
            <a:r>
              <a:rPr lang="en-US" altLang="it-IT" sz="2000" b="1" u="sng" dirty="0" smtClean="0"/>
              <a:t>Coordination</a:t>
            </a:r>
            <a:r>
              <a:rPr lang="en-US" altLang="it-IT" sz="2000" dirty="0" smtClean="0"/>
              <a:t>’ means ‘not to separate; but to combine’. </a:t>
            </a:r>
          </a:p>
          <a:p>
            <a:pPr marL="0" indent="0">
              <a:buNone/>
            </a:pPr>
            <a:r>
              <a:rPr lang="en-US" altLang="it-IT" sz="2000" dirty="0" smtClean="0"/>
              <a:t>Vertically </a:t>
            </a:r>
            <a:r>
              <a:rPr lang="en-US" altLang="it-IT" sz="2000" i="1" dirty="0" smtClean="0"/>
              <a:t>unbundled</a:t>
            </a:r>
            <a:r>
              <a:rPr lang="en-US" altLang="it-IT" sz="2000" dirty="0" smtClean="0"/>
              <a:t> </a:t>
            </a:r>
            <a:r>
              <a:rPr lang="en-US" altLang="it-IT" sz="2000" dirty="0" smtClean="0"/>
              <a:t>tasks </a:t>
            </a:r>
            <a:r>
              <a:rPr lang="en-US" altLang="it-IT" sz="2000" dirty="0" smtClean="0"/>
              <a:t>&lt; BUT&gt; </a:t>
            </a:r>
            <a:r>
              <a:rPr lang="en-US" altLang="it-IT" sz="2000" dirty="0" smtClean="0"/>
              <a:t>Vertically </a:t>
            </a:r>
            <a:r>
              <a:rPr lang="en-US" altLang="it-IT" sz="2000" i="1" dirty="0" smtClean="0"/>
              <a:t>coordinated</a:t>
            </a:r>
            <a:r>
              <a:rPr lang="en-US" altLang="it-IT" sz="2000" dirty="0" smtClean="0"/>
              <a:t> </a:t>
            </a:r>
            <a:r>
              <a:rPr lang="en-US" altLang="it-IT" sz="2000" dirty="0" smtClean="0"/>
              <a:t>tasks </a:t>
            </a:r>
            <a:endParaRPr lang="en-US" altLang="it-IT" sz="2000" dirty="0" smtClean="0"/>
          </a:p>
          <a:p>
            <a:pPr marL="0" indent="0">
              <a:buNone/>
            </a:pPr>
            <a:r>
              <a:rPr lang="en-US" altLang="it-IT" sz="2000" dirty="0" smtClean="0"/>
              <a:t>‘Unbundling’ means ‘</a:t>
            </a:r>
            <a:r>
              <a:rPr lang="en-US" altLang="it-IT" sz="2000" b="1" i="1" dirty="0" smtClean="0"/>
              <a:t>neutrality</a:t>
            </a:r>
            <a:r>
              <a:rPr lang="en-US" altLang="it-IT" sz="2000" dirty="0" smtClean="0"/>
              <a:t>’ of the Coordination: Coordination </a:t>
            </a:r>
            <a:r>
              <a:rPr lang="en-US" altLang="it-IT" sz="2000" dirty="0" smtClean="0"/>
              <a:t>of operation; Coordination of </a:t>
            </a:r>
            <a:r>
              <a:rPr lang="en-US" altLang="it-IT" sz="2000" dirty="0" smtClean="0"/>
              <a:t>investments</a:t>
            </a:r>
            <a:endParaRPr lang="en-US" altLang="it-IT" sz="2000" dirty="0" smtClean="0"/>
          </a:p>
          <a:p>
            <a:pPr marL="0" indent="0">
              <a:buNone/>
            </a:pPr>
            <a:endParaRPr lang="en-US" altLang="it-IT" sz="2000" dirty="0" smtClean="0"/>
          </a:p>
          <a:p>
            <a:r>
              <a:rPr lang="en-US" altLang="it-IT" sz="2000" b="1" i="1" dirty="0" smtClean="0"/>
              <a:t>Operation</a:t>
            </a:r>
            <a:r>
              <a:rPr lang="en-US" altLang="it-IT" sz="2000" i="1" dirty="0" smtClean="0"/>
              <a:t> = Implementation of Market players decisions; under system constraints of voltage &amp; reactive power. As &gt;: </a:t>
            </a:r>
            <a:r>
              <a:rPr lang="en-US" altLang="it-IT" sz="2000" dirty="0" smtClean="0"/>
              <a:t>allocation of transmission capacity</a:t>
            </a:r>
            <a:r>
              <a:rPr lang="en-US" altLang="it-IT" sz="2000" dirty="0"/>
              <a:t>; </a:t>
            </a:r>
            <a:r>
              <a:rPr lang="en-US" altLang="it-IT" sz="2000" dirty="0" smtClean="0"/>
              <a:t>congestion </a:t>
            </a:r>
            <a:r>
              <a:rPr lang="en-US" altLang="it-IT" sz="2000" dirty="0"/>
              <a:t>management; balancing </a:t>
            </a:r>
            <a:r>
              <a:rPr lang="en-US" altLang="it-IT" sz="2000" dirty="0" smtClean="0"/>
              <a:t>of the system -  under Neutrality &amp; Efficiency criteria</a:t>
            </a:r>
            <a:endParaRPr lang="en-US" altLang="it-IT" sz="2000" dirty="0"/>
          </a:p>
          <a:p>
            <a:endParaRPr lang="en-US" altLang="it-IT" sz="2000" i="1" dirty="0" smtClean="0"/>
          </a:p>
          <a:p>
            <a:r>
              <a:rPr lang="en-US" altLang="it-IT" sz="2000" b="1" i="1" dirty="0" smtClean="0"/>
              <a:t>Investments</a:t>
            </a:r>
            <a:r>
              <a:rPr lang="en-US" altLang="it-IT" sz="2000" i="1" dirty="0" smtClean="0"/>
              <a:t> </a:t>
            </a:r>
            <a:r>
              <a:rPr lang="en-US" altLang="it-IT" sz="2000" dirty="0" smtClean="0"/>
              <a:t>= </a:t>
            </a:r>
            <a:r>
              <a:rPr lang="en-US" altLang="it-IT" sz="2000" dirty="0" smtClean="0"/>
              <a:t>set grid conditions for system constraints (as </a:t>
            </a:r>
            <a:r>
              <a:rPr lang="en-US" altLang="it-IT" sz="2000" dirty="0"/>
              <a:t>congestion) &amp;</a:t>
            </a:r>
            <a:r>
              <a:rPr lang="en-US" altLang="it-IT" sz="2000" dirty="0" smtClean="0"/>
              <a:t> </a:t>
            </a:r>
            <a:r>
              <a:rPr lang="en-US" altLang="it-IT" sz="2000" dirty="0"/>
              <a:t>market players interactions </a:t>
            </a:r>
            <a:r>
              <a:rPr lang="en-US" altLang="it-IT" sz="2000" dirty="0" smtClean="0"/>
              <a:t>&gt; Planning &amp; investing under </a:t>
            </a:r>
            <a:r>
              <a:rPr lang="en-US" altLang="it-IT" sz="2000" dirty="0"/>
              <a:t>Neutrality &amp; Efficiency criteria</a:t>
            </a:r>
          </a:p>
          <a:p>
            <a:pPr marL="0" indent="0">
              <a:buNone/>
            </a:pPr>
            <a:endParaRPr lang="en-US" altLang="it-IT" sz="2400" i="1" dirty="0" smtClean="0"/>
          </a:p>
          <a:p>
            <a:endParaRPr lang="en-US" altLang="it-IT" sz="2400" i="1" dirty="0" smtClean="0"/>
          </a:p>
          <a:p>
            <a:pPr marL="0" indent="0">
              <a:buNone/>
            </a:pPr>
            <a:endParaRPr lang="en-US" altLang="it-IT" sz="2400" dirty="0"/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246909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908720"/>
            <a:ext cx="5256584" cy="857686"/>
          </a:xfrm>
        </p:spPr>
        <p:txBody>
          <a:bodyPr/>
          <a:lstStyle/>
          <a:p>
            <a:r>
              <a:rPr lang="en-GB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need more about transmission regulation? Follow Ignacio’s course… </a:t>
            </a:r>
            <a:endParaRPr 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368" y="1766406"/>
            <a:ext cx="6482701" cy="45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Glachant\Desktop\Photo_defence_Arth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77557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987824" y="836712"/>
            <a:ext cx="6059016" cy="65293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/>
              <a:t>After the Basics: ready for a PhD?</a:t>
            </a:r>
            <a:r>
              <a:rPr lang="en-US" dirty="0" smtClean="0"/>
              <a:t> 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064896" cy="864096"/>
          </a:xfrm>
        </p:spPr>
        <p:txBody>
          <a:bodyPr/>
          <a:lstStyle/>
          <a:p>
            <a:r>
              <a:rPr lang="fr-FR" altLang="it-IT" sz="2000" dirty="0" smtClean="0"/>
              <a:t>As </a:t>
            </a:r>
            <a:r>
              <a:rPr lang="fr-FR" altLang="it-IT" sz="2000" dirty="0" err="1" smtClean="0"/>
              <a:t>you</a:t>
            </a:r>
            <a:r>
              <a:rPr lang="fr-FR" altLang="it-IT" sz="2000" dirty="0" smtClean="0"/>
              <a:t> have </a:t>
            </a:r>
            <a:r>
              <a:rPr lang="fr-FR" altLang="it-IT" sz="2000" dirty="0" err="1" smtClean="0"/>
              <a:t>seen</a:t>
            </a:r>
            <a:r>
              <a:rPr lang="fr-FR" altLang="it-IT" sz="2000" dirty="0" smtClean="0"/>
              <a:t>, ‘</a:t>
            </a:r>
            <a:r>
              <a:rPr lang="fr-FR" altLang="it-IT" sz="2000" dirty="0" err="1" smtClean="0"/>
              <a:t>Electricity</a:t>
            </a:r>
            <a:r>
              <a:rPr lang="fr-FR" altLang="it-IT" sz="2000" dirty="0" smtClean="0"/>
              <a:t> </a:t>
            </a:r>
            <a:r>
              <a:rPr lang="fr-FR" altLang="it-IT" sz="2000" dirty="0" err="1" smtClean="0"/>
              <a:t>Reforms</a:t>
            </a:r>
            <a:r>
              <a:rPr lang="fr-FR" altLang="it-IT" sz="2000" dirty="0" smtClean="0"/>
              <a:t>’ are </a:t>
            </a:r>
            <a:r>
              <a:rPr lang="fr-FR" altLang="it-IT" sz="2000" dirty="0" err="1" smtClean="0"/>
              <a:t>both</a:t>
            </a:r>
            <a:r>
              <a:rPr lang="fr-FR" altLang="it-IT" sz="2000" dirty="0" smtClean="0"/>
              <a:t> </a:t>
            </a:r>
            <a:br>
              <a:rPr lang="fr-FR" altLang="it-IT" sz="2000" dirty="0" smtClean="0"/>
            </a:br>
            <a:r>
              <a:rPr lang="fr-FR" altLang="it-IT" sz="2000" dirty="0" err="1" smtClean="0"/>
              <a:t>wedding</a:t>
            </a:r>
            <a:r>
              <a:rPr lang="fr-FR" altLang="it-IT" sz="2000" dirty="0" smtClean="0"/>
              <a:t> &amp; </a:t>
            </a:r>
            <a:r>
              <a:rPr lang="fr-FR" altLang="it-IT" sz="2000" dirty="0" err="1" smtClean="0"/>
              <a:t>weight</a:t>
            </a:r>
            <a:r>
              <a:rPr lang="fr-FR" altLang="it-IT" sz="2000" dirty="0" smtClean="0"/>
              <a:t> </a:t>
            </a:r>
            <a:r>
              <a:rPr lang="fr-FR" altLang="it-IT" sz="2000" dirty="0" err="1" smtClean="0"/>
              <a:t>watching</a:t>
            </a:r>
            <a:r>
              <a:rPr lang="fr-FR" altLang="it-IT" sz="2000" dirty="0" smtClean="0"/>
              <a:t> issue: It </a:t>
            </a:r>
            <a:r>
              <a:rPr lang="fr-FR" altLang="it-IT" sz="2000" dirty="0" err="1" smtClean="0"/>
              <a:t>is</a:t>
            </a:r>
            <a:r>
              <a:rPr lang="fr-FR" altLang="it-IT" sz="2000" dirty="0" smtClean="0"/>
              <a:t> </a:t>
            </a:r>
            <a:r>
              <a:rPr lang="fr-FR" alt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fr-FR" altLang="it-IT" sz="2000" dirty="0" smtClean="0"/>
              <a:t> </a:t>
            </a:r>
            <a:r>
              <a:rPr lang="fr-FR" altLang="it-IT" sz="2000" dirty="0" err="1" smtClean="0"/>
              <a:t>rewarding</a:t>
            </a:r>
            <a:r>
              <a:rPr lang="fr-FR" altLang="it-IT" sz="2000" dirty="0" smtClean="0"/>
              <a:t> &amp; </a:t>
            </a:r>
            <a:r>
              <a:rPr lang="fr-FR" alt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fr-FR" altLang="it-IT" sz="2000" dirty="0" smtClean="0"/>
              <a:t> </a:t>
            </a:r>
            <a:r>
              <a:rPr lang="fr-FR" altLang="it-IT" sz="2000" dirty="0" err="1" smtClean="0"/>
              <a:t>demanding</a:t>
            </a:r>
            <a:r>
              <a:rPr lang="fr-FR" altLang="it-IT" sz="2000" dirty="0" smtClean="0"/>
              <a:t> </a:t>
            </a:r>
            <a:r>
              <a:rPr lang="fr-FR" altLang="it-IT" sz="2000" dirty="0" smtClean="0">
                <a:sym typeface="Wingdings" panose="05000000000000000000" pitchFamily="2" charset="2"/>
              </a:rPr>
              <a:t> </a:t>
            </a:r>
            <a:br>
              <a:rPr lang="fr-FR" altLang="it-IT" sz="2000" dirty="0" smtClean="0">
                <a:sym typeface="Wingdings" panose="05000000000000000000" pitchFamily="2" charset="2"/>
              </a:rPr>
            </a:br>
            <a:r>
              <a:rPr lang="fr-FR" altLang="it-IT" sz="2000" dirty="0" err="1" smtClean="0"/>
              <a:t>Many</a:t>
            </a:r>
            <a:r>
              <a:rPr lang="fr-FR" altLang="it-IT" sz="2000" dirty="0" smtClean="0"/>
              <a:t> </a:t>
            </a:r>
            <a:r>
              <a:rPr lang="fr-FR" altLang="it-IT" sz="2000" dirty="0" err="1" smtClean="0"/>
              <a:t>thanks</a:t>
            </a:r>
            <a:r>
              <a:rPr lang="fr-FR" altLang="it-IT" sz="2000" dirty="0" smtClean="0"/>
              <a:t> for </a:t>
            </a:r>
            <a:r>
              <a:rPr lang="fr-FR" altLang="it-IT" sz="2000" dirty="0" err="1" smtClean="0"/>
              <a:t>your</a:t>
            </a:r>
            <a:r>
              <a:rPr lang="fr-FR" altLang="it-IT" sz="2000" dirty="0" smtClean="0"/>
              <a:t> patience!</a:t>
            </a:r>
          </a:p>
        </p:txBody>
      </p:sp>
      <p:pic>
        <p:nvPicPr>
          <p:cNvPr id="7" name="Picture 6" descr="Gjm_Photo_Jan2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839636"/>
            <a:ext cx="3857652" cy="2893239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4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Today </a:t>
            </a:r>
            <a:r>
              <a:rPr lang="en-GB" dirty="0" err="1" smtClean="0"/>
              <a:t>XXIst</a:t>
            </a:r>
            <a:r>
              <a:rPr lang="en-GB" dirty="0" smtClean="0"/>
              <a:t> Century &gt; </a:t>
            </a:r>
            <a:r>
              <a:rPr lang="en-GB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Kahoot</a:t>
            </a:r>
            <a:r>
              <a:rPr lang="en-GB" dirty="0" smtClean="0"/>
              <a:t> Time !</a:t>
            </a:r>
          </a:p>
          <a:p>
            <a:r>
              <a:rPr lang="en-GB" dirty="0"/>
              <a:t>G</a:t>
            </a:r>
            <a:r>
              <a:rPr lang="en-GB" dirty="0" smtClean="0"/>
              <a:t>et your phones &amp; laptops ready</a:t>
            </a:r>
          </a:p>
          <a:p>
            <a:r>
              <a:rPr lang="en-GB" dirty="0" smtClean="0"/>
              <a:t>Open </a:t>
            </a:r>
            <a:r>
              <a:rPr lang="en-GB" dirty="0" smtClean="0">
                <a:hlinkClick r:id="rId2"/>
              </a:rPr>
              <a:t>www.Kahoot.it</a:t>
            </a:r>
            <a:endParaRPr lang="en-GB" dirty="0" smtClean="0"/>
          </a:p>
          <a:p>
            <a:r>
              <a:rPr lang="en-GB" dirty="0" smtClean="0"/>
              <a:t>Enter the GAME PIN from the screen </a:t>
            </a:r>
          </a:p>
          <a:p>
            <a:r>
              <a:rPr lang="en-GB" dirty="0" smtClean="0"/>
              <a:t>Check the question &amp; pick the symbol as your answer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“Electricity </a:t>
            </a:r>
            <a:r>
              <a:rPr lang="en-GB" dirty="0" smtClean="0"/>
              <a:t>reforms are </a:t>
            </a:r>
            <a:r>
              <a:rPr lang="en-GB" dirty="0" smtClean="0"/>
              <a:t>like</a:t>
            </a:r>
            <a:r>
              <a:rPr lang="is-IS" dirty="0" smtClean="0"/>
              <a:t>… wedding... or weight watching?”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391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F6A046-5F0B-471C-A83A-F0819CF1B8EA}" type="slidenum">
              <a:rPr lang="en-US" altLang="zh-CN" sz="1200" smtClean="0">
                <a:solidFill>
                  <a:schemeClr val="bg2"/>
                </a:solidFill>
                <a:ea typeface="SimSun" pitchFamily="2" charset="-122"/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zh-CN" sz="1200" dirty="0" smtClean="0">
              <a:solidFill>
                <a:schemeClr val="bg2"/>
              </a:solidFill>
              <a:ea typeface="SimSun" pitchFamily="2" charset="-122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41052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itle 1"/>
          <p:cNvSpPr txBox="1">
            <a:spLocks/>
          </p:cNvSpPr>
          <p:nvPr/>
        </p:nvSpPr>
        <p:spPr bwMode="auto">
          <a:xfrm>
            <a:off x="611188" y="1939925"/>
            <a:ext cx="77724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 dirty="0" smtClean="0">
              <a:solidFill>
                <a:schemeClr val="bg2"/>
              </a:solidFill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2"/>
                </a:solidFill>
                <a:ea typeface="SimSun" pitchFamily="2" charset="-122"/>
              </a:rPr>
              <a:t>Email: </a:t>
            </a:r>
            <a:r>
              <a:rPr lang="en-US" altLang="en-US" b="1" dirty="0">
                <a:solidFill>
                  <a:schemeClr val="bg2"/>
                </a:solidFill>
                <a:ea typeface="SimSun" pitchFamily="2" charset="-122"/>
              </a:rPr>
              <a:t>jean-michel.glachant@eui.eu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00B0F0"/>
              </a:solidFill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6600"/>
              </a:solidFill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6600"/>
                </a:solidFill>
                <a:ea typeface="SimSun" pitchFamily="2" charset="-122"/>
              </a:rPr>
              <a:t>Follow me on Twitter</a:t>
            </a:r>
            <a:r>
              <a:rPr lang="en-US" altLang="en-US" b="1" dirty="0">
                <a:solidFill>
                  <a:srgbClr val="FF6600"/>
                </a:solidFill>
                <a:ea typeface="SimSun" pitchFamily="2" charset="-122"/>
              </a:rPr>
              <a:t>: @</a:t>
            </a:r>
            <a:r>
              <a:rPr lang="en-US" altLang="en-US" b="1" dirty="0" err="1" smtClean="0">
                <a:solidFill>
                  <a:srgbClr val="FF6600"/>
                </a:solidFill>
                <a:ea typeface="SimSun" pitchFamily="2" charset="-122"/>
              </a:rPr>
              <a:t>JMGlachant</a:t>
            </a:r>
            <a:r>
              <a:rPr lang="en-US" altLang="en-US" b="1" dirty="0" smtClean="0">
                <a:solidFill>
                  <a:srgbClr val="FF6600"/>
                </a:solidFill>
                <a:ea typeface="SimSun" pitchFamily="2" charset="-122"/>
              </a:rPr>
              <a:t> ~ 38 000 tweets…</a:t>
            </a:r>
            <a:endParaRPr lang="en-US" altLang="en-US" b="1" dirty="0">
              <a:solidFill>
                <a:srgbClr val="FF6600"/>
              </a:solidFill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ea typeface="SimSun" pitchFamily="2" charset="-122"/>
            </a:endParaRPr>
          </a:p>
          <a:p>
            <a:pPr>
              <a:spcBef>
                <a:spcPts val="600"/>
              </a:spcBef>
              <a:buFontTx/>
              <a:buNone/>
            </a:pPr>
            <a:endParaRPr lang="en-US" altLang="en-US" sz="1800" b="1" dirty="0">
              <a:solidFill>
                <a:srgbClr val="002060"/>
              </a:solidFill>
              <a:ea typeface="SimSun" pitchFamily="2" charset="-122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ea typeface="SimSun" pitchFamily="2" charset="-122"/>
              </a:rPr>
              <a:t>Web </a:t>
            </a:r>
            <a:r>
              <a:rPr lang="en-US" altLang="en-US" b="1" dirty="0">
                <a:solidFill>
                  <a:srgbClr val="002060"/>
                </a:solidFill>
                <a:ea typeface="SimSun" pitchFamily="2" charset="-122"/>
              </a:rPr>
              <a:t>site: http://www.florence-school.eu</a:t>
            </a:r>
          </a:p>
        </p:txBody>
      </p:sp>
    </p:spTree>
    <p:extLst>
      <p:ext uri="{BB962C8B-B14F-4D97-AF65-F5344CB8AC3E}">
        <p14:creationId xmlns:p14="http://schemas.microsoft.com/office/powerpoint/2010/main" val="33581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530077" y="1700808"/>
            <a:ext cx="8072437" cy="4525962"/>
          </a:xfrm>
        </p:spPr>
        <p:txBody>
          <a:bodyPr/>
          <a:lstStyle/>
          <a:p>
            <a:pPr marL="0" indent="0">
              <a:buNone/>
            </a:pPr>
            <a:r>
              <a:rPr lang="en-GB" altLang="it-IT" sz="2000" dirty="0" smtClean="0">
                <a:solidFill>
                  <a:srgbClr val="C00000"/>
                </a:solidFill>
                <a:latin typeface="Verdana" pitchFamily="34" charset="0"/>
              </a:rPr>
              <a:t>1. </a:t>
            </a:r>
            <a:r>
              <a:rPr lang="en-GB" altLang="it-IT" sz="1800" dirty="0" smtClean="0">
                <a:solidFill>
                  <a:srgbClr val="C00000"/>
                </a:solidFill>
                <a:latin typeface="Verdana" pitchFamily="34" charset="0"/>
              </a:rPr>
              <a:t>Four Basic types of </a:t>
            </a:r>
            <a:r>
              <a:rPr lang="en-GB" altLang="it-IT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El. </a:t>
            </a:r>
            <a:r>
              <a:rPr lang="en-GB" altLang="it-IT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</a:t>
            </a:r>
            <a:r>
              <a:rPr lang="en-GB" altLang="it-IT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ystem </a:t>
            </a:r>
            <a:r>
              <a:rPr lang="en-GB" altLang="it-IT" sz="1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</a:t>
            </a:r>
            <a:r>
              <a:rPr lang="en-GB" altLang="it-IT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rchitecture</a:t>
            </a:r>
            <a:endParaRPr lang="en-GB" altLang="it-IT" sz="1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>
                <a:latin typeface="Verdana" pitchFamily="34" charset="0"/>
              </a:rPr>
              <a:t>	</a:t>
            </a:r>
            <a:r>
              <a:rPr lang="en-GB" altLang="it-IT" sz="1400" dirty="0" smtClean="0">
                <a:latin typeface="Verdana" pitchFamily="34" charset="0"/>
              </a:rPr>
              <a:t>(</a:t>
            </a:r>
            <a:r>
              <a:rPr lang="en-GB" altLang="it-IT" sz="1400" dirty="0" smtClean="0">
                <a:latin typeface="Verdana" pitchFamily="34" charset="0"/>
              </a:rPr>
              <a:t>1) Monopoly </a:t>
            </a:r>
          </a:p>
          <a:p>
            <a:pPr marL="0" indent="0">
              <a:buNone/>
            </a:pPr>
            <a:r>
              <a:rPr lang="en-GB" altLang="it-IT" sz="1400" dirty="0">
                <a:latin typeface="Verdana" pitchFamily="34" charset="0"/>
              </a:rPr>
              <a:t>	</a:t>
            </a:r>
            <a:r>
              <a:rPr lang="en-GB" altLang="it-IT" sz="1400" dirty="0" smtClean="0">
                <a:latin typeface="Verdana" pitchFamily="34" charset="0"/>
              </a:rPr>
              <a:t>(2) Single Buyer </a:t>
            </a:r>
          </a:p>
          <a:p>
            <a:pPr marL="0" indent="0">
              <a:buNone/>
            </a:pPr>
            <a:r>
              <a:rPr lang="en-GB" altLang="it-IT" sz="1400" dirty="0">
                <a:latin typeface="Verdana" pitchFamily="34" charset="0"/>
              </a:rPr>
              <a:t>	</a:t>
            </a:r>
            <a:r>
              <a:rPr lang="en-GB" altLang="it-IT" sz="1400" dirty="0" smtClean="0">
                <a:latin typeface="Verdana" pitchFamily="34" charset="0"/>
              </a:rPr>
              <a:t>(3) Open Wholesale </a:t>
            </a:r>
          </a:p>
          <a:p>
            <a:pPr marL="0" indent="0">
              <a:buNone/>
            </a:pPr>
            <a:r>
              <a:rPr lang="en-GB" altLang="it-IT" sz="1400" dirty="0">
                <a:latin typeface="Verdana" pitchFamily="34" charset="0"/>
              </a:rPr>
              <a:t>	</a:t>
            </a:r>
            <a:r>
              <a:rPr lang="en-GB" altLang="it-IT" sz="1400" dirty="0" smtClean="0">
                <a:latin typeface="Verdana" pitchFamily="34" charset="0"/>
              </a:rPr>
              <a:t>(4) Open </a:t>
            </a:r>
            <a:r>
              <a:rPr lang="en-GB" altLang="it-IT" sz="1400" dirty="0" smtClean="0">
                <a:latin typeface="Verdana" pitchFamily="34" charset="0"/>
              </a:rPr>
              <a:t>Retail</a:t>
            </a:r>
          </a:p>
          <a:p>
            <a:pPr marL="0" indent="0">
              <a:buNone/>
            </a:pPr>
            <a:endParaRPr lang="en-GB" altLang="it-IT" sz="14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 smtClean="0">
                <a:solidFill>
                  <a:srgbClr val="C00000"/>
                </a:solidFill>
                <a:latin typeface="Verdana" pitchFamily="34" charset="0"/>
              </a:rPr>
              <a:t>2. Six Basics of </a:t>
            </a:r>
            <a:r>
              <a:rPr lang="en-GB" altLang="it-IT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</a:t>
            </a:r>
            <a:r>
              <a:rPr lang="en-GB" altLang="it-IT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holesale </a:t>
            </a:r>
            <a:r>
              <a:rPr lang="en-GB" altLang="it-IT" sz="1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</a:t>
            </a:r>
            <a:r>
              <a:rPr lang="en-GB" altLang="it-IT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arket </a:t>
            </a:r>
            <a:r>
              <a:rPr lang="en-GB" altLang="it-IT" sz="1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</a:t>
            </a:r>
            <a:r>
              <a:rPr lang="en-GB" altLang="it-IT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esign</a:t>
            </a:r>
            <a:endParaRPr lang="en-GB" altLang="it-IT" sz="1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lvl="1" indent="-342900">
              <a:buAutoNum type="arabicParenBoth"/>
            </a:pPr>
            <a:r>
              <a:rPr lang="en-GB" altLang="it-IT" sz="1400" dirty="0">
                <a:latin typeface="Verdana" pitchFamily="34" charset="0"/>
              </a:rPr>
              <a:t>O</a:t>
            </a:r>
            <a:r>
              <a:rPr lang="en-GB" altLang="it-IT" sz="1400" dirty="0" smtClean="0">
                <a:latin typeface="Verdana" pitchFamily="34" charset="0"/>
              </a:rPr>
              <a:t>ld Market basics [*Energy </a:t>
            </a:r>
            <a:r>
              <a:rPr lang="en-GB" altLang="it-IT" sz="1400" dirty="0">
                <a:latin typeface="Verdana" pitchFamily="34" charset="0"/>
              </a:rPr>
              <a:t>“Day Ahead” et “intra-Day”; **Balancing “real time”;  </a:t>
            </a:r>
            <a:r>
              <a:rPr lang="en-GB" altLang="it-IT" sz="1400" dirty="0" smtClean="0">
                <a:latin typeface="Verdana" pitchFamily="34" charset="0"/>
              </a:rPr>
              <a:t>***</a:t>
            </a:r>
            <a:r>
              <a:rPr lang="en-GB" altLang="it-IT" sz="1400" dirty="0" smtClean="0">
                <a:latin typeface="Verdana" pitchFamily="34" charset="0"/>
              </a:rPr>
              <a:t>Congestion as </a:t>
            </a:r>
            <a:r>
              <a:rPr lang="en-GB" altLang="it-IT" sz="1400" dirty="0">
                <a:latin typeface="Verdana" pitchFamily="34" charset="0"/>
              </a:rPr>
              <a:t>“network constraints</a:t>
            </a:r>
            <a:r>
              <a:rPr lang="en-GB" altLang="it-IT" sz="1400" dirty="0" smtClean="0">
                <a:latin typeface="Verdana" pitchFamily="34" charset="0"/>
              </a:rPr>
              <a:t>”]</a:t>
            </a:r>
            <a:endParaRPr lang="en-GB" altLang="it-IT" sz="1400" dirty="0">
              <a:latin typeface="Verdana" pitchFamily="34" charset="0"/>
            </a:endParaRPr>
          </a:p>
          <a:p>
            <a:pPr marL="400050" lvl="1" indent="0">
              <a:buNone/>
            </a:pPr>
            <a:r>
              <a:rPr lang="en-GB" altLang="it-IT" sz="1400" dirty="0">
                <a:latin typeface="Verdana" pitchFamily="34" charset="0"/>
              </a:rPr>
              <a:t>(2) </a:t>
            </a:r>
            <a:r>
              <a:rPr lang="en-GB" altLang="it-IT" sz="1400" dirty="0">
                <a:latin typeface="Verdana" pitchFamily="34" charset="0"/>
              </a:rPr>
              <a:t>N</a:t>
            </a:r>
            <a:r>
              <a:rPr lang="en-GB" altLang="it-IT" sz="1400" dirty="0" smtClean="0">
                <a:latin typeface="Verdana" pitchFamily="34" charset="0"/>
              </a:rPr>
              <a:t>ew Market basics [*Power </a:t>
            </a:r>
            <a:r>
              <a:rPr lang="en-GB" altLang="it-IT" sz="1400" dirty="0">
                <a:latin typeface="Verdana" pitchFamily="34" charset="0"/>
              </a:rPr>
              <a:t>Procurement &amp; Generation Adequacy; 					</a:t>
            </a:r>
            <a:r>
              <a:rPr lang="en-GB" altLang="it-IT" sz="1400" dirty="0" smtClean="0">
                <a:latin typeface="Verdana" pitchFamily="34" charset="0"/>
              </a:rPr>
              <a:t>**</a:t>
            </a:r>
            <a:r>
              <a:rPr lang="en-GB" altLang="it-IT" sz="1400" dirty="0">
                <a:latin typeface="Verdana" pitchFamily="34" charset="0"/>
              </a:rPr>
              <a:t>Interconnectors &amp; Market Coupling; ***Renewables </a:t>
            </a:r>
            <a:r>
              <a:rPr lang="en-GB" altLang="it-IT" sz="1400" dirty="0" smtClean="0">
                <a:latin typeface="Verdana" pitchFamily="34" charset="0"/>
              </a:rPr>
              <a:t>intermittency]</a:t>
            </a:r>
          </a:p>
          <a:p>
            <a:pPr marL="400050" lvl="1" indent="0">
              <a:buNone/>
            </a:pPr>
            <a:endParaRPr lang="en-GB" altLang="it-IT" sz="1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800" dirty="0" smtClean="0">
                <a:solidFill>
                  <a:srgbClr val="C00000"/>
                </a:solidFill>
                <a:latin typeface="Verdana" pitchFamily="34" charset="0"/>
              </a:rPr>
              <a:t>3. Two Words on </a:t>
            </a:r>
            <a:r>
              <a:rPr lang="en-GB" altLang="it-IT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Grid </a:t>
            </a:r>
            <a:r>
              <a:rPr lang="en-GB" altLang="it-IT" sz="1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</a:t>
            </a:r>
            <a:r>
              <a:rPr lang="en-GB" altLang="it-IT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egulation</a:t>
            </a:r>
          </a:p>
          <a:p>
            <a:pPr marL="0" indent="0">
              <a:buNone/>
            </a:pPr>
            <a:r>
              <a:rPr lang="en-GB" altLang="it-IT" sz="1800" dirty="0" smtClean="0">
                <a:solidFill>
                  <a:srgbClr val="A1A1A1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latin typeface="Verdana" pitchFamily="34" charset="0"/>
              </a:rPr>
              <a:t>(</a:t>
            </a:r>
            <a:r>
              <a:rPr lang="en-GB" altLang="it-IT" sz="1400" dirty="0">
                <a:latin typeface="Verdana" pitchFamily="34" charset="0"/>
              </a:rPr>
              <a:t>1) Unbundling (of accounts) </a:t>
            </a:r>
          </a:p>
          <a:p>
            <a:pPr marL="0" indent="0">
              <a:buNone/>
            </a:pPr>
            <a:r>
              <a:rPr lang="en-GB" altLang="it-IT" sz="1400" dirty="0">
                <a:latin typeface="Verdana" pitchFamily="34" charset="0"/>
              </a:rPr>
              <a:t>	(2) Coordination (of tasks)</a:t>
            </a:r>
          </a:p>
          <a:p>
            <a:pPr marL="0" indent="0">
              <a:lnSpc>
                <a:spcPct val="140000"/>
              </a:lnSpc>
              <a:buNone/>
            </a:pPr>
            <a:endParaRPr lang="en-GB" altLang="it-IT" sz="2000" dirty="0" smtClean="0">
              <a:latin typeface="Verdana" pitchFamily="34" charset="0"/>
            </a:endParaRP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endParaRPr lang="en-GB" altLang="it-IT" sz="2000" dirty="0" smtClean="0"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39752" y="1052736"/>
            <a:ext cx="705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Electricity</a:t>
            </a: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Reforms</a:t>
            </a: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Basics</a:t>
            </a: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69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530077" y="1700808"/>
            <a:ext cx="8072437" cy="4525962"/>
          </a:xfrm>
        </p:spPr>
        <p:txBody>
          <a:bodyPr/>
          <a:lstStyle/>
          <a:p>
            <a:pPr marL="0" indent="0">
              <a:buNone/>
            </a:pPr>
            <a:r>
              <a:rPr lang="en-GB" altLang="it-IT" sz="2000" dirty="0" smtClean="0">
                <a:latin typeface="Verdana" pitchFamily="34" charset="0"/>
              </a:rPr>
              <a:t>1. </a:t>
            </a:r>
            <a:r>
              <a:rPr lang="en-GB" altLang="it-IT" sz="1800" dirty="0" smtClean="0">
                <a:solidFill>
                  <a:srgbClr val="FF0000"/>
                </a:solidFill>
                <a:latin typeface="Verdana" pitchFamily="34" charset="0"/>
              </a:rPr>
              <a:t>Four Basic types of </a:t>
            </a:r>
            <a:r>
              <a:rPr lang="en-GB" altLang="it-IT" sz="1800" dirty="0" smtClean="0">
                <a:solidFill>
                  <a:srgbClr val="FF0000"/>
                </a:solidFill>
                <a:latin typeface="Verdana" pitchFamily="34" charset="0"/>
              </a:rPr>
              <a:t>system </a:t>
            </a:r>
            <a:r>
              <a:rPr lang="en-GB" altLang="it-IT" sz="1800" dirty="0" smtClean="0">
                <a:solidFill>
                  <a:srgbClr val="FF0000"/>
                </a:solidFill>
                <a:latin typeface="Verdana" pitchFamily="34" charset="0"/>
              </a:rPr>
              <a:t>architecture</a:t>
            </a:r>
          </a:p>
          <a:p>
            <a:pPr marL="0" indent="0">
              <a:buNone/>
            </a:pPr>
            <a:r>
              <a:rPr lang="en-GB" altLang="it-IT" sz="1800" dirty="0">
                <a:solidFill>
                  <a:srgbClr val="FF0000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(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1) Monopoly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(2) Single Buyer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(3) Open Wholesale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	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(4) Open 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Retail</a:t>
            </a:r>
          </a:p>
          <a:p>
            <a:pPr marL="0" indent="0">
              <a:buNone/>
            </a:pPr>
            <a:endParaRPr lang="en-GB" altLang="it-IT" sz="14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2. Six Basics of wholesale market design</a:t>
            </a:r>
          </a:p>
          <a:p>
            <a:pPr lvl="1" indent="-342900">
              <a:buAutoNum type="arabicParenBoth"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O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ld Market basics [*Energy 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“Day Ahead” et “intra-Day”; **Balancing “real time”; 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***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Congestion as 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“network constraints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”]</a:t>
            </a:r>
            <a:endParaRPr lang="en-GB" altLang="it-IT" sz="1400" dirty="0">
              <a:solidFill>
                <a:srgbClr val="A1A1A1"/>
              </a:solidFill>
              <a:latin typeface="Verdana" pitchFamily="34" charset="0"/>
            </a:endParaRPr>
          </a:p>
          <a:p>
            <a:pPr marL="400050" lvl="1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(2) 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N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ew Market basics [*Power 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Procurement &amp; Generation Adequacy; 					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**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Interconnectors &amp; Market Coupling; ***Renewables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intermittency]</a:t>
            </a:r>
          </a:p>
          <a:p>
            <a:pPr marL="400050" lvl="1" indent="0">
              <a:buNone/>
            </a:pPr>
            <a:endParaRPr lang="en-GB" altLang="it-IT" sz="1400" dirty="0" smtClean="0">
              <a:solidFill>
                <a:srgbClr val="A1A1A1"/>
              </a:solidFill>
              <a:latin typeface="Verdana" pitchFamily="34" charset="0"/>
            </a:endParaRPr>
          </a:p>
          <a:p>
            <a:pPr marL="0" indent="0">
              <a:buNone/>
            </a:pP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3. Two Words on Grid </a:t>
            </a: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regulation</a:t>
            </a:r>
          </a:p>
          <a:p>
            <a:pPr marL="0" indent="0">
              <a:buNone/>
            </a:pPr>
            <a:r>
              <a:rPr lang="en-GB" altLang="it-IT" sz="1400" dirty="0" smtClean="0">
                <a:solidFill>
                  <a:srgbClr val="A1A1A1"/>
                </a:solidFill>
                <a:latin typeface="Verdana" pitchFamily="34" charset="0"/>
              </a:rPr>
              <a:t>	(</a:t>
            </a: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1) Unbundling (of accounts) </a:t>
            </a:r>
          </a:p>
          <a:p>
            <a:pPr marL="0" indent="0">
              <a:buNone/>
            </a:pPr>
            <a:r>
              <a:rPr lang="en-GB" altLang="it-IT" sz="1400" dirty="0">
                <a:solidFill>
                  <a:srgbClr val="A1A1A1"/>
                </a:solidFill>
                <a:latin typeface="Verdana" pitchFamily="34" charset="0"/>
              </a:rPr>
              <a:t>	(2) Coordination (of tasks)</a:t>
            </a:r>
          </a:p>
          <a:p>
            <a:pPr marL="0" indent="0">
              <a:lnSpc>
                <a:spcPct val="140000"/>
              </a:lnSpc>
              <a:buNone/>
            </a:pPr>
            <a:endParaRPr lang="en-GB" altLang="it-IT" sz="2000" dirty="0" smtClean="0">
              <a:latin typeface="Verdana" pitchFamily="34" charset="0"/>
            </a:endParaRP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endParaRPr lang="en-GB" altLang="it-IT" sz="2000" dirty="0" smtClean="0"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39752" y="1052736"/>
            <a:ext cx="705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Electricity</a:t>
            </a: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Reforms</a:t>
            </a: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Basics</a:t>
            </a: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24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/>
          <p:cNvSpPr>
            <a:spLocks noChangeArrowheads="1"/>
          </p:cNvSpPr>
          <p:nvPr/>
        </p:nvSpPr>
        <p:spPr bwMode="auto">
          <a:xfrm>
            <a:off x="838200" y="1905000"/>
            <a:ext cx="1687513" cy="2000250"/>
          </a:xfrm>
          <a:prstGeom prst="homePlat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975" tIns="0" rIns="0" bIns="0" anchor="ctr"/>
          <a:lstStyle>
            <a:lvl1pPr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buFontTx/>
              <a:buChar char="•"/>
            </a:pPr>
            <a:endParaRPr lang="fr-FR" altLang="it-IT" sz="1100">
              <a:latin typeface="Times New Roman" pitchFamily="18" charset="0"/>
            </a:endParaRPr>
          </a:p>
        </p:txBody>
      </p:sp>
      <p:sp>
        <p:nvSpPr>
          <p:cNvPr id="107523" name="AutoShape 3"/>
          <p:cNvSpPr>
            <a:spLocks noChangeArrowheads="1"/>
          </p:cNvSpPr>
          <p:nvPr/>
        </p:nvSpPr>
        <p:spPr bwMode="auto">
          <a:xfrm>
            <a:off x="2667000" y="1905000"/>
            <a:ext cx="1689100" cy="2000250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>
              <a:latin typeface="Calibri" pitchFamily="34" charset="0"/>
            </a:endParaRP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4495800" y="1905000"/>
            <a:ext cx="1689100" cy="2000250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>
              <a:latin typeface="Calibri" pitchFamily="34" charset="0"/>
            </a:endParaRP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6324600" y="1905000"/>
            <a:ext cx="1687513" cy="2000250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>
              <a:latin typeface="Calibri" pitchFamily="34" charset="0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914400" y="2133600"/>
            <a:ext cx="9754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75" tIns="0" rIns="0" bIns="0">
            <a:spAutoFit/>
          </a:bodyPr>
          <a:lstStyle>
            <a:lvl1pPr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altLang="it-IT" sz="1600" b="1" dirty="0" smtClean="0">
                <a:latin typeface="Times New Roman" pitchFamily="18" charset="0"/>
              </a:rPr>
              <a:t>Type </a:t>
            </a:r>
            <a:r>
              <a:rPr lang="en-US" altLang="it-IT" sz="1600" b="1" dirty="0">
                <a:latin typeface="Times New Roman" pitchFamily="18" charset="0"/>
              </a:rPr>
              <a:t>1</a:t>
            </a:r>
          </a:p>
          <a:p>
            <a:r>
              <a:rPr lang="en-US" altLang="it-IT" sz="1600" b="1" dirty="0" smtClean="0">
                <a:latin typeface="Times New Roman" pitchFamily="18" charset="0"/>
              </a:rPr>
              <a:t>Monopoly</a:t>
            </a:r>
            <a:endParaRPr lang="nl-NL" altLang="it-IT" sz="1600" b="1" dirty="0">
              <a:latin typeface="Times New Roman" pitchFamily="18" charset="0"/>
            </a:endParaRP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2743200" y="2133600"/>
            <a:ext cx="12095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75" tIns="0" rIns="0" bIns="0">
            <a:spAutoFit/>
          </a:bodyPr>
          <a:lstStyle>
            <a:lvl1pPr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altLang="it-IT" sz="1600" b="1" dirty="0" smtClean="0">
                <a:latin typeface="Times New Roman" pitchFamily="18" charset="0"/>
              </a:rPr>
              <a:t>Type 2</a:t>
            </a:r>
            <a:endParaRPr lang="en-US" altLang="it-IT" sz="1600" b="1" dirty="0">
              <a:latin typeface="Times New Roman" pitchFamily="18" charset="0"/>
            </a:endParaRPr>
          </a:p>
          <a:p>
            <a:r>
              <a:rPr lang="en-US" altLang="it-IT" sz="1600" b="1" dirty="0" smtClean="0">
                <a:latin typeface="Times New Roman" pitchFamily="18" charset="0"/>
              </a:rPr>
              <a:t>Single Buyer</a:t>
            </a:r>
            <a:endParaRPr lang="nl-NL" altLang="it-IT" sz="1600" b="1" dirty="0">
              <a:latin typeface="Times New Roman" pitchFamily="18" charset="0"/>
            </a:endParaRP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4724400" y="2057400"/>
            <a:ext cx="1098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75" tIns="0" rIns="0" bIns="0">
            <a:spAutoFit/>
          </a:bodyPr>
          <a:lstStyle>
            <a:lvl1pPr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altLang="it-IT" sz="1800" b="1" dirty="0" smtClean="0">
                <a:latin typeface="Times New Roman" pitchFamily="18" charset="0"/>
              </a:rPr>
              <a:t>Type 3</a:t>
            </a:r>
            <a:endParaRPr lang="en-US" altLang="it-IT" sz="1800" b="1" dirty="0">
              <a:latin typeface="Times New Roman" pitchFamily="18" charset="0"/>
            </a:endParaRPr>
          </a:p>
          <a:p>
            <a:r>
              <a:rPr lang="en-US" altLang="it-IT" sz="1800" b="1" dirty="0" smtClean="0">
                <a:latin typeface="Times New Roman" pitchFamily="18" charset="0"/>
              </a:rPr>
              <a:t>Open </a:t>
            </a:r>
          </a:p>
          <a:p>
            <a:r>
              <a:rPr lang="en-US" altLang="it-IT" sz="1800" b="1" dirty="0" smtClean="0">
                <a:latin typeface="Times New Roman" pitchFamily="18" charset="0"/>
              </a:rPr>
              <a:t>Wholesale</a:t>
            </a:r>
            <a:endParaRPr lang="nl-NL" altLang="it-IT" sz="1800" b="1" dirty="0">
              <a:latin typeface="Times New Roman" pitchFamily="18" charset="0"/>
            </a:endParaRP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6477000" y="2133600"/>
            <a:ext cx="6684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75" tIns="0" rIns="0" bIns="0">
            <a:spAutoFit/>
          </a:bodyPr>
          <a:lstStyle>
            <a:lvl1pPr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altLang="it-IT" sz="1600" b="1" dirty="0" smtClean="0">
                <a:latin typeface="Times New Roman" pitchFamily="18" charset="0"/>
              </a:rPr>
              <a:t>Type 4</a:t>
            </a:r>
            <a:endParaRPr lang="en-US" altLang="it-IT" sz="1600" b="1" dirty="0">
              <a:latin typeface="Times New Roman" pitchFamily="18" charset="0"/>
            </a:endParaRPr>
          </a:p>
          <a:p>
            <a:r>
              <a:rPr lang="en-US" altLang="it-IT" sz="1600" b="1" dirty="0" smtClean="0">
                <a:latin typeface="Times New Roman" pitchFamily="18" charset="0"/>
              </a:rPr>
              <a:t>Open</a:t>
            </a:r>
          </a:p>
          <a:p>
            <a:r>
              <a:rPr lang="en-US" altLang="it-IT" sz="1600" b="1" dirty="0" smtClean="0">
                <a:latin typeface="Times New Roman" pitchFamily="18" charset="0"/>
              </a:rPr>
              <a:t>Retail</a:t>
            </a:r>
            <a:endParaRPr lang="nl-NL" altLang="it-IT" sz="1600" b="1" dirty="0">
              <a:latin typeface="Times New Roman" pitchFamily="18" charset="0"/>
            </a:endParaRPr>
          </a:p>
        </p:txBody>
      </p:sp>
      <p:sp>
        <p:nvSpPr>
          <p:cNvPr id="107530" name="AutoShape 10"/>
          <p:cNvSpPr>
            <a:spLocks noChangeArrowheads="1"/>
          </p:cNvSpPr>
          <p:nvPr/>
        </p:nvSpPr>
        <p:spPr bwMode="auto">
          <a:xfrm>
            <a:off x="774700" y="4000500"/>
            <a:ext cx="7175500" cy="785813"/>
          </a:xfrm>
          <a:prstGeom prst="rightArrow">
            <a:avLst>
              <a:gd name="adj1" fmla="val 65148"/>
              <a:gd name="adj2" fmla="val 86536"/>
            </a:avLst>
          </a:prstGeom>
          <a:gradFill rotWithShape="0">
            <a:gsLst>
              <a:gs pos="0">
                <a:srgbClr val="FFC000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>
              <a:latin typeface="Calibri" pitchFamily="34" charset="0"/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611560" y="4921250"/>
            <a:ext cx="799288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75" tIns="0" rIns="0" bIns="0">
            <a:spAutoFit/>
          </a:bodyPr>
          <a:lstStyle>
            <a:lvl1pPr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altLang="it-IT" b="1" dirty="0" smtClean="0">
                <a:latin typeface="Times New Roman" pitchFamily="18" charset="0"/>
              </a:rPr>
              <a:t>Step by step, electricity can become a market traded commodity BUT:</a:t>
            </a:r>
            <a:endParaRPr lang="en-US" altLang="it-IT" b="1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it-IT" b="1" dirty="0">
                <a:latin typeface="Times New Roman" pitchFamily="18" charset="0"/>
              </a:rPr>
              <a:t> </a:t>
            </a:r>
            <a:r>
              <a:rPr lang="en-US" altLang="it-IT" b="1" dirty="0" smtClean="0">
                <a:latin typeface="Times New Roman" pitchFamily="18" charset="0"/>
              </a:rPr>
              <a:t>Always regulation with many rules, contracts, information, metering, data base, </a:t>
            </a:r>
            <a:r>
              <a:rPr lang="en-US" altLang="it-IT" b="1" dirty="0" err="1" smtClean="0">
                <a:latin typeface="Times New Roman" pitchFamily="18" charset="0"/>
              </a:rPr>
              <a:t>etc</a:t>
            </a:r>
            <a:r>
              <a:rPr lang="en-US" altLang="it-IT" b="1" dirty="0" smtClean="0">
                <a:latin typeface="Times New Roman" pitchFamily="18" charset="0"/>
              </a:rPr>
              <a:t>, </a:t>
            </a:r>
            <a:r>
              <a:rPr lang="en-US" altLang="it-IT" b="1" dirty="0" err="1" smtClean="0">
                <a:latin typeface="Times New Roman" pitchFamily="18" charset="0"/>
              </a:rPr>
              <a:t>etc</a:t>
            </a:r>
            <a:endParaRPr lang="en-US" altLang="it-IT" b="1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it-IT" b="1" dirty="0">
                <a:latin typeface="Times New Roman" pitchFamily="18" charset="0"/>
              </a:rPr>
              <a:t> </a:t>
            </a:r>
            <a:r>
              <a:rPr lang="en-US" altLang="it-IT" b="1" dirty="0" smtClean="0">
                <a:latin typeface="Times New Roman" pitchFamily="18" charset="0"/>
              </a:rPr>
              <a:t>And many industry restructuring to perform too</a:t>
            </a:r>
            <a:endParaRPr lang="nl-NL" altLang="it-IT" b="1" dirty="0">
              <a:latin typeface="Times New Roman" pitchFamily="18" charset="0"/>
            </a:endParaRPr>
          </a:p>
        </p:txBody>
      </p:sp>
      <p:sp>
        <p:nvSpPr>
          <p:cNvPr id="13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0A82C4A-CA4E-4647-BA67-286F31F08BC9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7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275597" y="836712"/>
            <a:ext cx="5431168" cy="72008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it-IT" sz="3200" dirty="0" smtClean="0">
                <a:solidFill>
                  <a:srgbClr val="FF6600"/>
                </a:solidFill>
              </a:rPr>
              <a:t>4 Basic System Architectures</a:t>
            </a:r>
          </a:p>
        </p:txBody>
      </p:sp>
    </p:spTree>
    <p:extLst>
      <p:ext uri="{BB962C8B-B14F-4D97-AF65-F5344CB8AC3E}">
        <p14:creationId xmlns:p14="http://schemas.microsoft.com/office/powerpoint/2010/main" val="331529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CCCD5C8-320D-49C5-B442-14564E011653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8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556792"/>
            <a:ext cx="8136904" cy="4800600"/>
          </a:xfrm>
        </p:spPr>
        <p:txBody>
          <a:bodyPr lIns="92075" tIns="46038" rIns="92075" bIns="46038"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/>
              <a:t>4 basic types (*)</a:t>
            </a:r>
            <a:endParaRPr lang="en-US" sz="20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sz="2000" dirty="0" smtClean="0"/>
              <a:t>Ideal </a:t>
            </a:r>
            <a:r>
              <a:rPr lang="es-ES_tradnl" sz="2000" dirty="0" err="1" smtClean="0"/>
              <a:t>types</a:t>
            </a:r>
            <a:endParaRPr lang="es-ES_tradnl" sz="20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sz="2000" dirty="0" err="1" smtClean="0"/>
              <a:t>Many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options</a:t>
            </a:r>
            <a:r>
              <a:rPr lang="es-ES_tradnl" sz="2000" dirty="0" smtClean="0"/>
              <a:t> &amp; </a:t>
            </a:r>
            <a:r>
              <a:rPr lang="es-ES_tradnl" sz="2000" dirty="0" err="1" smtClean="0"/>
              <a:t>variants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possible</a:t>
            </a:r>
            <a:endParaRPr lang="es-ES_tradnl" sz="2000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es-ES_tradnl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sz="2000" dirty="0" err="1" smtClean="0"/>
              <a:t>They</a:t>
            </a:r>
            <a:r>
              <a:rPr lang="es-ES_tradnl" sz="2000" dirty="0" smtClean="0"/>
              <a:t> are </a:t>
            </a:r>
            <a:r>
              <a:rPr lang="es-ES_tradnl" sz="2000" dirty="0" err="1" smtClean="0"/>
              <a:t>choices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about</a:t>
            </a:r>
            <a:r>
              <a:rPr lang="es-ES_tradnl" sz="2000" dirty="0" smtClean="0"/>
              <a:t> </a:t>
            </a:r>
            <a:r>
              <a:rPr lang="es-ES_tradnl" sz="2000" b="1" dirty="0" err="1" smtClean="0">
                <a:solidFill>
                  <a:srgbClr val="0070C0"/>
                </a:solidFill>
              </a:rPr>
              <a:t>areas</a:t>
            </a:r>
            <a:r>
              <a:rPr lang="es-ES_tradnl" sz="2000" b="1" dirty="0" smtClean="0">
                <a:solidFill>
                  <a:srgbClr val="0070C0"/>
                </a:solidFill>
              </a:rPr>
              <a:t> of </a:t>
            </a:r>
            <a:r>
              <a:rPr lang="es-ES_tradnl" sz="2000" b="1" dirty="0" err="1" smtClean="0">
                <a:solidFill>
                  <a:srgbClr val="0070C0"/>
                </a:solidFill>
              </a:rPr>
              <a:t>monopoly</a:t>
            </a:r>
            <a:r>
              <a:rPr lang="es-ES_tradnl" sz="2000" b="1" dirty="0" smtClean="0">
                <a:solidFill>
                  <a:srgbClr val="0070C0"/>
                </a:solidFill>
              </a:rPr>
              <a:t> &amp; </a:t>
            </a:r>
            <a:r>
              <a:rPr lang="es-ES_tradnl" sz="2000" b="1" dirty="0" err="1" smtClean="0">
                <a:solidFill>
                  <a:srgbClr val="0070C0"/>
                </a:solidFill>
              </a:rPr>
              <a:t>competition</a:t>
            </a:r>
            <a:r>
              <a:rPr lang="es-ES_tradnl" sz="2000" b="1" dirty="0" smtClean="0">
                <a:solidFill>
                  <a:srgbClr val="0070C0"/>
                </a:solidFill>
              </a:rPr>
              <a:t> </a:t>
            </a:r>
            <a:r>
              <a:rPr lang="es-ES_tradnl" sz="2000" dirty="0" smtClean="0"/>
              <a:t>(</a:t>
            </a:r>
            <a:r>
              <a:rPr lang="es-ES_tradnl" sz="2000" dirty="0" err="1" smtClean="0"/>
              <a:t>Public</a:t>
            </a:r>
            <a:r>
              <a:rPr lang="es-ES_tradnl" sz="2000" dirty="0" smtClean="0"/>
              <a:t> &amp; </a:t>
            </a:r>
            <a:r>
              <a:rPr lang="es-ES_tradnl" sz="2000" dirty="0" err="1"/>
              <a:t>P</a:t>
            </a:r>
            <a:r>
              <a:rPr lang="es-ES_tradnl" sz="2000" dirty="0" err="1" smtClean="0"/>
              <a:t>rivate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ownership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not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considered</a:t>
            </a:r>
            <a:r>
              <a:rPr lang="es-ES_tradnl" sz="2000" dirty="0" smtClean="0"/>
              <a:t>)</a:t>
            </a:r>
            <a:endParaRPr lang="es-ES_tradnl" sz="20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sz="2000" dirty="0" err="1" smtClean="0"/>
              <a:t>Type</a:t>
            </a:r>
            <a:r>
              <a:rPr lang="es-ES_tradnl" sz="2000" dirty="0" smtClean="0"/>
              <a:t> 1: </a:t>
            </a:r>
            <a:r>
              <a:rPr lang="es-ES_tradnl" sz="2000" dirty="0" err="1" smtClean="0"/>
              <a:t>Integrated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Monopoly</a:t>
            </a:r>
            <a:endParaRPr lang="es-ES_tradnl" sz="20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sz="2000" dirty="0" err="1" smtClean="0"/>
              <a:t>Type</a:t>
            </a:r>
            <a:r>
              <a:rPr lang="es-ES_tradnl" sz="2000" dirty="0" smtClean="0"/>
              <a:t> 2</a:t>
            </a:r>
            <a:r>
              <a:rPr lang="es-ES_tradnl" sz="2000" dirty="0"/>
              <a:t>: </a:t>
            </a:r>
            <a:r>
              <a:rPr lang="es-ES_tradnl" sz="2000" dirty="0" smtClean="0"/>
              <a:t>Single </a:t>
            </a:r>
            <a:r>
              <a:rPr lang="es-ES_tradnl" sz="2000" dirty="0" err="1" smtClean="0"/>
              <a:t>Buyer</a:t>
            </a:r>
            <a:r>
              <a:rPr lang="es-ES_tradnl" sz="2000" dirty="0" smtClean="0"/>
              <a:t> &amp; PPP</a:t>
            </a:r>
            <a:endParaRPr lang="es-ES_tradnl" sz="20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sz="2000" dirty="0" err="1" smtClean="0"/>
              <a:t>Type</a:t>
            </a:r>
            <a:r>
              <a:rPr lang="es-ES_tradnl" sz="2000" dirty="0" smtClean="0"/>
              <a:t> 3</a:t>
            </a:r>
            <a:r>
              <a:rPr lang="es-ES_tradnl" sz="2000" dirty="0"/>
              <a:t>: </a:t>
            </a:r>
            <a:r>
              <a:rPr lang="es-ES_tradnl" sz="2000" dirty="0" smtClean="0"/>
              <a:t>Open </a:t>
            </a:r>
            <a:r>
              <a:rPr lang="es-ES_tradnl" sz="2000" dirty="0" err="1" smtClean="0"/>
              <a:t>Wholesale</a:t>
            </a:r>
            <a:endParaRPr lang="es-ES_tradnl" sz="20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sz="2000" dirty="0" err="1" smtClean="0"/>
              <a:t>Type</a:t>
            </a:r>
            <a:r>
              <a:rPr lang="es-ES_tradnl" sz="2000" dirty="0" smtClean="0"/>
              <a:t> 4</a:t>
            </a:r>
            <a:r>
              <a:rPr lang="es-ES_tradnl" sz="2000" dirty="0"/>
              <a:t>: </a:t>
            </a:r>
            <a:r>
              <a:rPr lang="es-ES_tradnl" sz="2000" dirty="0" smtClean="0"/>
              <a:t>Open </a:t>
            </a:r>
            <a:r>
              <a:rPr lang="es-ES_tradnl" sz="2000" dirty="0" err="1" smtClean="0"/>
              <a:t>Retail</a:t>
            </a:r>
            <a:endParaRPr lang="es-ES_tradnl" sz="20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_tradnl" sz="20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1600" dirty="0" smtClean="0"/>
              <a:t>(*) </a:t>
            </a:r>
            <a:r>
              <a:rPr lang="es-ES_tradnl" sz="1600" dirty="0" err="1" smtClean="0"/>
              <a:t>from</a:t>
            </a:r>
            <a:r>
              <a:rPr lang="es-ES_tradnl" sz="1600" dirty="0" smtClean="0"/>
              <a:t> “</a:t>
            </a:r>
            <a:r>
              <a:rPr lang="es-ES_tradnl" sz="1600" dirty="0" err="1" smtClean="0"/>
              <a:t>Competition</a:t>
            </a:r>
            <a:r>
              <a:rPr lang="es-ES_tradnl" sz="1600" dirty="0" smtClean="0"/>
              <a:t> </a:t>
            </a:r>
            <a:r>
              <a:rPr lang="es-ES_tradnl" sz="1600" dirty="0"/>
              <a:t>&amp; </a:t>
            </a:r>
            <a:r>
              <a:rPr lang="es-ES_tradnl" sz="1600" dirty="0" err="1"/>
              <a:t>choice</a:t>
            </a:r>
            <a:r>
              <a:rPr lang="es-ES_tradnl" sz="1600" dirty="0"/>
              <a:t> in </a:t>
            </a:r>
            <a:r>
              <a:rPr lang="es-ES_tradnl" sz="1600" dirty="0" err="1" smtClean="0"/>
              <a:t>electricity</a:t>
            </a:r>
            <a:r>
              <a:rPr lang="es-ES_tradnl" sz="1600" dirty="0" smtClean="0"/>
              <a:t>”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1600" dirty="0"/>
              <a:t> </a:t>
            </a:r>
            <a:r>
              <a:rPr lang="es-ES_tradnl" sz="1600" dirty="0" smtClean="0"/>
              <a:t>    S</a:t>
            </a:r>
            <a:r>
              <a:rPr lang="es-ES_tradnl" sz="1600" dirty="0"/>
              <a:t>. </a:t>
            </a:r>
            <a:r>
              <a:rPr lang="es-ES_tradnl" sz="1600" dirty="0" err="1"/>
              <a:t>Hunt</a:t>
            </a:r>
            <a:r>
              <a:rPr lang="es-ES_tradnl" sz="1600" dirty="0"/>
              <a:t> &amp; G. </a:t>
            </a:r>
            <a:r>
              <a:rPr lang="es-ES_tradnl" sz="1600" dirty="0" err="1"/>
              <a:t>Shuttleworth</a:t>
            </a:r>
            <a:r>
              <a:rPr lang="es-ES_tradnl" sz="1600" dirty="0"/>
              <a:t>, </a:t>
            </a:r>
            <a:r>
              <a:rPr lang="es-ES_tradnl" sz="1600" dirty="0" smtClean="0"/>
              <a:t>Ed. </a:t>
            </a:r>
            <a:r>
              <a:rPr lang="es-ES_tradnl" sz="1600" dirty="0" err="1" smtClean="0"/>
              <a:t>Wiley</a:t>
            </a:r>
            <a:r>
              <a:rPr lang="es-ES_tradnl" sz="1600" dirty="0"/>
              <a:t>, 1996</a:t>
            </a:r>
          </a:p>
        </p:txBody>
      </p:sp>
    </p:spTree>
    <p:extLst>
      <p:ext uri="{BB962C8B-B14F-4D97-AF65-F5344CB8AC3E}">
        <p14:creationId xmlns:p14="http://schemas.microsoft.com/office/powerpoint/2010/main" val="3394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6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6579602-F03B-4B64-B172-6A2667FC4793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9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11619" name="Rectangle 2" descr="5%"/>
          <p:cNvSpPr>
            <a:spLocks noChangeArrowheads="1"/>
          </p:cNvSpPr>
          <p:nvPr/>
        </p:nvSpPr>
        <p:spPr bwMode="auto">
          <a:xfrm>
            <a:off x="554038" y="1392238"/>
            <a:ext cx="2925762" cy="3457575"/>
          </a:xfrm>
          <a:prstGeom prst="rect">
            <a:avLst/>
          </a:prstGeom>
          <a:pattFill prst="pct5">
            <a:fgClr>
              <a:srgbClr val="000000">
                <a:alpha val="67058"/>
              </a:srgbClr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>
              <a:latin typeface="Calibri" pitchFamily="34" charset="0"/>
            </a:endParaRP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/>
          <a:p>
            <a:r>
              <a:rPr lang="en-US" altLang="it-IT" sz="2800" dirty="0" smtClean="0">
                <a:solidFill>
                  <a:srgbClr val="FF6600"/>
                </a:solidFill>
              </a:rPr>
              <a:t>Type 1 – Integrated Monopoly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768350" y="1582738"/>
            <a:ext cx="2495550" cy="674687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Generation</a:t>
            </a:r>
            <a:endParaRPr lang="es-ES" altLang="it-IT" dirty="0"/>
          </a:p>
        </p:txBody>
      </p:sp>
      <p:sp>
        <p:nvSpPr>
          <p:cNvPr id="111622" name="Rectangle 5"/>
          <p:cNvSpPr>
            <a:spLocks noChangeArrowheads="1"/>
          </p:cNvSpPr>
          <p:nvPr/>
        </p:nvSpPr>
        <p:spPr bwMode="auto">
          <a:xfrm>
            <a:off x="768350" y="2782888"/>
            <a:ext cx="2495550" cy="674687"/>
          </a:xfrm>
          <a:prstGeom prst="rect">
            <a:avLst/>
          </a:prstGeom>
          <a:solidFill>
            <a:srgbClr val="F4B4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Transmission</a:t>
            </a:r>
            <a:endParaRPr lang="es-ES" altLang="it-IT" dirty="0"/>
          </a:p>
        </p:txBody>
      </p:sp>
      <p:sp>
        <p:nvSpPr>
          <p:cNvPr id="111623" name="Rectangle 6"/>
          <p:cNvSpPr>
            <a:spLocks noChangeArrowheads="1"/>
          </p:cNvSpPr>
          <p:nvPr/>
        </p:nvSpPr>
        <p:spPr bwMode="auto">
          <a:xfrm>
            <a:off x="768350" y="3983038"/>
            <a:ext cx="2495550" cy="674687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 smtClean="0"/>
              <a:t>Supply</a:t>
            </a:r>
            <a:endParaRPr lang="es-ES" altLang="it-IT" dirty="0"/>
          </a:p>
        </p:txBody>
      </p:sp>
      <p:sp>
        <p:nvSpPr>
          <p:cNvPr id="111624" name="Rectangle 7"/>
          <p:cNvSpPr>
            <a:spLocks noChangeArrowheads="1"/>
          </p:cNvSpPr>
          <p:nvPr/>
        </p:nvSpPr>
        <p:spPr bwMode="auto">
          <a:xfrm>
            <a:off x="768350" y="5183188"/>
            <a:ext cx="2495550" cy="674687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Consumers</a:t>
            </a:r>
            <a:endParaRPr lang="es-ES" altLang="it-IT" dirty="0"/>
          </a:p>
        </p:txBody>
      </p:sp>
      <p:cxnSp>
        <p:nvCxnSpPr>
          <p:cNvPr id="111625" name="AutoShape 8"/>
          <p:cNvCxnSpPr>
            <a:cxnSpLocks noChangeShapeType="1"/>
            <a:stCxn id="111621" idx="2"/>
            <a:endCxn id="111622" idx="0"/>
          </p:cNvCxnSpPr>
          <p:nvPr/>
        </p:nvCxnSpPr>
        <p:spPr bwMode="auto">
          <a:xfrm>
            <a:off x="2017713" y="227171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26" name="AutoShape 9"/>
          <p:cNvCxnSpPr>
            <a:cxnSpLocks noChangeShapeType="1"/>
            <a:stCxn id="111622" idx="2"/>
            <a:endCxn id="111623" idx="0"/>
          </p:cNvCxnSpPr>
          <p:nvPr/>
        </p:nvCxnSpPr>
        <p:spPr bwMode="auto">
          <a:xfrm>
            <a:off x="2017713" y="347186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27" name="AutoShape 10"/>
          <p:cNvCxnSpPr>
            <a:cxnSpLocks noChangeShapeType="1"/>
            <a:stCxn id="111623" idx="2"/>
            <a:endCxn id="111624" idx="0"/>
          </p:cNvCxnSpPr>
          <p:nvPr/>
        </p:nvCxnSpPr>
        <p:spPr bwMode="auto">
          <a:xfrm>
            <a:off x="2017713" y="467201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628" name="Rectangle 11" descr="5%"/>
          <p:cNvSpPr>
            <a:spLocks noChangeArrowheads="1"/>
          </p:cNvSpPr>
          <p:nvPr/>
        </p:nvSpPr>
        <p:spPr bwMode="auto">
          <a:xfrm>
            <a:off x="5005388" y="1357313"/>
            <a:ext cx="2924175" cy="3500437"/>
          </a:xfrm>
          <a:prstGeom prst="rect">
            <a:avLst/>
          </a:prstGeom>
          <a:pattFill prst="pct5">
            <a:fgClr>
              <a:srgbClr val="000000">
                <a:alpha val="67058"/>
              </a:srgbClr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>
              <a:latin typeface="Calibri" pitchFamily="34" charset="0"/>
            </a:endParaRPr>
          </a:p>
        </p:txBody>
      </p:sp>
      <p:sp>
        <p:nvSpPr>
          <p:cNvPr id="111629" name="Rectangle 12"/>
          <p:cNvSpPr>
            <a:spLocks noChangeArrowheads="1"/>
          </p:cNvSpPr>
          <p:nvPr/>
        </p:nvSpPr>
        <p:spPr bwMode="auto">
          <a:xfrm>
            <a:off x="5219700" y="1582738"/>
            <a:ext cx="2495550" cy="674687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Generation</a:t>
            </a:r>
            <a:endParaRPr lang="es-ES" altLang="it-IT" dirty="0"/>
          </a:p>
        </p:txBody>
      </p:sp>
      <p:sp>
        <p:nvSpPr>
          <p:cNvPr id="111630" name="Rectangle 13"/>
          <p:cNvSpPr>
            <a:spLocks noChangeArrowheads="1"/>
          </p:cNvSpPr>
          <p:nvPr/>
        </p:nvSpPr>
        <p:spPr bwMode="auto">
          <a:xfrm>
            <a:off x="5219700" y="2782888"/>
            <a:ext cx="2495550" cy="674687"/>
          </a:xfrm>
          <a:prstGeom prst="rect">
            <a:avLst/>
          </a:prstGeom>
          <a:solidFill>
            <a:srgbClr val="F4B4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Transmission</a:t>
            </a:r>
            <a:endParaRPr lang="es-ES" altLang="it-IT" dirty="0"/>
          </a:p>
        </p:txBody>
      </p:sp>
      <p:sp>
        <p:nvSpPr>
          <p:cNvPr id="111631" name="Rectangle 14"/>
          <p:cNvSpPr>
            <a:spLocks noChangeArrowheads="1"/>
          </p:cNvSpPr>
          <p:nvPr/>
        </p:nvSpPr>
        <p:spPr bwMode="auto">
          <a:xfrm>
            <a:off x="5219700" y="3983038"/>
            <a:ext cx="2495550" cy="674687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/>
              <a:t>Supply</a:t>
            </a:r>
            <a:endParaRPr lang="es-ES" altLang="it-IT" dirty="0"/>
          </a:p>
        </p:txBody>
      </p:sp>
      <p:sp>
        <p:nvSpPr>
          <p:cNvPr id="111632" name="Rectangle 15"/>
          <p:cNvSpPr>
            <a:spLocks noChangeArrowheads="1"/>
          </p:cNvSpPr>
          <p:nvPr/>
        </p:nvSpPr>
        <p:spPr bwMode="auto">
          <a:xfrm>
            <a:off x="5219700" y="5183188"/>
            <a:ext cx="2495550" cy="674687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Consumers</a:t>
            </a:r>
            <a:endParaRPr lang="es-ES" altLang="it-IT" dirty="0"/>
          </a:p>
        </p:txBody>
      </p:sp>
      <p:cxnSp>
        <p:nvCxnSpPr>
          <p:cNvPr id="111633" name="AutoShape 16"/>
          <p:cNvCxnSpPr>
            <a:cxnSpLocks noChangeShapeType="1"/>
            <a:stCxn id="111629" idx="2"/>
            <a:endCxn id="111630" idx="0"/>
          </p:cNvCxnSpPr>
          <p:nvPr/>
        </p:nvCxnSpPr>
        <p:spPr bwMode="auto">
          <a:xfrm>
            <a:off x="6469063" y="227171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4" name="AutoShape 17"/>
          <p:cNvCxnSpPr>
            <a:cxnSpLocks noChangeShapeType="1"/>
            <a:stCxn id="111630" idx="2"/>
            <a:endCxn id="111631" idx="0"/>
          </p:cNvCxnSpPr>
          <p:nvPr/>
        </p:nvCxnSpPr>
        <p:spPr bwMode="auto">
          <a:xfrm>
            <a:off x="6469063" y="347186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5" name="AutoShape 18"/>
          <p:cNvCxnSpPr>
            <a:cxnSpLocks noChangeShapeType="1"/>
            <a:stCxn id="111631" idx="2"/>
            <a:endCxn id="111632" idx="0"/>
          </p:cNvCxnSpPr>
          <p:nvPr/>
        </p:nvCxnSpPr>
        <p:spPr bwMode="auto">
          <a:xfrm>
            <a:off x="6469063" y="467201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6" name="AutoShape 19"/>
          <p:cNvCxnSpPr>
            <a:cxnSpLocks noChangeShapeType="1"/>
            <a:stCxn id="111622" idx="3"/>
            <a:endCxn id="111630" idx="1"/>
          </p:cNvCxnSpPr>
          <p:nvPr/>
        </p:nvCxnSpPr>
        <p:spPr bwMode="auto">
          <a:xfrm>
            <a:off x="3276600" y="3121025"/>
            <a:ext cx="1930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475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21008</TotalTime>
  <Words>2029</Words>
  <Application>Microsoft Office PowerPoint</Application>
  <PresentationFormat>On-screen Show (4:3)</PresentationFormat>
  <Paragraphs>424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SimSun</vt:lpstr>
      <vt:lpstr>SimSun</vt:lpstr>
      <vt:lpstr>Arial</vt:lpstr>
      <vt:lpstr>Calibri</vt:lpstr>
      <vt:lpstr>Cambria</vt:lpstr>
      <vt:lpstr>Futura Lt BT</vt:lpstr>
      <vt:lpstr>Times New Roman</vt:lpstr>
      <vt:lpstr>Verdana</vt:lpstr>
      <vt:lpstr>Wingdings</vt:lpstr>
      <vt:lpstr>Default Design</vt:lpstr>
      <vt:lpstr>Default Theme</vt:lpstr>
      <vt:lpstr>Electricity Reforms: The  Basics</vt:lpstr>
      <vt:lpstr>I was born in the 50’ old electricity world…</vt:lpstr>
      <vt:lpstr>I’m not the only one born there…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1 – Integrated Monopoly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 Network Constraints &amp; “Market Options”</vt:lpstr>
      <vt:lpstr>PowerPoint Presentation</vt:lpstr>
      <vt:lpstr>New basics (1) Power</vt:lpstr>
      <vt:lpstr>New basics (1) Capacity Markets</vt:lpstr>
      <vt:lpstr>New basics  (2) Interconnectors &amp; Market Coupling</vt:lpstr>
      <vt:lpstr>New basics  (3) Renewables intermittency</vt:lpstr>
      <vt:lpstr>PowerPoint Presentation</vt:lpstr>
      <vt:lpstr>Two Words on Grid regulation (1) Unbundling (of accounts)</vt:lpstr>
      <vt:lpstr>Two Words on Grid regulation (2) Coordination (of tasks)</vt:lpstr>
      <vt:lpstr>You need more about transmission regulation? Follow Ignacio’s course… </vt:lpstr>
      <vt:lpstr>PowerPoint Presentation</vt:lpstr>
      <vt:lpstr>As you have seen, ‘Electricity Reforms’ are both  wedding &amp; weight watching issue: It is very rewarding &amp; very demanding   Many thanks for your patience!</vt:lpstr>
      <vt:lpstr>PowerPoint Presentation</vt:lpstr>
    </vt:vector>
  </TitlesOfParts>
  <Company>European University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sruester</dc:creator>
  <cp:lastModifiedBy>Glachant, Jean-Michel</cp:lastModifiedBy>
  <cp:revision>3275</cp:revision>
  <cp:lastPrinted>2014-03-29T10:14:54Z</cp:lastPrinted>
  <dcterms:created xsi:type="dcterms:W3CDTF">2010-10-01T13:44:18Z</dcterms:created>
  <dcterms:modified xsi:type="dcterms:W3CDTF">2018-03-20T13:04:59Z</dcterms:modified>
</cp:coreProperties>
</file>