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327" r:id="rId3"/>
    <p:sldId id="433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9" r:id="rId31"/>
    <p:sldId id="340" r:id="rId32"/>
    <p:sldId id="434" r:id="rId33"/>
    <p:sldId id="367" r:id="rId34"/>
    <p:sldId id="425" r:id="rId35"/>
    <p:sldId id="368" r:id="rId36"/>
    <p:sldId id="369" r:id="rId37"/>
    <p:sldId id="426" r:id="rId38"/>
    <p:sldId id="370" r:id="rId39"/>
    <p:sldId id="371" r:id="rId40"/>
    <p:sldId id="427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428" r:id="rId51"/>
    <p:sldId id="381" r:id="rId52"/>
    <p:sldId id="382" r:id="rId53"/>
    <p:sldId id="464" r:id="rId54"/>
    <p:sldId id="383" r:id="rId55"/>
    <p:sldId id="465" r:id="rId56"/>
    <p:sldId id="384" r:id="rId57"/>
    <p:sldId id="385" r:id="rId58"/>
    <p:sldId id="466" r:id="rId59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3399"/>
    <a:srgbClr val="006600"/>
    <a:srgbClr val="FF6600"/>
    <a:srgbClr val="4ED273"/>
    <a:srgbClr val="40D266"/>
    <a:srgbClr val="40C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5" autoAdjust="0"/>
    <p:restoredTop sz="95360" autoAdjust="0"/>
  </p:normalViewPr>
  <p:slideViewPr>
    <p:cSldViewPr>
      <p:cViewPr>
        <p:scale>
          <a:sx n="70" d="100"/>
          <a:sy n="70" d="100"/>
        </p:scale>
        <p:origin x="-1915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4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2BCF2E-BD28-4B97-B2F2-4C0C5E0ACB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1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E36101-6B48-48EE-AE58-73DF7817765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924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EAF7D-E914-4622-B16E-0AF2A5CC1797}" type="slidenum">
              <a:rPr lang="it-IT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5E193-C05E-45D9-89BB-D28323484B24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777CD-81DC-41F8-B800-C16D4812A7CF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8A226-43DC-4081-820B-A7BEF16424A7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32EF9-7C84-4EF6-B545-7A7DB68B0691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1F1DF-BE7C-4849-A321-FD3D84F478C9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EC73A-43E2-4D4F-B891-DE99DFF0ED49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4621A-4F73-4972-BC8E-9E1B04C9EA4F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37BDC-08A3-4CE9-841D-2E585A9838EB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B4517-6305-4376-BDF8-03BC6BD8CD39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946D6-9E90-4E51-A515-7DFB578306B4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5CAB3-8021-4965-9A48-19EAEC0B99EC}" type="slidenum">
              <a:rPr lang="fr-FR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F94DD-57FE-4E86-8DED-977A3ED26B9B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AD897-CFD5-473D-A368-0B2F51CCB257}" type="slidenum">
              <a:rPr lang="fr-FR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4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" pitchFamily="34" charset="0"/>
                <a:cs typeface="Arial" pitchFamily="34" charset="0"/>
              </a:rPr>
              <a:t>Header</a:t>
            </a:r>
          </a:p>
        </p:txBody>
      </p:sp>
      <p:sp>
        <p:nvSpPr>
          <p:cNvPr id="10240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0B757-B9CC-40F0-BB70-21946D290D25}" type="slidenum">
              <a:rPr lang="nl-NL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nl-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E65EC-4C17-4733-9FF1-C65892AB0B79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73FD0-873A-49D9-B72C-9CBF0FBB86C6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6C614-512E-4D08-93D9-23395C36B78C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A0ADB-5E64-45C3-9F43-1480938777D3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4BA94-B3A5-4097-83C1-5E5C00DA1938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5053E-E87B-4EC8-8B92-4758FB946B88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FAFF3-B6CD-4430-A745-EDDDC1CE4F7F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15ABE-96CD-4D72-B079-77FE9D3B898D}" type="slidenum">
              <a:rPr lang="fr-FR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480C1-8FEB-4BEB-93CE-244BCE1A6A9C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C0C2F-1E9A-4D9A-8396-3577CAFB6B0D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r>
              <a:rPr lang="es-ES_tradnl" smtClean="0">
                <a:latin typeface="Arial" pitchFamily="34" charset="0"/>
                <a:cs typeface="Arial" pitchFamily="34" charset="0"/>
              </a:rPr>
              <a:t>In addition:</a:t>
            </a:r>
          </a:p>
          <a:p>
            <a:pPr latinLnBrk="1">
              <a:spcBef>
                <a:spcPct val="0"/>
              </a:spcBef>
              <a:buFontTx/>
              <a:buChar char="•"/>
            </a:pPr>
            <a:r>
              <a:rPr lang="es-ES_tradnl" smtClean="0">
                <a:latin typeface="Arial" pitchFamily="34" charset="0"/>
                <a:cs typeface="Arial" pitchFamily="34" charset="0"/>
              </a:rPr>
              <a:t>(part of liberalization) Free entry into generation, trading &amp; retailing to promote competition</a:t>
            </a:r>
          </a:p>
          <a:p>
            <a:pPr latinLnBrk="1">
              <a:spcBef>
                <a:spcPct val="0"/>
              </a:spcBef>
              <a:buFontTx/>
              <a:buChar char="•"/>
            </a:pPr>
            <a:r>
              <a:rPr lang="es-ES_tradnl" smtClean="0">
                <a:latin typeface="Arial" pitchFamily="34" charset="0"/>
                <a:cs typeface="Arial" pitchFamily="34" charset="0"/>
              </a:rPr>
              <a:t>Reform regulation of residual monopoly segments</a:t>
            </a:r>
          </a:p>
          <a:p>
            <a:pPr latinLnBrk="1">
              <a:spcBef>
                <a:spcPct val="0"/>
              </a:spcBef>
              <a:buFontTx/>
              <a:buChar char="•"/>
            </a:pPr>
            <a:r>
              <a:rPr lang="es-ES_tradnl" smtClean="0">
                <a:latin typeface="Arial" pitchFamily="34" charset="0"/>
                <a:cs typeface="Arial" pitchFamily="34" charset="0"/>
              </a:rPr>
              <a:t>Develop efficient transmission network governance &amp; regulatory arrangements to support competitive energy markets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476BF-AC0C-42A3-9E65-126BB7E11F0B}" type="slidenum">
              <a:rPr lang="fr-FR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84B3C-CC96-42FF-946B-A81C029EA18F}" type="slidenum">
              <a:rPr lang="fr-FR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C4759-A212-4FF9-A121-6484C107339D}" type="slidenum">
              <a:rPr lang="fr-FR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041E673-386F-4F6F-8915-022032C93C6D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E7FBA-8155-42D2-B1FE-3FC1BBADE6DB}" type="slidenum">
              <a:rPr lang="it-IT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0192DD-442F-4AB1-A905-8D20E9931165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58506-1B92-45F2-8CDE-6304139607B9}" type="slidenum">
              <a:rPr lang="it-IT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D9F60-5343-400E-80A8-6EC6A0D1031F}" type="slidenum">
              <a:rPr lang="fr-FR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0D31A2E-5A05-4738-AD44-71DC3AA9AC68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1A000-3ABC-4A86-8B83-A56651477314}" type="slidenum">
              <a:rPr lang="it-IT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1446D2-F23F-48AE-BA96-0ECE9151486C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40EE0-E415-466C-B09E-FE5E80323D65}" type="slidenum">
              <a:rPr lang="it-IT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51572-1852-47E5-84DB-5661F8716267}" type="slidenum">
              <a:rPr lang="fr-FR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A8ED7-15EC-4A57-B2AD-3EBACF7C11D8}" type="slidenum">
              <a:rPr lang="fr-FR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3DC16D-6A59-4D71-A446-0F4E74F283B3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CD294-D0AA-4822-971A-C2A761000C3C}" type="slidenum">
              <a:rPr lang="it-IT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F360C84-6043-48B9-A3EF-A866CD7AEFFF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4652D-93CF-4EE7-9405-9260E3AA7C76}" type="slidenum">
              <a:rPr lang="it-IT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8C66646-BB2C-4CB9-9030-C21816B10921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05B31-9F67-493D-A258-B88886896E83}" type="slidenum">
              <a:rPr lang="it-IT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1AD5F4E-6DDE-4AD8-8531-751EDEC766E9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B1CBB-FB28-4A29-A7AB-4B89CD810A09}" type="slidenum">
              <a:rPr lang="it-IT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149D6C4-C3F9-4292-AAFE-534267EFF59E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B131-8C3C-4D9C-BF31-117DA18D03CC}" type="slidenum">
              <a:rPr lang="it-IT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EAB1314-1198-4906-BB11-A1D066671D47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89BE1-BCFE-4AE9-9DC3-CB77CC65764A}" type="slidenum">
              <a:rPr lang="it-IT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7B94851-DBEF-4CD5-856A-3F472AD14EEA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A7F08-C137-4184-97B1-793B34A6EA28}" type="slidenum">
              <a:rPr lang="it-IT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15EA43E-7AF8-4714-8070-9DC15DBD9428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55A59-442C-486C-83FE-63F55955C3B4}" type="slidenum">
              <a:rPr lang="it-IT" smtClean="0">
                <a:latin typeface="Arial" pitchFamily="34" charset="0"/>
                <a:cs typeface="Arial" pitchFamily="34" charset="0"/>
              </a:rPr>
              <a:pPr/>
              <a:t>48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88EBBCE-DC1A-488B-AA64-8FACFBA304F2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21A99-0569-48F9-AF90-27ECE12D1F19}" type="slidenum">
              <a:rPr lang="it-IT" smtClean="0">
                <a:latin typeface="Arial" pitchFamily="34" charset="0"/>
                <a:cs typeface="Arial" pitchFamily="34" charset="0"/>
              </a:rPr>
              <a:pPr/>
              <a:t>49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2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" pitchFamily="34" charset="0"/>
                <a:cs typeface="Arial" pitchFamily="34" charset="0"/>
              </a:rPr>
              <a:t>Header</a:t>
            </a:r>
          </a:p>
        </p:txBody>
      </p:sp>
      <p:sp>
        <p:nvSpPr>
          <p:cNvPr id="11469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5EE32-CBED-4625-8740-7A97BEB98D4B}" type="slidenum">
              <a:rPr lang="nl-N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nl-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50725-9F4C-4F69-8F90-AB88BE0E5F4A}" type="slidenum">
              <a:rPr lang="fr-FR" smtClean="0">
                <a:latin typeface="Arial" pitchFamily="34" charset="0"/>
                <a:cs typeface="Arial" pitchFamily="34" charset="0"/>
              </a:rPr>
              <a:pPr/>
              <a:t>50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DE394E2-D659-46E3-BA5D-64BD048D3179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BC790-F4F2-40EA-8F90-3FF21D346BCD}" type="slidenum">
              <a:rPr lang="it-IT" smtClean="0">
                <a:latin typeface="Arial" pitchFamily="34" charset="0"/>
                <a:cs typeface="Arial" pitchFamily="34" charset="0"/>
              </a:rPr>
              <a:pPr/>
              <a:t>51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16E30D0-4BAD-4945-9F9C-3DF29883F48B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EA7F1-2BCD-45F0-89CA-0DF94AF68059}" type="slidenum">
              <a:rPr lang="it-IT" smtClean="0">
                <a:latin typeface="Arial" pitchFamily="34" charset="0"/>
                <a:cs typeface="Arial" pitchFamily="34" charset="0"/>
              </a:rPr>
              <a:pPr/>
              <a:t>52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0458C9B-0316-483F-A2E4-495859054C9F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E0E02-9A50-4F87-9925-125F67AE0465}" type="slidenum">
              <a:rPr lang="it-IT" smtClean="0">
                <a:latin typeface="Arial" pitchFamily="34" charset="0"/>
                <a:cs typeface="Arial" pitchFamily="34" charset="0"/>
              </a:rPr>
              <a:pPr/>
              <a:t>54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2826AD2-2417-4BF8-A740-38F184182E58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66D9F-85F5-4013-B1D3-D2D50544B69A}" type="slidenum">
              <a:rPr lang="it-IT" smtClean="0">
                <a:latin typeface="Arial" pitchFamily="34" charset="0"/>
                <a:cs typeface="Arial" pitchFamily="34" charset="0"/>
              </a:rPr>
              <a:pPr/>
              <a:t>56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0B6677-7B7A-4706-B5E5-B3249507F928}" type="datetime1">
              <a:rPr lang="en-GB" smtClean="0">
                <a:latin typeface="Arial" pitchFamily="34" charset="0"/>
                <a:cs typeface="Arial" pitchFamily="34" charset="0"/>
              </a:rPr>
              <a:pPr/>
              <a:t>01/02/2017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46856-AD72-4E8F-BCF3-5FCF9FAD1DE2}" type="slidenum">
              <a:rPr lang="it-IT" smtClean="0">
                <a:latin typeface="Arial" pitchFamily="34" charset="0"/>
                <a:cs typeface="Arial" pitchFamily="34" charset="0"/>
              </a:rPr>
              <a:pPr/>
              <a:t>57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A5F79-60AD-4D58-B3C0-1E7EAF45B5A6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33425"/>
            <a:ext cx="4770438" cy="3578225"/>
          </a:xfrm>
          <a:ln cap="flat">
            <a:solidFill>
              <a:schemeClr val="tx1"/>
            </a:solidFill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noFill/>
          <a:ln/>
        </p:spPr>
        <p:txBody>
          <a:bodyPr lIns="102272" tIns="55329" rIns="102272" bIns="55329"/>
          <a:lstStyle/>
          <a:p>
            <a:pPr latinLnBrk="1"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E257F-BE36-4CB1-9431-CD2E4908E076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7E0A4-D23A-44E9-8A3F-D924901D88D3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D04A0-2A74-4769-B333-CD63F6FE1F65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05485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Fare clic per modificare lo stile del titolo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73463"/>
            <a:ext cx="708818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7556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3AC85-5BFE-4C7C-B2A0-537D48D03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FD5B-A21C-45B1-B7CC-B0B65977B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05563" y="274638"/>
            <a:ext cx="1982787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7959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25A1-5B56-4506-AC25-674187672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713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8638" y="1600200"/>
            <a:ext cx="7859712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B58C8-AEB8-485D-BF74-E0BBF2FC0C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1D6D-6206-49F0-B2E3-9971E9B13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665A-2AA5-426F-8BF6-7E92086AB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863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83C9-BC01-44F3-A4C9-7E3F6C37E3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49B84-14EA-4FA6-8D13-4381E8C0B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5A475-D231-4401-BF68-39CC80072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AC2A-7E38-4D79-8C04-AF79A2754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D96D-919A-404E-848B-6233ABFA8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6999-55A5-414E-8A68-1B4F61B56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spect="1" noChangeArrowheads="1"/>
          </p:cNvSpPr>
          <p:nvPr userDrawn="1"/>
        </p:nvSpPr>
        <p:spPr bwMode="auto">
          <a:xfrm rot="5400000">
            <a:off x="5207000" y="3121025"/>
            <a:ext cx="65865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FF6600"/>
                </a:solidFill>
                <a:latin typeface="Bookman Old Style" pitchFamily="18" charset="0"/>
                <a:cs typeface="Arial" charset="0"/>
              </a:rPr>
              <a:t>FSR and Loyola de Palacios Chair on Energy Policy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859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600200"/>
            <a:ext cx="78597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65850"/>
            <a:ext cx="6059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Bookman Old Style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763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E6D106F-C9B5-4C2F-9296-095C7FECE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4" name="Group 7"/>
          <p:cNvGrpSpPr>
            <a:grpSpLocks/>
          </p:cNvGrpSpPr>
          <p:nvPr userDrawn="1"/>
        </p:nvGrpSpPr>
        <p:grpSpPr bwMode="auto">
          <a:xfrm>
            <a:off x="8604250" y="0"/>
            <a:ext cx="539750" cy="6884988"/>
            <a:chOff x="336" y="3168"/>
            <a:chExt cx="3648" cy="768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C5E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Ins="234000" bIns="10800"/>
            <a:lstStyle/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8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   </a:t>
              </a:r>
              <a:r>
                <a:rPr lang="it-IT" sz="10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	</a:t>
              </a: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 rot="5400000">
            <a:off x="6035675" y="2828925"/>
            <a:ext cx="5905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600" b="1">
                <a:solidFill>
                  <a:srgbClr val="004A94"/>
                </a:solidFill>
                <a:latin typeface="Franklin Gothic Medium" pitchFamily="34" charset="0"/>
                <a:cs typeface="Arial" charset="0"/>
              </a:rPr>
              <a:t>Robert Schuman Centre for Advanced Studies</a:t>
            </a:r>
            <a:r>
              <a:rPr lang="it-IT" sz="1600">
                <a:latin typeface="Franklin Gothic Medium" pitchFamily="34" charset="0"/>
                <a:cs typeface="Arial" charset="0"/>
              </a:rPr>
              <a:t> </a:t>
            </a:r>
            <a:endParaRPr lang="en-US" sz="1600">
              <a:latin typeface="Franklin Gothic Medium" pitchFamily="34" charset="0"/>
              <a:cs typeface="Arial" charset="0"/>
            </a:endParaRPr>
          </a:p>
        </p:txBody>
      </p:sp>
      <p:grpSp>
        <p:nvGrpSpPr>
          <p:cNvPr id="1036" name="Group 18"/>
          <p:cNvGrpSpPr>
            <a:grpSpLocks/>
          </p:cNvGrpSpPr>
          <p:nvPr userDrawn="1"/>
        </p:nvGrpSpPr>
        <p:grpSpPr bwMode="auto">
          <a:xfrm>
            <a:off x="8243888" y="0"/>
            <a:ext cx="144462" cy="6884988"/>
            <a:chOff x="336" y="3168"/>
            <a:chExt cx="3648" cy="768"/>
          </a:xfrm>
        </p:grpSpPr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C5E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Ins="234000" bIns="10800"/>
            <a:lstStyle/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8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   </a:t>
              </a:r>
              <a:r>
                <a:rPr lang="it-IT" sz="10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	</a:t>
              </a: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 rIns="234000" bIns="10800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 userDrawn="1"/>
        </p:nvGrpSpPr>
        <p:grpSpPr bwMode="auto">
          <a:xfrm>
            <a:off x="8243888" y="6696075"/>
            <a:ext cx="900112" cy="188913"/>
            <a:chOff x="336" y="3168"/>
            <a:chExt cx="3648" cy="768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E45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        </a:t>
              </a:r>
            </a:p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</a:t>
              </a:r>
              <a:endPara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8243888" y="6308725"/>
          <a:ext cx="9001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Photo Editor Photo" r:id="rId16" imgW="5485714" imgH="2200582" progId="">
                  <p:embed/>
                </p:oleObj>
              </mc:Choice>
              <mc:Fallback>
                <p:oleObj name="Photo Editor Photo" r:id="rId16" imgW="5485714" imgH="2200582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6308725"/>
                        <a:ext cx="90011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med">
    <p:fade/>
  </p:transition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7380288" y="1412875"/>
            <a:ext cx="1763712" cy="5445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12776"/>
            <a:ext cx="8496944" cy="175790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Power </a:t>
            </a:r>
            <a:r>
              <a:rPr lang="en-US" sz="3200" dirty="0" smtClean="0"/>
              <a:t>industry: </a:t>
            </a:r>
            <a:br>
              <a:rPr lang="en-US" sz="3200" dirty="0" smtClean="0"/>
            </a:br>
            <a:r>
              <a:rPr lang="en-US" sz="3200" dirty="0" smtClean="0"/>
              <a:t>From Regulation to Market… </a:t>
            </a:r>
            <a:br>
              <a:rPr lang="en-US" sz="3200" dirty="0" smtClean="0"/>
            </a:br>
            <a:r>
              <a:rPr lang="en-US" sz="3200" dirty="0" smtClean="0"/>
              <a:t>&amp; back to Regulation</a:t>
            </a:r>
            <a:endParaRPr lang="en-US" sz="3200" dirty="0" smtClean="0"/>
          </a:p>
        </p:txBody>
      </p: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0" y="260350"/>
            <a:ext cx="309563" cy="647700"/>
            <a:chOff x="336" y="3168"/>
            <a:chExt cx="3648" cy="768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C5E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" name="Line 7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77" name="Line 8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78" name="Line 9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79" name="Line 10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61950" y="188913"/>
          <a:ext cx="19780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Photo Editor Photo" r:id="rId4" imgW="5485714" imgH="2200582" progId="">
                  <p:embed/>
                </p:oleObj>
              </mc:Choice>
              <mc:Fallback>
                <p:oleObj name="Photo Editor Photo" r:id="rId4" imgW="5485714" imgH="220058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188913"/>
                        <a:ext cx="1978025" cy="7921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6" name="Group 13"/>
          <p:cNvGrpSpPr>
            <a:grpSpLocks/>
          </p:cNvGrpSpPr>
          <p:nvPr/>
        </p:nvGrpSpPr>
        <p:grpSpPr bwMode="auto">
          <a:xfrm>
            <a:off x="2389188" y="260350"/>
            <a:ext cx="6754812" cy="647700"/>
            <a:chOff x="336" y="3168"/>
            <a:chExt cx="3648" cy="768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C5E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Ins="234000" bIns="10800"/>
            <a:lstStyle/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8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   </a:t>
              </a:r>
              <a:r>
                <a:rPr lang="it-IT" sz="1000" b="1">
                  <a:solidFill>
                    <a:schemeClr val="bg1"/>
                  </a:solidFill>
                  <a:latin typeface="Franklin Gothic Medium" pitchFamily="34" charset="0"/>
                  <a:cs typeface="Arial" charset="0"/>
                </a:rPr>
                <a:t>	</a:t>
              </a:r>
            </a:p>
            <a:p>
              <a:pPr algn="r">
                <a:defRPr/>
              </a:pPr>
              <a:r>
                <a:rPr lang="en-GB" sz="1600" b="1">
                  <a:solidFill>
                    <a:srgbClr val="004A94"/>
                  </a:solidFill>
                  <a:latin typeface="Franklin Gothic Medium" pitchFamily="34" charset="0"/>
                  <a:cs typeface="Arial" charset="0"/>
                </a:rPr>
                <a:t>Robert Schuman Centre for Advanced Studies</a:t>
              </a:r>
              <a:r>
                <a:rPr lang="it-IT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</a:t>
              </a:r>
              <a:r>
                <a:rPr lang="it-IT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                       </a:t>
              </a:r>
            </a:p>
          </p:txBody>
        </p:sp>
        <p:sp>
          <p:nvSpPr>
            <p:cNvPr id="2071" name="Line 15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 rIns="234000" bIns="10800"/>
            <a:lstStyle/>
            <a:p>
              <a:endParaRPr lang="fr-FR"/>
            </a:p>
          </p:txBody>
        </p:sp>
        <p:sp>
          <p:nvSpPr>
            <p:cNvPr id="2072" name="Line 16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 rIns="234000" bIns="10800"/>
            <a:lstStyle/>
            <a:p>
              <a:endParaRPr lang="fr-FR"/>
            </a:p>
          </p:txBody>
        </p:sp>
        <p:sp>
          <p:nvSpPr>
            <p:cNvPr id="2073" name="Line 17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 rIns="234000" bIns="10800"/>
            <a:lstStyle/>
            <a:p>
              <a:endParaRPr lang="fr-FR"/>
            </a:p>
          </p:txBody>
        </p:sp>
        <p:sp>
          <p:nvSpPr>
            <p:cNvPr id="2074" name="Line 18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 rIns="234000" bIns="10800"/>
            <a:lstStyle/>
            <a:p>
              <a:endParaRPr lang="fr-FR"/>
            </a:p>
          </p:txBody>
        </p:sp>
      </p:grpSp>
      <p:grpSp>
        <p:nvGrpSpPr>
          <p:cNvPr id="2058" name="Group 21"/>
          <p:cNvGrpSpPr>
            <a:grpSpLocks/>
          </p:cNvGrpSpPr>
          <p:nvPr/>
        </p:nvGrpSpPr>
        <p:grpSpPr bwMode="auto">
          <a:xfrm>
            <a:off x="2411413" y="6669088"/>
            <a:ext cx="6732587" cy="188912"/>
            <a:chOff x="336" y="3168"/>
            <a:chExt cx="3648" cy="768"/>
          </a:xfrm>
        </p:grpSpPr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E45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        </a:t>
              </a:r>
            </a:p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</a:t>
              </a:r>
              <a:endPara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066" name="Line 23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Line 24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Line 25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9" name="Line 26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059" name="Group 27"/>
          <p:cNvGrpSpPr>
            <a:grpSpLocks/>
          </p:cNvGrpSpPr>
          <p:nvPr/>
        </p:nvGrpSpPr>
        <p:grpSpPr bwMode="auto">
          <a:xfrm>
            <a:off x="0" y="6665913"/>
            <a:ext cx="304800" cy="192087"/>
            <a:chOff x="336" y="3168"/>
            <a:chExt cx="3648" cy="768"/>
          </a:xfrm>
        </p:grpSpPr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336" y="3168"/>
              <a:ext cx="3648" cy="768"/>
            </a:xfrm>
            <a:prstGeom prst="rect">
              <a:avLst/>
            </a:prstGeom>
            <a:solidFill>
              <a:srgbClr val="E45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        </a:t>
              </a:r>
            </a:p>
            <a:p>
              <a:pPr algn="r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it-IT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		</a:t>
              </a:r>
              <a:endPara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061" name="Line 29"/>
            <p:cNvSpPr>
              <a:spLocks noChangeShapeType="1"/>
            </p:cNvSpPr>
            <p:nvPr/>
          </p:nvSpPr>
          <p:spPr bwMode="auto">
            <a:xfrm>
              <a:off x="336" y="3168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Line 30"/>
            <p:cNvSpPr>
              <a:spLocks noChangeShapeType="1"/>
            </p:cNvSpPr>
            <p:nvPr/>
          </p:nvSpPr>
          <p:spPr bwMode="auto">
            <a:xfrm>
              <a:off x="336" y="3936"/>
              <a:ext cx="3648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" name="Line 31"/>
            <p:cNvSpPr>
              <a:spLocks noChangeShapeType="1"/>
            </p:cNvSpPr>
            <p:nvPr/>
          </p:nvSpPr>
          <p:spPr bwMode="auto">
            <a:xfrm>
              <a:off x="336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" name="Line 32"/>
            <p:cNvSpPr>
              <a:spLocks noChangeShapeType="1"/>
            </p:cNvSpPr>
            <p:nvPr/>
          </p:nvSpPr>
          <p:spPr bwMode="auto">
            <a:xfrm>
              <a:off x="3984" y="3168"/>
              <a:ext cx="0" cy="76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1341987" y="3367087"/>
            <a:ext cx="6400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3500" eaLnBrk="1" hangingPunct="1">
              <a:defRPr/>
            </a:pPr>
            <a:r>
              <a:rPr lang="en-US" sz="1800" b="1" dirty="0" err="1" smtClean="0"/>
              <a:t>Yannick</a:t>
            </a:r>
            <a:r>
              <a:rPr lang="en-US" sz="1800" b="1" dirty="0" smtClean="0"/>
              <a:t> Perez* &amp; Jean-Michel </a:t>
            </a:r>
            <a:r>
              <a:rPr lang="en-US" sz="1800" b="1" dirty="0" err="1" smtClean="0"/>
              <a:t>Glachant</a:t>
            </a:r>
            <a:r>
              <a:rPr lang="en-US" sz="1800" b="1" dirty="0" smtClean="0"/>
              <a:t>**</a:t>
            </a:r>
            <a:endParaRPr lang="en-US" sz="1800" b="1" dirty="0"/>
          </a:p>
          <a:p>
            <a:pPr marL="63500" eaLnBrk="1" hangingPunct="1">
              <a:defRPr/>
            </a:pPr>
            <a:endParaRPr lang="en-US" sz="1800" b="1" dirty="0" smtClean="0"/>
          </a:p>
          <a:p>
            <a:pPr marL="63500" eaLnBrk="1" hangingPunct="1">
              <a:defRPr/>
            </a:pPr>
            <a:r>
              <a:rPr lang="en-US" sz="1800" i="1" dirty="0"/>
              <a:t>*</a:t>
            </a:r>
            <a:r>
              <a:rPr lang="en-US" sz="1800" i="1" dirty="0" err="1" smtClean="0"/>
              <a:t>CentraleSupélec</a:t>
            </a:r>
            <a:r>
              <a:rPr lang="en-US" sz="1800" i="1" dirty="0" smtClean="0"/>
              <a:t>, &amp; </a:t>
            </a:r>
            <a:r>
              <a:rPr lang="en-US" sz="1800" i="1" dirty="0" err="1" smtClean="0"/>
              <a:t>Université</a:t>
            </a:r>
            <a:r>
              <a:rPr lang="en-US" sz="1800" i="1" dirty="0" smtClean="0"/>
              <a:t> Paris-</a:t>
            </a:r>
            <a:r>
              <a:rPr lang="en-US" sz="1800" i="1" dirty="0" err="1" smtClean="0"/>
              <a:t>Sud</a:t>
            </a:r>
            <a:endParaRPr lang="en-US" sz="1800" i="1" dirty="0" smtClean="0"/>
          </a:p>
          <a:p>
            <a:pPr marL="63500" eaLnBrk="1" hangingPunct="1">
              <a:defRPr/>
            </a:pPr>
            <a:r>
              <a:rPr lang="en-US" sz="1800" i="1" dirty="0" smtClean="0"/>
              <a:t>yannick.perez@u-psud.fr </a:t>
            </a:r>
            <a:endParaRPr lang="en-US" sz="1800" i="1" dirty="0" smtClean="0"/>
          </a:p>
          <a:p>
            <a:pPr marL="63500" eaLnBrk="1" hangingPunct="1">
              <a:defRPr/>
            </a:pPr>
            <a:endParaRPr lang="en-US" sz="2000" i="1" dirty="0" smtClean="0"/>
          </a:p>
          <a:p>
            <a:pPr marL="63500" eaLnBrk="1" hangingPunct="1">
              <a:defRPr/>
            </a:pPr>
            <a:r>
              <a:rPr lang="en-US" sz="1800" i="1" dirty="0" smtClean="0"/>
              <a:t>**Florence School of Regulation</a:t>
            </a:r>
          </a:p>
          <a:p>
            <a:pPr marL="63500" eaLnBrk="1" hangingPunct="1">
              <a:defRPr/>
            </a:pPr>
            <a:r>
              <a:rPr lang="en-US" sz="1800" i="1" dirty="0" smtClean="0"/>
              <a:t>Jean-michel.glachant@eui.eu</a:t>
            </a:r>
            <a:endParaRPr lang="en-US" sz="1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67544" y="6125234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Energy Regulation Training – Indian Ocean,  6-8 February 2017</a:t>
            </a:r>
            <a:r>
              <a:rPr lang="fr-FR" dirty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DA129-5F28-4B5A-A6EE-E2D252B93B2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51" name="Freeform 2" descr="5%"/>
          <p:cNvSpPr>
            <a:spLocks/>
          </p:cNvSpPr>
          <p:nvPr/>
        </p:nvSpPr>
        <p:spPr bwMode="auto">
          <a:xfrm>
            <a:off x="5451475" y="1700213"/>
            <a:ext cx="3552825" cy="3817937"/>
          </a:xfrm>
          <a:custGeom>
            <a:avLst/>
            <a:gdLst>
              <a:gd name="T0" fmla="*/ 0 w 2425"/>
              <a:gd name="T1" fmla="*/ 2147483647 h 2405"/>
              <a:gd name="T2" fmla="*/ 0 w 2425"/>
              <a:gd name="T3" fmla="*/ 2147483647 h 2405"/>
              <a:gd name="T4" fmla="*/ 2004799737 w 2425"/>
              <a:gd name="T5" fmla="*/ 2147483647 h 2405"/>
              <a:gd name="T6" fmla="*/ 2004799737 w 2425"/>
              <a:gd name="T7" fmla="*/ 2147483647 h 2405"/>
              <a:gd name="T8" fmla="*/ 2147483647 w 2425"/>
              <a:gd name="T9" fmla="*/ 2147483647 h 2405"/>
              <a:gd name="T10" fmla="*/ 2147483647 w 2425"/>
              <a:gd name="T11" fmla="*/ 0 h 2405"/>
              <a:gd name="T12" fmla="*/ 2147483647 w 2425"/>
              <a:gd name="T13" fmla="*/ 0 h 2405"/>
              <a:gd name="T14" fmla="*/ 2147483647 w 2425"/>
              <a:gd name="T15" fmla="*/ 2147483647 h 2405"/>
              <a:gd name="T16" fmla="*/ 0 w 2425"/>
              <a:gd name="T17" fmla="*/ 2147483647 h 24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25"/>
              <a:gd name="T28" fmla="*/ 0 h 2405"/>
              <a:gd name="T29" fmla="*/ 2425 w 2425"/>
              <a:gd name="T30" fmla="*/ 2405 h 24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25" h="2405">
                <a:moveTo>
                  <a:pt x="0" y="856"/>
                </a:moveTo>
                <a:lnTo>
                  <a:pt x="0" y="1571"/>
                </a:lnTo>
                <a:lnTo>
                  <a:pt x="934" y="1571"/>
                </a:lnTo>
                <a:lnTo>
                  <a:pt x="934" y="2405"/>
                </a:lnTo>
                <a:lnTo>
                  <a:pt x="2425" y="2404"/>
                </a:lnTo>
                <a:lnTo>
                  <a:pt x="2425" y="0"/>
                </a:lnTo>
                <a:lnTo>
                  <a:pt x="1336" y="0"/>
                </a:lnTo>
                <a:lnTo>
                  <a:pt x="1336" y="862"/>
                </a:lnTo>
                <a:lnTo>
                  <a:pt x="0" y="856"/>
                </a:lnTo>
                <a:close/>
              </a:path>
            </a:pathLst>
          </a:custGeom>
          <a:pattFill prst="pct5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7859713" cy="1143000"/>
          </a:xfrm>
        </p:spPr>
        <p:txBody>
          <a:bodyPr/>
          <a:lstStyle/>
          <a:p>
            <a:r>
              <a:rPr lang="en-US" dirty="0" smtClean="0"/>
              <a:t>Model 2: Purchasing agency </a:t>
            </a:r>
            <a:r>
              <a:rPr lang="en-US" i="1" dirty="0" smtClean="0"/>
              <a:t>(single buyer)</a:t>
            </a: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84213" y="1844675"/>
            <a:ext cx="823912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IPP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095375" y="3306763"/>
            <a:ext cx="2495550" cy="674687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Single buyer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276225" y="4578350"/>
            <a:ext cx="1992313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276225" y="5778500"/>
            <a:ext cx="1992313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27657" name="AutoShape 8"/>
          <p:cNvCxnSpPr>
            <a:cxnSpLocks noChangeShapeType="1"/>
            <a:stCxn id="27654" idx="2"/>
            <a:endCxn id="27655" idx="0"/>
          </p:cNvCxnSpPr>
          <p:nvPr/>
        </p:nvCxnSpPr>
        <p:spPr bwMode="auto">
          <a:xfrm flipH="1">
            <a:off x="1271588" y="3995738"/>
            <a:ext cx="1071562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58" name="AutoShape 9"/>
          <p:cNvCxnSpPr>
            <a:cxnSpLocks noChangeShapeType="1"/>
            <a:stCxn id="27655" idx="2"/>
            <a:endCxn id="27656" idx="0"/>
          </p:cNvCxnSpPr>
          <p:nvPr/>
        </p:nvCxnSpPr>
        <p:spPr bwMode="auto">
          <a:xfrm>
            <a:off x="1271588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59" name="AutoShape 10"/>
          <p:cNvCxnSpPr>
            <a:cxnSpLocks noChangeShapeType="1"/>
            <a:stCxn id="27654" idx="3"/>
            <a:endCxn id="27670" idx="1"/>
          </p:cNvCxnSpPr>
          <p:nvPr/>
        </p:nvCxnSpPr>
        <p:spPr bwMode="auto">
          <a:xfrm>
            <a:off x="3603625" y="3644900"/>
            <a:ext cx="19605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1933575" y="1844675"/>
            <a:ext cx="822325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IPP</a:t>
            </a:r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3171825" y="1844675"/>
            <a:ext cx="823913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IPP</a:t>
            </a:r>
          </a:p>
        </p:txBody>
      </p:sp>
      <p:cxnSp>
        <p:nvCxnSpPr>
          <p:cNvPr id="27662" name="AutoShape 13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>
            <a:off x="1095375" y="2533650"/>
            <a:ext cx="1247775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3" name="AutoShape 14"/>
          <p:cNvCxnSpPr>
            <a:cxnSpLocks noChangeShapeType="1"/>
            <a:stCxn id="27660" idx="2"/>
            <a:endCxn id="27654" idx="0"/>
          </p:cNvCxnSpPr>
          <p:nvPr/>
        </p:nvCxnSpPr>
        <p:spPr bwMode="auto">
          <a:xfrm flipH="1">
            <a:off x="2343150" y="2533650"/>
            <a:ext cx="1588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4" name="AutoShape 15"/>
          <p:cNvCxnSpPr>
            <a:cxnSpLocks noChangeShapeType="1"/>
            <a:stCxn id="27661" idx="2"/>
            <a:endCxn id="27654" idx="0"/>
          </p:cNvCxnSpPr>
          <p:nvPr/>
        </p:nvCxnSpPr>
        <p:spPr bwMode="auto">
          <a:xfrm flipH="1">
            <a:off x="2343150" y="2533650"/>
            <a:ext cx="1241425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5" name="Rectangle 16"/>
          <p:cNvSpPr>
            <a:spLocks noChangeArrowheads="1"/>
          </p:cNvSpPr>
          <p:nvPr/>
        </p:nvSpPr>
        <p:spPr bwMode="auto">
          <a:xfrm>
            <a:off x="2416175" y="4578350"/>
            <a:ext cx="1993900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27666" name="Rectangle 17"/>
          <p:cNvSpPr>
            <a:spLocks noChangeArrowheads="1"/>
          </p:cNvSpPr>
          <p:nvPr/>
        </p:nvSpPr>
        <p:spPr bwMode="auto">
          <a:xfrm>
            <a:off x="2416175" y="5778500"/>
            <a:ext cx="1993900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27667" name="AutoShape 18"/>
          <p:cNvCxnSpPr>
            <a:cxnSpLocks noChangeShapeType="1"/>
            <a:stCxn id="27654" idx="2"/>
            <a:endCxn id="27665" idx="0"/>
          </p:cNvCxnSpPr>
          <p:nvPr/>
        </p:nvCxnSpPr>
        <p:spPr bwMode="auto">
          <a:xfrm>
            <a:off x="2343150" y="3995738"/>
            <a:ext cx="1069975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8" name="AutoShape 19"/>
          <p:cNvCxnSpPr>
            <a:cxnSpLocks noChangeShapeType="1"/>
            <a:stCxn id="27665" idx="2"/>
            <a:endCxn id="27666" idx="0"/>
          </p:cNvCxnSpPr>
          <p:nvPr/>
        </p:nvCxnSpPr>
        <p:spPr bwMode="auto">
          <a:xfrm>
            <a:off x="3413125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5167313" y="1844675"/>
            <a:ext cx="823912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IPP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5576888" y="3306763"/>
            <a:ext cx="2495550" cy="674687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Single buyer</a:t>
            </a:r>
          </a:p>
        </p:txBody>
      </p:sp>
      <p:sp>
        <p:nvSpPr>
          <p:cNvPr id="27671" name="Rectangle 22"/>
          <p:cNvSpPr>
            <a:spLocks noChangeArrowheads="1"/>
          </p:cNvSpPr>
          <p:nvPr/>
        </p:nvSpPr>
        <p:spPr bwMode="auto">
          <a:xfrm>
            <a:off x="4757738" y="4578350"/>
            <a:ext cx="1993900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4757738" y="5778500"/>
            <a:ext cx="1993900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27673" name="AutoShape 24"/>
          <p:cNvCxnSpPr>
            <a:cxnSpLocks noChangeShapeType="1"/>
            <a:stCxn id="27670" idx="2"/>
            <a:endCxn id="27671" idx="0"/>
          </p:cNvCxnSpPr>
          <p:nvPr/>
        </p:nvCxnSpPr>
        <p:spPr bwMode="auto">
          <a:xfrm flipH="1">
            <a:off x="5754688" y="3995738"/>
            <a:ext cx="1071562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4" name="AutoShape 25"/>
          <p:cNvCxnSpPr>
            <a:cxnSpLocks noChangeShapeType="1"/>
            <a:stCxn id="27671" idx="2"/>
            <a:endCxn id="27672" idx="0"/>
          </p:cNvCxnSpPr>
          <p:nvPr/>
        </p:nvCxnSpPr>
        <p:spPr bwMode="auto">
          <a:xfrm>
            <a:off x="5754688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6415088" y="1844675"/>
            <a:ext cx="823912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IPP</a:t>
            </a:r>
          </a:p>
        </p:txBody>
      </p:sp>
      <p:cxnSp>
        <p:nvCxnSpPr>
          <p:cNvPr id="27676" name="AutoShape 27"/>
          <p:cNvCxnSpPr>
            <a:cxnSpLocks noChangeShapeType="1"/>
            <a:stCxn id="27669" idx="2"/>
            <a:endCxn id="27670" idx="0"/>
          </p:cNvCxnSpPr>
          <p:nvPr/>
        </p:nvCxnSpPr>
        <p:spPr bwMode="auto">
          <a:xfrm>
            <a:off x="5578475" y="2533650"/>
            <a:ext cx="1247775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7" name="AutoShape 28"/>
          <p:cNvCxnSpPr>
            <a:cxnSpLocks noChangeShapeType="1"/>
            <a:stCxn id="27675" idx="2"/>
            <a:endCxn id="27670" idx="0"/>
          </p:cNvCxnSpPr>
          <p:nvPr/>
        </p:nvCxnSpPr>
        <p:spPr bwMode="auto">
          <a:xfrm flipH="1">
            <a:off x="6826250" y="2533650"/>
            <a:ext cx="1588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8" name="Rectangle 29"/>
          <p:cNvSpPr>
            <a:spLocks noChangeArrowheads="1"/>
          </p:cNvSpPr>
          <p:nvPr/>
        </p:nvSpPr>
        <p:spPr bwMode="auto">
          <a:xfrm>
            <a:off x="6899275" y="4578350"/>
            <a:ext cx="1992313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6899275" y="5778500"/>
            <a:ext cx="1992313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27680" name="AutoShape 31"/>
          <p:cNvCxnSpPr>
            <a:cxnSpLocks noChangeShapeType="1"/>
            <a:stCxn id="27670" idx="2"/>
            <a:endCxn id="27678" idx="0"/>
          </p:cNvCxnSpPr>
          <p:nvPr/>
        </p:nvCxnSpPr>
        <p:spPr bwMode="auto">
          <a:xfrm>
            <a:off x="6826250" y="3995738"/>
            <a:ext cx="1069975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1" name="AutoShape 32"/>
          <p:cNvCxnSpPr>
            <a:cxnSpLocks noChangeShapeType="1"/>
            <a:stCxn id="27678" idx="2"/>
            <a:endCxn id="27679" idx="0"/>
          </p:cNvCxnSpPr>
          <p:nvPr/>
        </p:nvCxnSpPr>
        <p:spPr bwMode="auto">
          <a:xfrm>
            <a:off x="7896225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7600950" y="1844675"/>
            <a:ext cx="1262063" cy="1008063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Own</a:t>
            </a:r>
          </a:p>
          <a:p>
            <a:r>
              <a:rPr lang="es-ES"/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3677261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C9201-BEBE-4214-9913-B908E4717DC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74638"/>
            <a:ext cx="7859713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2: Purchasing agency</a:t>
            </a:r>
            <a:br>
              <a:rPr lang="en-US" dirty="0"/>
            </a:br>
            <a:r>
              <a:rPr lang="en-US" dirty="0"/>
              <a:t>Description (1)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57325"/>
            <a:ext cx="7929562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Less vertical integration than model 1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Independent Power Producers (IPPs) compete </a:t>
            </a:r>
            <a:r>
              <a:rPr lang="en-US" sz="2400" dirty="0" smtClean="0"/>
              <a:t>(or collude) to </a:t>
            </a:r>
            <a:r>
              <a:rPr lang="en-US" sz="2400" dirty="0" smtClean="0"/>
              <a:t>sell to the single purchasing agency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competition (e.g. bids) in construction, operation &amp; negotiation of contracts (PPAs) with the single buyer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mandatory purchase at “avoided cost” (questionable)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Purchasing agency </a:t>
            </a:r>
            <a:r>
              <a:rPr lang="en-US" sz="2400" dirty="0" smtClean="0"/>
              <a:t>(= Public Policy) is </a:t>
            </a:r>
            <a:r>
              <a:rPr lang="en-US" sz="2400" dirty="0" smtClean="0"/>
              <a:t>responsible for generation adequacy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Limited economic incentives in </a:t>
            </a:r>
            <a:r>
              <a:rPr lang="en-US" sz="2400" dirty="0" smtClean="0"/>
              <a:t>“LT credible” PPA </a:t>
            </a:r>
            <a:r>
              <a:rPr lang="en-US" sz="2400" dirty="0" smtClean="0"/>
              <a:t>contracts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availability payments, indexation of variable costs</a:t>
            </a:r>
          </a:p>
        </p:txBody>
      </p:sp>
    </p:spTree>
    <p:extLst>
      <p:ext uri="{BB962C8B-B14F-4D97-AF65-F5344CB8AC3E}">
        <p14:creationId xmlns:p14="http://schemas.microsoft.com/office/powerpoint/2010/main" val="27699341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890F6-2181-43CB-8B17-287799B49ED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2: Purchasing agency</a:t>
            </a:r>
            <a:br>
              <a:rPr lang="en-US" dirty="0"/>
            </a:br>
            <a:r>
              <a:rPr lang="en-US" dirty="0"/>
              <a:t>Description (2)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00200"/>
            <a:ext cx="7715250" cy="4900613"/>
          </a:xfrm>
        </p:spPr>
        <p:txBody>
          <a:bodyPr/>
          <a:lstStyle/>
          <a:p>
            <a:r>
              <a:rPr lang="en-US" sz="2800" dirty="0" smtClean="0"/>
              <a:t>Cost-of-service, PPA contracts &amp; social policy obligations </a:t>
            </a:r>
            <a:r>
              <a:rPr lang="en-US" sz="2800" dirty="0" smtClean="0">
                <a:sym typeface="Wingdings" pitchFamily="2" charset="2"/>
              </a:rPr>
              <a:t> regulated tariff</a:t>
            </a:r>
          </a:p>
          <a:p>
            <a:r>
              <a:rPr lang="en-US" sz="2800" dirty="0" smtClean="0">
                <a:sym typeface="Wingdings" pitchFamily="2" charset="2"/>
              </a:rPr>
              <a:t>Wholesale transactions: as in model 1. IPPs do not have retail access</a:t>
            </a:r>
          </a:p>
          <a:p>
            <a:r>
              <a:rPr lang="en-US" sz="2800" dirty="0" smtClean="0">
                <a:sym typeface="Wingdings" pitchFamily="2" charset="2"/>
              </a:rPr>
              <a:t>Purchasing agency (via consumers’ tariffs) </a:t>
            </a:r>
            <a:r>
              <a:rPr lang="en-US" sz="2800" dirty="0" smtClean="0">
                <a:sym typeface="Wingdings" pitchFamily="2" charset="2"/>
              </a:rPr>
              <a:t>puts the </a:t>
            </a:r>
            <a:r>
              <a:rPr lang="en-US" sz="2800" dirty="0" smtClean="0">
                <a:sym typeface="Wingdings" pitchFamily="2" charset="2"/>
              </a:rPr>
              <a:t>generators’ risk in the PPA contracts</a:t>
            </a:r>
          </a:p>
          <a:p>
            <a:r>
              <a:rPr lang="en-US" sz="2800" dirty="0" smtClean="0">
                <a:sym typeface="Wingdings" pitchFamily="2" charset="2"/>
              </a:rPr>
              <a:t>Independence of the purchasing agency becomes a critical issue (economic </a:t>
            </a:r>
            <a:r>
              <a:rPr lang="en-US" sz="2800" dirty="0" smtClean="0">
                <a:sym typeface="Wingdings" pitchFamily="2" charset="2"/>
              </a:rPr>
              <a:t>dispatch &amp; political friendliness: US/ Chinese case)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0601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77AC2-B8D3-4E62-90A3-F850329B87C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2: Purchasing agency</a:t>
            </a:r>
            <a:br>
              <a:rPr lang="en-US" dirty="0"/>
            </a:br>
            <a:r>
              <a:rPr lang="en-US" dirty="0"/>
              <a:t>Comments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00188"/>
            <a:ext cx="7786688" cy="507208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Some competition on the generation side, while the purchasing agency keeps centralized strategic control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Typical drawbacks of centralized planning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Risk of IPPs is passed to consumers </a:t>
            </a:r>
            <a:r>
              <a:rPr lang="en-US" sz="2400" dirty="0">
                <a:sym typeface="Wingdings" pitchFamily="2" charset="2"/>
              </a:rPr>
              <a:t> lower capital costs &amp; easier to raise capital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ym typeface="Wingdings" pitchFamily="2" charset="2"/>
              </a:rPr>
              <a:t>Exquisite control of PPA contracts is needed (corruption)</a:t>
            </a:r>
          </a:p>
        </p:txBody>
      </p:sp>
    </p:spTree>
    <p:extLst>
      <p:ext uri="{BB962C8B-B14F-4D97-AF65-F5344CB8AC3E}">
        <p14:creationId xmlns:p14="http://schemas.microsoft.com/office/powerpoint/2010/main" val="7439211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89406-E4A8-410A-A89B-766D81E1B12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28600"/>
            <a:ext cx="8280400" cy="968375"/>
          </a:xfrm>
        </p:spPr>
        <p:txBody>
          <a:bodyPr/>
          <a:lstStyle/>
          <a:p>
            <a:r>
              <a:rPr lang="en-US" dirty="0" smtClean="0"/>
              <a:t>Model 3: Wholesale competition</a:t>
            </a:r>
            <a:endParaRPr lang="es-ES" dirty="0" smtClean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000250" y="1643063"/>
            <a:ext cx="1322388" cy="674687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2873375" y="3105150"/>
            <a:ext cx="2495550" cy="674688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Wholesale market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2054225" y="4376738"/>
            <a:ext cx="1993900" cy="674687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2054225" y="5576888"/>
            <a:ext cx="1993900" cy="674687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31752" name="AutoShape 7"/>
          <p:cNvCxnSpPr>
            <a:cxnSpLocks noChangeShapeType="1"/>
            <a:stCxn id="31749" idx="2"/>
            <a:endCxn id="31750" idx="0"/>
          </p:cNvCxnSpPr>
          <p:nvPr/>
        </p:nvCxnSpPr>
        <p:spPr bwMode="auto">
          <a:xfrm flipH="1">
            <a:off x="3051175" y="3794125"/>
            <a:ext cx="1071563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3" name="AutoShape 8"/>
          <p:cNvCxnSpPr>
            <a:cxnSpLocks noChangeShapeType="1"/>
            <a:stCxn id="31750" idx="2"/>
            <a:endCxn id="31751" idx="0"/>
          </p:cNvCxnSpPr>
          <p:nvPr/>
        </p:nvCxnSpPr>
        <p:spPr bwMode="auto">
          <a:xfrm>
            <a:off x="3051175" y="50657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3470275" y="1643063"/>
            <a:ext cx="1322388" cy="674687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4932363" y="1643063"/>
            <a:ext cx="1322387" cy="674687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cxnSp>
        <p:nvCxnSpPr>
          <p:cNvPr id="31756" name="AutoShape 11"/>
          <p:cNvCxnSpPr>
            <a:cxnSpLocks noChangeShapeType="1"/>
            <a:stCxn id="31748" idx="2"/>
            <a:endCxn id="31749" idx="0"/>
          </p:cNvCxnSpPr>
          <p:nvPr/>
        </p:nvCxnSpPr>
        <p:spPr bwMode="auto">
          <a:xfrm>
            <a:off x="2660650" y="2332038"/>
            <a:ext cx="1462088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7" name="AutoShape 12"/>
          <p:cNvCxnSpPr>
            <a:cxnSpLocks noChangeShapeType="1"/>
            <a:stCxn id="31754" idx="2"/>
            <a:endCxn id="31749" idx="0"/>
          </p:cNvCxnSpPr>
          <p:nvPr/>
        </p:nvCxnSpPr>
        <p:spPr bwMode="auto">
          <a:xfrm flipH="1">
            <a:off x="4122738" y="2332038"/>
            <a:ext cx="7937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8" name="AutoShape 13"/>
          <p:cNvCxnSpPr>
            <a:cxnSpLocks noChangeShapeType="1"/>
            <a:stCxn id="31755" idx="2"/>
            <a:endCxn id="31749" idx="0"/>
          </p:cNvCxnSpPr>
          <p:nvPr/>
        </p:nvCxnSpPr>
        <p:spPr bwMode="auto">
          <a:xfrm flipH="1">
            <a:off x="4122738" y="2332038"/>
            <a:ext cx="1471612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4195763" y="4376738"/>
            <a:ext cx="1992312" cy="674687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4195763" y="5576888"/>
            <a:ext cx="1992312" cy="674687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</a:t>
            </a:r>
          </a:p>
        </p:txBody>
      </p:sp>
      <p:cxnSp>
        <p:nvCxnSpPr>
          <p:cNvPr id="31761" name="AutoShape 16"/>
          <p:cNvCxnSpPr>
            <a:cxnSpLocks noChangeShapeType="1"/>
            <a:stCxn id="31749" idx="2"/>
            <a:endCxn id="31759" idx="0"/>
          </p:cNvCxnSpPr>
          <p:nvPr/>
        </p:nvCxnSpPr>
        <p:spPr bwMode="auto">
          <a:xfrm>
            <a:off x="4122738" y="3794125"/>
            <a:ext cx="1069975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2" name="AutoShape 17"/>
          <p:cNvCxnSpPr>
            <a:cxnSpLocks noChangeShapeType="1"/>
            <a:stCxn id="31759" idx="2"/>
            <a:endCxn id="31760" idx="0"/>
          </p:cNvCxnSpPr>
          <p:nvPr/>
        </p:nvCxnSpPr>
        <p:spPr bwMode="auto">
          <a:xfrm>
            <a:off x="5192713" y="50657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658574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82326-AEC6-4236-AB6F-692ED23CD84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28600"/>
            <a:ext cx="8001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3: Wholesale competition</a:t>
            </a:r>
            <a:br>
              <a:rPr lang="en-US" dirty="0"/>
            </a:br>
            <a:r>
              <a:rPr lang="en-US" dirty="0"/>
              <a:t>Description (1)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00188"/>
            <a:ext cx="7929563" cy="4643437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Free transactions between distributors &amp; generators, thus sharing risks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Distributors (now multiple purchasing agencies) maintain a monopoly over final consumers </a:t>
            </a:r>
            <a:r>
              <a:rPr lang="en-US" sz="2400" dirty="0">
                <a:sym typeface="Wingdings" pitchFamily="2" charset="2"/>
              </a:rPr>
              <a:t> regulated tariffs</a:t>
            </a: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Social policy obligations must be charged via regulated tariffs</a:t>
            </a:r>
            <a:endParaRPr lang="en-US" sz="2400" dirty="0">
              <a:sym typeface="Wingdings" pitchFamily="2" charset="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No central planning of generation, free entry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Wingdings" pitchFamily="2" charset="2"/>
              </a:rPr>
              <a:t>Generation stranded costs &amp; benefits appear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0353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F0C77-2643-4795-9AA2-F52DD01C269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79295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3: Wholesale competition</a:t>
            </a:r>
            <a:br>
              <a:rPr lang="en-US" dirty="0"/>
            </a:br>
            <a:r>
              <a:rPr lang="en-US" dirty="0"/>
              <a:t>Description (2)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643063"/>
            <a:ext cx="8001000" cy="4714875"/>
          </a:xfrm>
        </p:spPr>
        <p:txBody>
          <a:bodyPr/>
          <a:lstStyle/>
          <a:p>
            <a:r>
              <a:rPr lang="en-US" sz="2400" dirty="0" smtClean="0"/>
              <a:t>Trading arrangements</a:t>
            </a:r>
          </a:p>
          <a:p>
            <a:pPr lvl="1"/>
            <a:r>
              <a:rPr lang="en-US" sz="2400" dirty="0" smtClean="0"/>
              <a:t>open access &amp; ancillary services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system operator</a:t>
            </a:r>
          </a:p>
          <a:p>
            <a:pPr lvl="1"/>
            <a:r>
              <a:rPr lang="en-US" sz="2400" dirty="0" smtClean="0"/>
              <a:t>organized markets (spot, derivatives)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market operator (not a single buyer, but an </a:t>
            </a:r>
            <a:r>
              <a:rPr lang="en-US" sz="2400" dirty="0" smtClean="0"/>
              <a:t>“auctioneer”)</a:t>
            </a:r>
            <a:endParaRPr lang="en-US" sz="2400" dirty="0" smtClean="0"/>
          </a:p>
          <a:p>
            <a:pPr lvl="1"/>
            <a:r>
              <a:rPr lang="en-US" sz="2400" dirty="0" smtClean="0"/>
              <a:t>bilateral wholesale </a:t>
            </a:r>
            <a:r>
              <a:rPr lang="en-US" sz="2400" dirty="0" smtClean="0"/>
              <a:t>contracts Generator/Supplier</a:t>
            </a:r>
            <a:endParaRPr lang="en-US" sz="2400" dirty="0" smtClean="0"/>
          </a:p>
          <a:p>
            <a:pPr lvl="1"/>
            <a:r>
              <a:rPr lang="en-US" sz="2400" dirty="0" smtClean="0"/>
              <a:t>IPPs may choose between </a:t>
            </a:r>
            <a:r>
              <a:rPr lang="en-US" sz="2400" dirty="0" smtClean="0"/>
              <a:t>bilateral contracts </a:t>
            </a:r>
            <a:r>
              <a:rPr lang="en-US" sz="2400" dirty="0" smtClean="0"/>
              <a:t>&amp; the spot market</a:t>
            </a:r>
          </a:p>
          <a:p>
            <a:pPr lvl="1"/>
            <a:r>
              <a:rPr lang="en-US" sz="2400" dirty="0" smtClean="0"/>
              <a:t>regulated network access charges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5106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3148F-22F6-4E2A-834B-89929E6F8EF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7859713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3: Wholesale competition</a:t>
            </a:r>
            <a:br>
              <a:rPr lang="en-US" dirty="0"/>
            </a:br>
            <a:r>
              <a:rPr lang="en-US" dirty="0"/>
              <a:t>Comments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00188"/>
            <a:ext cx="7859713" cy="5000646"/>
          </a:xfrm>
        </p:spPr>
        <p:txBody>
          <a:bodyPr/>
          <a:lstStyle/>
          <a:p>
            <a:r>
              <a:rPr lang="en-US" sz="2400" dirty="0" smtClean="0"/>
              <a:t>IPPs may / may not be vertically integrated with distributors (risk of self dealing)</a:t>
            </a:r>
          </a:p>
          <a:p>
            <a:r>
              <a:rPr lang="en-US" sz="2400" dirty="0" smtClean="0"/>
              <a:t>Issues of </a:t>
            </a:r>
            <a:r>
              <a:rPr lang="en-US" sz="2400" dirty="0" smtClean="0"/>
              <a:t>“market power” </a:t>
            </a:r>
            <a:r>
              <a:rPr lang="en-US" sz="2400" dirty="0" smtClean="0"/>
              <a:t>are now relevant</a:t>
            </a:r>
          </a:p>
          <a:p>
            <a:r>
              <a:rPr lang="en-US" sz="2400" dirty="0" smtClean="0"/>
              <a:t>Long term </a:t>
            </a:r>
            <a:r>
              <a:rPr lang="en-US" sz="2400" dirty="0" smtClean="0"/>
              <a:t>“security of supply” </a:t>
            </a:r>
            <a:r>
              <a:rPr lang="en-US" sz="2400" dirty="0" smtClean="0"/>
              <a:t>is in principle left to the market</a:t>
            </a:r>
          </a:p>
          <a:p>
            <a:r>
              <a:rPr lang="en-US" sz="2400" dirty="0" smtClean="0"/>
              <a:t>Strong incentive to efficiency in </a:t>
            </a:r>
            <a:r>
              <a:rPr lang="en-US" sz="2400" dirty="0" smtClean="0"/>
              <a:t>generation if real competition in wholesale market</a:t>
            </a:r>
            <a:endParaRPr lang="en-US" sz="2400" dirty="0" smtClean="0"/>
          </a:p>
          <a:p>
            <a:r>
              <a:rPr lang="en-US" sz="2400" dirty="0" smtClean="0"/>
              <a:t>Pressure </a:t>
            </a:r>
            <a:r>
              <a:rPr lang="en-US" sz="2400" dirty="0" smtClean="0"/>
              <a:t>may come from </a:t>
            </a:r>
            <a:r>
              <a:rPr lang="en-US" sz="2400" dirty="0" smtClean="0"/>
              <a:t>consumers to </a:t>
            </a:r>
            <a:r>
              <a:rPr lang="en-US" sz="2400" dirty="0" smtClean="0"/>
              <a:t>go to </a:t>
            </a:r>
            <a:r>
              <a:rPr lang="en-US" sz="2400" dirty="0" smtClean="0"/>
              <a:t>retail competition</a:t>
            </a:r>
          </a:p>
        </p:txBody>
      </p:sp>
    </p:spTree>
    <p:extLst>
      <p:ext uri="{BB962C8B-B14F-4D97-AF65-F5344CB8AC3E}">
        <p14:creationId xmlns:p14="http://schemas.microsoft.com/office/powerpoint/2010/main" val="1717124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E73FE-0DC1-413C-BDED-CAFFF5EA4D0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 flipV="1">
            <a:off x="0" y="49482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149225" y="228600"/>
            <a:ext cx="7994650" cy="968375"/>
          </a:xfrm>
        </p:spPr>
        <p:txBody>
          <a:bodyPr/>
          <a:lstStyle/>
          <a:p>
            <a:r>
              <a:rPr lang="en-US" dirty="0" smtClean="0"/>
              <a:t>4: </a:t>
            </a:r>
            <a:r>
              <a:rPr lang="en-US" dirty="0" smtClean="0"/>
              <a:t>Both Retail </a:t>
            </a:r>
            <a:r>
              <a:rPr lang="en-US" dirty="0" smtClean="0"/>
              <a:t>&amp; </a:t>
            </a:r>
            <a:r>
              <a:rPr lang="en-US" dirty="0" smtClean="0"/>
              <a:t>Wholesale </a:t>
            </a:r>
            <a:r>
              <a:rPr lang="en-US" dirty="0" smtClean="0"/>
              <a:t>competition</a:t>
            </a:r>
            <a:endParaRPr lang="es-ES" dirty="0" smtClean="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450850" y="1844675"/>
            <a:ext cx="1322388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5370513" y="3306763"/>
            <a:ext cx="2495550" cy="674687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Power Exchange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2233613" y="4578350"/>
            <a:ext cx="1992312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Supplier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2233613" y="5778500"/>
            <a:ext cx="1992312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Qualified</a:t>
            </a:r>
          </a:p>
          <a:p>
            <a:r>
              <a:rPr lang="es-ES"/>
              <a:t>consumer</a:t>
            </a:r>
          </a:p>
        </p:txBody>
      </p:sp>
      <p:cxnSp>
        <p:nvCxnSpPr>
          <p:cNvPr id="35849" name="AutoShape 8"/>
          <p:cNvCxnSpPr>
            <a:cxnSpLocks noChangeShapeType="1"/>
            <a:stCxn id="35846" idx="2"/>
            <a:endCxn id="35847" idx="0"/>
          </p:cNvCxnSpPr>
          <p:nvPr/>
        </p:nvCxnSpPr>
        <p:spPr bwMode="auto">
          <a:xfrm flipH="1">
            <a:off x="3228975" y="3995738"/>
            <a:ext cx="3390900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0" name="AutoShape 9"/>
          <p:cNvCxnSpPr>
            <a:cxnSpLocks noChangeShapeType="1"/>
            <a:stCxn id="35847" idx="2"/>
            <a:endCxn id="35848" idx="0"/>
          </p:cNvCxnSpPr>
          <p:nvPr/>
        </p:nvCxnSpPr>
        <p:spPr bwMode="auto">
          <a:xfrm>
            <a:off x="3228975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2578100" y="1844675"/>
            <a:ext cx="1320800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auto">
          <a:xfrm>
            <a:off x="5975350" y="1844675"/>
            <a:ext cx="1322388" cy="674688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Generator</a:t>
            </a:r>
          </a:p>
        </p:txBody>
      </p:sp>
      <p:cxnSp>
        <p:nvCxnSpPr>
          <p:cNvPr id="35853" name="AutoShape 12"/>
          <p:cNvCxnSpPr>
            <a:cxnSpLocks noChangeShapeType="1"/>
            <a:stCxn id="35845" idx="2"/>
            <a:endCxn id="35860" idx="0"/>
          </p:cNvCxnSpPr>
          <p:nvPr/>
        </p:nvCxnSpPr>
        <p:spPr bwMode="auto">
          <a:xfrm>
            <a:off x="1112838" y="2533650"/>
            <a:ext cx="1587" cy="2033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4" name="AutoShape 13"/>
          <p:cNvCxnSpPr>
            <a:cxnSpLocks noChangeShapeType="1"/>
            <a:stCxn id="35851" idx="2"/>
            <a:endCxn id="35846" idx="0"/>
          </p:cNvCxnSpPr>
          <p:nvPr/>
        </p:nvCxnSpPr>
        <p:spPr bwMode="auto">
          <a:xfrm>
            <a:off x="3238500" y="2533650"/>
            <a:ext cx="3381375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5" name="AutoShape 14"/>
          <p:cNvCxnSpPr>
            <a:cxnSpLocks noChangeShapeType="1"/>
            <a:stCxn id="35852" idx="2"/>
            <a:endCxn id="35846" idx="0"/>
          </p:cNvCxnSpPr>
          <p:nvPr/>
        </p:nvCxnSpPr>
        <p:spPr bwMode="auto">
          <a:xfrm flipH="1">
            <a:off x="6619875" y="2533650"/>
            <a:ext cx="17463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4949825" y="4578350"/>
            <a:ext cx="1993900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Distributor/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4949825" y="5778500"/>
            <a:ext cx="1993900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Captive</a:t>
            </a:r>
          </a:p>
          <a:p>
            <a:r>
              <a:rPr lang="es-ES"/>
              <a:t>consumer</a:t>
            </a:r>
          </a:p>
        </p:txBody>
      </p:sp>
      <p:cxnSp>
        <p:nvCxnSpPr>
          <p:cNvPr id="35858" name="AutoShape 17"/>
          <p:cNvCxnSpPr>
            <a:cxnSpLocks noChangeShapeType="1"/>
            <a:stCxn id="35846" idx="2"/>
            <a:endCxn id="35856" idx="0"/>
          </p:cNvCxnSpPr>
          <p:nvPr/>
        </p:nvCxnSpPr>
        <p:spPr bwMode="auto">
          <a:xfrm flipH="1">
            <a:off x="5946775" y="3995738"/>
            <a:ext cx="673100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9" name="AutoShape 18"/>
          <p:cNvCxnSpPr>
            <a:cxnSpLocks noChangeShapeType="1"/>
            <a:stCxn id="35856" idx="2"/>
            <a:endCxn id="35857" idx="0"/>
          </p:cNvCxnSpPr>
          <p:nvPr/>
        </p:nvCxnSpPr>
        <p:spPr bwMode="auto">
          <a:xfrm>
            <a:off x="5946775" y="5267325"/>
            <a:ext cx="0" cy="4968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119063" y="4581525"/>
            <a:ext cx="1992312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Supplier</a:t>
            </a:r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7077075" y="4581525"/>
            <a:ext cx="1992313" cy="674688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Distributor/</a:t>
            </a:r>
            <a:br>
              <a:rPr lang="es-ES"/>
            </a:br>
            <a:r>
              <a:rPr lang="es-ES"/>
              <a:t>Retailer</a:t>
            </a:r>
          </a:p>
        </p:txBody>
      </p:sp>
      <p:sp>
        <p:nvSpPr>
          <p:cNvPr id="35862" name="Rectangle 21"/>
          <p:cNvSpPr>
            <a:spLocks noChangeArrowheads="1"/>
          </p:cNvSpPr>
          <p:nvPr/>
        </p:nvSpPr>
        <p:spPr bwMode="auto">
          <a:xfrm>
            <a:off x="119063" y="5781675"/>
            <a:ext cx="1992312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Qualified</a:t>
            </a:r>
          </a:p>
          <a:p>
            <a:r>
              <a:rPr lang="es-ES"/>
              <a:t>consumer</a:t>
            </a:r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7077075" y="5781675"/>
            <a:ext cx="1992313" cy="674688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Captive</a:t>
            </a:r>
          </a:p>
          <a:p>
            <a:r>
              <a:rPr lang="es-ES"/>
              <a:t>consumer</a:t>
            </a:r>
          </a:p>
        </p:txBody>
      </p:sp>
      <p:cxnSp>
        <p:nvCxnSpPr>
          <p:cNvPr id="35864" name="AutoShape 23"/>
          <p:cNvCxnSpPr>
            <a:cxnSpLocks noChangeShapeType="1"/>
            <a:stCxn id="35845" idx="2"/>
            <a:endCxn id="35847" idx="0"/>
          </p:cNvCxnSpPr>
          <p:nvPr/>
        </p:nvCxnSpPr>
        <p:spPr bwMode="auto">
          <a:xfrm>
            <a:off x="1112838" y="2533650"/>
            <a:ext cx="2116137" cy="2030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65" name="AutoShape 24"/>
          <p:cNvCxnSpPr>
            <a:cxnSpLocks noChangeShapeType="1"/>
            <a:stCxn id="35851" idx="2"/>
            <a:endCxn id="35847" idx="0"/>
          </p:cNvCxnSpPr>
          <p:nvPr/>
        </p:nvCxnSpPr>
        <p:spPr bwMode="auto">
          <a:xfrm flipH="1">
            <a:off x="3228975" y="2533650"/>
            <a:ext cx="9525" cy="2030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66" name="AutoShape 25"/>
          <p:cNvCxnSpPr>
            <a:cxnSpLocks noChangeShapeType="1"/>
            <a:stCxn id="35846" idx="1"/>
            <a:endCxn id="35848" idx="3"/>
          </p:cNvCxnSpPr>
          <p:nvPr/>
        </p:nvCxnSpPr>
        <p:spPr bwMode="auto">
          <a:xfrm rot="10800000" flipV="1">
            <a:off x="4238625" y="3644900"/>
            <a:ext cx="1119188" cy="2471738"/>
          </a:xfrm>
          <a:prstGeom prst="bentConnector3">
            <a:avLst>
              <a:gd name="adj1" fmla="val 6814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67" name="AutoShape 26"/>
          <p:cNvCxnSpPr>
            <a:cxnSpLocks noChangeShapeType="1"/>
            <a:stCxn id="35846" idx="2"/>
            <a:endCxn id="35861" idx="0"/>
          </p:cNvCxnSpPr>
          <p:nvPr/>
        </p:nvCxnSpPr>
        <p:spPr bwMode="auto">
          <a:xfrm>
            <a:off x="6619875" y="3995738"/>
            <a:ext cx="1452563" cy="571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68" name="AutoShape 27"/>
          <p:cNvCxnSpPr>
            <a:cxnSpLocks noChangeShapeType="1"/>
            <a:stCxn id="35852" idx="3"/>
            <a:endCxn id="35861" idx="0"/>
          </p:cNvCxnSpPr>
          <p:nvPr/>
        </p:nvCxnSpPr>
        <p:spPr bwMode="auto">
          <a:xfrm>
            <a:off x="7310438" y="2182813"/>
            <a:ext cx="762000" cy="2384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1114425" y="3995738"/>
            <a:ext cx="14636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Calibri" pitchFamily="34" charset="0"/>
              </a:rPr>
              <a:t>Wholesale</a:t>
            </a:r>
          </a:p>
          <a:p>
            <a:pPr>
              <a:lnSpc>
                <a:spcPct val="70000"/>
              </a:lnSpc>
            </a:pPr>
            <a:r>
              <a:rPr lang="en-US">
                <a:latin typeface="Calibri" pitchFamily="34" charset="0"/>
              </a:rPr>
              <a:t>market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849313" y="5253038"/>
            <a:ext cx="19272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Calibri" pitchFamily="34" charset="0"/>
              </a:rPr>
              <a:t>Retail</a:t>
            </a:r>
          </a:p>
          <a:p>
            <a:pPr>
              <a:lnSpc>
                <a:spcPct val="70000"/>
              </a:lnSpc>
            </a:pPr>
            <a:r>
              <a:rPr lang="en-US">
                <a:latin typeface="Calibri" pitchFamily="34" charset="0"/>
              </a:rPr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2614031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B23CC-CBD1-4BF1-96E8-645041B4B03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4: </a:t>
            </a:r>
            <a:r>
              <a:rPr lang="en-US" dirty="0" smtClean="0"/>
              <a:t>Both Wholesale </a:t>
            </a:r>
            <a:r>
              <a:rPr lang="en-US" dirty="0"/>
              <a:t>&amp; </a:t>
            </a:r>
            <a:r>
              <a:rPr lang="en-US" dirty="0" smtClean="0"/>
              <a:t>Retail </a:t>
            </a:r>
            <a:r>
              <a:rPr lang="en-US" dirty="0"/>
              <a:t>competition.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7858125" cy="4786313"/>
          </a:xfrm>
        </p:spPr>
        <p:txBody>
          <a:bodyPr/>
          <a:lstStyle/>
          <a:p>
            <a:r>
              <a:rPr lang="en-US" sz="2400" dirty="0" smtClean="0"/>
              <a:t>All customers have access to competing generators either directly or through their choice of retailer </a:t>
            </a:r>
            <a:r>
              <a:rPr lang="en-US" sz="2400" dirty="0" smtClean="0">
                <a:sym typeface="Wingdings" pitchFamily="2" charset="2"/>
              </a:rPr>
              <a:t> regulated tariffs only as a back-up option</a:t>
            </a:r>
          </a:p>
          <a:p>
            <a:r>
              <a:rPr lang="en-US" sz="2400" dirty="0" smtClean="0">
                <a:sym typeface="Wingdings" pitchFamily="2" charset="2"/>
              </a:rPr>
              <a:t>Social policy obligations only via access tariffs</a:t>
            </a:r>
            <a:endParaRPr lang="en-US" sz="2400" dirty="0" smtClean="0"/>
          </a:p>
          <a:p>
            <a:r>
              <a:rPr lang="en-US" sz="2400" dirty="0" smtClean="0"/>
              <a:t>Complete separation of generation &amp; retailing from the networks (transmission &amp; distribution)</a:t>
            </a:r>
          </a:p>
        </p:txBody>
      </p:sp>
    </p:spTree>
    <p:extLst>
      <p:ext uri="{BB962C8B-B14F-4D97-AF65-F5344CB8AC3E}">
        <p14:creationId xmlns:p14="http://schemas.microsoft.com/office/powerpoint/2010/main" val="2991786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ctrTitle"/>
          </p:nvPr>
        </p:nvSpPr>
        <p:spPr>
          <a:xfrm>
            <a:off x="428625" y="1071563"/>
            <a:ext cx="7054850" cy="571500"/>
          </a:xfrm>
        </p:spPr>
        <p:txBody>
          <a:bodyPr/>
          <a:lstStyle/>
          <a:p>
            <a:r>
              <a:rPr lang="fr-FR" sz="3200" smtClean="0"/>
              <a:t>Outline</a:t>
            </a:r>
          </a:p>
        </p:txBody>
      </p:sp>
      <p:sp>
        <p:nvSpPr>
          <p:cNvPr id="7171" name="Sous-titre 2"/>
          <p:cNvSpPr>
            <a:spLocks noGrp="1"/>
          </p:cNvSpPr>
          <p:nvPr>
            <p:ph type="subTitle" idx="1"/>
          </p:nvPr>
        </p:nvSpPr>
        <p:spPr>
          <a:xfrm>
            <a:off x="428625" y="1785938"/>
            <a:ext cx="7215188" cy="4071937"/>
          </a:xfrm>
        </p:spPr>
        <p:txBody>
          <a:bodyPr/>
          <a:lstStyle/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dirty="0" err="1" smtClean="0"/>
              <a:t>Electricity</a:t>
            </a:r>
            <a:r>
              <a:rPr lang="fr-FR" dirty="0" smtClean="0"/>
              <a:t> </a:t>
            </a:r>
            <a:r>
              <a:rPr lang="fr-FR" dirty="0" err="1" smtClean="0"/>
              <a:t>Industry</a:t>
            </a:r>
            <a:r>
              <a:rPr lang="fr-FR" dirty="0" smtClean="0"/>
              <a:t>: structures &amp; </a:t>
            </a:r>
            <a:r>
              <a:rPr lang="fr-FR" dirty="0" err="1" smtClean="0"/>
              <a:t>restructuring</a:t>
            </a: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dirty="0" err="1" smtClean="0"/>
              <a:t>Regulation</a:t>
            </a: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CA642-0AAE-44CA-8EFE-A519E097283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4: </a:t>
            </a:r>
            <a:r>
              <a:rPr lang="en-US" dirty="0" smtClean="0"/>
              <a:t>Both Retail </a:t>
            </a:r>
            <a:r>
              <a:rPr lang="en-US" dirty="0"/>
              <a:t>&amp; </a:t>
            </a:r>
            <a:r>
              <a:rPr lang="en-US" dirty="0" smtClean="0"/>
              <a:t>Wholesale </a:t>
            </a:r>
            <a:r>
              <a:rPr lang="en-US" dirty="0"/>
              <a:t>competition. </a:t>
            </a:r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72363" cy="4757738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The </a:t>
            </a:r>
            <a:r>
              <a:rPr lang="en-US" sz="2400" dirty="0" smtClean="0"/>
              <a:t>“spot” market Day Ahead </a:t>
            </a:r>
            <a:r>
              <a:rPr lang="en-US" sz="2400" dirty="0"/>
              <a:t>becomes essential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Metering consumers </a:t>
            </a:r>
            <a:r>
              <a:rPr lang="en-US" sz="2400" dirty="0"/>
              <a:t>becomes a major problem</a:t>
            </a:r>
            <a:endParaRPr lang="en-US" sz="2400" dirty="0">
              <a:sym typeface="Wingdings" pitchFamily="2" charset="2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Wingdings" pitchFamily="2" charset="2"/>
              </a:rPr>
              <a:t>Generation </a:t>
            </a:r>
            <a:r>
              <a:rPr lang="en-US" sz="2400" dirty="0" smtClean="0">
                <a:sym typeface="Wingdings" pitchFamily="2" charset="2"/>
              </a:rPr>
              <a:t>“stranded costs” </a:t>
            </a:r>
            <a:r>
              <a:rPr lang="en-US" sz="2400" dirty="0">
                <a:sym typeface="Wingdings" pitchFamily="2" charset="2"/>
              </a:rPr>
              <a:t>&amp; benefits appear 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ym typeface="Wingdings" pitchFamily="2" charset="2"/>
              </a:rPr>
              <a:t>“gradual eligibility” </a:t>
            </a:r>
            <a:r>
              <a:rPr lang="en-US" sz="2400" dirty="0">
                <a:sym typeface="Wingdings" pitchFamily="2" charset="2"/>
              </a:rPr>
              <a:t>of consumers may help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ym typeface="Wingdings" pitchFamily="2" charset="2"/>
              </a:rPr>
              <a:t>“vesting contracts” </a:t>
            </a:r>
            <a:r>
              <a:rPr lang="en-US" sz="2400" dirty="0">
                <a:sym typeface="Wingdings" pitchFamily="2" charset="2"/>
              </a:rPr>
              <a:t>may help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ym typeface="Wingdings" pitchFamily="2" charset="2"/>
              </a:rPr>
              <a:t>“levies” </a:t>
            </a:r>
            <a:r>
              <a:rPr lang="en-US" sz="2400" dirty="0">
                <a:sym typeface="Wingdings" pitchFamily="2" charset="2"/>
              </a:rPr>
              <a:t>via access charges may help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Issues of market power are </a:t>
            </a:r>
            <a:r>
              <a:rPr lang="en-US" sz="2400" dirty="0" smtClean="0"/>
              <a:t>again relevant</a:t>
            </a: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Long term </a:t>
            </a:r>
            <a:r>
              <a:rPr lang="en-US" sz="2400" dirty="0" smtClean="0"/>
              <a:t>security of </a:t>
            </a:r>
            <a:r>
              <a:rPr lang="en-US" sz="2400" dirty="0"/>
              <a:t>supply is in principle left to the market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Strong incentive to efficiency in </a:t>
            </a:r>
            <a:r>
              <a:rPr lang="en-US" sz="2400" dirty="0" smtClean="0"/>
              <a:t>generation if real competition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0447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12725" y="274638"/>
            <a:ext cx="7859713" cy="1143000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2: Regulation &amp; Liberalization</a:t>
            </a:r>
            <a:endParaRPr lang="en-US" dirty="0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6643687" cy="452596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en-US" dirty="0"/>
              <a:t>Power sector organization models</a:t>
            </a:r>
            <a:endParaRPr lang="en-US" dirty="0" smtClean="0"/>
          </a:p>
          <a:p>
            <a:pPr marL="514350" indent="-514350">
              <a:buFont typeface="Verdana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/>
              <a:t>Traditional </a:t>
            </a:r>
            <a:r>
              <a:rPr lang="en-US" dirty="0"/>
              <a:t>regulation </a:t>
            </a:r>
            <a:r>
              <a:rPr lang="en-US" dirty="0" smtClean="0"/>
              <a:t>vs “Liberalization”</a:t>
            </a:r>
            <a:endParaRPr lang="en-US" dirty="0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42874" y="3284984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575" y="274638"/>
            <a:ext cx="8458200" cy="1143000"/>
          </a:xfrm>
        </p:spPr>
        <p:txBody>
          <a:bodyPr/>
          <a:lstStyle/>
          <a:p>
            <a:r>
              <a:rPr lang="nl-NL" sz="2800" dirty="0" smtClean="0">
                <a:latin typeface="Arial" pitchFamily="34" charset="0"/>
              </a:rPr>
              <a:t>30 years old drivers for </a:t>
            </a:r>
            <a:r>
              <a:rPr lang="nl-NL" sz="2800" dirty="0" smtClean="0">
                <a:latin typeface="Arial" pitchFamily="34" charset="0"/>
              </a:rPr>
              <a:t>energy </a:t>
            </a:r>
            <a:r>
              <a:rPr lang="nl-NL" sz="2800" dirty="0" smtClean="0">
                <a:latin typeface="Arial" pitchFamily="34" charset="0"/>
              </a:rPr>
              <a:t>liberalisation</a:t>
            </a:r>
            <a:br>
              <a:rPr lang="nl-NL" sz="2800" dirty="0" smtClean="0">
                <a:latin typeface="Arial" pitchFamily="34" charset="0"/>
              </a:rPr>
            </a:br>
            <a:r>
              <a:rPr lang="nl-NL" sz="2800" dirty="0" smtClean="0">
                <a:latin typeface="Arial" pitchFamily="34" charset="0"/>
              </a:rPr>
              <a:t>(= Western World before Donald Trump)</a:t>
            </a:r>
            <a:endParaRPr lang="nl-NL" sz="2800" dirty="0" smtClean="0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600200"/>
            <a:ext cx="8229600" cy="1143000"/>
          </a:xfrm>
        </p:spPr>
        <p:txBody>
          <a:bodyPr/>
          <a:lstStyle/>
          <a:p>
            <a:r>
              <a:rPr lang="nl-NL" sz="2400" b="1" dirty="0" smtClean="0"/>
              <a:t>Rethinking &amp; re-inventing government (‘80’s)</a:t>
            </a:r>
          </a:p>
          <a:p>
            <a:pPr lvl="3">
              <a:buFontTx/>
              <a:buNone/>
            </a:pPr>
            <a:r>
              <a:rPr lang="nl-NL" sz="2400" b="1" dirty="0" smtClean="0"/>
              <a:t>[Reagan, Thatcher, Delors….]</a:t>
            </a:r>
          </a:p>
        </p:txBody>
      </p:sp>
      <p:pic>
        <p:nvPicPr>
          <p:cNvPr id="11268" name="Picture 4" descr="C:\Documents and Settings\jacques.CLINGENDAEL.000\Mijn documenten\Mijn afbeeldingen\delo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2438400"/>
            <a:ext cx="15208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Documents and Settings\jacques.CLINGENDAEL.000\Mijn documenten\Mijn afbeeldingen\ReaganThat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743200"/>
            <a:ext cx="21907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124200" y="3886200"/>
            <a:ext cx="556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l-NL" b="1" dirty="0"/>
              <a:t>Why not for public services &amp; utilties?</a:t>
            </a:r>
          </a:p>
          <a:p>
            <a:pPr marL="1143000" lvl="2" indent="-228600">
              <a:buFontTx/>
              <a:buChar char="•"/>
            </a:pPr>
            <a:r>
              <a:rPr lang="nl-NL" b="1" dirty="0"/>
              <a:t>Telecom, airports, railroads</a:t>
            </a:r>
          </a:p>
          <a:p>
            <a:pPr marL="1143000" lvl="2" indent="-228600">
              <a:buFontTx/>
              <a:buChar char="•"/>
            </a:pPr>
            <a:r>
              <a:rPr lang="nl-NL" b="1" dirty="0"/>
              <a:t>Gas &amp; electricity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78672-F657-4F26-A0AA-336AAEF183F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7859713" cy="1143000"/>
          </a:xfrm>
        </p:spPr>
        <p:txBody>
          <a:bodyPr lIns="92075" tIns="46038" rIns="92075" bIns="46038"/>
          <a:lstStyle/>
          <a:p>
            <a:r>
              <a:rPr lang="en-US" sz="3200" smtClean="0"/>
              <a:t>Traditional regulation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Basic features</a:t>
            </a:r>
            <a:endParaRPr lang="es-ES_tradnl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178800" cy="46482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smtClean="0"/>
              <a:t>Monopolistic geographic franchises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Pervasive public ownership of power utilities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Legal planning &amp; supply obligations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Vertical integration of activities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Centralized economic dispatch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Regulated retail prices based on cost-of-service</a:t>
            </a:r>
          </a:p>
          <a:p>
            <a:pPr>
              <a:lnSpc>
                <a:spcPct val="90000"/>
              </a:lnSpc>
            </a:pPr>
            <a:r>
              <a:rPr lang="es-ES_tradnl" sz="2800" smtClean="0"/>
              <a:t>Voluntary coordination transactions of limited importance among utilities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2F47D-0334-40A9-AF30-9CC77CD7A7E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7859713" cy="1143000"/>
          </a:xfrm>
        </p:spPr>
        <p:txBody>
          <a:bodyPr lIns="92075" tIns="46038" rIns="92075" bIns="46038"/>
          <a:lstStyle/>
          <a:p>
            <a:r>
              <a:rPr lang="en-US" sz="3200" dirty="0" smtClean="0"/>
              <a:t>The New Liberal frame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Why? (1)</a:t>
            </a:r>
            <a:endParaRPr lang="es-ES_tradnl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00174"/>
            <a:ext cx="8178800" cy="4876800"/>
          </a:xfrm>
        </p:spPr>
        <p:txBody>
          <a:bodyPr lIns="92075" tIns="46038" rIns="92075" bIns="46038"/>
          <a:lstStyle/>
          <a:p>
            <a:r>
              <a:rPr lang="en-US" sz="2400" dirty="0" smtClean="0"/>
              <a:t>Competition is possible in generation </a:t>
            </a:r>
          </a:p>
          <a:p>
            <a:pPr>
              <a:buNone/>
            </a:pPr>
            <a:r>
              <a:rPr lang="en-US" sz="2400" dirty="0" smtClean="0"/>
              <a:t>(wholesale </a:t>
            </a:r>
            <a:r>
              <a:rPr lang="en-US" sz="2400" dirty="0" smtClean="0"/>
              <a:t>market is feasible) </a:t>
            </a:r>
            <a:endParaRPr lang="en-US" sz="2400" dirty="0" smtClean="0"/>
          </a:p>
          <a:p>
            <a:pPr lvl="1"/>
            <a:r>
              <a:rPr lang="en-US" sz="2400" dirty="0" smtClean="0"/>
              <a:t>Enhanced transmission network capacity </a:t>
            </a:r>
            <a:r>
              <a:rPr lang="es-ES" sz="2400" dirty="0" smtClean="0">
                <a:sym typeface="Wingdings" pitchFamily="2" charset="2"/>
              </a:rPr>
              <a:t> </a:t>
            </a:r>
            <a:r>
              <a:rPr lang="es-ES" sz="2400" dirty="0" err="1" smtClean="0">
                <a:sym typeface="Wingdings" pitchFamily="2" charset="2"/>
              </a:rPr>
              <a:t>larger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relevant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markets</a:t>
            </a:r>
            <a:r>
              <a:rPr lang="es-ES" sz="2400" dirty="0" smtClean="0">
                <a:sym typeface="Wingdings" pitchFamily="2" charset="2"/>
              </a:rPr>
              <a:t>  no </a:t>
            </a:r>
            <a:r>
              <a:rPr lang="es-ES" sz="2400" dirty="0" err="1" smtClean="0">
                <a:sym typeface="Wingdings" pitchFamily="2" charset="2"/>
              </a:rPr>
              <a:t>economies</a:t>
            </a:r>
            <a:r>
              <a:rPr lang="es-ES" sz="2400" dirty="0" smtClean="0">
                <a:sym typeface="Wingdings" pitchFamily="2" charset="2"/>
              </a:rPr>
              <a:t> of </a:t>
            </a:r>
            <a:r>
              <a:rPr lang="es-ES" sz="2400" dirty="0" err="1" smtClean="0">
                <a:sym typeface="Wingdings" pitchFamily="2" charset="2"/>
              </a:rPr>
              <a:t>scale</a:t>
            </a:r>
            <a:r>
              <a:rPr lang="es-ES" sz="2400" dirty="0" smtClean="0">
                <a:sym typeface="Wingdings" pitchFamily="2" charset="2"/>
              </a:rPr>
              <a:t> in </a:t>
            </a:r>
            <a:r>
              <a:rPr lang="es-ES" sz="2400" dirty="0" err="1" smtClean="0">
                <a:sym typeface="Wingdings" pitchFamily="2" charset="2"/>
              </a:rPr>
              <a:t>generation</a:t>
            </a:r>
            <a:endParaRPr lang="es-ES" sz="2400" dirty="0" smtClean="0">
              <a:sym typeface="Wingdings" pitchFamily="2" charset="2"/>
            </a:endParaRPr>
          </a:p>
          <a:p>
            <a:pPr lvl="1"/>
            <a:r>
              <a:rPr lang="es-ES" sz="2400" dirty="0" smtClean="0">
                <a:sym typeface="Wingdings" pitchFamily="2" charset="2"/>
              </a:rPr>
              <a:t>New </a:t>
            </a:r>
            <a:r>
              <a:rPr lang="es-ES" sz="2400" dirty="0" err="1" smtClean="0">
                <a:sym typeface="Wingdings" pitchFamily="2" charset="2"/>
              </a:rPr>
              <a:t>generation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technologies</a:t>
            </a:r>
            <a:r>
              <a:rPr lang="es-ES" sz="2400" dirty="0" smtClean="0">
                <a:sym typeface="Wingdings" pitchFamily="2" charset="2"/>
              </a:rPr>
              <a:t> (CCGT)  </a:t>
            </a:r>
            <a:r>
              <a:rPr lang="es-ES" sz="2400" dirty="0" err="1" smtClean="0">
                <a:sym typeface="Wingdings" pitchFamily="2" charset="2"/>
              </a:rPr>
              <a:t>smaller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size</a:t>
            </a:r>
            <a:r>
              <a:rPr lang="es-ES" sz="2400" dirty="0" smtClean="0">
                <a:sym typeface="Wingdings" pitchFamily="2" charset="2"/>
              </a:rPr>
              <a:t>, </a:t>
            </a:r>
            <a:r>
              <a:rPr lang="es-ES" sz="2400" dirty="0" err="1" smtClean="0">
                <a:sym typeface="Wingdings" pitchFamily="2" charset="2"/>
              </a:rPr>
              <a:t>shorter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installation</a:t>
            </a:r>
            <a:r>
              <a:rPr lang="es-ES" sz="2400" dirty="0" smtClean="0">
                <a:sym typeface="Wingdings" pitchFamily="2" charset="2"/>
              </a:rPr>
              <a:t> time, </a:t>
            </a:r>
            <a:r>
              <a:rPr lang="es-ES" sz="2400" dirty="0" err="1" smtClean="0">
                <a:sym typeface="Wingdings" pitchFamily="2" charset="2"/>
              </a:rPr>
              <a:t>reduced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environmental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impact</a:t>
            </a:r>
            <a:r>
              <a:rPr lang="en-US" sz="2400" dirty="0" smtClean="0"/>
              <a:t> </a:t>
            </a:r>
            <a:r>
              <a:rPr lang="es-ES" sz="2400" dirty="0" smtClean="0">
                <a:sym typeface="Wingdings" pitchFamily="2" charset="2"/>
              </a:rPr>
              <a:t> </a:t>
            </a:r>
            <a:r>
              <a:rPr lang="es-ES" sz="2400" dirty="0" err="1" smtClean="0">
                <a:sym typeface="Wingdings" pitchFamily="2" charset="2"/>
              </a:rPr>
              <a:t>long-term</a:t>
            </a:r>
            <a:r>
              <a:rPr lang="es-ES" sz="2400" dirty="0" smtClean="0">
                <a:sym typeface="Wingdings" pitchFamily="2" charset="2"/>
              </a:rPr>
              <a:t> marginal </a:t>
            </a:r>
            <a:r>
              <a:rPr lang="es-ES" sz="2400" dirty="0" err="1" smtClean="0">
                <a:sym typeface="Wingdings" pitchFamily="2" charset="2"/>
              </a:rPr>
              <a:t>costs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smaller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than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average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generation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costs</a:t>
            </a:r>
            <a:r>
              <a:rPr lang="es-ES" sz="2400" dirty="0" smtClean="0">
                <a:sym typeface="Wingdings" pitchFamily="2" charset="2"/>
              </a:rPr>
              <a:t>  </a:t>
            </a:r>
            <a:r>
              <a:rPr lang="es-ES" sz="2400" dirty="0" err="1" smtClean="0">
                <a:sym typeface="Wingdings" pitchFamily="2" charset="2"/>
              </a:rPr>
              <a:t>good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perspectives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with</a:t>
            </a:r>
            <a:r>
              <a:rPr lang="es-ES" sz="2400" dirty="0" smtClean="0">
                <a:sym typeface="Wingdings" pitchFamily="2" charset="2"/>
              </a:rPr>
              <a:t> new </a:t>
            </a:r>
            <a:r>
              <a:rPr lang="es-ES" sz="2400" dirty="0" err="1" smtClean="0">
                <a:sym typeface="Wingdings" pitchFamily="2" charset="2"/>
              </a:rPr>
              <a:t>capacity</a:t>
            </a:r>
            <a:r>
              <a:rPr lang="es-ES" sz="2400" dirty="0" smtClean="0">
                <a:sym typeface="Wingdings" pitchFamily="2" charset="2"/>
              </a:rPr>
              <a:t> (in </a:t>
            </a:r>
            <a:r>
              <a:rPr lang="es-ES" sz="2400" dirty="0" err="1" smtClean="0">
                <a:sym typeface="Wingdings" pitchFamily="2" charset="2"/>
              </a:rPr>
              <a:t>theory</a:t>
            </a:r>
            <a:r>
              <a:rPr lang="es-ES" sz="2400" dirty="0" smtClean="0">
                <a:sym typeface="Wingdings" pitchFamily="2" charset="2"/>
              </a:rPr>
              <a:t>)</a:t>
            </a:r>
            <a:endParaRPr lang="es-ES_tradnl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1FA72-59F9-4E2B-91F4-C4594057F80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Changes in fossil fuel generation </a:t>
            </a:r>
            <a:r>
              <a:rPr lang="en-US" i="1" dirty="0" smtClean="0"/>
              <a:t>technology (1)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0200"/>
            <a:ext cx="792956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60’s - 80’s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typical capacity of coal-fired &amp; nuclear units: 600 to 1000 MW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long construction time: 6 to 10 years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decisions on generation expansion were taken long before the capacity was needed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very large investments and frequent cost overruns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s-ES" sz="2400" dirty="0" smtClean="0">
                <a:sym typeface="Wingdings" pitchFamily="2" charset="2"/>
              </a:rPr>
              <a:t> </a:t>
            </a:r>
            <a:r>
              <a:rPr lang="es-ES" sz="2400" dirty="0" err="1" smtClean="0">
                <a:sym typeface="Wingdings" pitchFamily="2" charset="2"/>
              </a:rPr>
              <a:t>only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large</a:t>
            </a:r>
            <a:r>
              <a:rPr lang="es-ES" sz="2400" dirty="0" smtClean="0">
                <a:sym typeface="Wingdings" pitchFamily="2" charset="2"/>
              </a:rPr>
              <a:t>, </a:t>
            </a:r>
            <a:r>
              <a:rPr lang="es-ES" sz="2400" dirty="0" err="1" smtClean="0">
                <a:sym typeface="Wingdings" pitchFamily="2" charset="2"/>
              </a:rPr>
              <a:t>vertically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integrated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utilities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under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cost</a:t>
            </a:r>
            <a:r>
              <a:rPr lang="es-ES" sz="2400" dirty="0" smtClean="0">
                <a:sym typeface="Wingdings" pitchFamily="2" charset="2"/>
              </a:rPr>
              <a:t>-of-</a:t>
            </a:r>
            <a:r>
              <a:rPr lang="es-ES" sz="2400" dirty="0" err="1" smtClean="0">
                <a:sym typeface="Wingdings" pitchFamily="2" charset="2"/>
              </a:rPr>
              <a:t>service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remuneration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were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able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to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make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the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necessary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investments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5DB2A-BF28-4A32-BDA9-2B793F744194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Changes in fossil fuel generation technology </a:t>
            </a:r>
            <a:r>
              <a:rPr lang="en-US" sz="3200" i="1" dirty="0" smtClean="0"/>
              <a:t>(2)</a:t>
            </a:r>
            <a:endParaRPr lang="en-US" sz="3200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7543800" cy="4519613"/>
          </a:xfrm>
        </p:spPr>
        <p:txBody>
          <a:bodyPr/>
          <a:lstStyle/>
          <a:p>
            <a:r>
              <a:rPr lang="en-US" sz="2400" dirty="0" smtClean="0"/>
              <a:t>90’s - 00’s </a:t>
            </a:r>
            <a:r>
              <a:rPr lang="en-US" sz="2400" dirty="0" smtClean="0"/>
              <a:t>(Dash for gas with “CCGT” </a:t>
            </a:r>
            <a:r>
              <a:rPr lang="en-US" sz="2400" dirty="0" smtClean="0"/>
              <a:t>technology)</a:t>
            </a:r>
          </a:p>
          <a:p>
            <a:pPr lvl="1"/>
            <a:r>
              <a:rPr lang="en-US" sz="2400" dirty="0" smtClean="0"/>
              <a:t>optimal plant capacity may be less than 300 MW</a:t>
            </a:r>
          </a:p>
          <a:p>
            <a:pPr lvl="1"/>
            <a:r>
              <a:rPr lang="en-US" sz="2400" dirty="0" smtClean="0"/>
              <a:t>construction time may be less than 2 years</a:t>
            </a:r>
          </a:p>
          <a:p>
            <a:pPr lvl="1"/>
            <a:r>
              <a:rPr lang="en-US" sz="2400" dirty="0" smtClean="0"/>
              <a:t>much smaller investment per installed kW than other base-load technologies</a:t>
            </a:r>
          </a:p>
          <a:p>
            <a:pPr lvl="1"/>
            <a:r>
              <a:rPr lang="en-US" sz="2400" dirty="0" smtClean="0"/>
              <a:t>wide availability of natural gas</a:t>
            </a:r>
          </a:p>
          <a:p>
            <a:pPr lvl="1"/>
            <a:r>
              <a:rPr lang="en-US" sz="2400" dirty="0" smtClean="0"/>
              <a:t>lower environmental impact / regulatory uncertainty</a:t>
            </a:r>
          </a:p>
          <a:p>
            <a:pPr lvl="1">
              <a:buFont typeface="Monotype Sorts"/>
              <a:buNone/>
            </a:pPr>
            <a:r>
              <a:rPr lang="es-ES" sz="2400" dirty="0" smtClean="0">
                <a:sym typeface="Wingdings" pitchFamily="2" charset="2"/>
              </a:rPr>
              <a:t> </a:t>
            </a:r>
            <a:r>
              <a:rPr lang="en-US" sz="2400" dirty="0" smtClean="0">
                <a:sym typeface="Wingdings" pitchFamily="2" charset="2"/>
              </a:rPr>
              <a:t>investment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decisions</a:t>
            </a:r>
            <a:r>
              <a:rPr lang="es-ES" sz="2400" dirty="0" smtClean="0">
                <a:sym typeface="Wingdings" pitchFamily="2" charset="2"/>
              </a:rPr>
              <a:t> can be </a:t>
            </a:r>
            <a:r>
              <a:rPr lang="es-ES" sz="2400" dirty="0" err="1" smtClean="0">
                <a:sym typeface="Wingdings" pitchFamily="2" charset="2"/>
              </a:rPr>
              <a:t>made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by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smaller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smtClean="0">
                <a:sym typeface="Wingdings" pitchFamily="2" charset="2"/>
              </a:rPr>
              <a:t>&amp; more </a:t>
            </a:r>
            <a:r>
              <a:rPr lang="es-ES" sz="2400" dirty="0" err="1" smtClean="0">
                <a:sym typeface="Wingdings" pitchFamily="2" charset="2"/>
              </a:rPr>
              <a:t>numerous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agents</a:t>
            </a:r>
            <a:r>
              <a:rPr lang="es-ES" sz="2400" dirty="0" smtClean="0">
                <a:sym typeface="Wingdings" pitchFamily="2" charset="2"/>
              </a:rPr>
              <a:t> 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9C711-B693-4752-8D59-C07A9DB929C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sz="3200" dirty="0" smtClean="0"/>
              <a:t>The new </a:t>
            </a:r>
            <a:r>
              <a:rPr lang="en-US" sz="3200" dirty="0" smtClean="0"/>
              <a:t>liberal frame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Why? (2)</a:t>
            </a:r>
            <a:endParaRPr lang="es-ES_tradnl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15238" cy="4076700"/>
          </a:xfrm>
        </p:spPr>
        <p:txBody>
          <a:bodyPr lIns="92075" tIns="46038" rIns="92075" bIns="46038"/>
          <a:lstStyle/>
          <a:p>
            <a:r>
              <a:rPr lang="en-US" sz="2400" dirty="0" smtClean="0"/>
              <a:t>Competition is possible in supply </a:t>
            </a:r>
            <a:r>
              <a:rPr lang="en-US" sz="2400" dirty="0" smtClean="0"/>
              <a:t>&amp; in retail market (smart meters &amp; smart  phones &gt;&gt; smart Apps &amp; platforms) </a:t>
            </a:r>
            <a:endParaRPr lang="en-US" sz="2400" dirty="0" smtClean="0"/>
          </a:p>
          <a:p>
            <a:pPr lvl="1"/>
            <a:r>
              <a:rPr lang="en-US" sz="2400" dirty="0" smtClean="0"/>
              <a:t>Technological advances in metering, communications &amp; information processing </a:t>
            </a:r>
            <a:r>
              <a:rPr lang="es-ES" sz="2400" dirty="0" smtClean="0">
                <a:sym typeface="Wingdings" pitchFamily="2" charset="2"/>
              </a:rPr>
              <a:t> </a:t>
            </a:r>
            <a:r>
              <a:rPr lang="es-ES" sz="2400" dirty="0" err="1" smtClean="0">
                <a:sym typeface="Wingdings" pitchFamily="2" charset="2"/>
              </a:rPr>
              <a:t>facilitate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multiplicity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smtClean="0">
                <a:sym typeface="Wingdings" pitchFamily="2" charset="2"/>
              </a:rPr>
              <a:t>&amp; </a:t>
            </a:r>
            <a:r>
              <a:rPr lang="es-ES" sz="2400" dirty="0" err="1" smtClean="0">
                <a:sym typeface="Wingdings" pitchFamily="2" charset="2"/>
              </a:rPr>
              <a:t>variety</a:t>
            </a:r>
            <a:r>
              <a:rPr lang="es-ES" sz="2400" dirty="0" smtClean="0">
                <a:sym typeface="Wingdings" pitchFamily="2" charset="2"/>
              </a:rPr>
              <a:t> of </a:t>
            </a:r>
            <a:r>
              <a:rPr lang="es-ES" sz="2400" dirty="0" err="1" smtClean="0">
                <a:sym typeface="Wingdings" pitchFamily="2" charset="2"/>
              </a:rPr>
              <a:t>commercial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transactions</a:t>
            </a:r>
            <a:r>
              <a:rPr lang="es-ES" sz="2400" dirty="0" smtClean="0">
                <a:sym typeface="Wingdings" pitchFamily="2" charset="2"/>
              </a:rPr>
              <a:t> (</a:t>
            </a:r>
            <a:r>
              <a:rPr lang="es-ES" sz="2400" dirty="0" err="1" smtClean="0">
                <a:sym typeface="Wingdings" pitchFamily="2" charset="2"/>
              </a:rPr>
              <a:t>alternative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aggregation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via</a:t>
            </a:r>
            <a:r>
              <a:rPr lang="es-ES" sz="2400" dirty="0" smtClean="0">
                <a:sym typeface="Wingdings" pitchFamily="2" charset="2"/>
              </a:rPr>
              <a:t> Apps) </a:t>
            </a:r>
            <a:endParaRPr lang="en-US" sz="2400" dirty="0" smtClean="0"/>
          </a:p>
          <a:p>
            <a:r>
              <a:rPr lang="en-US" sz="2400" dirty="0" smtClean="0"/>
              <a:t>Favorable economic climate </a:t>
            </a:r>
          </a:p>
          <a:p>
            <a:pPr lvl="1"/>
            <a:r>
              <a:rPr lang="en-US" sz="2400" dirty="0" smtClean="0"/>
              <a:t>Global trend </a:t>
            </a:r>
            <a:r>
              <a:rPr lang="en-US" sz="2400" dirty="0" smtClean="0"/>
              <a:t>opens financing towards innovation &amp; liberalization; cost of </a:t>
            </a:r>
            <a:r>
              <a:rPr lang="en-US" sz="2400" dirty="0" err="1" smtClean="0"/>
              <a:t>HighTech</a:t>
            </a:r>
            <a:r>
              <a:rPr lang="en-US" sz="2400" dirty="0" smtClean="0"/>
              <a:t> makes it chea</a:t>
            </a:r>
            <a:r>
              <a:rPr lang="en-US" sz="2400" dirty="0"/>
              <a:t>p</a:t>
            </a:r>
            <a:endParaRPr lang="es-ES_tradnl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76315-747F-4423-98FC-7646C591530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The new liberal frame</a:t>
            </a:r>
            <a:br>
              <a:rPr lang="en-US" dirty="0"/>
            </a:br>
            <a:r>
              <a:rPr lang="en-US" dirty="0"/>
              <a:t>Why? </a:t>
            </a:r>
            <a:r>
              <a:rPr lang="en-US" dirty="0" smtClean="0"/>
              <a:t>(3)</a:t>
            </a:r>
            <a:endParaRPr lang="es-ES_tradnl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78800" cy="4000500"/>
          </a:xfrm>
        </p:spPr>
        <p:txBody>
          <a:bodyPr lIns="92075" tIns="46038" rIns="92075" bIns="46038"/>
          <a:lstStyle/>
          <a:p>
            <a:r>
              <a:rPr lang="en-US" dirty="0" smtClean="0"/>
              <a:t>Shortcomings of the traditional model</a:t>
            </a:r>
          </a:p>
          <a:p>
            <a:pPr lvl="1"/>
            <a:r>
              <a:rPr lang="en-US" dirty="0" err="1" smtClean="0"/>
              <a:t>Illimited</a:t>
            </a:r>
            <a:r>
              <a:rPr lang="en-US" dirty="0" smtClean="0"/>
              <a:t> governmental </a:t>
            </a:r>
            <a:r>
              <a:rPr lang="en-US" dirty="0" smtClean="0"/>
              <a:t>intervention</a:t>
            </a:r>
          </a:p>
          <a:p>
            <a:pPr lvl="1"/>
            <a:r>
              <a:rPr lang="en-US" dirty="0" smtClean="0"/>
              <a:t>Conflictive role of Government as owner &amp; </a:t>
            </a:r>
            <a:r>
              <a:rPr lang="en-US" dirty="0" smtClean="0"/>
              <a:t>as regulator &amp; as consumers advocate</a:t>
            </a:r>
            <a:endParaRPr lang="en-US" dirty="0" smtClean="0"/>
          </a:p>
          <a:p>
            <a:pPr lvl="1"/>
            <a:r>
              <a:rPr lang="en-US" dirty="0" smtClean="0"/>
              <a:t>“Administrative” management </a:t>
            </a:r>
            <a:r>
              <a:rPr lang="en-US" dirty="0" smtClean="0"/>
              <a:t>(in general)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smtClean="0"/>
              <a:t>investment because state lacks financing capacity </a:t>
            </a:r>
            <a:r>
              <a:rPr lang="en-US" dirty="0" smtClean="0"/>
              <a:t>(in some </a:t>
            </a:r>
            <a:r>
              <a:rPr lang="en-US" dirty="0" smtClean="0"/>
              <a:t>countries)</a:t>
            </a:r>
            <a:endParaRPr lang="es-ES_tradn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277C4-038F-4774-B4CF-D012E0DD100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/>
              <a:t>The new liberal frame</a:t>
            </a:r>
            <a:br>
              <a:rPr lang="en-US" dirty="0"/>
            </a:br>
            <a:r>
              <a:rPr lang="en-US" dirty="0"/>
              <a:t>Why? </a:t>
            </a:r>
            <a:r>
              <a:rPr lang="en-US" dirty="0" smtClean="0"/>
              <a:t>(4)</a:t>
            </a:r>
            <a:endParaRPr lang="es-ES_tradnl" dirty="0" smtClean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543800" cy="4000500"/>
          </a:xfrm>
        </p:spPr>
        <p:txBody>
          <a:bodyPr lIns="92075" tIns="46038" rIns="92075" bIns="46038" rtlCol="0">
            <a:normAutofit fontScale="925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/>
              <a:t>Additional </a:t>
            </a:r>
            <a:r>
              <a:rPr lang="en-US" dirty="0" smtClean="0"/>
              <a:t>issues</a:t>
            </a:r>
            <a:endParaRPr lang="en-US" dirty="0"/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/>
              <a:t>Reduce </a:t>
            </a:r>
            <a:r>
              <a:rPr lang="en-US" dirty="0" smtClean="0"/>
              <a:t>final </a:t>
            </a:r>
            <a:r>
              <a:rPr lang="en-US" dirty="0" smtClean="0"/>
              <a:t>prices (</a:t>
            </a:r>
            <a:r>
              <a:rPr lang="en-US" dirty="0" smtClean="0"/>
              <a:t>richer </a:t>
            </a:r>
            <a:r>
              <a:rPr lang="en-US" dirty="0" smtClean="0"/>
              <a:t>countries</a:t>
            </a:r>
            <a:r>
              <a:rPr lang="en-US" dirty="0"/>
              <a:t>) &amp; better align prices with costs (less </a:t>
            </a:r>
            <a:r>
              <a:rPr lang="en-US" dirty="0" smtClean="0"/>
              <a:t>rich ones</a:t>
            </a:r>
            <a:r>
              <a:rPr lang="en-US" dirty="0"/>
              <a:t>)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/>
              <a:t>Stimulate retail and demand-side activities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/>
              <a:t>Market-driven retirement of old, dirty &amp; costly generating plants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/>
              <a:t>Competition for competition’s </a:t>
            </a:r>
            <a:r>
              <a:rPr lang="en-US" dirty="0" smtClean="0"/>
              <a:t>sake (keep it open: </a:t>
            </a:r>
            <a:r>
              <a:rPr lang="en-US" dirty="0" smtClean="0"/>
              <a:t>implicit competition)</a:t>
            </a:r>
            <a:endParaRPr lang="es-ES_tradn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>
          <a:xfrm>
            <a:off x="428625" y="1071563"/>
            <a:ext cx="7054850" cy="571500"/>
          </a:xfrm>
        </p:spPr>
        <p:txBody>
          <a:bodyPr/>
          <a:lstStyle/>
          <a:p>
            <a:r>
              <a:rPr lang="fr-FR" sz="3200" smtClean="0"/>
              <a:t>Outline</a:t>
            </a:r>
          </a:p>
        </p:txBody>
      </p:sp>
      <p:sp>
        <p:nvSpPr>
          <p:cNvPr id="8195" name="Sous-titre 2"/>
          <p:cNvSpPr>
            <a:spLocks noGrp="1"/>
          </p:cNvSpPr>
          <p:nvPr>
            <p:ph type="subTitle" idx="1"/>
          </p:nvPr>
        </p:nvSpPr>
        <p:spPr>
          <a:xfrm>
            <a:off x="428625" y="1785938"/>
            <a:ext cx="7215188" cy="4071937"/>
          </a:xfrm>
        </p:spPr>
        <p:txBody>
          <a:bodyPr/>
          <a:lstStyle/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dirty="0" err="1" smtClean="0"/>
              <a:t>Electricity</a:t>
            </a:r>
            <a:r>
              <a:rPr lang="fr-FR" dirty="0" smtClean="0"/>
              <a:t> </a:t>
            </a:r>
            <a:r>
              <a:rPr lang="fr-FR" dirty="0" err="1" smtClean="0"/>
              <a:t>Industry</a:t>
            </a:r>
            <a:r>
              <a:rPr lang="fr-FR" dirty="0" smtClean="0"/>
              <a:t> </a:t>
            </a:r>
            <a:r>
              <a:rPr lang="fr-FR" dirty="0" smtClean="0"/>
              <a:t>structures &amp; </a:t>
            </a:r>
            <a:r>
              <a:rPr lang="fr-FR" dirty="0" err="1" smtClean="0"/>
              <a:t>restructuring</a:t>
            </a: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dirty="0" err="1" smtClean="0"/>
              <a:t>Regulation</a:t>
            </a:r>
            <a:endParaRPr lang="fr-FR" dirty="0" smtClean="0"/>
          </a:p>
          <a:p>
            <a:pPr marL="514350" indent="-514350" algn="l">
              <a:buFont typeface="Verdana" pitchFamily="34" charset="0"/>
              <a:buAutoNum type="arabicPeriod"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8625" y="2071688"/>
            <a:ext cx="7143750" cy="1285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112F6-25B7-4F02-A8A7-2766318CA43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lIns="92075" tIns="46038" rIns="92075" bIns="46038"/>
          <a:lstStyle/>
          <a:p>
            <a:r>
              <a:rPr lang="en-US" sz="3200" dirty="0" smtClean="0"/>
              <a:t>The new </a:t>
            </a:r>
            <a:r>
              <a:rPr lang="en-US" sz="3200" dirty="0" smtClean="0"/>
              <a:t>“liberal” regulation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features</a:t>
            </a:r>
            <a:endParaRPr lang="es-ES_tradnl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400925" cy="4953000"/>
          </a:xfrm>
        </p:spPr>
        <p:txBody>
          <a:bodyPr lIns="92075" tIns="46038" rIns="92075" bIns="46038"/>
          <a:lstStyle/>
          <a:p>
            <a:pPr>
              <a:lnSpc>
                <a:spcPct val="70000"/>
              </a:lnSpc>
            </a:pPr>
            <a:r>
              <a:rPr lang="en-US" sz="2400" dirty="0" smtClean="0"/>
              <a:t>Unbundling of activities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generation &amp; retailing are open to competition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transmission &amp; distribution remain regulated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diverse alternatives with system &amp; market operation 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End consumer can choose supplier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Wholesale market: organized &amp;/or bilateral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Diverse contracts (physical, financial) to hedge the risk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Operation &amp; investment planning is no longer a centralized activity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Independent regulator</a:t>
            </a:r>
            <a:endParaRPr lang="es-ES_tradnl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7B919-71B5-4C7B-8383-A4564737357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7859713" cy="1143000"/>
          </a:xfrm>
        </p:spPr>
        <p:txBody>
          <a:bodyPr lIns="92075" tIns="46038" rIns="92075" bIns="46038"/>
          <a:lstStyle/>
          <a:p>
            <a:r>
              <a:rPr lang="en-US" sz="3200" dirty="0" smtClean="0"/>
              <a:t>The new </a:t>
            </a:r>
            <a:r>
              <a:rPr lang="en-US" sz="3200" dirty="0"/>
              <a:t>“liberal” regulation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s-ES_tradnl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400925" cy="4648200"/>
          </a:xfrm>
        </p:spPr>
        <p:txBody>
          <a:bodyPr lIns="92075" tIns="46038" rIns="92075" bIns="46038"/>
          <a:lstStyle/>
          <a:p>
            <a:r>
              <a:rPr lang="en-US" sz="2800" b="1" dirty="0" smtClean="0"/>
              <a:t>Liberalization</a:t>
            </a:r>
            <a:endParaRPr lang="en-US" sz="2800" dirty="0" smtClean="0"/>
          </a:p>
          <a:p>
            <a:pPr lvl="1"/>
            <a:r>
              <a:rPr lang="en-US" sz="2400" dirty="0" smtClean="0"/>
              <a:t>of the wholesale market</a:t>
            </a:r>
          </a:p>
          <a:p>
            <a:pPr lvl="1"/>
            <a:r>
              <a:rPr lang="en-US" sz="2400" dirty="0" smtClean="0"/>
              <a:t>of the retail market</a:t>
            </a:r>
          </a:p>
          <a:p>
            <a:r>
              <a:rPr lang="en-US" sz="2800" b="1" dirty="0" smtClean="0"/>
              <a:t>Restructuring</a:t>
            </a:r>
            <a:endParaRPr lang="en-US" sz="2800" dirty="0" smtClean="0"/>
          </a:p>
          <a:p>
            <a:pPr lvl="1"/>
            <a:r>
              <a:rPr lang="en-US" sz="2400" dirty="0" smtClean="0"/>
              <a:t>unbundling of vertically integrated activities</a:t>
            </a:r>
          </a:p>
          <a:p>
            <a:pPr lvl="1"/>
            <a:r>
              <a:rPr lang="en-US" sz="2400" dirty="0" smtClean="0"/>
              <a:t>action (if needed) on horizontal concentration</a:t>
            </a:r>
          </a:p>
          <a:p>
            <a:r>
              <a:rPr lang="en-US" sz="2800" b="1" dirty="0" smtClean="0"/>
              <a:t>Privatization</a:t>
            </a:r>
            <a:endParaRPr lang="en-US" sz="2800" dirty="0" smtClean="0"/>
          </a:p>
          <a:p>
            <a:r>
              <a:rPr lang="en-US" sz="2800" dirty="0" smtClean="0"/>
              <a:t>The need for </a:t>
            </a:r>
            <a:r>
              <a:rPr lang="en-US" sz="2800" b="1" dirty="0" smtClean="0"/>
              <a:t>transition</a:t>
            </a:r>
            <a:r>
              <a:rPr lang="en-US" sz="2800" dirty="0" smtClean="0"/>
              <a:t> measures</a:t>
            </a:r>
            <a:endParaRPr lang="es-ES_tradnl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ctrTitle"/>
          </p:nvPr>
        </p:nvSpPr>
        <p:spPr>
          <a:xfrm>
            <a:off x="428625" y="1071563"/>
            <a:ext cx="7054850" cy="571500"/>
          </a:xfrm>
        </p:spPr>
        <p:txBody>
          <a:bodyPr/>
          <a:lstStyle/>
          <a:p>
            <a:r>
              <a:rPr lang="fr-FR" sz="3200" smtClean="0"/>
              <a:t>Outline</a:t>
            </a:r>
          </a:p>
        </p:txBody>
      </p:sp>
      <p:sp>
        <p:nvSpPr>
          <p:cNvPr id="38915" name="Sous-titre 2"/>
          <p:cNvSpPr>
            <a:spLocks noGrp="1"/>
          </p:cNvSpPr>
          <p:nvPr>
            <p:ph type="subTitle" idx="1"/>
          </p:nvPr>
        </p:nvSpPr>
        <p:spPr>
          <a:xfrm>
            <a:off x="428625" y="1785938"/>
            <a:ext cx="7215188" cy="4071937"/>
          </a:xfrm>
        </p:spPr>
        <p:txBody>
          <a:bodyPr/>
          <a:lstStyle/>
          <a:p>
            <a:pPr marL="514350" indent="-514350" algn="l">
              <a:buFont typeface="Verdana" pitchFamily="34" charset="0"/>
              <a:buAutoNum type="arabicPeriod"/>
            </a:pPr>
            <a:endParaRPr lang="fr-FR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smtClean="0"/>
              <a:t>Electricity Industry restructuring</a:t>
            </a:r>
          </a:p>
          <a:p>
            <a:pPr marL="514350" indent="-514350" algn="l">
              <a:buFont typeface="Verdana" pitchFamily="34" charset="0"/>
              <a:buAutoNum type="arabicPeriod"/>
            </a:pPr>
            <a:endParaRPr lang="fr-FR" smtClean="0"/>
          </a:p>
          <a:p>
            <a:pPr marL="514350" indent="-514350" algn="l">
              <a:buFont typeface="Verdana" pitchFamily="34" charset="0"/>
              <a:buAutoNum type="arabicPeriod"/>
            </a:pPr>
            <a:r>
              <a:rPr lang="fr-FR" smtClean="0"/>
              <a:t>Regulation</a:t>
            </a:r>
          </a:p>
          <a:p>
            <a:pPr marL="514350" indent="-514350" algn="l">
              <a:buFont typeface="Verdana" pitchFamily="34" charset="0"/>
              <a:buAutoNum type="arabicPeriod"/>
            </a:pPr>
            <a:endParaRPr lang="fr-FR" smtClean="0"/>
          </a:p>
        </p:txBody>
      </p:sp>
      <p:sp>
        <p:nvSpPr>
          <p:cNvPr id="4" name="Rectangle 3"/>
          <p:cNvSpPr/>
          <p:nvPr/>
        </p:nvSpPr>
        <p:spPr>
          <a:xfrm>
            <a:off x="428625" y="3214688"/>
            <a:ext cx="7143750" cy="1285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7859712" cy="1143000"/>
          </a:xfrm>
        </p:spPr>
        <p:txBody>
          <a:bodyPr/>
          <a:lstStyle/>
          <a:p>
            <a:r>
              <a:rPr lang="fr-FR" smtClean="0"/>
              <a:t>Part 2: Regulation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215187" cy="4525963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Regulation</a:t>
            </a:r>
            <a:r>
              <a:rPr lang="en-GB" sz="2800" b="1" dirty="0" smtClean="0"/>
              <a:t> of markets in general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Competition</a:t>
            </a:r>
            <a:r>
              <a:rPr lang="en-GB" sz="2800" b="1" dirty="0" smtClean="0"/>
              <a:t> and competition policy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Regulation in </a:t>
            </a:r>
            <a:r>
              <a:rPr lang="en-GB" sz="2800" b="1" u="sng" dirty="0" smtClean="0"/>
              <a:t>energy</a:t>
            </a:r>
            <a:r>
              <a:rPr lang="en-GB" sz="2800" b="1" dirty="0" smtClean="0"/>
              <a:t> network services 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Who regulates: the regulatory </a:t>
            </a:r>
            <a:r>
              <a:rPr lang="en-GB" sz="2800" b="1" u="sng" dirty="0" smtClean="0"/>
              <a:t>institution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endParaRPr lang="en-GB" sz="28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7859712" cy="1143000"/>
          </a:xfrm>
        </p:spPr>
        <p:txBody>
          <a:bodyPr/>
          <a:lstStyle/>
          <a:p>
            <a:r>
              <a:rPr lang="fr-FR" smtClean="0"/>
              <a:t>Part 2: Regulation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215187" cy="4525963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Regulation</a:t>
            </a:r>
            <a:r>
              <a:rPr lang="en-GB" sz="2800" b="1" dirty="0" smtClean="0"/>
              <a:t> of markets in general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Competition</a:t>
            </a:r>
            <a:r>
              <a:rPr lang="en-GB" sz="2800" b="1" dirty="0" smtClean="0"/>
              <a:t> and competition policy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Regulation in </a:t>
            </a:r>
            <a:r>
              <a:rPr lang="en-GB" sz="2800" b="1" u="sng" dirty="0" smtClean="0"/>
              <a:t>energy</a:t>
            </a:r>
            <a:r>
              <a:rPr lang="en-GB" sz="2800" b="1" dirty="0" smtClean="0"/>
              <a:t> network services 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Who regulates: the regulatory </a:t>
            </a:r>
            <a:r>
              <a:rPr lang="en-GB" sz="2800" b="1" u="sng" dirty="0" smtClean="0"/>
              <a:t>institution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42875" y="1643063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27192085-05E0-4D3E-8B9E-F4DCBCD83A42}" type="slidenum">
              <a:rPr lang="it-IT"/>
              <a:pPr algn="ctr">
                <a:defRPr/>
              </a:pPr>
              <a:t>35</a:t>
            </a:fld>
            <a:endParaRPr lang="it-IT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285875"/>
            <a:ext cx="7929562" cy="4572000"/>
          </a:xfrm>
        </p:spPr>
        <p:txBody>
          <a:bodyPr/>
          <a:lstStyle/>
          <a:p>
            <a:pPr marL="381000" indent="-381000"/>
            <a:r>
              <a:rPr lang="en-GB" sz="2400" b="1" smtClean="0"/>
              <a:t>A frame of rules is necessary to the working of markets</a:t>
            </a:r>
            <a:endParaRPr lang="it-IT" sz="2400" b="1" smtClean="0"/>
          </a:p>
          <a:p>
            <a:pPr marL="800100" lvl="1" indent="-342900"/>
            <a:r>
              <a:rPr lang="en-GB" sz="2400" smtClean="0"/>
              <a:t>Contract law</a:t>
            </a:r>
          </a:p>
          <a:p>
            <a:pPr marL="800100" lvl="1" indent="-342900"/>
            <a:r>
              <a:rPr lang="en-GB" sz="2400" smtClean="0"/>
              <a:t>Technical standards, interoperability</a:t>
            </a:r>
          </a:p>
          <a:p>
            <a:pPr marL="800100" lvl="1" indent="-342900"/>
            <a:r>
              <a:rPr lang="en-GB" sz="2400" smtClean="0"/>
              <a:t>Urban design, planning</a:t>
            </a:r>
          </a:p>
          <a:p>
            <a:pPr marL="800100" lvl="1" indent="-342900"/>
            <a:r>
              <a:rPr lang="en-GB" sz="2400" smtClean="0"/>
              <a:t>Health, worker safety, consumer protection</a:t>
            </a:r>
          </a:p>
          <a:p>
            <a:pPr marL="800100" lvl="1" indent="-342900"/>
            <a:r>
              <a:rPr lang="en-GB" sz="2400" smtClean="0"/>
              <a:t>Protection of savers: financial regulation</a:t>
            </a:r>
          </a:p>
          <a:p>
            <a:pPr marL="800100" lvl="1" indent="-342900"/>
            <a:r>
              <a:rPr lang="en-GB" sz="2400" smtClean="0"/>
              <a:t>International trade</a:t>
            </a:r>
          </a:p>
          <a:p>
            <a:pPr marL="381000" indent="-381000">
              <a:spcBef>
                <a:spcPct val="40000"/>
              </a:spcBef>
              <a:spcAft>
                <a:spcPct val="5000"/>
              </a:spcAft>
            </a:pPr>
            <a:r>
              <a:rPr lang="en-GB" sz="2400" b="1" smtClean="0"/>
              <a:t>Various levels: local, national, European, world</a:t>
            </a:r>
          </a:p>
          <a:p>
            <a:pPr marL="381000" indent="-381000">
              <a:spcBef>
                <a:spcPct val="40000"/>
              </a:spcBef>
              <a:spcAft>
                <a:spcPct val="5000"/>
              </a:spcAft>
            </a:pPr>
            <a:r>
              <a:rPr lang="en-GB" sz="2400" b="1" smtClean="0"/>
              <a:t>Regulation has to be constantly adapted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285750"/>
            <a:ext cx="7772400" cy="719138"/>
          </a:xfrm>
        </p:spPr>
        <p:txBody>
          <a:bodyPr/>
          <a:lstStyle/>
          <a:p>
            <a:r>
              <a:rPr lang="it-IT" sz="2800" dirty="0" err="1" smtClean="0">
                <a:solidFill>
                  <a:srgbClr val="FF6600"/>
                </a:solidFill>
              </a:rPr>
              <a:t>Why</a:t>
            </a:r>
            <a:r>
              <a:rPr lang="it-IT" sz="2800" dirty="0" smtClean="0">
                <a:solidFill>
                  <a:srgbClr val="FF6600"/>
                </a:solidFill>
              </a:rPr>
              <a:t> </a:t>
            </a:r>
            <a:r>
              <a:rPr lang="it-IT" sz="2800" dirty="0" smtClean="0">
                <a:solidFill>
                  <a:srgbClr val="FF6600"/>
                </a:solidFill>
              </a:rPr>
              <a:t>should economic activities be regulated?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8E4D7D36-3F21-46F4-A1E5-C217BC1B9CCC}" type="slidenum">
              <a:rPr lang="it-IT"/>
              <a:pPr algn="ctr">
                <a:defRPr/>
              </a:pPr>
              <a:t>36</a:t>
            </a:fld>
            <a:endParaRPr lang="it-IT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428750"/>
            <a:ext cx="7715250" cy="4857770"/>
          </a:xfrm>
        </p:spPr>
        <p:txBody>
          <a:bodyPr/>
          <a:lstStyle/>
          <a:p>
            <a:pPr marL="381000" indent="-381000"/>
            <a:r>
              <a:rPr lang="en-GB" sz="2400" b="1" dirty="0" smtClean="0"/>
              <a:t>Regulation has to be constantly adapted to changing conditions</a:t>
            </a:r>
          </a:p>
          <a:p>
            <a:pPr marL="381000" indent="-381000"/>
            <a:r>
              <a:rPr lang="en-GB" sz="2400" b="1" dirty="0" smtClean="0"/>
              <a:t>Regulation </a:t>
            </a:r>
          </a:p>
          <a:p>
            <a:pPr marL="800100" lvl="1" indent="-342900"/>
            <a:r>
              <a:rPr lang="en-GB" sz="2400" b="1" dirty="0" smtClean="0"/>
              <a:t>is not a goal in itself</a:t>
            </a:r>
          </a:p>
          <a:p>
            <a:pPr marL="800100" lvl="1" indent="-342900"/>
            <a:r>
              <a:rPr lang="en-GB" sz="2400" b="1" dirty="0" smtClean="0"/>
              <a:t>is not an ideology</a:t>
            </a:r>
          </a:p>
          <a:p>
            <a:pPr marL="800100" lvl="1" indent="-342900"/>
            <a:r>
              <a:rPr lang="en-GB" sz="2400" b="1" dirty="0" smtClean="0"/>
              <a:t>is an instrument and should be kept as light as possible</a:t>
            </a:r>
          </a:p>
          <a:p>
            <a:pPr marL="381000" indent="-381000"/>
            <a:r>
              <a:rPr lang="en-GB" sz="2400" b="1" dirty="0" smtClean="0"/>
              <a:t>De-regulation is a priority whenever conditions allow it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8" y="285750"/>
            <a:ext cx="7772400" cy="719138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1. </a:t>
            </a:r>
            <a:r>
              <a:rPr lang="en-GB" sz="3600" dirty="0" smtClean="0">
                <a:solidFill>
                  <a:srgbClr val="FF6600"/>
                </a:solidFill>
              </a:rPr>
              <a:t>Regulation in general</a:t>
            </a:r>
            <a:endParaRPr lang="it-IT" sz="36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7859712" cy="1143000"/>
          </a:xfrm>
        </p:spPr>
        <p:txBody>
          <a:bodyPr/>
          <a:lstStyle/>
          <a:p>
            <a:r>
              <a:rPr lang="fr-FR" smtClean="0"/>
              <a:t>Part 2: Regulation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215187" cy="4525963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Regulation</a:t>
            </a:r>
            <a:r>
              <a:rPr lang="en-GB" sz="2800" b="1" dirty="0" smtClean="0"/>
              <a:t> of markets in general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Competition</a:t>
            </a:r>
            <a:r>
              <a:rPr lang="en-GB" sz="2800" b="1" dirty="0" smtClean="0"/>
              <a:t> and competition policy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Regulation in </a:t>
            </a:r>
            <a:r>
              <a:rPr lang="en-GB" sz="2800" b="1" u="sng" dirty="0" smtClean="0"/>
              <a:t>energy</a:t>
            </a:r>
            <a:r>
              <a:rPr lang="en-GB" sz="2800" b="1" dirty="0" smtClean="0"/>
              <a:t> network services 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Who regulates: the regulatory </a:t>
            </a:r>
            <a:r>
              <a:rPr lang="en-GB" sz="2800" b="1" u="sng" dirty="0" smtClean="0"/>
              <a:t>institution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42875" y="2371725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ADB80CA-28FD-41C7-8FEF-34EB09E049AF}" type="slidenum">
              <a:rPr lang="it-IT"/>
              <a:pPr algn="ctr">
                <a:defRPr/>
              </a:pPr>
              <a:t>38</a:t>
            </a:fld>
            <a:endParaRPr lang="it-IT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4" y="1142984"/>
            <a:ext cx="7893075" cy="5214959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spcBef>
                <a:spcPct val="60000"/>
              </a:spcBef>
            </a:pPr>
            <a:r>
              <a:rPr lang="it-IT" sz="2400" dirty="0"/>
              <a:t>l</a:t>
            </a:r>
            <a:r>
              <a:rPr lang="it-IT" sz="2400" dirty="0" smtClean="0"/>
              <a:t>iberal </a:t>
            </a:r>
            <a:r>
              <a:rPr lang="it-IT" sz="2400" dirty="0" err="1" smtClean="0"/>
              <a:t>rule</a:t>
            </a:r>
            <a:r>
              <a:rPr lang="it-IT" sz="2400" dirty="0" smtClean="0"/>
              <a:t> </a:t>
            </a:r>
            <a:r>
              <a:rPr lang="it-IT" sz="2400" dirty="0" smtClean="0"/>
              <a:t>in a </a:t>
            </a:r>
            <a:r>
              <a:rPr lang="it-IT" sz="2400" dirty="0" err="1" smtClean="0"/>
              <a:t>rich</a:t>
            </a:r>
            <a:r>
              <a:rPr lang="it-IT" sz="2400" dirty="0" smtClean="0"/>
              <a:t> economy </a:t>
            </a:r>
            <a:r>
              <a:rPr lang="it-IT" sz="2400" dirty="0" smtClean="0"/>
              <a:t>is </a:t>
            </a:r>
            <a:r>
              <a:rPr lang="it-IT" sz="2400" b="1" u="sng" dirty="0" smtClean="0"/>
              <a:t>competition</a:t>
            </a:r>
            <a:r>
              <a:rPr lang="it-IT" sz="2400" dirty="0" smtClean="0"/>
              <a:t>, </a:t>
            </a:r>
            <a:r>
              <a:rPr lang="it-IT" sz="2400" dirty="0" smtClean="0"/>
              <a:t>for</a:t>
            </a:r>
            <a:endParaRPr lang="it-IT" sz="2400" dirty="0" smtClean="0"/>
          </a:p>
          <a:p>
            <a:pPr marL="800100" lvl="1" indent="-342900">
              <a:lnSpc>
                <a:spcPct val="90000"/>
              </a:lnSpc>
              <a:spcBef>
                <a:spcPct val="60000"/>
              </a:spcBef>
            </a:pPr>
            <a:r>
              <a:rPr lang="it-IT" sz="2400" u="sng" dirty="0" smtClean="0"/>
              <a:t>efficiency </a:t>
            </a:r>
          </a:p>
          <a:p>
            <a:pPr marL="1219200" lvl="2" indent="-304800">
              <a:lnSpc>
                <a:spcPct val="90000"/>
              </a:lnSpc>
              <a:spcBef>
                <a:spcPct val="60000"/>
              </a:spcBef>
            </a:pPr>
            <a:r>
              <a:rPr lang="it-IT" dirty="0" smtClean="0"/>
              <a:t>prices are higher under monopoly than in competition (static analysis)</a:t>
            </a:r>
          </a:p>
          <a:p>
            <a:pPr marL="1219200" lvl="2" indent="-304800">
              <a:lnSpc>
                <a:spcPct val="90000"/>
              </a:lnSpc>
              <a:spcBef>
                <a:spcPct val="60000"/>
              </a:spcBef>
            </a:pPr>
            <a:r>
              <a:rPr lang="it-IT" dirty="0" smtClean="0"/>
              <a:t>competitive pressure induces cost cutting and search for efficiency (dynamic analysis: efficient companies have higher margins)</a:t>
            </a:r>
          </a:p>
          <a:p>
            <a:pPr marL="1219200" lvl="2" indent="-304800">
              <a:lnSpc>
                <a:spcPct val="90000"/>
              </a:lnSpc>
              <a:spcBef>
                <a:spcPct val="60000"/>
              </a:spcBef>
            </a:pPr>
            <a:r>
              <a:rPr lang="it-IT" dirty="0" smtClean="0"/>
              <a:t>competition induces innovation (dynamic analysis: new products &amp; processes allow higher margins for some time)</a:t>
            </a:r>
          </a:p>
          <a:p>
            <a:pPr marL="800100" lvl="1" indent="-342900">
              <a:lnSpc>
                <a:spcPct val="90000"/>
              </a:lnSpc>
              <a:spcBef>
                <a:spcPct val="60000"/>
              </a:spcBef>
            </a:pPr>
            <a:r>
              <a:rPr lang="it-IT" sz="2400" u="sng" dirty="0" err="1" smtClean="0"/>
              <a:t>Liberalism</a:t>
            </a:r>
            <a:r>
              <a:rPr lang="it-IT" sz="2400" u="sng" dirty="0" smtClean="0"/>
              <a:t>: </a:t>
            </a:r>
            <a:r>
              <a:rPr lang="it-IT" sz="2400" u="sng" dirty="0" err="1" smtClean="0"/>
              <a:t>freedom</a:t>
            </a:r>
            <a:r>
              <a:rPr lang="it-IT" sz="2400" u="sng" dirty="0" smtClean="0"/>
              <a:t> </a:t>
            </a:r>
            <a:r>
              <a:rPr lang="it-IT" sz="2400" u="sng" dirty="0" smtClean="0"/>
              <a:t>of enterprise, freedom of choice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>
          <a:xfrm>
            <a:off x="214313" y="357166"/>
            <a:ext cx="7772400" cy="503238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2. Competition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8BB9B15-FDC5-4A53-8F40-96BB6035F169}" type="slidenum">
              <a:rPr lang="it-IT"/>
              <a:pPr algn="ctr">
                <a:defRPr/>
              </a:pPr>
              <a:t>39</a:t>
            </a:fld>
            <a:endParaRPr lang="it-IT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395413"/>
            <a:ext cx="7929562" cy="4319587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spcBef>
                <a:spcPct val="60000"/>
              </a:spcBef>
            </a:pPr>
            <a:r>
              <a:rPr lang="it-IT" sz="2000" dirty="0" err="1" smtClean="0"/>
              <a:t>competition</a:t>
            </a:r>
            <a:r>
              <a:rPr lang="it-IT" sz="2000" dirty="0" smtClean="0"/>
              <a:t> </a:t>
            </a:r>
            <a:r>
              <a:rPr lang="it-IT" sz="2000" dirty="0" err="1" smtClean="0"/>
              <a:t>does</a:t>
            </a:r>
            <a:r>
              <a:rPr lang="it-IT" sz="2000" dirty="0" err="1" smtClean="0"/>
              <a:t>n’t</a:t>
            </a:r>
            <a:r>
              <a:rPr lang="it-IT" sz="2000" dirty="0" smtClean="0"/>
              <a:t> </a:t>
            </a:r>
            <a:r>
              <a:rPr lang="it-IT" sz="2000" dirty="0" err="1" smtClean="0"/>
              <a:t>happen</a:t>
            </a:r>
            <a:r>
              <a:rPr lang="it-IT" sz="2000" dirty="0" smtClean="0"/>
              <a:t> </a:t>
            </a:r>
            <a:r>
              <a:rPr lang="it-IT" sz="2000" dirty="0" err="1" smtClean="0"/>
              <a:t>spontaneously</a:t>
            </a:r>
            <a:r>
              <a:rPr lang="it-IT" sz="2000" dirty="0" smtClean="0"/>
              <a:t>; </a:t>
            </a:r>
            <a:r>
              <a:rPr lang="it-IT" sz="2000" dirty="0" err="1" smtClean="0"/>
              <a:t>needs</a:t>
            </a:r>
            <a:r>
              <a:rPr lang="it-IT" sz="2000" dirty="0" smtClean="0"/>
              <a:t> policy </a:t>
            </a:r>
            <a:endParaRPr lang="it-IT" sz="2000" dirty="0" smtClean="0"/>
          </a:p>
          <a:p>
            <a:pPr marL="381000" indent="-381000">
              <a:lnSpc>
                <a:spcPct val="90000"/>
              </a:lnSpc>
              <a:spcBef>
                <a:spcPct val="60000"/>
              </a:spcBef>
            </a:pPr>
            <a:r>
              <a:rPr lang="it-IT" sz="2000" b="1" u="sng" dirty="0" err="1" smtClean="0"/>
              <a:t>competition</a:t>
            </a:r>
            <a:r>
              <a:rPr lang="it-IT" sz="2000" b="1" u="sng" dirty="0" smtClean="0"/>
              <a:t> policy</a:t>
            </a:r>
            <a:r>
              <a:rPr lang="it-IT" sz="2000" b="1" dirty="0" smtClean="0"/>
              <a:t> </a:t>
            </a:r>
            <a:r>
              <a:rPr lang="it-IT" sz="2000" dirty="0" err="1" smtClean="0"/>
              <a:t>removes</a:t>
            </a:r>
            <a:r>
              <a:rPr lang="it-IT" sz="2000" dirty="0" smtClean="0"/>
              <a:t> the </a:t>
            </a:r>
            <a:r>
              <a:rPr lang="it-IT" sz="2000" dirty="0" err="1" smtClean="0"/>
              <a:t>obstacles</a:t>
            </a:r>
            <a:r>
              <a:rPr lang="it-IT" sz="2000" dirty="0" smtClean="0"/>
              <a:t>:</a:t>
            </a:r>
          </a:p>
          <a:p>
            <a:pPr marL="800100" lvl="1" indent="-342900">
              <a:lnSpc>
                <a:spcPct val="90000"/>
              </a:lnSpc>
              <a:spcBef>
                <a:spcPct val="60000"/>
              </a:spcBef>
            </a:pPr>
            <a:r>
              <a:rPr lang="it-IT" sz="2000" dirty="0" err="1" smtClean="0"/>
              <a:t>Abuses</a:t>
            </a:r>
            <a:r>
              <a:rPr lang="it-IT" sz="2000" dirty="0" smtClean="0"/>
              <a:t> of </a:t>
            </a:r>
            <a:r>
              <a:rPr lang="it-IT" sz="2000" dirty="0" err="1" smtClean="0"/>
              <a:t>dominant</a:t>
            </a:r>
            <a:r>
              <a:rPr lang="it-IT" sz="2000" dirty="0" smtClean="0"/>
              <a:t> position</a:t>
            </a:r>
          </a:p>
          <a:p>
            <a:pPr marL="800100" lvl="1" indent="-342900">
              <a:lnSpc>
                <a:spcPct val="90000"/>
              </a:lnSpc>
              <a:spcBef>
                <a:spcPct val="60000"/>
              </a:spcBef>
            </a:pPr>
            <a:r>
              <a:rPr lang="it-IT" sz="2000" dirty="0" smtClean="0"/>
              <a:t>Cartels (</a:t>
            </a:r>
            <a:r>
              <a:rPr lang="it-IT" sz="2000" dirty="0" err="1" smtClean="0"/>
              <a:t>hence</a:t>
            </a:r>
            <a:r>
              <a:rPr lang="it-IT" sz="2000" dirty="0" smtClean="0"/>
              <a:t> the </a:t>
            </a:r>
            <a:r>
              <a:rPr lang="it-IT" sz="2000" dirty="0" err="1" smtClean="0"/>
              <a:t>name</a:t>
            </a:r>
            <a:r>
              <a:rPr lang="it-IT" sz="2000" dirty="0" smtClean="0"/>
              <a:t>: antitrust)</a:t>
            </a:r>
          </a:p>
          <a:p>
            <a:pPr marL="800100" lvl="1" indent="-342900">
              <a:lnSpc>
                <a:spcPct val="90000"/>
              </a:lnSpc>
              <a:spcBef>
                <a:spcPct val="60000"/>
              </a:spcBef>
            </a:pPr>
            <a:r>
              <a:rPr lang="it-IT" sz="2000" dirty="0" err="1" smtClean="0"/>
              <a:t>Growth</a:t>
            </a:r>
            <a:r>
              <a:rPr lang="it-IT" sz="2000" dirty="0" smtClean="0"/>
              <a:t> </a:t>
            </a:r>
            <a:r>
              <a:rPr lang="it-IT" sz="2000" dirty="0" err="1" smtClean="0"/>
              <a:t>through</a:t>
            </a:r>
            <a:r>
              <a:rPr lang="it-IT" sz="2000" dirty="0" smtClean="0"/>
              <a:t> </a:t>
            </a:r>
            <a:r>
              <a:rPr lang="it-IT" sz="2000" dirty="0" err="1" smtClean="0"/>
              <a:t>mergers</a:t>
            </a:r>
            <a:r>
              <a:rPr lang="it-IT" sz="2000" dirty="0" smtClean="0"/>
              <a:t> &amp; </a:t>
            </a:r>
            <a:r>
              <a:rPr lang="it-IT" sz="2000" dirty="0" err="1" smtClean="0"/>
              <a:t>acquisitions</a:t>
            </a:r>
            <a:endParaRPr lang="it-IT" sz="2000" dirty="0" smtClean="0"/>
          </a:p>
          <a:p>
            <a:pPr marL="381000" indent="-381000">
              <a:lnSpc>
                <a:spcPct val="90000"/>
              </a:lnSpc>
              <a:spcBef>
                <a:spcPct val="60000"/>
              </a:spcBef>
            </a:pPr>
            <a:r>
              <a:rPr lang="it-IT" sz="2000" dirty="0" smtClean="0"/>
              <a:t>antitrust </a:t>
            </a:r>
            <a:r>
              <a:rPr lang="it-IT" sz="2000" dirty="0" err="1" smtClean="0"/>
              <a:t>was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developed</a:t>
            </a:r>
            <a:r>
              <a:rPr lang="it-IT" sz="2000" dirty="0" smtClean="0"/>
              <a:t> in the US </a:t>
            </a:r>
            <a:r>
              <a:rPr lang="it-IT" sz="2000" dirty="0" err="1" smtClean="0"/>
              <a:t>since</a:t>
            </a:r>
            <a:r>
              <a:rPr lang="it-IT" sz="2000" dirty="0" smtClean="0"/>
              <a:t> 1890, </a:t>
            </a:r>
            <a:r>
              <a:rPr lang="it-IT" sz="2000" dirty="0" err="1" smtClean="0"/>
              <a:t>has</a:t>
            </a:r>
            <a:r>
              <a:rPr lang="it-IT" sz="2000" dirty="0" smtClean="0"/>
              <a:t> </a:t>
            </a:r>
            <a:r>
              <a:rPr lang="it-IT" sz="2000" dirty="0" err="1" smtClean="0"/>
              <a:t>been</a:t>
            </a:r>
            <a:r>
              <a:rPr lang="it-IT" sz="2000" dirty="0" smtClean="0"/>
              <a:t> </a:t>
            </a:r>
            <a:r>
              <a:rPr lang="it-IT" sz="2000" dirty="0" err="1" smtClean="0"/>
              <a:t>one</a:t>
            </a:r>
            <a:r>
              <a:rPr lang="it-IT" sz="2000" dirty="0" smtClean="0"/>
              <a:t> strong </a:t>
            </a:r>
            <a:r>
              <a:rPr lang="it-IT" sz="2000" dirty="0" err="1" smtClean="0"/>
              <a:t>point</a:t>
            </a:r>
            <a:r>
              <a:rPr lang="it-IT" sz="2000" dirty="0" smtClean="0"/>
              <a:t> of </a:t>
            </a:r>
            <a:r>
              <a:rPr lang="it-IT" sz="2000" dirty="0" err="1" smtClean="0"/>
              <a:t>European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development</a:t>
            </a:r>
            <a:r>
              <a:rPr lang="it-IT" sz="2000" dirty="0" smtClean="0"/>
              <a:t> </a:t>
            </a:r>
            <a:r>
              <a:rPr lang="it-IT" sz="2000" dirty="0" err="1" smtClean="0"/>
              <a:t>since</a:t>
            </a:r>
            <a:r>
              <a:rPr lang="it-IT" sz="2000" dirty="0" smtClean="0"/>
              <a:t> 1958</a:t>
            </a:r>
          </a:p>
          <a:p>
            <a:pPr marL="381000" indent="-381000">
              <a:lnSpc>
                <a:spcPct val="90000"/>
              </a:lnSpc>
              <a:spcBef>
                <a:spcPct val="60000"/>
              </a:spcBef>
            </a:pPr>
            <a:r>
              <a:rPr lang="it-IT" sz="2000" dirty="0" err="1" smtClean="0"/>
              <a:t>removal</a:t>
            </a:r>
            <a:r>
              <a:rPr lang="it-IT" sz="2000" dirty="0" smtClean="0"/>
              <a:t> of </a:t>
            </a:r>
            <a:r>
              <a:rPr lang="it-IT" sz="2000" dirty="0" err="1" smtClean="0"/>
              <a:t>barriers</a:t>
            </a:r>
            <a:r>
              <a:rPr lang="it-IT" sz="2000" dirty="0" smtClean="0"/>
              <a:t> and </a:t>
            </a:r>
            <a:r>
              <a:rPr lang="it-IT" sz="2000" dirty="0" err="1" smtClean="0"/>
              <a:t>creation</a:t>
            </a:r>
            <a:r>
              <a:rPr lang="it-IT" sz="2000" dirty="0" smtClean="0"/>
              <a:t> of a single market in the </a:t>
            </a:r>
            <a:r>
              <a:rPr lang="it-IT" sz="2000" dirty="0" err="1" smtClean="0"/>
              <a:t>European</a:t>
            </a:r>
            <a:r>
              <a:rPr lang="it-IT" sz="2000" dirty="0" smtClean="0"/>
              <a:t> area </a:t>
            </a:r>
            <a:r>
              <a:rPr lang="it-IT" sz="2000" dirty="0" err="1" smtClean="0"/>
              <a:t>is</a:t>
            </a:r>
            <a:r>
              <a:rPr lang="it-IT" sz="2000" dirty="0" smtClean="0"/>
              <a:t> a strong </a:t>
            </a:r>
            <a:r>
              <a:rPr lang="it-IT" sz="2000" dirty="0" err="1" smtClean="0"/>
              <a:t>competition</a:t>
            </a:r>
            <a:r>
              <a:rPr lang="it-IT" sz="2000" dirty="0" smtClean="0"/>
              <a:t> policy in </a:t>
            </a:r>
            <a:r>
              <a:rPr lang="it-IT" sz="2000" dirty="0" err="1" smtClean="0"/>
              <a:t>itself</a:t>
            </a:r>
            <a:endParaRPr lang="it-IT" sz="2000" dirty="0" smtClean="0"/>
          </a:p>
          <a:p>
            <a:pPr marL="381000" indent="-381000">
              <a:lnSpc>
                <a:spcPct val="90000"/>
              </a:lnSpc>
              <a:spcBef>
                <a:spcPct val="60000"/>
              </a:spcBef>
              <a:buFontTx/>
              <a:buNone/>
            </a:pPr>
            <a:endParaRPr lang="it-IT" sz="2400" dirty="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>
          <a:xfrm>
            <a:off x="214313" y="285728"/>
            <a:ext cx="7772400" cy="719138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2. Competition policy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12725" y="274638"/>
            <a:ext cx="7859713" cy="1143000"/>
          </a:xfrm>
        </p:spPr>
        <p:txBody>
          <a:bodyPr/>
          <a:lstStyle/>
          <a:p>
            <a:r>
              <a:rPr lang="en-US" smtClean="0"/>
              <a:t>Part 1: Electricity industry restructuring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6643687" cy="452596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en-US" dirty="0"/>
              <a:t>Power sector organization </a:t>
            </a:r>
            <a:r>
              <a:rPr lang="en-US" dirty="0" smtClean="0"/>
              <a:t>models</a:t>
            </a:r>
          </a:p>
          <a:p>
            <a:pPr marL="514350" indent="-514350">
              <a:buFont typeface="Verdana" pitchFamily="34" charset="0"/>
              <a:buAutoNum type="arabicPeriod"/>
            </a:pPr>
            <a:endParaRPr lang="en-US" dirty="0"/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/>
              <a:t>From </a:t>
            </a:r>
            <a:r>
              <a:rPr lang="en-US" dirty="0" smtClean="0"/>
              <a:t>traditional regulation to liberalization?</a:t>
            </a:r>
          </a:p>
          <a:p>
            <a:pPr marL="514350" indent="-514350">
              <a:buFont typeface="Verdana" pitchFamily="34" charset="0"/>
              <a:buAutoNum type="arabicPeriod"/>
            </a:pPr>
            <a:endParaRPr lang="en-US" dirty="0" smtClean="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33576" y="1700808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601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7859712" cy="1143000"/>
          </a:xfrm>
        </p:spPr>
        <p:txBody>
          <a:bodyPr/>
          <a:lstStyle/>
          <a:p>
            <a:r>
              <a:rPr lang="fr-FR" smtClean="0"/>
              <a:t>Part 2: Regulation</a:t>
            </a:r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215187" cy="4525963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Regulation</a:t>
            </a:r>
            <a:r>
              <a:rPr lang="en-GB" sz="2800" b="1" dirty="0" smtClean="0"/>
              <a:t> of markets in general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Competition</a:t>
            </a:r>
            <a:r>
              <a:rPr lang="en-GB" sz="2800" b="1" dirty="0" smtClean="0"/>
              <a:t> and competition policy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Regulation in </a:t>
            </a:r>
            <a:r>
              <a:rPr lang="en-GB" sz="2800" b="1" u="sng" dirty="0" smtClean="0"/>
              <a:t>energy</a:t>
            </a:r>
            <a:r>
              <a:rPr lang="en-GB" sz="2800" b="1" dirty="0" smtClean="0"/>
              <a:t> network services 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Who regulates: the regulatory </a:t>
            </a:r>
            <a:r>
              <a:rPr lang="en-GB" sz="2800" b="1" u="sng" dirty="0" smtClean="0"/>
              <a:t>institution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42875" y="3071813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2DDEE3E2-1A56-42D7-A99D-F5D5377C1E21}" type="slidenum">
              <a:rPr lang="it-IT"/>
              <a:pPr algn="ctr">
                <a:defRPr/>
              </a:pPr>
              <a:t>41</a:t>
            </a:fld>
            <a:endParaRPr lang="it-IT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897063"/>
            <a:ext cx="7858125" cy="4032250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lphaLcPeriod"/>
            </a:pPr>
            <a:r>
              <a:rPr lang="en-GB" sz="2400" smtClean="0"/>
              <a:t>Energy networks are a clear case of </a:t>
            </a:r>
            <a:r>
              <a:rPr lang="en-GB" sz="2400" b="1" u="sng" smtClean="0"/>
              <a:t>natural monopoly</a:t>
            </a:r>
          </a:p>
          <a:p>
            <a:pPr marL="381000" indent="-381000">
              <a:spcBef>
                <a:spcPct val="60000"/>
              </a:spcBef>
              <a:buFontTx/>
              <a:buAutoNum type="alphaLcPeriod"/>
            </a:pPr>
            <a:r>
              <a:rPr lang="en-GB" sz="2400" smtClean="0"/>
              <a:t>Activities different from network services may be organised in competition, but this does not happen easily, so a special </a:t>
            </a:r>
            <a:r>
              <a:rPr lang="en-GB" sz="2400" b="1" u="sng" smtClean="0"/>
              <a:t>competition policy</a:t>
            </a:r>
            <a:r>
              <a:rPr lang="en-GB" sz="2400" smtClean="0"/>
              <a:t> has to be organised</a:t>
            </a:r>
          </a:p>
          <a:p>
            <a:pPr marL="381000" indent="-381000">
              <a:spcBef>
                <a:spcPct val="60000"/>
              </a:spcBef>
              <a:buFontTx/>
              <a:buAutoNum type="alphaLcPeriod"/>
            </a:pPr>
            <a:r>
              <a:rPr lang="en-GB" sz="2400" smtClean="0"/>
              <a:t>Energy is a primary need and should be guaranteed to all citizens </a:t>
            </a:r>
            <a:r>
              <a:rPr lang="en-GB" sz="2400" b="1" u="sng" smtClean="0"/>
              <a:t>(public service)</a:t>
            </a:r>
          </a:p>
          <a:p>
            <a:pPr marL="381000" indent="-381000">
              <a:spcBef>
                <a:spcPct val="60000"/>
              </a:spcBef>
              <a:buFontTx/>
              <a:buAutoNum type="alphaLcPeriod"/>
            </a:pPr>
            <a:r>
              <a:rPr lang="en-GB" sz="2400" smtClean="0"/>
              <a:t>Energy is essential to the economic system </a:t>
            </a:r>
            <a:r>
              <a:rPr lang="en-GB" sz="2400" b="1" u="sng" smtClean="0"/>
              <a:t>(strategic resource)</a:t>
            </a:r>
            <a:r>
              <a:rPr lang="en-GB" sz="2400" smtClean="0"/>
              <a:t> 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50" y="571500"/>
            <a:ext cx="7772400" cy="719138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3.  Why should energy services be regulated?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BD83120-3948-4793-B5FA-A23F111FDBB3}" type="slidenum">
              <a:rPr lang="it-IT"/>
              <a:pPr algn="ctr">
                <a:defRPr/>
              </a:pPr>
              <a:t>42</a:t>
            </a:fld>
            <a:endParaRPr lang="it-IT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772400" cy="504825"/>
          </a:xfrm>
        </p:spPr>
        <p:txBody>
          <a:bodyPr/>
          <a:lstStyle/>
          <a:p>
            <a:r>
              <a:rPr lang="it-IT" sz="3200" dirty="0" smtClean="0">
                <a:solidFill>
                  <a:srgbClr val="FF6600"/>
                </a:solidFill>
              </a:rPr>
              <a:t>3.a.  </a:t>
            </a:r>
            <a:r>
              <a:rPr lang="en-GB" sz="3200" dirty="0" smtClean="0">
                <a:solidFill>
                  <a:srgbClr val="FF6600"/>
                </a:solidFill>
              </a:rPr>
              <a:t>regulation in </a:t>
            </a:r>
            <a:r>
              <a:rPr lang="en-GB" sz="3200" u="sng" dirty="0" smtClean="0">
                <a:solidFill>
                  <a:srgbClr val="FF6600"/>
                </a:solidFill>
              </a:rPr>
              <a:t>energy</a:t>
            </a:r>
            <a:r>
              <a:rPr lang="en-GB" sz="3200" dirty="0" smtClean="0">
                <a:solidFill>
                  <a:srgbClr val="FF6600"/>
                </a:solidFill>
              </a:rPr>
              <a:t> services: networks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1428750"/>
            <a:ext cx="7780337" cy="4535488"/>
          </a:xfrm>
        </p:spPr>
        <p:txBody>
          <a:bodyPr/>
          <a:lstStyle/>
          <a:p>
            <a:pPr marL="800100" lvl="1" indent="-342900">
              <a:lnSpc>
                <a:spcPct val="90000"/>
              </a:lnSpc>
              <a:buFontTx/>
              <a:buNone/>
            </a:pPr>
            <a:r>
              <a:rPr lang="en-GB" sz="2400" smtClean="0"/>
              <a:t>characters of a “</a:t>
            </a:r>
            <a:r>
              <a:rPr lang="en-GB" sz="2400" b="1" u="sng" smtClean="0"/>
              <a:t>natural monopoly</a:t>
            </a:r>
            <a:r>
              <a:rPr lang="en-GB" sz="2400" smtClean="0"/>
              <a:t>”: </a:t>
            </a:r>
          </a:p>
          <a:p>
            <a:pPr marL="1219200" lvl="2" indent="-304800">
              <a:lnSpc>
                <a:spcPct val="90000"/>
              </a:lnSpc>
              <a:spcBef>
                <a:spcPct val="50000"/>
              </a:spcBef>
            </a:pPr>
            <a:r>
              <a:rPr lang="en-GB" smtClean="0"/>
              <a:t>decreasing average cost </a:t>
            </a:r>
          </a:p>
          <a:p>
            <a:pPr marL="1219200" lvl="2" indent="-304800">
              <a:lnSpc>
                <a:spcPct val="90000"/>
              </a:lnSpc>
              <a:spcBef>
                <a:spcPct val="50000"/>
              </a:spcBef>
            </a:pPr>
            <a:r>
              <a:rPr lang="en-GB" smtClean="0"/>
              <a:t>implying that having one producer is socially more efficient than have many</a:t>
            </a:r>
          </a:p>
          <a:p>
            <a:pPr marL="1219200" lvl="2" indent="-304800">
              <a:lnSpc>
                <a:spcPct val="90000"/>
              </a:lnSpc>
              <a:spcBef>
                <a:spcPct val="50000"/>
              </a:spcBef>
            </a:pPr>
            <a:r>
              <a:rPr lang="en-GB" smtClean="0"/>
              <a:t>for the relevant amount of demand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sz="2400" smtClean="0"/>
              <a:t>networks are “</a:t>
            </a:r>
            <a:r>
              <a:rPr lang="en-GB" sz="2400" b="1" u="sng" smtClean="0"/>
              <a:t>essential facilities</a:t>
            </a:r>
            <a:r>
              <a:rPr lang="en-GB" sz="2400" smtClean="0"/>
              <a:t>”, i.e. infrastructures which</a:t>
            </a:r>
            <a:endParaRPr lang="en-US" sz="2400" smtClean="0"/>
          </a:p>
          <a:p>
            <a:pPr marL="1219200" lvl="2" indent="-304800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are necessary to</a:t>
            </a:r>
            <a:r>
              <a:rPr lang="it-IT" smtClean="0"/>
              <a:t> </a:t>
            </a:r>
            <a:r>
              <a:rPr lang="en-US" smtClean="0"/>
              <a:t>competitors for providing services to</a:t>
            </a:r>
            <a:r>
              <a:rPr lang="it-IT" smtClean="0"/>
              <a:t> </a:t>
            </a:r>
            <a:r>
              <a:rPr lang="en-US" smtClean="0"/>
              <a:t>their customers, </a:t>
            </a:r>
          </a:p>
          <a:p>
            <a:pPr marL="1219200" lvl="2" indent="-304800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cannot be</a:t>
            </a:r>
            <a:r>
              <a:rPr lang="it-IT" smtClean="0"/>
              <a:t> </a:t>
            </a:r>
            <a:r>
              <a:rPr lang="en-US" smtClean="0"/>
              <a:t>replicated economically (or not at all)</a:t>
            </a:r>
            <a:endParaRPr lang="it-IT" sz="1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C18C51AE-620A-465B-815F-FE4682D93EF3}" type="slidenum">
              <a:rPr lang="it-IT"/>
              <a:pPr algn="ctr">
                <a:defRPr/>
              </a:pPr>
              <a:t>43</a:t>
            </a:fld>
            <a:endParaRPr lang="it-IT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772400" cy="504825"/>
          </a:xfrm>
        </p:spPr>
        <p:txBody>
          <a:bodyPr/>
          <a:lstStyle/>
          <a:p>
            <a:r>
              <a:rPr lang="it-IT" sz="3200" dirty="0" smtClean="0">
                <a:solidFill>
                  <a:srgbClr val="FF6600"/>
                </a:solidFill>
              </a:rPr>
              <a:t>3. </a:t>
            </a:r>
            <a:r>
              <a:rPr lang="en-GB" sz="3200" dirty="0" smtClean="0">
                <a:solidFill>
                  <a:srgbClr val="FF6600"/>
                </a:solidFill>
              </a:rPr>
              <a:t>b. activities in competition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93824"/>
            <a:ext cx="8137525" cy="5249885"/>
          </a:xfrm>
        </p:spPr>
        <p:txBody>
          <a:bodyPr/>
          <a:lstStyle/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Activities </a:t>
            </a:r>
            <a:r>
              <a:rPr lang="en-GB" sz="2800" dirty="0" smtClean="0"/>
              <a:t>being not “network services”: </a:t>
            </a:r>
            <a:endParaRPr lang="en-GB" sz="2800" dirty="0" smtClean="0"/>
          </a:p>
          <a:p>
            <a:pPr marL="800100" lvl="1" indent="-342900"/>
            <a:r>
              <a:rPr lang="en-GB" sz="2400" dirty="0" smtClean="0"/>
              <a:t>Gas exploration, production</a:t>
            </a:r>
          </a:p>
          <a:p>
            <a:pPr marL="800100" lvl="1" indent="-342900"/>
            <a:r>
              <a:rPr lang="en-GB" sz="2400" dirty="0" smtClean="0"/>
              <a:t>Electricity generation</a:t>
            </a:r>
          </a:p>
          <a:p>
            <a:pPr marL="800100" lvl="1" indent="-342900"/>
            <a:r>
              <a:rPr lang="en-GB" sz="2400" dirty="0" smtClean="0"/>
              <a:t>Commercial activities</a:t>
            </a:r>
          </a:p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… </a:t>
            </a:r>
            <a:r>
              <a:rPr lang="en-GB" sz="2800" dirty="0" smtClean="0"/>
              <a:t>can be </a:t>
            </a:r>
            <a:r>
              <a:rPr lang="en-GB" sz="2800" dirty="0" smtClean="0"/>
              <a:t>organised in competition</a:t>
            </a:r>
          </a:p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but this does not happen easily, so a special </a:t>
            </a:r>
            <a:r>
              <a:rPr lang="en-GB" sz="2800" b="1" u="sng" dirty="0" smtClean="0"/>
              <a:t>competition policy</a:t>
            </a:r>
            <a:r>
              <a:rPr lang="en-GB" sz="2800" dirty="0" smtClean="0"/>
              <a:t> has to be organised</a:t>
            </a:r>
          </a:p>
          <a:p>
            <a:pPr marL="381000" indent="-381000">
              <a:spcBef>
                <a:spcPct val="60000"/>
              </a:spcBef>
            </a:pPr>
            <a:r>
              <a:rPr lang="it-IT" sz="2800" dirty="0" smtClean="0"/>
              <a:t>Special difficulty: the</a:t>
            </a:r>
            <a:r>
              <a:rPr lang="it-IT" sz="2800" b="1" u="sng" dirty="0" smtClean="0"/>
              <a:t> transition</a:t>
            </a:r>
            <a:r>
              <a:rPr lang="it-IT" sz="2800" dirty="0" smtClean="0"/>
              <a:t> from a formerly monopolistic setting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CC3912DC-B3F9-4EA3-B989-4A0E445C1F19}" type="slidenum">
              <a:rPr lang="it-IT"/>
              <a:pPr algn="ctr">
                <a:defRPr/>
              </a:pPr>
              <a:t>44</a:t>
            </a:fld>
            <a:endParaRPr lang="it-IT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57166"/>
            <a:ext cx="7772400" cy="504825"/>
          </a:xfrm>
        </p:spPr>
        <p:txBody>
          <a:bodyPr/>
          <a:lstStyle/>
          <a:p>
            <a:r>
              <a:rPr lang="it-IT" sz="3200" dirty="0" smtClean="0">
                <a:solidFill>
                  <a:srgbClr val="FF6600"/>
                </a:solidFill>
              </a:rPr>
              <a:t>3. </a:t>
            </a:r>
            <a:r>
              <a:rPr lang="en-GB" sz="3200" dirty="0" smtClean="0">
                <a:solidFill>
                  <a:srgbClr val="FF6600"/>
                </a:solidFill>
              </a:rPr>
              <a:t>b. from monopoly to competition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2984"/>
            <a:ext cx="7715250" cy="5035571"/>
          </a:xfrm>
        </p:spPr>
        <p:txBody>
          <a:bodyPr/>
          <a:lstStyle/>
          <a:p>
            <a:pPr marL="381000" indent="-381000">
              <a:spcBef>
                <a:spcPct val="55000"/>
              </a:spcBef>
            </a:pPr>
            <a:r>
              <a:rPr lang="it-IT" sz="2400" dirty="0" smtClean="0"/>
              <a:t>open access to networks is necessary to energy commercial companies (</a:t>
            </a:r>
            <a:r>
              <a:rPr lang="it-IT" sz="2400" b="1" u="sng" dirty="0" smtClean="0"/>
              <a:t>Third Party Access</a:t>
            </a:r>
            <a:r>
              <a:rPr lang="it-IT" sz="2400" dirty="0" smtClean="0"/>
              <a:t>, TPA)</a:t>
            </a:r>
          </a:p>
          <a:p>
            <a:pPr marL="381000" indent="-381000">
              <a:spcBef>
                <a:spcPct val="55000"/>
              </a:spcBef>
            </a:pPr>
            <a:r>
              <a:rPr lang="it-IT" sz="2400" dirty="0" smtClean="0"/>
              <a:t>network companies must grant access to all commercial companies at fair conditions and prices</a:t>
            </a:r>
          </a:p>
          <a:p>
            <a:pPr marL="381000" indent="-381000">
              <a:spcBef>
                <a:spcPct val="55000"/>
              </a:spcBef>
            </a:pPr>
            <a:r>
              <a:rPr lang="it-IT" sz="2400" dirty="0" smtClean="0"/>
              <a:t>this requires some sort of regulation</a:t>
            </a:r>
          </a:p>
          <a:p>
            <a:pPr marL="800100" lvl="1" indent="-342900">
              <a:spcBef>
                <a:spcPct val="55000"/>
              </a:spcBef>
              <a:buFontTx/>
              <a:buChar char="•"/>
            </a:pPr>
            <a:r>
              <a:rPr lang="en-GB" sz="2400" dirty="0" smtClean="0"/>
              <a:t>explicit, public regulation, or</a:t>
            </a:r>
          </a:p>
          <a:p>
            <a:pPr marL="800100" lvl="1" indent="-342900">
              <a:spcBef>
                <a:spcPct val="55000"/>
              </a:spcBef>
              <a:buFontTx/>
              <a:buChar char="•"/>
            </a:pPr>
            <a:r>
              <a:rPr lang="en-GB" sz="2400" dirty="0" smtClean="0"/>
              <a:t>self-regulation with negotiated conditions</a:t>
            </a:r>
          </a:p>
          <a:p>
            <a:pPr marL="381000" indent="-381000">
              <a:spcBef>
                <a:spcPct val="55000"/>
              </a:spcBef>
            </a:pPr>
            <a:r>
              <a:rPr lang="en-GB" sz="2400" dirty="0" smtClean="0"/>
              <a:t>European preference for </a:t>
            </a:r>
            <a:r>
              <a:rPr lang="en-GB" sz="2400" b="1" u="sng" dirty="0" smtClean="0"/>
              <a:t>public regulation</a:t>
            </a:r>
          </a:p>
          <a:p>
            <a:pPr marL="800100" lvl="1" indent="-342900">
              <a:spcBef>
                <a:spcPct val="55000"/>
              </a:spcBef>
              <a:buFontTx/>
              <a:buChar char="•"/>
            </a:pPr>
            <a:endParaRPr lang="en-GB" sz="2400" dirty="0" smtClean="0"/>
          </a:p>
          <a:p>
            <a:pPr marL="381000" indent="-381000">
              <a:spcBef>
                <a:spcPct val="60000"/>
              </a:spcBef>
            </a:pPr>
            <a:endParaRPr lang="en-GB" sz="2800" dirty="0" smtClean="0"/>
          </a:p>
          <a:p>
            <a:pPr marL="381000" indent="-381000">
              <a:spcBef>
                <a:spcPct val="60000"/>
              </a:spcBef>
            </a:pPr>
            <a:endParaRPr lang="it-IT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F0DDF0F-A186-4EEB-BF21-A5D97247CFB1}" type="slidenum">
              <a:rPr lang="it-IT"/>
              <a:pPr algn="ctr">
                <a:defRPr/>
              </a:pPr>
              <a:t>45</a:t>
            </a:fld>
            <a:endParaRPr lang="it-IT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772400" cy="504825"/>
          </a:xfrm>
        </p:spPr>
        <p:txBody>
          <a:bodyPr/>
          <a:lstStyle/>
          <a:p>
            <a:r>
              <a:rPr lang="it-IT" sz="3200" dirty="0" smtClean="0">
                <a:solidFill>
                  <a:srgbClr val="FF6600"/>
                </a:solidFill>
              </a:rPr>
              <a:t>3. </a:t>
            </a:r>
            <a:r>
              <a:rPr lang="en-GB" sz="3200" dirty="0" smtClean="0">
                <a:solidFill>
                  <a:srgbClr val="FF6600"/>
                </a:solidFill>
              </a:rPr>
              <a:t>b. the vertically integrated company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93824"/>
            <a:ext cx="7858125" cy="5035571"/>
          </a:xfrm>
        </p:spPr>
        <p:txBody>
          <a:bodyPr/>
          <a:lstStyle/>
          <a:p>
            <a:pPr marL="381000" indent="-381000">
              <a:spcBef>
                <a:spcPct val="60000"/>
              </a:spcBef>
            </a:pPr>
            <a:r>
              <a:rPr lang="en-GB" sz="2400" dirty="0" smtClean="0"/>
              <a:t>the vertically integrated company is the historical model in energy network services</a:t>
            </a:r>
          </a:p>
          <a:p>
            <a:pPr marL="381000" indent="-381000">
              <a:spcBef>
                <a:spcPct val="60000"/>
              </a:spcBef>
            </a:pPr>
            <a:r>
              <a:rPr lang="it-IT" sz="2400" dirty="0" smtClean="0"/>
              <a:t>there is a </a:t>
            </a:r>
            <a:r>
              <a:rPr lang="it-IT" sz="2400" b="1" u="sng" dirty="0" smtClean="0"/>
              <a:t>conflict of interest </a:t>
            </a:r>
            <a:r>
              <a:rPr lang="it-IT" sz="2400" dirty="0" smtClean="0"/>
              <a:t>in managing a network and an energy business at the same time:</a:t>
            </a:r>
          </a:p>
          <a:p>
            <a:pPr marL="800100" lvl="1" indent="-342900">
              <a:spcBef>
                <a:spcPct val="25000"/>
              </a:spcBef>
              <a:buFontTx/>
              <a:buChar char="•"/>
            </a:pPr>
            <a:r>
              <a:rPr lang="it-IT" sz="2400" dirty="0" smtClean="0"/>
              <a:t>Possible cross subsidy in tariff setting</a:t>
            </a:r>
          </a:p>
          <a:p>
            <a:pPr marL="800100" lvl="1" indent="-342900">
              <a:spcBef>
                <a:spcPct val="25000"/>
              </a:spcBef>
              <a:buFontTx/>
              <a:buChar char="•"/>
            </a:pPr>
            <a:r>
              <a:rPr lang="it-IT" sz="2400" dirty="0" smtClean="0"/>
              <a:t>Possible discrimination in access</a:t>
            </a:r>
          </a:p>
          <a:p>
            <a:pPr marL="800100" lvl="1" indent="-342900">
              <a:spcBef>
                <a:spcPct val="25000"/>
              </a:spcBef>
              <a:buFontTx/>
              <a:buChar char="•"/>
            </a:pPr>
            <a:r>
              <a:rPr lang="it-IT" sz="2400" dirty="0" smtClean="0"/>
              <a:t>Possible distortions in development of network</a:t>
            </a:r>
          </a:p>
          <a:p>
            <a:pPr marL="381000" indent="-381000">
              <a:spcBef>
                <a:spcPct val="60000"/>
              </a:spcBef>
            </a:pPr>
            <a:r>
              <a:rPr lang="it-IT" sz="2400" dirty="0" smtClean="0"/>
              <a:t>European preference for separation of activities (</a:t>
            </a:r>
            <a:r>
              <a:rPr lang="it-IT" sz="2400" b="1" u="sng" dirty="0" smtClean="0"/>
              <a:t>unbundling</a:t>
            </a:r>
            <a:r>
              <a:rPr lang="it-IT" sz="2400" dirty="0" smtClean="0"/>
              <a:t>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66046B7-328D-4F1F-AF22-5D165FE95045}" type="slidenum">
              <a:rPr lang="it-IT"/>
              <a:pPr algn="ctr">
                <a:defRPr/>
              </a:pPr>
              <a:t>46</a:t>
            </a:fld>
            <a:endParaRPr lang="it-IT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772400" cy="358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>
                <a:solidFill>
                  <a:srgbClr val="FF6600"/>
                </a:solidFill>
              </a:rPr>
              <a:t>3. </a:t>
            </a:r>
            <a:r>
              <a:rPr lang="en-GB" sz="3600" dirty="0">
                <a:solidFill>
                  <a:srgbClr val="FF6600"/>
                </a:solidFill>
              </a:rPr>
              <a:t>b. types of unbundling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7715250" cy="5143520"/>
          </a:xfrm>
        </p:spPr>
        <p:txBody>
          <a:bodyPr/>
          <a:lstStyle/>
          <a:p>
            <a:pPr marL="381000" indent="-381000">
              <a:spcBef>
                <a:spcPct val="60000"/>
              </a:spcBef>
            </a:pPr>
            <a:r>
              <a:rPr lang="en-GB" sz="2400" b="1" dirty="0" smtClean="0"/>
              <a:t>Unbundling forms</a:t>
            </a:r>
            <a:r>
              <a:rPr lang="en-GB" sz="2400" dirty="0" smtClean="0"/>
              <a:t>:</a:t>
            </a:r>
          </a:p>
          <a:p>
            <a:pPr marL="800100" lvl="1" indent="-342900"/>
            <a:r>
              <a:rPr lang="en-GB" sz="2000" dirty="0" smtClean="0"/>
              <a:t>Accounting – Managerial – Legal - Ownership</a:t>
            </a:r>
          </a:p>
          <a:p>
            <a:pPr marL="381000" indent="-381000">
              <a:spcBef>
                <a:spcPct val="40000"/>
              </a:spcBef>
            </a:pPr>
            <a:r>
              <a:rPr lang="en-GB" sz="2400" dirty="0" smtClean="0"/>
              <a:t>In </a:t>
            </a:r>
            <a:r>
              <a:rPr lang="en-GB" sz="2400" dirty="0" smtClean="0">
                <a:solidFill>
                  <a:srgbClr val="FF0000"/>
                </a:solidFill>
              </a:rPr>
              <a:t>favour</a:t>
            </a:r>
            <a:r>
              <a:rPr lang="en-GB" sz="2400" dirty="0" smtClean="0"/>
              <a:t> of </a:t>
            </a:r>
            <a:r>
              <a:rPr lang="en-GB" sz="2400" b="1" dirty="0" smtClean="0"/>
              <a:t>ownership</a:t>
            </a:r>
            <a:r>
              <a:rPr lang="en-GB" sz="2400" dirty="0" smtClean="0"/>
              <a:t> unbundling: </a:t>
            </a:r>
          </a:p>
          <a:p>
            <a:pPr marL="800100" lvl="1" indent="-342900"/>
            <a:r>
              <a:rPr lang="en-GB" sz="2000" dirty="0" smtClean="0"/>
              <a:t>the only way to have effective unbundling</a:t>
            </a:r>
          </a:p>
          <a:p>
            <a:pPr marL="800100" lvl="1" indent="-342900"/>
            <a:r>
              <a:rPr lang="en-GB" sz="2000" dirty="0" smtClean="0"/>
              <a:t>allows lighter regulation</a:t>
            </a:r>
          </a:p>
          <a:p>
            <a:pPr marL="800100" lvl="1" indent="-342900"/>
            <a:r>
              <a:rPr lang="en-GB" sz="2000" dirty="0" smtClean="0"/>
              <a:t>where public ownership is popular, provides a way out</a:t>
            </a:r>
          </a:p>
          <a:p>
            <a:pPr marL="381000" indent="-381000">
              <a:spcBef>
                <a:spcPct val="40000"/>
              </a:spcBef>
            </a:pPr>
            <a:r>
              <a:rPr lang="en-GB" sz="2400" dirty="0" smtClean="0">
                <a:solidFill>
                  <a:srgbClr val="FF0000"/>
                </a:solidFill>
              </a:rPr>
              <a:t>Against</a:t>
            </a:r>
            <a:r>
              <a:rPr lang="en-GB" sz="2400" dirty="0" smtClean="0"/>
              <a:t>:</a:t>
            </a:r>
          </a:p>
          <a:p>
            <a:pPr marL="800100" lvl="1" indent="-342900"/>
            <a:r>
              <a:rPr lang="en-GB" sz="2000" dirty="0" smtClean="0"/>
              <a:t>economies of scale (e.g. in buying gas, building infrastructures)</a:t>
            </a:r>
          </a:p>
          <a:p>
            <a:pPr marL="800100" lvl="1" indent="-342900"/>
            <a:r>
              <a:rPr lang="en-GB" sz="2000" dirty="0" smtClean="0"/>
              <a:t>shareholders rights against forced breakup of enterprise</a:t>
            </a:r>
          </a:p>
          <a:p>
            <a:pPr marL="800100" lvl="1" indent="-342900"/>
            <a:r>
              <a:rPr lang="en-GB" sz="2000" dirty="0" smtClean="0"/>
              <a:t>defence against foreign, non-European acquisitions</a:t>
            </a:r>
          </a:p>
          <a:p>
            <a:pPr marL="800100" lvl="1" indent="-342900"/>
            <a:r>
              <a:rPr lang="en-GB" sz="2000" dirty="0" smtClean="0"/>
              <a:t>protection of know-how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5EFD4F3-6AC7-47C9-9A97-E7D9B6C6E84F}" type="slidenum">
              <a:rPr lang="it-IT"/>
              <a:pPr algn="ctr">
                <a:defRPr/>
              </a:pPr>
              <a:t>47</a:t>
            </a:fld>
            <a:endParaRPr lang="it-IT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7772400" cy="504825"/>
          </a:xfrm>
        </p:spPr>
        <p:txBody>
          <a:bodyPr/>
          <a:lstStyle/>
          <a:p>
            <a:r>
              <a:rPr lang="it-IT" sz="3600" smtClean="0">
                <a:solidFill>
                  <a:srgbClr val="FF6600"/>
                </a:solidFill>
              </a:rPr>
              <a:t>3. </a:t>
            </a:r>
            <a:r>
              <a:rPr lang="en-GB" sz="3600" smtClean="0">
                <a:solidFill>
                  <a:srgbClr val="FF6600"/>
                </a:solidFill>
              </a:rPr>
              <a:t>b. retail competition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4"/>
            <a:ext cx="7786688" cy="5000645"/>
          </a:xfrm>
        </p:spPr>
        <p:txBody>
          <a:bodyPr/>
          <a:lstStyle/>
          <a:p>
            <a:pPr marL="381000" indent="-381000">
              <a:spcBef>
                <a:spcPct val="40000"/>
              </a:spcBef>
            </a:pPr>
            <a:r>
              <a:rPr lang="en-GB" sz="2400" dirty="0" smtClean="0"/>
              <a:t>competition at the wholesale level is undisputed </a:t>
            </a:r>
          </a:p>
          <a:p>
            <a:pPr marL="381000" indent="-381000">
              <a:spcBef>
                <a:spcPct val="40000"/>
              </a:spcBef>
            </a:pPr>
            <a:r>
              <a:rPr lang="en-GB" sz="2400" dirty="0" smtClean="0"/>
              <a:t>EU choice of extending free choice and competition to the retail level </a:t>
            </a:r>
          </a:p>
          <a:p>
            <a:pPr marL="381000" indent="-381000">
              <a:spcBef>
                <a:spcPct val="40000"/>
              </a:spcBef>
            </a:pPr>
            <a:r>
              <a:rPr lang="it-IT" sz="2400" dirty="0" smtClean="0"/>
              <a:t>It was possible to choose a different model: a Single Buyer to buy wholesale and supply small consumers</a:t>
            </a:r>
          </a:p>
          <a:p>
            <a:pPr marL="381000" indent="-381000">
              <a:spcBef>
                <a:spcPct val="40000"/>
              </a:spcBef>
            </a:pPr>
            <a:r>
              <a:rPr lang="it-IT" sz="2400" dirty="0" smtClean="0"/>
              <a:t>retail competition does not work immediately, the switching rate grows slowly</a:t>
            </a:r>
          </a:p>
          <a:p>
            <a:pPr marL="381000" indent="-381000">
              <a:spcBef>
                <a:spcPct val="40000"/>
              </a:spcBef>
            </a:pPr>
            <a:r>
              <a:rPr lang="it-IT" sz="2400" dirty="0" smtClean="0"/>
              <a:t>regulators maintain reference tariffs during the transition and invest in information, consumer education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36EDA52-2C61-47D2-A9FF-0AB7208B3099}" type="slidenum">
              <a:rPr lang="it-IT"/>
              <a:pPr algn="ctr">
                <a:defRPr/>
              </a:pPr>
              <a:t>48</a:t>
            </a:fld>
            <a:endParaRPr lang="it-IT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66738"/>
            <a:ext cx="7772400" cy="504825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3. </a:t>
            </a:r>
            <a:r>
              <a:rPr lang="en-GB" sz="3600" dirty="0" smtClean="0">
                <a:solidFill>
                  <a:srgbClr val="FF6600"/>
                </a:solidFill>
              </a:rPr>
              <a:t>c. public service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250950"/>
            <a:ext cx="7923213" cy="4535488"/>
          </a:xfrm>
        </p:spPr>
        <p:txBody>
          <a:bodyPr/>
          <a:lstStyle/>
          <a:p>
            <a:pPr marL="381000" indent="-381000">
              <a:spcBef>
                <a:spcPct val="45000"/>
              </a:spcBef>
            </a:pPr>
            <a:r>
              <a:rPr lang="en-GB" sz="2400" smtClean="0"/>
              <a:t>Energy is a primary need and should be guaranteed to all citizens (public service)</a:t>
            </a:r>
          </a:p>
          <a:p>
            <a:pPr marL="381000" indent="-381000">
              <a:spcBef>
                <a:spcPct val="40000"/>
              </a:spcBef>
            </a:pPr>
            <a:r>
              <a:rPr lang="it-IT" sz="2400" b="1" u="sng" smtClean="0"/>
              <a:t>Public service obligations </a:t>
            </a:r>
            <a:r>
              <a:rPr lang="it-IT" sz="2400" smtClean="0"/>
              <a:t>are usually imposed upon:</a:t>
            </a:r>
          </a:p>
          <a:p>
            <a:pPr marL="800100" lvl="1" indent="-342900">
              <a:spcBef>
                <a:spcPct val="45000"/>
              </a:spcBef>
            </a:pPr>
            <a:r>
              <a:rPr lang="it-IT" sz="2000" smtClean="0"/>
              <a:t>Network companies: </a:t>
            </a:r>
          </a:p>
          <a:p>
            <a:pPr marL="1219200" lvl="2" indent="-304800"/>
            <a:r>
              <a:rPr lang="it-IT" sz="1800" b="1" smtClean="0"/>
              <a:t>connection </a:t>
            </a:r>
          </a:p>
          <a:p>
            <a:pPr marL="1219200" lvl="2" indent="-304800"/>
            <a:r>
              <a:rPr lang="it-IT" sz="1800" b="1" smtClean="0"/>
              <a:t>quality of service (interruptions, voltage, gas pressure)</a:t>
            </a:r>
          </a:p>
          <a:p>
            <a:pPr marL="1219200" lvl="2" indent="-304800"/>
            <a:r>
              <a:rPr lang="it-IT" sz="1800" b="1" smtClean="0"/>
              <a:t>metering (accuracy, frequency of reading)</a:t>
            </a:r>
          </a:p>
          <a:p>
            <a:pPr marL="1219200" lvl="2" indent="-304800"/>
            <a:r>
              <a:rPr lang="it-IT" sz="1800" b="1" smtClean="0"/>
              <a:t>information, complaints</a:t>
            </a:r>
          </a:p>
          <a:p>
            <a:pPr marL="800100" lvl="1" indent="-342900">
              <a:spcBef>
                <a:spcPct val="40000"/>
              </a:spcBef>
            </a:pPr>
            <a:r>
              <a:rPr lang="it-IT" sz="2000" smtClean="0"/>
              <a:t>Energy companies:</a:t>
            </a:r>
          </a:p>
          <a:p>
            <a:pPr marL="1219200" lvl="2" indent="-304800"/>
            <a:r>
              <a:rPr lang="it-IT" sz="1800" b="1" smtClean="0"/>
              <a:t>Billing (frequency)</a:t>
            </a:r>
          </a:p>
          <a:p>
            <a:pPr marL="1219200" lvl="2" indent="-304800"/>
            <a:r>
              <a:rPr lang="it-IT" sz="1800" b="1" smtClean="0"/>
              <a:t>treatment of people in need</a:t>
            </a:r>
          </a:p>
          <a:p>
            <a:pPr marL="1219200" lvl="2" indent="-304800"/>
            <a:r>
              <a:rPr lang="it-IT" sz="1800" b="1" smtClean="0"/>
              <a:t>information, complaints</a:t>
            </a:r>
          </a:p>
          <a:p>
            <a:pPr marL="1219200" lvl="2" indent="-304800">
              <a:spcBef>
                <a:spcPct val="60000"/>
              </a:spcBef>
            </a:pPr>
            <a:endParaRPr lang="it-IT" sz="1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78BABB3-E0B9-438D-84FD-47927D7F48D8}" type="slidenum">
              <a:rPr lang="it-IT"/>
              <a:pPr algn="ctr">
                <a:defRPr/>
              </a:pPr>
              <a:t>49</a:t>
            </a:fld>
            <a:endParaRPr lang="it-IT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772400" cy="504825"/>
          </a:xfrm>
        </p:spPr>
        <p:txBody>
          <a:bodyPr/>
          <a:lstStyle/>
          <a:p>
            <a:r>
              <a:rPr lang="it-IT" sz="3600" dirty="0" smtClean="0">
                <a:solidFill>
                  <a:srgbClr val="FF6600"/>
                </a:solidFill>
              </a:rPr>
              <a:t>3. </a:t>
            </a:r>
            <a:r>
              <a:rPr lang="en-GB" sz="3600" dirty="0" smtClean="0">
                <a:solidFill>
                  <a:srgbClr val="FF6600"/>
                </a:solidFill>
              </a:rPr>
              <a:t>d. strategic resource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4"/>
            <a:ext cx="7786688" cy="5072083"/>
          </a:xfrm>
        </p:spPr>
        <p:txBody>
          <a:bodyPr/>
          <a:lstStyle/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Energy is essential to the economic system </a:t>
            </a:r>
          </a:p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A balanced mix of primary energy sources (and of fuels) for </a:t>
            </a:r>
            <a:r>
              <a:rPr lang="en-GB" sz="2800" b="1" u="sng" dirty="0" smtClean="0"/>
              <a:t>security of supply </a:t>
            </a:r>
          </a:p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Traditionally a competence of national governments; presently a mix of European institutions, national governments, regulators</a:t>
            </a:r>
          </a:p>
          <a:p>
            <a:pPr marL="381000" indent="-381000">
              <a:spcBef>
                <a:spcPct val="60000"/>
              </a:spcBef>
            </a:pPr>
            <a:r>
              <a:rPr lang="en-GB" sz="2800" dirty="0" smtClean="0"/>
              <a:t>Public service and national strategies have been used as arguments for public ownership of energy companies or for protection of “national champions”</a:t>
            </a:r>
          </a:p>
          <a:p>
            <a:pPr marL="381000" indent="-381000">
              <a:spcBef>
                <a:spcPct val="60000"/>
              </a:spcBef>
            </a:pPr>
            <a:endParaRPr lang="it-IT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838200" y="1905000"/>
            <a:ext cx="1687513" cy="2000250"/>
          </a:xfrm>
          <a:prstGeom prst="homePlate">
            <a:avLst>
              <a:gd name="adj" fmla="val 25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75" tIns="0" rIns="0" bIns="0" anchor="ctr"/>
          <a:lstStyle/>
          <a:p>
            <a:pPr algn="ctr" defTabSz="849313" eaLnBrk="0" hangingPunct="0">
              <a:buFontTx/>
              <a:buChar char="•"/>
            </a:pPr>
            <a:endParaRPr lang="fr-FR" sz="1100">
              <a:latin typeface="Times New Roman" pitchFamily="18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667000" y="1905000"/>
            <a:ext cx="1689100" cy="200025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Ins="0" bIns="0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495800" y="1905000"/>
            <a:ext cx="1689100" cy="200025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Ins="0" bIns="0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324600" y="1905000"/>
            <a:ext cx="1687513" cy="200025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Ins="0" bIns="0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14400" y="21336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975" tIns="0" rIns="0" bIns="0">
            <a:spAutoFit/>
          </a:bodyPr>
          <a:lstStyle/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Model 1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Monopoly</a:t>
            </a:r>
            <a:endParaRPr lang="nl-NL" sz="1500" b="1">
              <a:latin typeface="Times New Roman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743200" y="21336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975" tIns="0" rIns="0" bIns="0">
            <a:spAutoFit/>
          </a:bodyPr>
          <a:lstStyle/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Model 2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Single buyer</a:t>
            </a:r>
            <a:endParaRPr lang="nl-NL" sz="1500" b="1">
              <a:latin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24400" y="2057400"/>
            <a:ext cx="1047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975" tIns="0" rIns="0" bIns="0">
            <a:spAutoFit/>
          </a:bodyPr>
          <a:lstStyle/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Model 3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Wholesale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competition</a:t>
            </a:r>
            <a:endParaRPr lang="nl-NL" sz="1500" b="1">
              <a:latin typeface="Times New Roman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477000" y="2133600"/>
            <a:ext cx="1047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975" tIns="0" rIns="0" bIns="0">
            <a:spAutoFit/>
          </a:bodyPr>
          <a:lstStyle/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Model 4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Retail</a:t>
            </a:r>
          </a:p>
          <a:p>
            <a:pPr defTabSz="849313" eaLnBrk="0" hangingPunct="0"/>
            <a:r>
              <a:rPr lang="en-US" sz="1500" b="1">
                <a:latin typeface="Times New Roman" pitchFamily="18" charset="0"/>
              </a:rPr>
              <a:t>competition</a:t>
            </a:r>
            <a:endParaRPr lang="nl-NL" sz="1500" b="1">
              <a:latin typeface="Times New Roman" pitchFamily="18" charset="0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774700" y="4000500"/>
            <a:ext cx="7175500" cy="785813"/>
          </a:xfrm>
          <a:prstGeom prst="rightArrow">
            <a:avLst>
              <a:gd name="adj1" fmla="val 65148"/>
              <a:gd name="adj2" fmla="val 86536"/>
            </a:avLst>
          </a:prstGeom>
          <a:gradFill rotWithShape="0">
            <a:gsLst>
              <a:gs pos="0">
                <a:srgbClr val="FFC000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Ins="0" bIns="0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43000" y="4921250"/>
            <a:ext cx="650081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5" tIns="0" rIns="0" bIns="0">
            <a:spAutoFit/>
          </a:bodyPr>
          <a:lstStyle/>
          <a:p>
            <a:pPr defTabSz="849313" eaLnBrk="0" hangingPunct="0"/>
            <a:r>
              <a:rPr lang="en-US" b="1" dirty="0">
                <a:latin typeface="Times New Roman" pitchFamily="18" charset="0"/>
              </a:rPr>
              <a:t>Sector </a:t>
            </a:r>
            <a:r>
              <a:rPr lang="en-US" b="1" dirty="0" smtClean="0">
                <a:latin typeface="Times New Roman" pitchFamily="18" charset="0"/>
              </a:rPr>
              <a:t>can become like </a:t>
            </a:r>
            <a:r>
              <a:rPr lang="en-US" b="1" dirty="0">
                <a:latin typeface="Times New Roman" pitchFamily="18" charset="0"/>
              </a:rPr>
              <a:t>any other commodity industry</a:t>
            </a:r>
          </a:p>
          <a:p>
            <a:pPr defTabSz="849313" eaLnBrk="0" hangingPunct="0"/>
            <a:r>
              <a:rPr lang="en-US" b="1" dirty="0">
                <a:latin typeface="Times New Roman" pitchFamily="18" charset="0"/>
              </a:rPr>
              <a:t>But:</a:t>
            </a:r>
          </a:p>
          <a:p>
            <a:pPr defTabSz="849313" eaLnBrk="0" hangingPunct="0"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 More complexity, regulation, IT infrastructure, </a:t>
            </a:r>
            <a:r>
              <a:rPr lang="en-US" b="1" dirty="0" err="1">
                <a:latin typeface="Times New Roman" pitchFamily="18" charset="0"/>
              </a:rPr>
              <a:t>etc</a:t>
            </a:r>
            <a:endParaRPr lang="en-US" b="1" dirty="0">
              <a:latin typeface="Times New Roman" pitchFamily="18" charset="0"/>
            </a:endParaRPr>
          </a:p>
          <a:p>
            <a:pPr defTabSz="849313" eaLnBrk="0" hangingPunct="0">
              <a:buFontTx/>
              <a:buChar char="•"/>
            </a:pPr>
            <a:r>
              <a:rPr lang="en-US" b="1" dirty="0">
                <a:latin typeface="Times New Roman" pitchFamily="18" charset="0"/>
              </a:rPr>
              <a:t> More structural </a:t>
            </a:r>
            <a:r>
              <a:rPr lang="en-US" b="1" dirty="0" smtClean="0">
                <a:latin typeface="Times New Roman" pitchFamily="18" charset="0"/>
              </a:rPr>
              <a:t>changes required to go to</a:t>
            </a:r>
            <a:endParaRPr lang="nl-NL" b="1" dirty="0">
              <a:latin typeface="Times New Roman" pitchFamily="18" charset="0"/>
            </a:endParaRP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7524750" cy="1219200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</a:rPr>
              <a:t>Various power sector organization models</a:t>
            </a:r>
            <a:endParaRPr lang="nl-NL" sz="3200" smtClean="0">
              <a:latin typeface="Arial" pitchFamily="34" charset="0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E507E-E5CE-4C5C-AC7F-FA7F4566756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85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7859712" cy="1143000"/>
          </a:xfrm>
        </p:spPr>
        <p:txBody>
          <a:bodyPr/>
          <a:lstStyle/>
          <a:p>
            <a:r>
              <a:rPr lang="fr-FR" smtClean="0"/>
              <a:t>Part 2: Regulation</a:t>
            </a:r>
          </a:p>
        </p:txBody>
      </p:sp>
      <p:sp>
        <p:nvSpPr>
          <p:cNvPr id="57347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215187" cy="4525963"/>
          </a:xfrm>
        </p:spPr>
        <p:txBody>
          <a:bodyPr/>
          <a:lstStyle/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Regulation</a:t>
            </a:r>
            <a:r>
              <a:rPr lang="en-GB" sz="2800" b="1" dirty="0" smtClean="0"/>
              <a:t> of markets in general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u="sng" dirty="0" smtClean="0"/>
              <a:t>Competition</a:t>
            </a:r>
            <a:r>
              <a:rPr lang="en-GB" sz="2800" b="1" dirty="0" smtClean="0"/>
              <a:t> and competition policy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Regulation in </a:t>
            </a:r>
            <a:r>
              <a:rPr lang="en-GB" sz="2800" b="1" u="sng" dirty="0" smtClean="0"/>
              <a:t>energy</a:t>
            </a:r>
            <a:r>
              <a:rPr lang="en-GB" sz="2800" b="1" dirty="0" smtClean="0"/>
              <a:t> network services </a:t>
            </a:r>
          </a:p>
          <a:p>
            <a:pPr marL="381000" indent="-381000">
              <a:spcBef>
                <a:spcPct val="60000"/>
              </a:spcBef>
              <a:buFontTx/>
              <a:buAutoNum type="arabicPeriod"/>
            </a:pPr>
            <a:r>
              <a:rPr lang="en-GB" sz="2800" b="1" dirty="0" smtClean="0"/>
              <a:t>Who regulates: the regulatory </a:t>
            </a:r>
            <a:r>
              <a:rPr lang="en-GB" sz="2800" b="1" u="sng" dirty="0" smtClean="0"/>
              <a:t>institution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142875" y="3714750"/>
            <a:ext cx="784225" cy="485775"/>
          </a:xfrm>
          <a:prstGeom prst="rightArrow">
            <a:avLst>
              <a:gd name="adj1" fmla="val 50000"/>
              <a:gd name="adj2" fmla="val 4372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CF5BAD24-0AC2-4127-9FFA-B8B1DE839E98}" type="slidenum">
              <a:rPr lang="it-IT"/>
              <a:pPr algn="ctr">
                <a:defRPr/>
              </a:pPr>
              <a:t>51</a:t>
            </a:fld>
            <a:endParaRPr lang="it-IT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357313"/>
            <a:ext cx="7786688" cy="4895850"/>
          </a:xfrm>
        </p:spPr>
        <p:txBody>
          <a:bodyPr rtlCol="0">
            <a:normAutofit/>
          </a:bodyPr>
          <a:lstStyle/>
          <a:p>
            <a:pPr marL="381000" indent="-381000" fontAlgn="auto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/>
              <a:t>A specialised, technical body with tasks:</a:t>
            </a:r>
          </a:p>
          <a:p>
            <a:pPr marL="381000" indent="-381000" fontAlgn="auto">
              <a:spcAft>
                <a:spcPts val="0"/>
              </a:spcAft>
              <a:defRPr/>
            </a:pPr>
            <a:r>
              <a:rPr lang="en-US" sz="2000" dirty="0"/>
              <a:t>Consultative</a:t>
            </a:r>
          </a:p>
          <a:p>
            <a:pPr marL="381000" indent="-381000" fontAlgn="auto">
              <a:spcAft>
                <a:spcPts val="0"/>
              </a:spcAft>
              <a:defRPr/>
            </a:pPr>
            <a:r>
              <a:rPr lang="en-US" sz="2000" dirty="0"/>
              <a:t>Proposal</a:t>
            </a:r>
          </a:p>
          <a:p>
            <a:pPr marL="381000" indent="-381000" fontAlgn="auto">
              <a:spcAft>
                <a:spcPts val="0"/>
              </a:spcAft>
              <a:defRPr/>
            </a:pPr>
            <a:r>
              <a:rPr lang="en-US" sz="2000" dirty="0"/>
              <a:t>Normative, executive: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set</a:t>
            </a:r>
            <a:r>
              <a:rPr lang="en-US" sz="2000" b="1" dirty="0"/>
              <a:t> </a:t>
            </a:r>
            <a:r>
              <a:rPr lang="en-US" sz="2000" dirty="0"/>
              <a:t>access rules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set network and other tariffs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licensing &amp; authorization of facilities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quality supervision &amp; control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supervision of competitive behavior (with antitrust authority)</a:t>
            </a:r>
          </a:p>
          <a:p>
            <a:pPr marL="381000" indent="-381000" fontAlgn="auto">
              <a:spcAft>
                <a:spcPts val="0"/>
              </a:spcAft>
              <a:defRPr/>
            </a:pPr>
            <a:r>
              <a:rPr lang="en-US" sz="2000" dirty="0"/>
              <a:t>Operative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request of information, inspection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000" dirty="0"/>
              <a:t>sanction</a:t>
            </a:r>
          </a:p>
          <a:p>
            <a:pPr marL="381000" indent="-381000" fontAlgn="auto">
              <a:spcAft>
                <a:spcPts val="0"/>
              </a:spcAft>
              <a:defRPr/>
            </a:pPr>
            <a:r>
              <a:rPr lang="en-US" sz="2000" dirty="0"/>
              <a:t>Arbitration and conflict resolution</a:t>
            </a:r>
            <a:endParaRPr lang="en-GB" sz="2000" dirty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50" y="357166"/>
            <a:ext cx="7772400" cy="503238"/>
          </a:xfrm>
        </p:spPr>
        <p:txBody>
          <a:bodyPr/>
          <a:lstStyle/>
          <a:p>
            <a:r>
              <a:rPr lang="en-GB" sz="3200" dirty="0" smtClean="0">
                <a:solidFill>
                  <a:srgbClr val="FF6600"/>
                </a:solidFill>
              </a:rPr>
              <a:t>4.  Who regulates? </a:t>
            </a:r>
            <a:br>
              <a:rPr lang="en-GB" sz="3200" dirty="0" smtClean="0">
                <a:solidFill>
                  <a:srgbClr val="FF6600"/>
                </a:solidFill>
              </a:rPr>
            </a:br>
            <a:r>
              <a:rPr lang="en-GB" sz="3200" dirty="0" smtClean="0">
                <a:solidFill>
                  <a:srgbClr val="FF6600"/>
                </a:solidFill>
              </a:rPr>
              <a:t>The regulatory institution</a:t>
            </a:r>
            <a:endParaRPr lang="it-IT" sz="32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3B6F1BE-EEC1-4A23-A4F9-88234B06E885}" type="slidenum">
              <a:rPr lang="it-IT"/>
              <a:pPr algn="ctr">
                <a:defRPr/>
              </a:pPr>
              <a:t>52</a:t>
            </a:fld>
            <a:endParaRPr lang="it-IT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7858125" cy="4895850"/>
          </a:xfrm>
        </p:spPr>
        <p:txBody>
          <a:bodyPr rtlCol="0">
            <a:noAutofit/>
          </a:bodyPr>
          <a:lstStyle/>
          <a:p>
            <a:pPr marL="381000" indent="-3810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400" dirty="0"/>
              <a:t>a competition policy and some self regulation may be </a:t>
            </a:r>
            <a:r>
              <a:rPr lang="it-IT" sz="2400" dirty="0" err="1" smtClean="0"/>
              <a:t>enough</a:t>
            </a:r>
            <a:r>
              <a:rPr lang="it-IT" sz="2400" dirty="0" smtClean="0"/>
              <a:t> in </a:t>
            </a:r>
            <a:r>
              <a:rPr lang="it-IT" sz="2400" dirty="0" err="1" smtClean="0"/>
              <a:t>very</a:t>
            </a:r>
            <a:r>
              <a:rPr lang="it-IT" sz="2400" dirty="0" smtClean="0"/>
              <a:t> rare and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favorable</a:t>
            </a:r>
            <a:r>
              <a:rPr lang="it-IT" sz="2400" dirty="0" smtClean="0"/>
              <a:t> case </a:t>
            </a:r>
            <a:endParaRPr lang="it-IT" sz="2400" dirty="0"/>
          </a:p>
          <a:p>
            <a:pPr marL="381000" indent="-3810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400" dirty="0"/>
              <a:t>the Competition Authority could:</a:t>
            </a:r>
          </a:p>
          <a:p>
            <a:pPr marL="800100" lvl="1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dirty="0"/>
              <a:t>prevent and repress abuse of dominant position by the network (system) operators</a:t>
            </a:r>
          </a:p>
          <a:p>
            <a:pPr marL="800100" lvl="1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dirty="0"/>
              <a:t>ensure competition in the commercial activities</a:t>
            </a:r>
          </a:p>
          <a:p>
            <a:pPr marL="381000" indent="-3810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400" dirty="0"/>
              <a:t>technical regulation could be left to the companies </a:t>
            </a:r>
            <a:r>
              <a:rPr lang="it-IT" sz="2400" dirty="0" smtClean="0"/>
              <a:t>themselves</a:t>
            </a:r>
            <a:endParaRPr lang="it-IT" sz="2400" dirty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7772400" cy="503237"/>
          </a:xfrm>
        </p:spPr>
        <p:txBody>
          <a:bodyPr/>
          <a:lstStyle/>
          <a:p>
            <a:r>
              <a:rPr lang="en-GB" sz="3600" dirty="0" smtClean="0">
                <a:solidFill>
                  <a:srgbClr val="FF6600"/>
                </a:solidFill>
              </a:rPr>
              <a:t>4.  Is a regulator necessary?</a:t>
            </a:r>
            <a:endParaRPr lang="it-IT" sz="36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6600"/>
                </a:solidFill>
              </a:rPr>
              <a:t>4.  Is a regulator necessary?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400" dirty="0" smtClean="0"/>
              <a:t>in fact this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rarely</a:t>
            </a:r>
            <a:r>
              <a:rPr lang="it-IT" sz="2400" dirty="0" smtClean="0"/>
              <a:t> a </a:t>
            </a:r>
            <a:r>
              <a:rPr lang="it-IT" sz="2400" dirty="0" smtClean="0"/>
              <a:t>good solution since:</a:t>
            </a:r>
          </a:p>
          <a:p>
            <a:pPr marL="800100" lvl="1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dirty="0" smtClean="0"/>
              <a:t>technical regulation can be biased</a:t>
            </a:r>
          </a:p>
          <a:p>
            <a:pPr marL="800100" lvl="1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dirty="0" smtClean="0"/>
              <a:t>the Competition Authority intervenes only ex-post and has trouble in gathering evidence of violations</a:t>
            </a:r>
          </a:p>
          <a:p>
            <a:pPr marL="800100" lvl="1" indent="-3429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dirty="0" smtClean="0"/>
              <a:t>high technical contents requires a specialised institution</a:t>
            </a:r>
          </a:p>
          <a:p>
            <a:pPr marL="381000" indent="-38100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2400" b="1" dirty="0" smtClean="0"/>
              <a:t>The choice in favour of having a regulator prevails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DB55DFF7-6948-4C39-BC1E-B6E15CFF7979}" type="slidenum">
              <a:rPr lang="it-IT"/>
              <a:pPr algn="ctr">
                <a:defRPr/>
              </a:pPr>
              <a:t>54</a:t>
            </a:fld>
            <a:endParaRPr lang="it-IT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075" y="1643065"/>
            <a:ext cx="7853363" cy="4929207"/>
          </a:xfrm>
        </p:spPr>
        <p:txBody>
          <a:bodyPr rtlCol="0">
            <a:normAutofit/>
          </a:bodyPr>
          <a:lstStyle/>
          <a:p>
            <a:pPr marL="381000" indent="-381000" fontAlgn="auto">
              <a:spcBef>
                <a:spcPct val="60000"/>
              </a:spcBef>
              <a:spcAft>
                <a:spcPts val="0"/>
              </a:spcAft>
              <a:defRPr/>
            </a:pPr>
            <a:r>
              <a:rPr lang="it-IT" sz="2400" dirty="0" smtClean="0"/>
              <a:t>Will the </a:t>
            </a:r>
            <a:r>
              <a:rPr lang="it-IT" sz="2400" dirty="0"/>
              <a:t>need for </a:t>
            </a:r>
            <a:r>
              <a:rPr lang="it-IT" sz="2400" dirty="0" err="1"/>
              <a:t>regulation</a:t>
            </a:r>
            <a:r>
              <a:rPr lang="it-IT" sz="2400" dirty="0"/>
              <a:t> </a:t>
            </a:r>
            <a:r>
              <a:rPr lang="it-IT" sz="2400" dirty="0" err="1" smtClean="0"/>
              <a:t>decrease</a:t>
            </a:r>
            <a:r>
              <a:rPr lang="it-IT" sz="2400" dirty="0" smtClean="0"/>
              <a:t> </a:t>
            </a:r>
            <a:r>
              <a:rPr lang="it-IT" sz="2400" dirty="0"/>
              <a:t>after the first phase of liberalisation: will regulators be unemployed after a transition </a:t>
            </a:r>
            <a:r>
              <a:rPr lang="it-IT" sz="2400" dirty="0" err="1"/>
              <a:t>period</a:t>
            </a:r>
            <a:r>
              <a:rPr lang="it-IT" sz="2400" dirty="0" smtClean="0"/>
              <a:t>? </a:t>
            </a:r>
            <a:r>
              <a:rPr lang="it-IT" sz="2400" dirty="0" smtClean="0">
                <a:sym typeface="Wingdings" panose="05000000000000000000" pitchFamily="2" charset="2"/>
              </a:rPr>
              <a:t>   </a:t>
            </a:r>
            <a:endParaRPr lang="it-IT" sz="2400" dirty="0"/>
          </a:p>
          <a:p>
            <a:pPr marL="381000" indent="-381000" fontAlgn="auto">
              <a:spcBef>
                <a:spcPct val="60000"/>
              </a:spcBef>
              <a:spcAft>
                <a:spcPts val="0"/>
              </a:spcAft>
              <a:defRPr/>
            </a:pPr>
            <a:r>
              <a:rPr lang="it-IT" sz="2400" dirty="0" err="1" smtClean="0"/>
              <a:t>Anyway</a:t>
            </a:r>
            <a:r>
              <a:rPr lang="it-IT" sz="2400" dirty="0" smtClean="0"/>
              <a:t> some </a:t>
            </a:r>
            <a:r>
              <a:rPr lang="it-IT" sz="2400" dirty="0"/>
              <a:t>regulation is required both for the networks (natural monopolies) and for the competitive markets (like in the case of financial </a:t>
            </a:r>
            <a:r>
              <a:rPr lang="it-IT" sz="2400" dirty="0" err="1"/>
              <a:t>markets</a:t>
            </a:r>
            <a:r>
              <a:rPr lang="it-IT" sz="2400" dirty="0" smtClean="0"/>
              <a:t>) </a:t>
            </a:r>
            <a:r>
              <a:rPr lang="it-IT" sz="2400" dirty="0" smtClean="0">
                <a:sym typeface="Wingdings" panose="05000000000000000000" pitchFamily="2" charset="2"/>
              </a:rPr>
              <a:t>   </a:t>
            </a:r>
            <a:endParaRPr lang="it-IT" sz="2400" dirty="0"/>
          </a:p>
          <a:p>
            <a:pPr marL="381000" indent="-381000" fontAlgn="auto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848600" cy="503238"/>
          </a:xfrm>
        </p:spPr>
        <p:txBody>
          <a:bodyPr/>
          <a:lstStyle/>
          <a:p>
            <a:r>
              <a:rPr lang="en-GB" sz="3600" smtClean="0">
                <a:solidFill>
                  <a:srgbClr val="FF6600"/>
                </a:solidFill>
              </a:rPr>
              <a:t>4. </a:t>
            </a:r>
            <a:r>
              <a:rPr lang="it-IT" sz="3600" smtClean="0">
                <a:solidFill>
                  <a:srgbClr val="FF6600"/>
                </a:solidFill>
              </a:rPr>
              <a:t>Is regulation temporary?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6600"/>
                </a:solidFill>
              </a:rPr>
              <a:t>4.  Is a regulator necessary?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7859712" cy="4525963"/>
          </a:xfrm>
        </p:spPr>
        <p:txBody>
          <a:bodyPr/>
          <a:lstStyle/>
          <a:p>
            <a:pPr marL="381000" indent="-381000" fontAlgn="auto">
              <a:spcBef>
                <a:spcPct val="60000"/>
              </a:spcBef>
              <a:spcAft>
                <a:spcPts val="0"/>
              </a:spcAft>
              <a:defRPr/>
            </a:pPr>
            <a:r>
              <a:rPr lang="it-IT" sz="2400" dirty="0" smtClean="0"/>
              <a:t>the future function of regulators depends on:</a:t>
            </a:r>
          </a:p>
          <a:p>
            <a:pPr marL="1219200" lvl="2" indent="-3048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the degree of effective competition (structural evolution)</a:t>
            </a:r>
          </a:p>
          <a:p>
            <a:pPr marL="1219200" lvl="2" indent="-3048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the growth of self regulation in network companies, market operators</a:t>
            </a:r>
          </a:p>
          <a:p>
            <a:pPr marL="1219200" lvl="2" indent="-3048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effective antitrust action</a:t>
            </a:r>
          </a:p>
          <a:p>
            <a:pPr marL="1219200" lvl="2" indent="-3048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endParaRPr lang="it-IT" dirty="0" smtClean="0"/>
          </a:p>
          <a:p>
            <a:pPr marL="1219200" lvl="2" indent="-3048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AND THE SOCIAL GOALS: Universal Access to Energy ; COP21 &amp; 2050 compatible </a:t>
            </a:r>
            <a:r>
              <a:rPr lang="en-GB" dirty="0" err="1" smtClean="0"/>
              <a:t>Decarbonization</a:t>
            </a:r>
            <a:endParaRPr lang="it-IT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CB8D502-9FAF-49AE-A914-613A474E6465}" type="slidenum">
              <a:rPr lang="it-IT"/>
              <a:pPr algn="ctr">
                <a:defRPr/>
              </a:pPr>
              <a:t>56</a:t>
            </a:fld>
            <a:endParaRPr lang="it-IT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85875"/>
            <a:ext cx="7750175" cy="4786313"/>
          </a:xfrm>
        </p:spPr>
        <p:txBody>
          <a:bodyPr/>
          <a:lstStyle/>
          <a:p>
            <a:pPr marL="381000" indent="-381000">
              <a:spcBef>
                <a:spcPct val="60000"/>
              </a:spcBef>
            </a:pPr>
            <a:r>
              <a:rPr lang="it-IT" sz="2000" dirty="0" smtClean="0"/>
              <a:t>In a liberal </a:t>
            </a:r>
            <a:r>
              <a:rPr lang="it-IT" sz="2000" dirty="0" err="1" smtClean="0"/>
              <a:t>setting</a:t>
            </a:r>
            <a:r>
              <a:rPr lang="it-IT" sz="2000" dirty="0" smtClean="0"/>
              <a:t> t</a:t>
            </a:r>
            <a:r>
              <a:rPr lang="it-IT" sz="2000" dirty="0" smtClean="0"/>
              <a:t>he </a:t>
            </a:r>
            <a:r>
              <a:rPr lang="it-IT" sz="2000" dirty="0" err="1" smtClean="0"/>
              <a:t>regulator</a:t>
            </a:r>
            <a:r>
              <a:rPr lang="it-IT" sz="2000" dirty="0" smtClean="0"/>
              <a:t> </a:t>
            </a:r>
            <a:r>
              <a:rPr lang="it-IT" sz="2000" dirty="0" err="1" smtClean="0"/>
              <a:t>should</a:t>
            </a:r>
            <a:r>
              <a:rPr lang="it-IT" sz="2000" dirty="0" smtClean="0"/>
              <a:t> be </a:t>
            </a:r>
            <a:r>
              <a:rPr lang="it-IT" sz="2000" dirty="0" err="1" smtClean="0"/>
              <a:t>independent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respect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regulated</a:t>
            </a:r>
            <a:r>
              <a:rPr lang="it-IT" sz="2000" dirty="0" smtClean="0"/>
              <a:t> companies</a:t>
            </a:r>
          </a:p>
          <a:p>
            <a:pPr marL="381000" indent="-381000">
              <a:spcBef>
                <a:spcPct val="60000"/>
              </a:spcBef>
            </a:pPr>
            <a:r>
              <a:rPr lang="it-IT" sz="2000" dirty="0" smtClean="0"/>
              <a:t>And </a:t>
            </a:r>
            <a:r>
              <a:rPr lang="it-IT" sz="2000" dirty="0" err="1" smtClean="0"/>
              <a:t>also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respect</a:t>
            </a:r>
            <a:r>
              <a:rPr lang="it-IT" sz="2000" dirty="0" smtClean="0"/>
              <a:t> to </a:t>
            </a:r>
            <a:r>
              <a:rPr lang="it-IT" sz="2000" dirty="0" err="1" smtClean="0"/>
              <a:t>Goverment</a:t>
            </a:r>
            <a:r>
              <a:rPr lang="it-IT" sz="2000" dirty="0" smtClean="0"/>
              <a:t>?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quite</a:t>
            </a:r>
            <a:endParaRPr lang="it-IT" sz="2000" dirty="0" smtClean="0"/>
          </a:p>
          <a:p>
            <a:pPr marL="381000" indent="-381000">
              <a:spcBef>
                <a:spcPct val="60000"/>
              </a:spcBef>
            </a:pPr>
            <a:r>
              <a:rPr lang="it-IT" sz="2000" dirty="0" err="1" smtClean="0"/>
              <a:t>Yet</a:t>
            </a:r>
            <a:r>
              <a:rPr lang="it-IT" sz="2000" dirty="0" smtClean="0"/>
              <a:t> </a:t>
            </a:r>
            <a:r>
              <a:rPr lang="it-IT" sz="2000" dirty="0" err="1" smtClean="0"/>
              <a:t>there</a:t>
            </a:r>
            <a:r>
              <a:rPr lang="it-IT" sz="2000" dirty="0" smtClean="0"/>
              <a:t> are </a:t>
            </a:r>
            <a:r>
              <a:rPr lang="it-IT" sz="2000" dirty="0" err="1" smtClean="0"/>
              <a:t>reasons</a:t>
            </a:r>
            <a:r>
              <a:rPr lang="it-IT" sz="2000" dirty="0" smtClean="0"/>
              <a:t> in </a:t>
            </a:r>
            <a:r>
              <a:rPr lang="it-IT" sz="2000" dirty="0" err="1" smtClean="0"/>
              <a:t>favour</a:t>
            </a:r>
            <a:r>
              <a:rPr lang="it-IT" sz="2000" dirty="0" smtClean="0"/>
              <a:t> of  </a:t>
            </a:r>
            <a:r>
              <a:rPr lang="it-IT" sz="2000" dirty="0" err="1" smtClean="0"/>
              <a:t>independence</a:t>
            </a:r>
            <a:endParaRPr lang="it-IT" sz="2000" dirty="0" smtClean="0"/>
          </a:p>
          <a:p>
            <a:pPr marL="800100" lvl="1" indent="-342900">
              <a:spcBef>
                <a:spcPct val="30000"/>
              </a:spcBef>
            </a:pPr>
            <a:r>
              <a:rPr lang="it-IT" sz="2000" dirty="0" smtClean="0"/>
              <a:t>a </a:t>
            </a:r>
            <a:r>
              <a:rPr lang="it-IT" sz="2000" dirty="0" err="1" smtClean="0"/>
              <a:t>clear</a:t>
            </a:r>
            <a:r>
              <a:rPr lang="it-IT" sz="2000" dirty="0" smtClean="0"/>
              <a:t> and </a:t>
            </a:r>
            <a:r>
              <a:rPr lang="it-IT" sz="2000" dirty="0" err="1" smtClean="0"/>
              <a:t>stable</a:t>
            </a:r>
            <a:r>
              <a:rPr lang="it-IT" sz="2000" dirty="0" smtClean="0"/>
              <a:t> </a:t>
            </a:r>
            <a:r>
              <a:rPr lang="it-IT" sz="2000" dirty="0" err="1" smtClean="0"/>
              <a:t>framework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a </a:t>
            </a:r>
            <a:r>
              <a:rPr lang="it-IT" sz="2000" dirty="0" err="1" smtClean="0"/>
              <a:t>condition</a:t>
            </a:r>
            <a:r>
              <a:rPr lang="it-IT" sz="2000" dirty="0" smtClean="0"/>
              <a:t> for private </a:t>
            </a:r>
            <a:r>
              <a:rPr lang="it-IT" sz="2000" dirty="0" err="1" smtClean="0"/>
              <a:t>investment</a:t>
            </a:r>
            <a:endParaRPr lang="it-IT" sz="2000" dirty="0" smtClean="0"/>
          </a:p>
          <a:p>
            <a:pPr marL="800100" lvl="1" indent="-342900">
              <a:spcBef>
                <a:spcPct val="30000"/>
              </a:spcBef>
            </a:pPr>
            <a:r>
              <a:rPr lang="it-IT" sz="2000" dirty="0" err="1" smtClean="0"/>
              <a:t>Government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subject</a:t>
            </a:r>
            <a:r>
              <a:rPr lang="it-IT" sz="2000" dirty="0" smtClean="0"/>
              <a:t> to pressure and </a:t>
            </a:r>
            <a:r>
              <a:rPr lang="it-IT" sz="2000" dirty="0" err="1" smtClean="0"/>
              <a:t>inclined</a:t>
            </a:r>
            <a:r>
              <a:rPr lang="it-IT" sz="2000" dirty="0" smtClean="0"/>
              <a:t> to compromise</a:t>
            </a:r>
          </a:p>
          <a:p>
            <a:pPr marL="800100" lvl="1" indent="-342900">
              <a:spcBef>
                <a:spcPct val="30000"/>
              </a:spcBef>
            </a:pPr>
            <a:r>
              <a:rPr lang="it-IT" sz="2000" dirty="0" err="1" smtClean="0"/>
              <a:t>Government</a:t>
            </a:r>
            <a:r>
              <a:rPr lang="it-IT" sz="2000" dirty="0" smtClean="0"/>
              <a:t> </a:t>
            </a:r>
            <a:r>
              <a:rPr lang="it-IT" sz="2000" dirty="0" err="1" smtClean="0"/>
              <a:t>protects</a:t>
            </a:r>
            <a:r>
              <a:rPr lang="it-IT" sz="2000" dirty="0" smtClean="0"/>
              <a:t>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companies, </a:t>
            </a:r>
            <a:r>
              <a:rPr lang="it-IT" sz="2000" dirty="0" err="1" smtClean="0"/>
              <a:t>specially</a:t>
            </a:r>
            <a:r>
              <a:rPr lang="it-IT" sz="2000" dirty="0" smtClean="0"/>
              <a:t> </a:t>
            </a:r>
            <a:r>
              <a:rPr lang="it-IT" sz="2000" dirty="0" err="1" smtClean="0"/>
              <a:t>when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owner</a:t>
            </a:r>
            <a:r>
              <a:rPr lang="it-IT" sz="2000" dirty="0" smtClean="0"/>
              <a:t> </a:t>
            </a:r>
          </a:p>
          <a:p>
            <a:pPr marL="800100" lvl="1" indent="-342900">
              <a:spcBef>
                <a:spcPct val="30000"/>
              </a:spcBef>
            </a:pPr>
            <a:r>
              <a:rPr lang="it-IT" sz="2000" dirty="0" smtClean="0"/>
              <a:t>general “</a:t>
            </a:r>
            <a:r>
              <a:rPr lang="it-IT" sz="2000" dirty="0" err="1" smtClean="0"/>
              <a:t>advantage</a:t>
            </a:r>
            <a:r>
              <a:rPr lang="it-IT" sz="2000" dirty="0" smtClean="0"/>
              <a:t> of </a:t>
            </a:r>
            <a:r>
              <a:rPr lang="it-IT" sz="2000" dirty="0" err="1" smtClean="0"/>
              <a:t>tying</a:t>
            </a:r>
            <a:r>
              <a:rPr lang="it-IT" sz="2000" dirty="0" smtClean="0"/>
              <a:t> </a:t>
            </a:r>
            <a:r>
              <a:rPr lang="it-IT" sz="2000" dirty="0" err="1" smtClean="0"/>
              <a:t>one’s</a:t>
            </a:r>
            <a:r>
              <a:rPr lang="it-IT" sz="2000" dirty="0" smtClean="0"/>
              <a:t> </a:t>
            </a:r>
            <a:r>
              <a:rPr lang="it-IT" sz="2000" dirty="0" err="1" smtClean="0"/>
              <a:t>hands</a:t>
            </a:r>
            <a:r>
              <a:rPr lang="it-IT" sz="2000" dirty="0" smtClean="0"/>
              <a:t>” (</a:t>
            </a:r>
            <a:r>
              <a:rPr lang="it-IT" sz="2000" dirty="0" err="1" smtClean="0"/>
              <a:t>as</a:t>
            </a:r>
            <a:r>
              <a:rPr lang="it-IT" sz="2000" dirty="0" smtClean="0"/>
              <a:t> in the case of the </a:t>
            </a:r>
            <a:r>
              <a:rPr lang="it-IT" sz="2000" dirty="0" err="1" smtClean="0"/>
              <a:t>central</a:t>
            </a:r>
            <a:r>
              <a:rPr lang="it-IT" sz="2000" dirty="0" smtClean="0"/>
              <a:t> </a:t>
            </a:r>
            <a:r>
              <a:rPr lang="it-IT" sz="2000" dirty="0" err="1" smtClean="0"/>
              <a:t>bank</a:t>
            </a:r>
            <a:r>
              <a:rPr lang="it-IT" sz="2000" dirty="0" smtClean="0"/>
              <a:t>)</a:t>
            </a:r>
          </a:p>
          <a:p>
            <a:pPr marL="381000" indent="-381000" algn="ctr">
              <a:buFontTx/>
              <a:buNone/>
            </a:pPr>
            <a:endParaRPr lang="it-IT" dirty="0" smtClean="0"/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50" y="571500"/>
            <a:ext cx="7848600" cy="503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>
                <a:solidFill>
                  <a:srgbClr val="FF6600"/>
                </a:solidFill>
              </a:rPr>
              <a:t>4. </a:t>
            </a:r>
            <a:r>
              <a:rPr lang="it-IT" sz="3600" dirty="0">
                <a:solidFill>
                  <a:srgbClr val="FF6600"/>
                </a:solidFill>
              </a:rPr>
              <a:t>An independent institution</a:t>
            </a:r>
            <a:r>
              <a:rPr lang="it-IT" sz="4000" dirty="0">
                <a:solidFill>
                  <a:srgbClr val="FF660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C6309156-843E-41F3-B4FF-FB5E0A03C089}" type="slidenum">
              <a:rPr lang="it-IT"/>
              <a:pPr algn="ctr">
                <a:defRPr/>
              </a:pPr>
              <a:t>57</a:t>
            </a:fld>
            <a:endParaRPr lang="it-IT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85875"/>
            <a:ext cx="8035925" cy="4681538"/>
          </a:xfrm>
        </p:spPr>
        <p:txBody>
          <a:bodyPr/>
          <a:lstStyle/>
          <a:p>
            <a:pPr marL="381000" indent="-381000"/>
            <a:r>
              <a:rPr lang="it-IT" sz="2400" smtClean="0"/>
              <a:t>Issue of democratic legitimacy: a risk of technocracy?</a:t>
            </a:r>
          </a:p>
          <a:p>
            <a:pPr marL="800100" lvl="1" indent="-342900">
              <a:buFontTx/>
              <a:buChar char="•"/>
            </a:pPr>
            <a:r>
              <a:rPr lang="it-IT" sz="2000" smtClean="0"/>
              <a:t>Legitimacy does not depend only on popular election!</a:t>
            </a:r>
          </a:p>
          <a:p>
            <a:pPr marL="381000" indent="-381000">
              <a:spcBef>
                <a:spcPct val="50000"/>
              </a:spcBef>
            </a:pPr>
            <a:r>
              <a:rPr lang="it-IT" sz="2400" smtClean="0"/>
              <a:t>Legitimacy of an independent institution is based on: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Legal basis, precisely defiined mandate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Appointment procedure, to assure competence, ethical standard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Incompatibilities, to avoid conflict of interest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Transparent decisions, predictable procedures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Consultation of interested parties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Accountability to Parliament (better than to Government)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Financial provisions</a:t>
            </a:r>
          </a:p>
          <a:p>
            <a:pPr marL="1219200" lvl="2" indent="-304800">
              <a:buFontTx/>
              <a:buAutoNum type="arabicPeriod"/>
            </a:pPr>
            <a:r>
              <a:rPr lang="it-IT" sz="2000" smtClean="0"/>
              <a:t>Judicial review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7848600" cy="503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>
                <a:solidFill>
                  <a:srgbClr val="FF6600"/>
                </a:solidFill>
              </a:rPr>
              <a:t>4. Legitimacy </a:t>
            </a:r>
            <a:r>
              <a:rPr lang="it-IT" sz="4000" dirty="0">
                <a:solidFill>
                  <a:srgbClr val="FF660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End!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DDE6C-D693-4F66-9B42-72D3FE1F843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7859713" cy="114300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4 Power </a:t>
            </a:r>
            <a:r>
              <a:rPr lang="en-US" sz="3600" dirty="0"/>
              <a:t>sector organization models </a:t>
            </a:r>
            <a:endParaRPr lang="es-ES_tradnl" dirty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676400"/>
            <a:ext cx="8015287" cy="4800600"/>
          </a:xfrm>
        </p:spPr>
        <p:txBody>
          <a:bodyPr lIns="92075" tIns="46038" rIns="92075" bIns="46038"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Four representative models (*)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abstractions</a:t>
            </a:r>
            <a:r>
              <a:rPr lang="es-ES_tradnl" sz="2400" dirty="0"/>
              <a:t>, do </a:t>
            </a:r>
            <a:r>
              <a:rPr lang="es-ES_tradnl" sz="2400" dirty="0" err="1"/>
              <a:t>not</a:t>
            </a:r>
            <a:r>
              <a:rPr lang="es-ES_tradnl" sz="2400" dirty="0"/>
              <a:t> describe particular </a:t>
            </a:r>
            <a:r>
              <a:rPr lang="es-ES_tradnl" sz="2400" dirty="0" err="1"/>
              <a:t>systems</a:t>
            </a:r>
            <a:endParaRPr lang="es-ES_tradnl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intermediate</a:t>
            </a:r>
            <a:r>
              <a:rPr lang="es-ES_tradnl" sz="2400" dirty="0"/>
              <a:t> cases &amp; </a:t>
            </a:r>
            <a:r>
              <a:rPr lang="es-ES_tradnl" sz="2400" dirty="0" err="1"/>
              <a:t>variations</a:t>
            </a:r>
            <a:r>
              <a:rPr lang="es-ES_tradnl" sz="2400" dirty="0"/>
              <a:t> are </a:t>
            </a:r>
            <a:r>
              <a:rPr lang="es-ES_tradnl" sz="2400" dirty="0" err="1" smtClean="0"/>
              <a:t>possible</a:t>
            </a:r>
            <a:endParaRPr lang="es-ES_tradnl" sz="2400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s-ES_tradnl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Correspond</a:t>
            </a:r>
            <a:r>
              <a:rPr lang="es-ES_tradnl" sz="2400" dirty="0"/>
              <a:t> to </a:t>
            </a:r>
            <a:r>
              <a:rPr lang="es-ES_tradnl" sz="2400" dirty="0" err="1" smtClean="0"/>
              <a:t>various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structures</a:t>
            </a:r>
            <a:r>
              <a:rPr lang="es-ES_tradnl" sz="2400" dirty="0"/>
              <a:t> </a:t>
            </a:r>
            <a:r>
              <a:rPr lang="es-ES_tradnl" sz="2400" dirty="0" err="1" smtClean="0"/>
              <a:t>with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varying</a:t>
            </a:r>
            <a:r>
              <a:rPr lang="es-ES_tradnl" sz="2400" dirty="0" smtClean="0"/>
              <a:t> </a:t>
            </a:r>
            <a:r>
              <a:rPr lang="es-ES_tradnl" sz="2400" dirty="0" err="1"/>
              <a:t>degrees</a:t>
            </a:r>
            <a:r>
              <a:rPr lang="es-ES_tradnl" sz="2400" dirty="0"/>
              <a:t> of </a:t>
            </a:r>
            <a:r>
              <a:rPr lang="es-ES_tradnl" sz="2400" dirty="0" err="1"/>
              <a:t>monopoly</a:t>
            </a:r>
            <a:r>
              <a:rPr lang="es-ES_tradnl" sz="2400" dirty="0"/>
              <a:t>, </a:t>
            </a:r>
            <a:r>
              <a:rPr lang="es-ES_tradnl" sz="2400" dirty="0" err="1"/>
              <a:t>competition</a:t>
            </a:r>
            <a:r>
              <a:rPr lang="es-ES_tradnl" sz="2400" dirty="0"/>
              <a:t> &amp; </a:t>
            </a:r>
            <a:r>
              <a:rPr lang="es-ES_tradnl" sz="2400" dirty="0" err="1"/>
              <a:t>choice</a:t>
            </a:r>
            <a:r>
              <a:rPr lang="es-ES_tradnl" sz="2400" dirty="0"/>
              <a:t> </a:t>
            </a:r>
            <a:endParaRPr lang="es-ES_tradnl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s-ES_tradnl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i="1" dirty="0" err="1"/>
              <a:t>Public</a:t>
            </a:r>
            <a:r>
              <a:rPr lang="es-ES_tradnl" sz="2400" i="1" dirty="0"/>
              <a:t> </a:t>
            </a:r>
            <a:r>
              <a:rPr lang="es-ES_tradnl" sz="2400" i="1" dirty="0" err="1"/>
              <a:t>or</a:t>
            </a:r>
            <a:r>
              <a:rPr lang="es-ES_tradnl" sz="2400" i="1" dirty="0"/>
              <a:t> </a:t>
            </a:r>
            <a:r>
              <a:rPr lang="es-ES_tradnl" sz="2400" i="1" dirty="0" err="1"/>
              <a:t>private</a:t>
            </a:r>
            <a:r>
              <a:rPr lang="es-ES_tradnl" sz="2400" i="1" dirty="0"/>
              <a:t> </a:t>
            </a:r>
            <a:r>
              <a:rPr lang="es-ES_tradnl" sz="2400" i="1" dirty="0" err="1"/>
              <a:t>ownership</a:t>
            </a:r>
            <a:r>
              <a:rPr lang="es-ES_tradnl" sz="2400" i="1" dirty="0"/>
              <a:t> </a:t>
            </a:r>
            <a:r>
              <a:rPr lang="es-ES_tradnl" sz="2400" i="1" dirty="0" err="1"/>
              <a:t>is</a:t>
            </a:r>
            <a:r>
              <a:rPr lang="es-ES_tradnl" sz="2400" i="1" dirty="0"/>
              <a:t> </a:t>
            </a:r>
            <a:r>
              <a:rPr lang="es-ES_tradnl" sz="2400" i="1" dirty="0" err="1"/>
              <a:t>ignored</a:t>
            </a:r>
            <a:endParaRPr lang="es-ES_tradnl" sz="2400" i="1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Model</a:t>
            </a:r>
            <a:r>
              <a:rPr lang="es-ES_tradnl" sz="2400" dirty="0"/>
              <a:t> 1: </a:t>
            </a:r>
            <a:r>
              <a:rPr lang="es-ES_tradnl" sz="2400" dirty="0" err="1"/>
              <a:t>monopoly</a:t>
            </a:r>
            <a:r>
              <a:rPr lang="es-ES_tradnl" sz="2400" dirty="0"/>
              <a:t> at </a:t>
            </a:r>
            <a:r>
              <a:rPr lang="es-ES_tradnl" sz="2400" dirty="0" err="1"/>
              <a:t>all</a:t>
            </a:r>
            <a:r>
              <a:rPr lang="es-ES_tradnl" sz="2400" dirty="0"/>
              <a:t> </a:t>
            </a:r>
            <a:r>
              <a:rPr lang="es-ES_tradnl" sz="2400" dirty="0" err="1"/>
              <a:t>levels</a:t>
            </a:r>
            <a:endParaRPr lang="es-ES_tradnl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Model</a:t>
            </a:r>
            <a:r>
              <a:rPr lang="es-ES_tradnl" sz="2400" dirty="0"/>
              <a:t> 2: </a:t>
            </a:r>
            <a:r>
              <a:rPr lang="es-ES_tradnl" sz="2400" dirty="0" err="1"/>
              <a:t>purchasing</a:t>
            </a:r>
            <a:r>
              <a:rPr lang="es-ES_tradnl" sz="2400" dirty="0"/>
              <a:t> </a:t>
            </a:r>
            <a:r>
              <a:rPr lang="es-ES_tradnl" sz="2400" dirty="0" err="1"/>
              <a:t>agency</a:t>
            </a:r>
            <a:endParaRPr lang="es-ES_tradnl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Model</a:t>
            </a:r>
            <a:r>
              <a:rPr lang="es-ES_tradnl" sz="2400" dirty="0"/>
              <a:t> 3: </a:t>
            </a:r>
            <a:r>
              <a:rPr lang="es-ES_tradnl" sz="2400" dirty="0" err="1"/>
              <a:t>wholesale</a:t>
            </a:r>
            <a:r>
              <a:rPr lang="es-ES_tradnl" sz="2400" dirty="0"/>
              <a:t> </a:t>
            </a:r>
            <a:r>
              <a:rPr lang="es-ES_tradnl" sz="2400" dirty="0" err="1"/>
              <a:t>competition</a:t>
            </a:r>
            <a:endParaRPr lang="es-ES_tradnl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ES_tradnl" sz="2400" dirty="0" err="1"/>
              <a:t>Model</a:t>
            </a:r>
            <a:r>
              <a:rPr lang="es-ES_tradnl" sz="2400" dirty="0"/>
              <a:t> 4: </a:t>
            </a:r>
            <a:r>
              <a:rPr lang="es-ES_tradnl" sz="2400" dirty="0" err="1"/>
              <a:t>wholesale</a:t>
            </a:r>
            <a:r>
              <a:rPr lang="es-ES_tradnl" sz="2400" dirty="0"/>
              <a:t> &amp; </a:t>
            </a:r>
            <a:r>
              <a:rPr lang="es-ES_tradnl" sz="2400" dirty="0" err="1"/>
              <a:t>retail</a:t>
            </a:r>
            <a:r>
              <a:rPr lang="es-ES_tradnl" sz="2400" dirty="0"/>
              <a:t> </a:t>
            </a:r>
            <a:r>
              <a:rPr lang="es-ES_tradnl" sz="2400" dirty="0" err="1"/>
              <a:t>competition</a:t>
            </a:r>
            <a:endParaRPr lang="es-ES_tradnl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_tradnl" sz="1800" dirty="0"/>
              <a:t>(*) </a:t>
            </a:r>
            <a:r>
              <a:rPr lang="es-ES_tradnl" sz="1800" dirty="0" err="1"/>
              <a:t>From</a:t>
            </a:r>
            <a:r>
              <a:rPr lang="es-ES_tradnl" sz="1800" dirty="0"/>
              <a:t> “</a:t>
            </a:r>
            <a:r>
              <a:rPr lang="es-ES_tradnl" sz="1800" dirty="0" err="1"/>
              <a:t>Competition</a:t>
            </a:r>
            <a:r>
              <a:rPr lang="es-ES_tradnl" sz="1800" dirty="0"/>
              <a:t> &amp; </a:t>
            </a:r>
            <a:r>
              <a:rPr lang="es-ES_tradnl" sz="1800" dirty="0" err="1"/>
              <a:t>choice</a:t>
            </a:r>
            <a:r>
              <a:rPr lang="es-ES_tradnl" sz="1800" dirty="0"/>
              <a:t> in </a:t>
            </a:r>
            <a:r>
              <a:rPr lang="es-ES_tradnl" sz="1800" dirty="0" err="1"/>
              <a:t>electricity</a:t>
            </a:r>
            <a:r>
              <a:rPr lang="es-ES_tradnl" sz="1800" dirty="0"/>
              <a:t>”, S. </a:t>
            </a:r>
            <a:r>
              <a:rPr lang="es-ES_tradnl" sz="1800" dirty="0" err="1"/>
              <a:t>Hunt</a:t>
            </a:r>
            <a:r>
              <a:rPr lang="es-ES_tradnl" sz="1800" dirty="0"/>
              <a:t> &amp; G. </a:t>
            </a:r>
            <a:r>
              <a:rPr lang="es-ES_tradnl" sz="1800" dirty="0" err="1"/>
              <a:t>Shuttleworth</a:t>
            </a:r>
            <a:r>
              <a:rPr lang="es-ES_tradnl" sz="1800" dirty="0"/>
              <a:t>, John </a:t>
            </a:r>
            <a:r>
              <a:rPr lang="es-ES_tradnl" sz="1800" dirty="0" err="1"/>
              <a:t>Wiley</a:t>
            </a:r>
            <a:r>
              <a:rPr lang="es-ES_tradnl" sz="1800" dirty="0"/>
              <a:t>, 1996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88095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F837E-FBC9-4118-B28E-FDD6EFC9E69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579" name="Rectangle 2" descr="5%"/>
          <p:cNvSpPr>
            <a:spLocks noChangeArrowheads="1"/>
          </p:cNvSpPr>
          <p:nvPr/>
        </p:nvSpPr>
        <p:spPr bwMode="auto">
          <a:xfrm>
            <a:off x="554038" y="1392238"/>
            <a:ext cx="2925762" cy="3457575"/>
          </a:xfrm>
          <a:prstGeom prst="rect">
            <a:avLst/>
          </a:prstGeom>
          <a:pattFill prst="pct5">
            <a:fgClr>
              <a:srgbClr val="000000">
                <a:alpha val="67058"/>
              </a:srgbClr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228600"/>
            <a:ext cx="7902575" cy="896938"/>
          </a:xfrm>
        </p:spPr>
        <p:txBody>
          <a:bodyPr/>
          <a:lstStyle/>
          <a:p>
            <a:r>
              <a:rPr lang="en-US" dirty="0" smtClean="0"/>
              <a:t>Model 1: </a:t>
            </a:r>
            <a:r>
              <a:rPr lang="en-US" dirty="0" smtClean="0"/>
              <a:t>Monopoly (1 or many countries)</a:t>
            </a:r>
            <a:endParaRPr lang="es-ES" dirty="0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768350" y="1582738"/>
            <a:ext cx="2495550" cy="674687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Generation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768350" y="2782888"/>
            <a:ext cx="2495550" cy="674687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Transmission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768350" y="3983038"/>
            <a:ext cx="2495550" cy="674687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768350" y="5183188"/>
            <a:ext cx="2495550" cy="674687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Consumers</a:t>
            </a:r>
          </a:p>
        </p:txBody>
      </p:sp>
      <p:cxnSp>
        <p:nvCxnSpPr>
          <p:cNvPr id="24585" name="AutoShape 8"/>
          <p:cNvCxnSpPr>
            <a:cxnSpLocks noChangeShapeType="1"/>
            <a:stCxn id="24581" idx="2"/>
            <a:endCxn id="24582" idx="0"/>
          </p:cNvCxnSpPr>
          <p:nvPr/>
        </p:nvCxnSpPr>
        <p:spPr bwMode="auto">
          <a:xfrm>
            <a:off x="2017713" y="22717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9"/>
          <p:cNvCxnSpPr>
            <a:cxnSpLocks noChangeShapeType="1"/>
            <a:stCxn id="24582" idx="2"/>
            <a:endCxn id="24583" idx="0"/>
          </p:cNvCxnSpPr>
          <p:nvPr/>
        </p:nvCxnSpPr>
        <p:spPr bwMode="auto">
          <a:xfrm>
            <a:off x="2017713" y="347186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>
            <a:off x="2017713" y="46720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88" name="Rectangle 11" descr="5%"/>
          <p:cNvSpPr>
            <a:spLocks noChangeArrowheads="1"/>
          </p:cNvSpPr>
          <p:nvPr/>
        </p:nvSpPr>
        <p:spPr bwMode="auto">
          <a:xfrm>
            <a:off x="5005388" y="1357313"/>
            <a:ext cx="2924175" cy="3500437"/>
          </a:xfrm>
          <a:prstGeom prst="rect">
            <a:avLst/>
          </a:prstGeom>
          <a:pattFill prst="pct5">
            <a:fgClr>
              <a:srgbClr val="000000">
                <a:alpha val="67058"/>
              </a:srgbClr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5219700" y="1582738"/>
            <a:ext cx="2495550" cy="674687"/>
          </a:xfrm>
          <a:prstGeom prst="rect">
            <a:avLst/>
          </a:prstGeom>
          <a:solidFill>
            <a:srgbClr val="9999FF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Generation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5219700" y="2782888"/>
            <a:ext cx="2495550" cy="674687"/>
          </a:xfrm>
          <a:prstGeom prst="rect">
            <a:avLst/>
          </a:prstGeom>
          <a:solidFill>
            <a:srgbClr val="F4B4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Transmission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5219700" y="3983038"/>
            <a:ext cx="2495550" cy="674687"/>
          </a:xfrm>
          <a:prstGeom prst="rect">
            <a:avLst/>
          </a:prstGeom>
          <a:solidFill>
            <a:srgbClr val="FF33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/>
              <a:t>Distribution/</a:t>
            </a:r>
            <a:br>
              <a:rPr lang="es-ES"/>
            </a:br>
            <a:r>
              <a:rPr lang="es-ES"/>
              <a:t>Retail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219700" y="5183188"/>
            <a:ext cx="2495550" cy="674687"/>
          </a:xfrm>
          <a:prstGeom prst="rect">
            <a:avLst/>
          </a:prstGeom>
          <a:solidFill>
            <a:srgbClr val="00CC00">
              <a:alpha val="67058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/>
              <a:t>Consumers</a:t>
            </a:r>
          </a:p>
        </p:txBody>
      </p:sp>
      <p:cxnSp>
        <p:nvCxnSpPr>
          <p:cNvPr id="24593" name="AutoShape 16"/>
          <p:cNvCxnSpPr>
            <a:cxnSpLocks noChangeShapeType="1"/>
            <a:stCxn id="24589" idx="2"/>
            <a:endCxn id="24590" idx="0"/>
          </p:cNvCxnSpPr>
          <p:nvPr/>
        </p:nvCxnSpPr>
        <p:spPr bwMode="auto">
          <a:xfrm>
            <a:off x="6469063" y="22717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4" name="AutoShape 17"/>
          <p:cNvCxnSpPr>
            <a:cxnSpLocks noChangeShapeType="1"/>
            <a:stCxn id="24590" idx="2"/>
            <a:endCxn id="24591" idx="0"/>
          </p:cNvCxnSpPr>
          <p:nvPr/>
        </p:nvCxnSpPr>
        <p:spPr bwMode="auto">
          <a:xfrm>
            <a:off x="6469063" y="347186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5" name="AutoShape 18"/>
          <p:cNvCxnSpPr>
            <a:cxnSpLocks noChangeShapeType="1"/>
            <a:stCxn id="24591" idx="2"/>
            <a:endCxn id="24592" idx="0"/>
          </p:cNvCxnSpPr>
          <p:nvPr/>
        </p:nvCxnSpPr>
        <p:spPr bwMode="auto">
          <a:xfrm>
            <a:off x="6469063" y="4672013"/>
            <a:ext cx="0" cy="496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6" name="AutoShape 19"/>
          <p:cNvCxnSpPr>
            <a:cxnSpLocks noChangeShapeType="1"/>
            <a:stCxn id="24582" idx="3"/>
            <a:endCxn id="24590" idx="1"/>
          </p:cNvCxnSpPr>
          <p:nvPr/>
        </p:nvCxnSpPr>
        <p:spPr bwMode="auto">
          <a:xfrm>
            <a:off x="3276600" y="3121025"/>
            <a:ext cx="1930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610218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DE1A-03FE-43B5-B64E-0AFC06BFAFC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1: Monopoly</a:t>
            </a:r>
            <a:br>
              <a:rPr lang="en-US" dirty="0"/>
            </a:br>
            <a:r>
              <a:rPr lang="en-US" dirty="0"/>
              <a:t>Description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7678738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Full vertical integration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distribution companies may be unbundled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Central planning of generation &amp; network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Cost-of-service remuneration of each vertically integrated utility </a:t>
            </a:r>
            <a:r>
              <a:rPr lang="en-US" sz="2400" dirty="0" smtClean="0">
                <a:sym typeface="Wingdings" pitchFamily="2" charset="2"/>
              </a:rPr>
              <a:t> regulated tariffs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Wholesale transactions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between vertically integrated utilities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between a distributor &amp; a vertically integrated utility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with wheeling transmission charges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Limited incentive regulation is possible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Social policy obligations</a:t>
            </a:r>
          </a:p>
        </p:txBody>
      </p:sp>
    </p:spTree>
    <p:extLst>
      <p:ext uri="{BB962C8B-B14F-4D97-AF65-F5344CB8AC3E}">
        <p14:creationId xmlns:p14="http://schemas.microsoft.com/office/powerpoint/2010/main" val="32591054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19735-F948-4F1F-8D86-341E827C1B5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8597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Model 1: Monopoly</a:t>
            </a:r>
            <a:br>
              <a:rPr lang="en-US" dirty="0"/>
            </a:b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76400"/>
            <a:ext cx="7666038" cy="496731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Most risks are passed to consumers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mistakes in investment, demand forecast, technological obsolescence, etc.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Abuse of social policy obligations (utility as tax collector)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indigenous fuels, fuel diversity, nuclear moratoria, electricity discounts, local taxes, etc</a:t>
            </a:r>
            <a:r>
              <a:rPr lang="en-US" dirty="0" smtClean="0"/>
              <a:t>.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Or “popular” opposite: low price, low quality, shortage = low equilibrium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Regulatory </a:t>
            </a:r>
            <a:r>
              <a:rPr lang="en-US" dirty="0"/>
              <a:t>lag &amp; “prudent expenditures”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adequate rate of return to investors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Pressure from cheap potential new entrants</a:t>
            </a:r>
          </a:p>
        </p:txBody>
      </p:sp>
    </p:spTree>
    <p:extLst>
      <p:ext uri="{BB962C8B-B14F-4D97-AF65-F5344CB8AC3E}">
        <p14:creationId xmlns:p14="http://schemas.microsoft.com/office/powerpoint/2010/main" val="66876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R_RSCAS_PPT">
  <a:themeElements>
    <a:clrScheme name="FSR_RSCAS_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SR_RSCAS_PPT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SR_RSCAS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R_RSCAS_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R_RSCAS_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R_RSCAS_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R_RSCAS_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R_RSCAS_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R_RSCAS_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FSR_RSCAS_PPT</Template>
  <TotalTime>4124</TotalTime>
  <Words>3073</Words>
  <Application>Microsoft Office PowerPoint</Application>
  <PresentationFormat>On-screen Show (4:3)</PresentationFormat>
  <Paragraphs>571</Paragraphs>
  <Slides>58</Slides>
  <Notes>55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FSR_RSCAS_PPT</vt:lpstr>
      <vt:lpstr>Photo Editor Photo</vt:lpstr>
      <vt:lpstr>Power industry:  From Regulation to Market…  &amp; back to Regulation</vt:lpstr>
      <vt:lpstr>Outline</vt:lpstr>
      <vt:lpstr>Outline</vt:lpstr>
      <vt:lpstr>Part 1: Electricity industry restructuring</vt:lpstr>
      <vt:lpstr>Various power sector organization models</vt:lpstr>
      <vt:lpstr> 4 Power sector organization models </vt:lpstr>
      <vt:lpstr>Model 1: Monopoly (1 or many countries)</vt:lpstr>
      <vt:lpstr>Model 1: Monopoly Description</vt:lpstr>
      <vt:lpstr>Model 1: Monopoly features</vt:lpstr>
      <vt:lpstr>Model 2: Purchasing agency (single buyer) </vt:lpstr>
      <vt:lpstr>Model 2: Purchasing agency Description (1)</vt:lpstr>
      <vt:lpstr>Model 2: Purchasing agency Description (2)</vt:lpstr>
      <vt:lpstr>Model 2: Purchasing agency Comments</vt:lpstr>
      <vt:lpstr>Model 3: Wholesale competition</vt:lpstr>
      <vt:lpstr>Model 3: Wholesale competition Description (1)</vt:lpstr>
      <vt:lpstr>Model 3: Wholesale competition Description (2)</vt:lpstr>
      <vt:lpstr>Model 3: Wholesale competition Comments</vt:lpstr>
      <vt:lpstr>4: Both Retail &amp; Wholesale competition</vt:lpstr>
      <vt:lpstr>Model 4: Both Wholesale &amp; Retail competition. basics</vt:lpstr>
      <vt:lpstr>Model 4: Both Retail &amp; Wholesale competition. More features</vt:lpstr>
      <vt:lpstr>Part 2: Regulation &amp; Liberalization</vt:lpstr>
      <vt:lpstr>30 years old drivers for energy liberalisation (= Western World before Donald Trump)</vt:lpstr>
      <vt:lpstr>Traditional regulation  Basic features</vt:lpstr>
      <vt:lpstr>The New Liberal frame Why? (1)</vt:lpstr>
      <vt:lpstr>Changes in fossil fuel generation technology (1)</vt:lpstr>
      <vt:lpstr>Changes in fossil fuel generation technology (2)</vt:lpstr>
      <vt:lpstr>The new liberal frame Why? (2)</vt:lpstr>
      <vt:lpstr>The new liberal frame Why? (3)</vt:lpstr>
      <vt:lpstr>The new liberal frame Why? (4)</vt:lpstr>
      <vt:lpstr>The new “liberal” regulation  Basic features</vt:lpstr>
      <vt:lpstr>The new “liberal” regulation  Basics</vt:lpstr>
      <vt:lpstr>Outline</vt:lpstr>
      <vt:lpstr>Part 2: Regulation</vt:lpstr>
      <vt:lpstr>Part 2: Regulation</vt:lpstr>
      <vt:lpstr>Why should economic activities be regulated?</vt:lpstr>
      <vt:lpstr>1. Regulation in general</vt:lpstr>
      <vt:lpstr>Part 2: Regulation</vt:lpstr>
      <vt:lpstr>2. Competition</vt:lpstr>
      <vt:lpstr>2. Competition policy</vt:lpstr>
      <vt:lpstr>Part 2: Regulation</vt:lpstr>
      <vt:lpstr>3.  Why should energy services be regulated?</vt:lpstr>
      <vt:lpstr>3.a.  regulation in energy services: networks</vt:lpstr>
      <vt:lpstr>3. b. activities in competition</vt:lpstr>
      <vt:lpstr>3. b. from monopoly to competition</vt:lpstr>
      <vt:lpstr>3. b. the vertically integrated company</vt:lpstr>
      <vt:lpstr>3. b. types of unbundling</vt:lpstr>
      <vt:lpstr>3. b. retail competition</vt:lpstr>
      <vt:lpstr>3. c. public service</vt:lpstr>
      <vt:lpstr>3. d. strategic resource</vt:lpstr>
      <vt:lpstr>Part 2: Regulation</vt:lpstr>
      <vt:lpstr>4.  Who regulates?  The regulatory institution</vt:lpstr>
      <vt:lpstr>4.  Is a regulator necessary?</vt:lpstr>
      <vt:lpstr>4.  Is a regulator necessary?</vt:lpstr>
      <vt:lpstr>4. Is regulation temporary? </vt:lpstr>
      <vt:lpstr>4.  Is a regulator necessary?</vt:lpstr>
      <vt:lpstr>4. An independent institution </vt:lpstr>
      <vt:lpstr>4. Legitimacy  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a015126</dc:creator>
  <cp:lastModifiedBy>Glachant</cp:lastModifiedBy>
  <cp:revision>238</cp:revision>
  <dcterms:created xsi:type="dcterms:W3CDTF">2007-04-17T20:42:44Z</dcterms:created>
  <dcterms:modified xsi:type="dcterms:W3CDTF">2017-02-01T15:01:39Z</dcterms:modified>
</cp:coreProperties>
</file>