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33"/>
  </p:notesMasterIdLst>
  <p:handoutMasterIdLst>
    <p:handoutMasterId r:id="rId34"/>
  </p:handoutMasterIdLst>
  <p:sldIdLst>
    <p:sldId id="548" r:id="rId3"/>
    <p:sldId id="1350" r:id="rId4"/>
    <p:sldId id="1474" r:id="rId5"/>
    <p:sldId id="1416" r:id="rId6"/>
    <p:sldId id="1475" r:id="rId7"/>
    <p:sldId id="1422" r:id="rId8"/>
    <p:sldId id="1423" r:id="rId9"/>
    <p:sldId id="1424" r:id="rId10"/>
    <p:sldId id="1425" r:id="rId11"/>
    <p:sldId id="1426" r:id="rId12"/>
    <p:sldId id="1427" r:id="rId13"/>
    <p:sldId id="1428" r:id="rId14"/>
    <p:sldId id="1429" r:id="rId15"/>
    <p:sldId id="1430" r:id="rId16"/>
    <p:sldId id="1431" r:id="rId17"/>
    <p:sldId id="1432" r:id="rId18"/>
    <p:sldId id="1433" r:id="rId19"/>
    <p:sldId id="1434" r:id="rId20"/>
    <p:sldId id="1435" r:id="rId21"/>
    <p:sldId id="1436" r:id="rId22"/>
    <p:sldId id="1437" r:id="rId23"/>
    <p:sldId id="1476" r:id="rId24"/>
    <p:sldId id="1477" r:id="rId25"/>
    <p:sldId id="1439" r:id="rId26"/>
    <p:sldId id="1458" r:id="rId27"/>
    <p:sldId id="1459" r:id="rId28"/>
    <p:sldId id="1460" r:id="rId29"/>
    <p:sldId id="1349" r:id="rId30"/>
    <p:sldId id="1473" r:id="rId31"/>
    <p:sldId id="1352" r:id="rId32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99FF"/>
    <a:srgbClr val="1A8D17"/>
    <a:srgbClr val="FFCCCC"/>
    <a:srgbClr val="FF5050"/>
    <a:srgbClr val="D3D3D3"/>
    <a:srgbClr val="B6B6B6"/>
    <a:srgbClr val="CBCBCB"/>
    <a:srgbClr val="A1A1A1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03447BB-5D67-496B-8E87-E561075AD55C}" styleName="Dunkle Formatvorlage 1 - Akz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unkle Formatvorlage 1 - Akz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unkle Formatvorlage 1 - Akz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7" autoAdjust="0"/>
    <p:restoredTop sz="98307" autoAdjust="0"/>
  </p:normalViewPr>
  <p:slideViewPr>
    <p:cSldViewPr>
      <p:cViewPr>
        <p:scale>
          <a:sx n="75" d="100"/>
          <a:sy n="75" d="100"/>
        </p:scale>
        <p:origin x="-1507" y="-33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15" d="100"/>
        <a:sy n="115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400" cy="4942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42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378411"/>
            <a:ext cx="2946400" cy="4942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411"/>
            <a:ext cx="2946400" cy="4942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DB16F7D-0B73-4292-B88E-C460114E112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18916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400" cy="4942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42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2" y="4689998"/>
            <a:ext cx="5438775" cy="444364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78411"/>
            <a:ext cx="2946400" cy="4942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411"/>
            <a:ext cx="2946400" cy="4942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838D7EC-6D51-45DE-AC1F-88510BEA1C9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779718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65D33A-CB76-4477-B215-1D0FA424345A}" type="slidenum">
              <a:rPr lang="en-US" altLang="zh-CN" smtClean="0"/>
              <a:pPr eaLnBrk="1" hangingPunct="1"/>
              <a:t>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 txBox="1">
            <a:spLocks noGrp="1" noChangeArrowheads="1"/>
          </p:cNvSpPr>
          <p:nvPr/>
        </p:nvSpPr>
        <p:spPr bwMode="auto">
          <a:xfrm>
            <a:off x="3850245" y="9379559"/>
            <a:ext cx="2945955" cy="49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eaLnBrk="1" hangingPunct="1"/>
            <a:fld id="{82C5FDF7-97B5-497E-815E-6939BAA1D021}" type="slidenum">
              <a:rPr lang="en-US" altLang="it-IT" sz="1200">
                <a:latin typeface="Arial" pitchFamily="34" charset="0"/>
              </a:rPr>
              <a:pPr algn="r" eaLnBrk="1" hangingPunct="1"/>
              <a:t>12</a:t>
            </a:fld>
            <a:endParaRPr lang="en-US" altLang="it-IT" sz="1200">
              <a:latin typeface="Arial" pitchFamily="34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5038" y="741363"/>
            <a:ext cx="4933950" cy="370205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ES_tradnl" alt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 txBox="1">
            <a:spLocks noGrp="1" noChangeArrowheads="1"/>
          </p:cNvSpPr>
          <p:nvPr/>
        </p:nvSpPr>
        <p:spPr bwMode="auto">
          <a:xfrm>
            <a:off x="3850245" y="9379559"/>
            <a:ext cx="2945955" cy="49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eaLnBrk="1" hangingPunct="1"/>
            <a:fld id="{8FC73E1A-139D-4F58-9DE1-D83C416849C1}" type="slidenum">
              <a:rPr lang="en-US" altLang="it-IT" sz="1200">
                <a:latin typeface="Arial" pitchFamily="34" charset="0"/>
              </a:rPr>
              <a:pPr algn="r" eaLnBrk="1" hangingPunct="1"/>
              <a:t>13</a:t>
            </a:fld>
            <a:endParaRPr lang="en-US" altLang="it-IT" sz="1200">
              <a:latin typeface="Arial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ES" alt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 txBox="1">
            <a:spLocks noGrp="1" noChangeArrowheads="1"/>
          </p:cNvSpPr>
          <p:nvPr/>
        </p:nvSpPr>
        <p:spPr bwMode="auto">
          <a:xfrm>
            <a:off x="3850245" y="9379559"/>
            <a:ext cx="2945955" cy="49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eaLnBrk="1" hangingPunct="1"/>
            <a:fld id="{AB9A9009-932A-4FDA-8B76-3C310C31C706}" type="slidenum">
              <a:rPr lang="en-US" altLang="it-IT" sz="1200">
                <a:latin typeface="Arial" pitchFamily="34" charset="0"/>
              </a:rPr>
              <a:pPr algn="r" eaLnBrk="1" hangingPunct="1"/>
              <a:t>14</a:t>
            </a:fld>
            <a:endParaRPr lang="en-US" altLang="it-IT" sz="1200">
              <a:latin typeface="Arial" pitchFamily="34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ES" alt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 txBox="1">
            <a:spLocks noGrp="1" noChangeArrowheads="1"/>
          </p:cNvSpPr>
          <p:nvPr/>
        </p:nvSpPr>
        <p:spPr bwMode="auto">
          <a:xfrm>
            <a:off x="3850245" y="9379559"/>
            <a:ext cx="2945955" cy="49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eaLnBrk="1" hangingPunct="1"/>
            <a:fld id="{204A6304-C9B3-470E-9ACE-C25E39E233A1}" type="slidenum">
              <a:rPr lang="en-US" altLang="it-IT" sz="1200">
                <a:latin typeface="Arial" pitchFamily="34" charset="0"/>
              </a:rPr>
              <a:pPr algn="r" eaLnBrk="1" hangingPunct="1"/>
              <a:t>15</a:t>
            </a:fld>
            <a:endParaRPr lang="en-US" altLang="it-IT" sz="1200">
              <a:latin typeface="Arial" pitchFamily="34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ES" alt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 txBox="1">
            <a:spLocks noGrp="1" noChangeArrowheads="1"/>
          </p:cNvSpPr>
          <p:nvPr/>
        </p:nvSpPr>
        <p:spPr bwMode="auto">
          <a:xfrm>
            <a:off x="3850245" y="9379559"/>
            <a:ext cx="2945955" cy="49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eaLnBrk="1" hangingPunct="1"/>
            <a:fld id="{B2F039E4-1379-4D72-A12F-D6BEAE6AF111}" type="slidenum">
              <a:rPr lang="en-US" altLang="it-IT" sz="1200">
                <a:latin typeface="Arial" pitchFamily="34" charset="0"/>
              </a:rPr>
              <a:pPr algn="r" eaLnBrk="1" hangingPunct="1"/>
              <a:t>16</a:t>
            </a:fld>
            <a:endParaRPr lang="en-US" altLang="it-IT" sz="1200">
              <a:latin typeface="Arial" pitchFamily="34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5038" y="741363"/>
            <a:ext cx="4933950" cy="3702050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ES_tradnl" alt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 txBox="1">
            <a:spLocks noGrp="1" noChangeArrowheads="1"/>
          </p:cNvSpPr>
          <p:nvPr/>
        </p:nvSpPr>
        <p:spPr bwMode="auto">
          <a:xfrm>
            <a:off x="3850245" y="9379559"/>
            <a:ext cx="2945955" cy="49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eaLnBrk="1" hangingPunct="1"/>
            <a:fld id="{75D21561-58EB-452A-A8CA-FE2B736F68AB}" type="slidenum">
              <a:rPr lang="en-US" altLang="it-IT" sz="1200">
                <a:latin typeface="Arial" pitchFamily="34" charset="0"/>
              </a:rPr>
              <a:pPr algn="r" eaLnBrk="1" hangingPunct="1"/>
              <a:t>17</a:t>
            </a:fld>
            <a:endParaRPr lang="en-US" altLang="it-IT" sz="1200">
              <a:latin typeface="Arial" pitchFamily="34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5038" y="741363"/>
            <a:ext cx="4933950" cy="3702050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ES_tradnl" alt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 txBox="1">
            <a:spLocks noGrp="1" noChangeArrowheads="1"/>
          </p:cNvSpPr>
          <p:nvPr/>
        </p:nvSpPr>
        <p:spPr bwMode="auto">
          <a:xfrm>
            <a:off x="3850245" y="9379559"/>
            <a:ext cx="2945955" cy="49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eaLnBrk="1" hangingPunct="1"/>
            <a:fld id="{3CE39AEE-BD04-47B3-9A32-31B6C97408DE}" type="slidenum">
              <a:rPr lang="en-US" altLang="it-IT" sz="1200">
                <a:latin typeface="Arial" pitchFamily="34" charset="0"/>
              </a:rPr>
              <a:pPr algn="r" eaLnBrk="1" hangingPunct="1"/>
              <a:t>18</a:t>
            </a:fld>
            <a:endParaRPr lang="en-US" altLang="it-IT" sz="1200">
              <a:latin typeface="Arial" pitchFamily="34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ES" alt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 txBox="1">
            <a:spLocks noGrp="1" noChangeArrowheads="1"/>
          </p:cNvSpPr>
          <p:nvPr/>
        </p:nvSpPr>
        <p:spPr bwMode="auto">
          <a:xfrm>
            <a:off x="3850245" y="9379559"/>
            <a:ext cx="2945955" cy="49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eaLnBrk="1" hangingPunct="1"/>
            <a:fld id="{AF46E25B-5A1C-40F3-B335-35B1DD84E08E}" type="slidenum">
              <a:rPr lang="en-US" altLang="it-IT" sz="1200">
                <a:latin typeface="Arial" pitchFamily="34" charset="0"/>
              </a:rPr>
              <a:pPr algn="r" eaLnBrk="1" hangingPunct="1"/>
              <a:t>19</a:t>
            </a:fld>
            <a:endParaRPr lang="en-US" altLang="it-IT" sz="1200">
              <a:latin typeface="Arial" pitchFamily="34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ES" alt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 txBox="1">
            <a:spLocks noGrp="1" noChangeArrowheads="1"/>
          </p:cNvSpPr>
          <p:nvPr/>
        </p:nvSpPr>
        <p:spPr bwMode="auto">
          <a:xfrm>
            <a:off x="3850245" y="9379559"/>
            <a:ext cx="2945955" cy="49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eaLnBrk="1" hangingPunct="1"/>
            <a:fld id="{5D8C2C21-7BC2-46D0-9996-F12E93DFED25}" type="slidenum">
              <a:rPr lang="en-US" altLang="it-IT" sz="1200">
                <a:latin typeface="Arial" pitchFamily="34" charset="0"/>
              </a:rPr>
              <a:pPr algn="r" eaLnBrk="1" hangingPunct="1"/>
              <a:t>20</a:t>
            </a:fld>
            <a:endParaRPr lang="en-US" altLang="it-IT" sz="1200">
              <a:latin typeface="Arial" pitchFamily="34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5038" y="741363"/>
            <a:ext cx="4933950" cy="3702050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ES_tradnl" alt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 txBox="1">
            <a:spLocks noGrp="1" noChangeArrowheads="1"/>
          </p:cNvSpPr>
          <p:nvPr/>
        </p:nvSpPr>
        <p:spPr bwMode="auto">
          <a:xfrm>
            <a:off x="3850245" y="9379559"/>
            <a:ext cx="2945955" cy="49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eaLnBrk="1" hangingPunct="1"/>
            <a:fld id="{D895490F-8AAA-4B8B-BE90-57B7D657AA7F}" type="slidenum">
              <a:rPr lang="en-US" altLang="it-IT" sz="1200">
                <a:latin typeface="Arial" pitchFamily="34" charset="0"/>
              </a:rPr>
              <a:pPr algn="r" eaLnBrk="1" hangingPunct="1"/>
              <a:t>21</a:t>
            </a:fld>
            <a:endParaRPr lang="en-US" altLang="it-IT" sz="1200">
              <a:latin typeface="Arial" pitchFamily="34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5038" y="741363"/>
            <a:ext cx="4933950" cy="3702050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ES_tradnl" alt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 alt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18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7F533544-BA3E-4011-90BD-FFA49D90810E}" type="slidenum">
              <a:rPr lang="fr-FR" altLang="it-IT" sz="1200" smtClean="0">
                <a:latin typeface="Arial" pitchFamily="34" charset="0"/>
              </a:rPr>
              <a:pPr eaLnBrk="1" hangingPunct="1"/>
              <a:t>4</a:t>
            </a:fld>
            <a:endParaRPr lang="fr-FR" altLang="it-IT" sz="12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 alt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18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7F533544-BA3E-4011-90BD-FFA49D90810E}" type="slidenum">
              <a:rPr lang="fr-FR" altLang="it-IT" sz="1200" smtClean="0">
                <a:latin typeface="Arial" pitchFamily="34" charset="0"/>
              </a:rPr>
              <a:pPr eaLnBrk="1" hangingPunct="1"/>
              <a:t>22</a:t>
            </a:fld>
            <a:endParaRPr lang="fr-FR" altLang="it-IT" sz="12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27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97044629-6EA0-4526-B18A-198084429EE0}" type="slidenum">
              <a:rPr lang="it-IT" altLang="it-IT" sz="1200" smtClean="0">
                <a:latin typeface="Arial" pitchFamily="34" charset="0"/>
              </a:rPr>
              <a:pPr eaLnBrk="1" hangingPunct="1"/>
              <a:t>23</a:t>
            </a:fld>
            <a:endParaRPr lang="it-IT" altLang="it-IT" sz="12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E76B79A7-CAE4-4A15-A5B3-2217D1EC886E}" type="slidenum">
              <a:rPr lang="fr-FR" altLang="it-IT" sz="1200" smtClean="0">
                <a:latin typeface="Arial" pitchFamily="34" charset="0"/>
              </a:rPr>
              <a:pPr eaLnBrk="1" hangingPunct="1"/>
              <a:t>24</a:t>
            </a:fld>
            <a:endParaRPr lang="fr-FR" altLang="it-IT" sz="1200" smtClean="0">
              <a:latin typeface="Arial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0462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05847FAC-95DB-4F92-BEA4-69F6BDA0B862}" type="slidenum">
              <a:rPr lang="fr-FR" altLang="it-IT" sz="1200" smtClean="0">
                <a:latin typeface="Arial" pitchFamily="34" charset="0"/>
              </a:rPr>
              <a:pPr eaLnBrk="1" hangingPunct="1"/>
              <a:t>25</a:t>
            </a:fld>
            <a:endParaRPr lang="fr-FR" altLang="it-IT" sz="1200" smtClean="0">
              <a:latin typeface="Arial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0462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 txBox="1">
            <a:spLocks noGrp="1" noChangeArrowheads="1"/>
          </p:cNvSpPr>
          <p:nvPr/>
        </p:nvSpPr>
        <p:spPr bwMode="auto">
          <a:xfrm>
            <a:off x="3850245" y="9379559"/>
            <a:ext cx="2945955" cy="49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eaLnBrk="1" hangingPunct="1"/>
            <a:fld id="{5043C018-5825-4C5E-A216-D759FE2654B1}" type="slidenum">
              <a:rPr lang="fr-FR" altLang="it-IT" sz="1200">
                <a:latin typeface="Arial" pitchFamily="34" charset="0"/>
              </a:rPr>
              <a:pPr algn="r" eaLnBrk="1" hangingPunct="1"/>
              <a:t>26</a:t>
            </a:fld>
            <a:endParaRPr lang="fr-FR" altLang="it-IT" sz="1200">
              <a:latin typeface="Arial" pitchFamily="34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0462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F7404371-F665-4631-B2F2-32A97FE85FAA}" type="slidenum">
              <a:rPr lang="fr-FR" altLang="it-IT" sz="1200" smtClean="0">
                <a:latin typeface="Arial" pitchFamily="34" charset="0"/>
              </a:rPr>
              <a:pPr eaLnBrk="1" hangingPunct="1"/>
              <a:t>27</a:t>
            </a:fld>
            <a:endParaRPr lang="fr-FR" altLang="it-IT" sz="1200" smtClean="0">
              <a:latin typeface="Arial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0462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 alt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1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2C9EE60F-E201-4485-9338-1B3D6245975A}" type="slidenum">
              <a:rPr lang="fr-FR" altLang="it-IT" sz="1200" smtClean="0">
                <a:latin typeface="Arial" pitchFamily="34" charset="0"/>
              </a:rPr>
              <a:pPr eaLnBrk="1" hangingPunct="1"/>
              <a:t>29</a:t>
            </a:fld>
            <a:endParaRPr lang="fr-FR" altLang="it-IT" sz="12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latin typeface="Arial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F31621-49D7-43C4-8C9C-74769EC776D4}" type="slidenum">
              <a:rPr lang="en-US" altLang="zh-CN" smtClean="0"/>
              <a:pPr eaLnBrk="1" hangingPunct="1">
                <a:spcBef>
                  <a:spcPct val="0"/>
                </a:spcBef>
              </a:pPr>
              <a:t>30</a:t>
            </a:fld>
            <a:endParaRPr lang="en-US" altLang="zh-CN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 alt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18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7F533544-BA3E-4011-90BD-FFA49D90810E}" type="slidenum">
              <a:rPr lang="fr-FR" altLang="it-IT" sz="1200" smtClean="0">
                <a:latin typeface="Arial" pitchFamily="34" charset="0"/>
              </a:rPr>
              <a:pPr eaLnBrk="1" hangingPunct="1"/>
              <a:t>5</a:t>
            </a:fld>
            <a:endParaRPr lang="fr-FR" altLang="it-IT" sz="12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 alt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8548" name="Espace réservé de l'en-tête 3"/>
          <p:cNvSpPr txBox="1">
            <a:spLocks noGrp="1"/>
          </p:cNvSpPr>
          <p:nvPr/>
        </p:nvSpPr>
        <p:spPr bwMode="auto">
          <a:xfrm>
            <a:off x="0" y="1"/>
            <a:ext cx="2945955" cy="49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nl-NL" altLang="it-IT" sz="1200">
                <a:latin typeface="Arial" pitchFamily="34" charset="0"/>
              </a:rPr>
              <a:t>Header</a:t>
            </a:r>
          </a:p>
        </p:txBody>
      </p:sp>
      <p:sp>
        <p:nvSpPr>
          <p:cNvPr id="108549" name="Espace réservé du numéro de diapositive 4"/>
          <p:cNvSpPr txBox="1">
            <a:spLocks noGrp="1"/>
          </p:cNvSpPr>
          <p:nvPr/>
        </p:nvSpPr>
        <p:spPr bwMode="auto">
          <a:xfrm>
            <a:off x="3850245" y="9379559"/>
            <a:ext cx="2945955" cy="49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eaLnBrk="1" hangingPunct="1"/>
            <a:fld id="{EF922A20-E8EA-469C-8847-91C288302705}" type="slidenum">
              <a:rPr lang="nl-NL" altLang="it-IT" sz="1200">
                <a:latin typeface="Arial" pitchFamily="34" charset="0"/>
              </a:rPr>
              <a:pPr algn="r" eaLnBrk="1" hangingPunct="1"/>
              <a:t>6</a:t>
            </a:fld>
            <a:endParaRPr lang="nl-NL" altLang="it-IT" sz="12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 txBox="1">
            <a:spLocks noGrp="1" noChangeArrowheads="1"/>
          </p:cNvSpPr>
          <p:nvPr/>
        </p:nvSpPr>
        <p:spPr bwMode="auto">
          <a:xfrm>
            <a:off x="3850245" y="9379559"/>
            <a:ext cx="2945955" cy="49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eaLnBrk="1" hangingPunct="1"/>
            <a:fld id="{1DDDC433-3F31-44DC-84FD-DC89DBA9AA72}" type="slidenum">
              <a:rPr lang="en-US" altLang="it-IT" sz="1200">
                <a:latin typeface="Arial" pitchFamily="34" charset="0"/>
              </a:rPr>
              <a:pPr algn="r" eaLnBrk="1" hangingPunct="1"/>
              <a:t>7</a:t>
            </a:fld>
            <a:endParaRPr lang="en-US" altLang="it-IT" sz="1200">
              <a:latin typeface="Arial" pitchFamily="34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754063"/>
            <a:ext cx="4903787" cy="3679825"/>
          </a:xfrm>
          <a:ln cap="flat">
            <a:solidFill>
              <a:schemeClr val="tx1"/>
            </a:solidFill>
          </a:ln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767" y="4690596"/>
            <a:ext cx="4986142" cy="443916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272" tIns="55329" rIns="102272" bIns="55329"/>
          <a:lstStyle/>
          <a:p>
            <a:pPr latinLnBrk="1">
              <a:spcBef>
                <a:spcPct val="0"/>
              </a:spcBef>
            </a:pPr>
            <a:endParaRPr lang="es-ES_tradnl" alt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 txBox="1">
            <a:spLocks noGrp="1" noChangeArrowheads="1"/>
          </p:cNvSpPr>
          <p:nvPr/>
        </p:nvSpPr>
        <p:spPr bwMode="auto">
          <a:xfrm>
            <a:off x="3850245" y="9379559"/>
            <a:ext cx="2945955" cy="49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eaLnBrk="1" hangingPunct="1"/>
            <a:fld id="{B944E2F7-FD18-4E3C-B271-2E0A2883C77F}" type="slidenum">
              <a:rPr lang="en-US" altLang="it-IT" sz="1200">
                <a:latin typeface="Arial" pitchFamily="34" charset="0"/>
              </a:rPr>
              <a:pPr algn="r" eaLnBrk="1" hangingPunct="1"/>
              <a:t>8</a:t>
            </a:fld>
            <a:endParaRPr lang="en-US" altLang="it-IT" sz="1200">
              <a:latin typeface="Arial" pitchFamily="34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ES" alt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 txBox="1">
            <a:spLocks noGrp="1" noChangeArrowheads="1"/>
          </p:cNvSpPr>
          <p:nvPr/>
        </p:nvSpPr>
        <p:spPr bwMode="auto">
          <a:xfrm>
            <a:off x="3850245" y="9379559"/>
            <a:ext cx="2945955" cy="49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eaLnBrk="1" hangingPunct="1"/>
            <a:fld id="{1831CB2F-C28D-4E02-94F9-15A826FDB600}" type="slidenum">
              <a:rPr lang="en-US" altLang="it-IT" sz="1200">
                <a:latin typeface="Arial" pitchFamily="34" charset="0"/>
              </a:rPr>
              <a:pPr algn="r" eaLnBrk="1" hangingPunct="1"/>
              <a:t>9</a:t>
            </a:fld>
            <a:endParaRPr lang="en-US" altLang="it-IT" sz="1200">
              <a:latin typeface="Arial" pitchFamily="34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5038" y="741363"/>
            <a:ext cx="4933950" cy="3702050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ES_tradnl" alt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3850245" y="9379559"/>
            <a:ext cx="2945955" cy="49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eaLnBrk="1" hangingPunct="1"/>
            <a:fld id="{8BD1928F-BA2C-4FCB-9483-105F2AECAA09}" type="slidenum">
              <a:rPr lang="en-US" altLang="it-IT" sz="1200">
                <a:latin typeface="Arial" pitchFamily="34" charset="0"/>
              </a:rPr>
              <a:pPr algn="r" eaLnBrk="1" hangingPunct="1"/>
              <a:t>10</a:t>
            </a:fld>
            <a:endParaRPr lang="en-US" altLang="it-IT" sz="1200">
              <a:latin typeface="Arial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ES" alt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 txBox="1">
            <a:spLocks noGrp="1" noChangeArrowheads="1"/>
          </p:cNvSpPr>
          <p:nvPr/>
        </p:nvSpPr>
        <p:spPr bwMode="auto">
          <a:xfrm>
            <a:off x="3850245" y="9379559"/>
            <a:ext cx="2945955" cy="49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eaLnBrk="1" hangingPunct="1"/>
            <a:fld id="{727F7368-E7AB-4C60-843D-A5F7DF24A14C}" type="slidenum">
              <a:rPr lang="en-US" altLang="it-IT" sz="1200">
                <a:latin typeface="Arial" pitchFamily="34" charset="0"/>
              </a:rPr>
              <a:pPr algn="r" eaLnBrk="1" hangingPunct="1"/>
              <a:t>11</a:t>
            </a:fld>
            <a:endParaRPr lang="en-US" altLang="it-IT" sz="1200">
              <a:latin typeface="Arial" pitchFamily="34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ES" alt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91F04-D907-42D6-8C16-7E2D68EE340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84713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CA865-6673-4DF5-A88E-0B819C48D70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27955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499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499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7D8F8-0811-4B19-8FAC-8D9495F872A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39431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412875"/>
            <a:ext cx="8229600" cy="51117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1221E-16F3-471B-9198-797646E3B29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9655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 userDrawn="1"/>
        </p:nvSpPr>
        <p:spPr bwMode="auto">
          <a:xfrm>
            <a:off x="0" y="857250"/>
            <a:ext cx="1357313" cy="6000750"/>
          </a:xfrm>
          <a:prstGeom prst="rect">
            <a:avLst/>
          </a:prstGeom>
          <a:solidFill>
            <a:srgbClr val="388896"/>
          </a:solidFill>
          <a:ln w="9525">
            <a:solidFill>
              <a:srgbClr val="388896"/>
            </a:solidFill>
            <a:miter lim="800000"/>
            <a:headEnd/>
            <a:tailEnd/>
          </a:ln>
        </p:spPr>
        <p:txBody>
          <a:bodyPr/>
          <a:lstStyle/>
          <a:p>
            <a:pPr lvl="1" algn="ctr">
              <a:spcAft>
                <a:spcPts val="1000"/>
              </a:spcAft>
            </a:pPr>
            <a:endParaRPr lang="fr-FR" sz="9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400">
              <a:solidFill>
                <a:srgbClr val="F2F2F2"/>
              </a:solidFill>
              <a:latin typeface="Calibri" pitchFamily="34" charset="0"/>
            </a:endParaRPr>
          </a:p>
          <a:p>
            <a:pPr lvl="1" algn="ctr">
              <a:spcAft>
                <a:spcPts val="1000"/>
              </a:spcAft>
            </a:pPr>
            <a:endParaRPr lang="fr-FR" sz="900">
              <a:solidFill>
                <a:srgbClr val="F2F2F2"/>
              </a:solidFill>
              <a:latin typeface="Calibri" pitchFamily="34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lvl="2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endParaRPr lang="fr-FR">
              <a:latin typeface="Calibri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 userDrawn="1"/>
        </p:nvSpPr>
        <p:spPr bwMode="auto">
          <a:xfrm>
            <a:off x="1643063" y="1285875"/>
            <a:ext cx="7215187" cy="36513"/>
          </a:xfrm>
          <a:prstGeom prst="rect">
            <a:avLst/>
          </a:prstGeom>
          <a:solidFill>
            <a:srgbClr val="388896"/>
          </a:solidFill>
          <a:ln w="9525">
            <a:solidFill>
              <a:srgbClr val="388896"/>
            </a:solidFill>
            <a:miter lim="800000"/>
            <a:headEnd/>
            <a:tailEnd/>
          </a:ln>
        </p:spPr>
        <p:txBody>
          <a:bodyPr/>
          <a:lstStyle/>
          <a:p>
            <a:pPr lvl="1" algn="ctr">
              <a:spcAft>
                <a:spcPts val="1000"/>
              </a:spcAft>
            </a:pPr>
            <a:endParaRPr lang="fr-FR" sz="9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000">
              <a:solidFill>
                <a:srgbClr val="F2F2F2"/>
              </a:solidFill>
              <a:latin typeface="Calibri" pitchFamily="34" charset="0"/>
            </a:endParaRPr>
          </a:p>
          <a:p>
            <a:pPr lvl="2"/>
            <a:endParaRPr lang="fr-FR" sz="1400">
              <a:solidFill>
                <a:srgbClr val="F2F2F2"/>
              </a:solidFill>
              <a:latin typeface="Calibri" pitchFamily="34" charset="0"/>
            </a:endParaRPr>
          </a:p>
          <a:p>
            <a:pPr lvl="1" algn="ctr">
              <a:spcAft>
                <a:spcPts val="1000"/>
              </a:spcAft>
            </a:pPr>
            <a:endParaRPr lang="fr-FR" sz="900">
              <a:solidFill>
                <a:srgbClr val="F2F2F2"/>
              </a:solidFill>
              <a:latin typeface="Calibri" pitchFamily="34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lvl="2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fr-FR" sz="1000">
              <a:solidFill>
                <a:srgbClr val="F2F2F2"/>
              </a:solidFill>
              <a:latin typeface="Times New Roman" pitchFamily="18" charset="0"/>
            </a:endParaRPr>
          </a:p>
          <a:p>
            <a:endParaRPr lang="fr-FR">
              <a:latin typeface="Calibri" pitchFamily="34" charset="0"/>
            </a:endParaRPr>
          </a:p>
        </p:txBody>
      </p:sp>
      <p:grpSp>
        <p:nvGrpSpPr>
          <p:cNvPr id="7" name="Groupe 7"/>
          <p:cNvGrpSpPr>
            <a:grpSpLocks noChangeAspect="1"/>
          </p:cNvGrpSpPr>
          <p:nvPr userDrawn="1"/>
        </p:nvGrpSpPr>
        <p:grpSpPr bwMode="auto">
          <a:xfrm>
            <a:off x="0" y="188913"/>
            <a:ext cx="1368425" cy="630237"/>
            <a:chOff x="0" y="214313"/>
            <a:chExt cx="2360613" cy="1089025"/>
          </a:xfrm>
        </p:grpSpPr>
        <p:pic>
          <p:nvPicPr>
            <p:cNvPr id="8" name="Picture 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14313"/>
              <a:ext cx="2360613" cy="1089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1124744"/>
              <a:ext cx="2196000" cy="136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Espace réservé du contenu 2"/>
          <p:cNvSpPr>
            <a:spLocks noGrp="1"/>
          </p:cNvSpPr>
          <p:nvPr>
            <p:ph idx="11"/>
          </p:nvPr>
        </p:nvSpPr>
        <p:spPr>
          <a:xfrm>
            <a:off x="5286825" y="1699653"/>
            <a:ext cx="3455783" cy="4759480"/>
          </a:xfrm>
        </p:spPr>
        <p:txBody>
          <a:bodyPr>
            <a:normAutofit/>
          </a:bodyPr>
          <a:lstStyle>
            <a:lvl1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solidFill>
                  <a:srgbClr val="388896"/>
                </a:solidFill>
              </a:defRPr>
            </a:lvl1pPr>
            <a:lvl2pPr algn="just">
              <a:spcBef>
                <a:spcPts val="600"/>
              </a:spcBef>
              <a:spcAft>
                <a:spcPts val="600"/>
              </a:spcAft>
              <a:defRPr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85918" y="1701800"/>
            <a:ext cx="3455783" cy="4759480"/>
          </a:xfrm>
        </p:spPr>
        <p:txBody>
          <a:bodyPr>
            <a:normAutofit/>
          </a:bodyPr>
          <a:lstStyle>
            <a:lvl1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>
                <a:solidFill>
                  <a:srgbClr val="388896"/>
                </a:solidFill>
              </a:defRPr>
            </a:lvl1pPr>
            <a:lvl2pPr algn="just">
              <a:spcBef>
                <a:spcPts val="600"/>
              </a:spcBef>
              <a:spcAft>
                <a:spcPts val="600"/>
              </a:spcAft>
              <a:defRPr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85918" y="142852"/>
            <a:ext cx="6929486" cy="1143000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28625" y="6286500"/>
            <a:ext cx="566738" cy="365125"/>
          </a:xfrm>
          <a:ln>
            <a:solidFill>
              <a:srgbClr val="388896"/>
            </a:solidFill>
          </a:ln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07CF874-0B0D-4EC6-9A6D-155AAABC34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381125" y="6461125"/>
            <a:ext cx="3521075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 dirty="0" smtClean="0"/>
              <a:t>Strictement confidentiel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6482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208088"/>
            <a:ext cx="7493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76300" y="1196975"/>
            <a:ext cx="8266113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094413"/>
            <a:ext cx="9144000" cy="503237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Espace réservé du texte 2"/>
          <p:cNvSpPr>
            <a:spLocks/>
          </p:cNvSpPr>
          <p:nvPr/>
        </p:nvSpPr>
        <p:spPr bwMode="auto">
          <a:xfrm>
            <a:off x="71438" y="6154738"/>
            <a:ext cx="1368425" cy="355600"/>
          </a:xfrm>
          <a:prstGeom prst="rect">
            <a:avLst/>
          </a:prstGeom>
          <a:solidFill>
            <a:schemeClr val="accent2"/>
          </a:solidFill>
          <a:ln w="38100" cmpd="dbl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fr-FR" sz="1200">
                <a:solidFill>
                  <a:schemeClr val="bg1"/>
                </a:solidFill>
                <a:latin typeface="Futura Lt BT" pitchFamily="34" charset="0"/>
              </a:rPr>
              <a:t>Introduction</a:t>
            </a:r>
          </a:p>
        </p:txBody>
      </p:sp>
      <p:sp>
        <p:nvSpPr>
          <p:cNvPr id="10" name="Espace réservé du texte 2"/>
          <p:cNvSpPr>
            <a:spLocks/>
          </p:cNvSpPr>
          <p:nvPr/>
        </p:nvSpPr>
        <p:spPr bwMode="auto">
          <a:xfrm>
            <a:off x="7740650" y="6154738"/>
            <a:ext cx="1368425" cy="354012"/>
          </a:xfrm>
          <a:prstGeom prst="rect">
            <a:avLst/>
          </a:prstGeom>
          <a:solidFill>
            <a:schemeClr val="accent2"/>
          </a:solidFill>
          <a:ln w="38100" cmpd="dbl" algn="ctr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ts val="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fr-FR" sz="1200" dirty="0" smtClean="0">
                <a:solidFill>
                  <a:schemeClr val="bg1"/>
                </a:solidFill>
                <a:latin typeface="Futura Lt BT" pitchFamily="34" charset="0"/>
                <a:cs typeface="+mn-cs"/>
              </a:rPr>
              <a:t>Conclusions</a:t>
            </a:r>
            <a:endParaRPr lang="fr-FR" sz="1200" dirty="0">
              <a:solidFill>
                <a:schemeClr val="bg1"/>
              </a:solidFill>
              <a:latin typeface="Futura Lt BT" pitchFamily="34" charset="0"/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207125" y="6154738"/>
            <a:ext cx="1368425" cy="360362"/>
          </a:xfrm>
          <a:prstGeom prst="rect">
            <a:avLst/>
          </a:prstGeom>
          <a:solidFill>
            <a:schemeClr val="accent2"/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fr-FR" sz="1200" dirty="0" smtClean="0">
                <a:solidFill>
                  <a:schemeClr val="bg1"/>
                </a:solidFill>
                <a:latin typeface="Futura Lt BT" pitchFamily="34" charset="0"/>
              </a:rPr>
              <a:t>Impact</a:t>
            </a:r>
            <a:r>
              <a:rPr lang="fr-FR" sz="1200" baseline="0" dirty="0" smtClean="0">
                <a:solidFill>
                  <a:schemeClr val="bg1"/>
                </a:solidFill>
                <a:latin typeface="Futura Lt BT" pitchFamily="34" charset="0"/>
              </a:rPr>
              <a:t> </a:t>
            </a:r>
            <a:r>
              <a:rPr lang="fr-FR" sz="1200" baseline="0" dirty="0" err="1" smtClean="0">
                <a:solidFill>
                  <a:schemeClr val="bg1"/>
                </a:solidFill>
                <a:latin typeface="Futura Lt BT" pitchFamily="34" charset="0"/>
              </a:rPr>
              <a:t>Mkt</a:t>
            </a:r>
            <a:r>
              <a:rPr lang="fr-FR" sz="1200" baseline="0" dirty="0" smtClean="0">
                <a:solidFill>
                  <a:schemeClr val="bg1"/>
                </a:solidFill>
                <a:latin typeface="Futura Lt BT" pitchFamily="34" charset="0"/>
              </a:rPr>
              <a:t> design sur la séquence</a:t>
            </a:r>
            <a:endParaRPr lang="fr-FR" sz="1200" dirty="0">
              <a:solidFill>
                <a:schemeClr val="bg1"/>
              </a:solidFill>
              <a:latin typeface="Futura Lt BT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604963" y="6154738"/>
            <a:ext cx="1368425" cy="360362"/>
          </a:xfrm>
          <a:prstGeom prst="rect">
            <a:avLst/>
          </a:prstGeom>
          <a:solidFill>
            <a:schemeClr val="accent2"/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fr-FR" sz="1200" dirty="0" smtClean="0">
                <a:solidFill>
                  <a:schemeClr val="bg1"/>
                </a:solidFill>
                <a:latin typeface="Futura Lt BT" pitchFamily="34" charset="0"/>
                <a:cs typeface="+mn-cs"/>
              </a:rPr>
              <a:t>La</a:t>
            </a:r>
            <a:r>
              <a:rPr lang="fr-FR" sz="1200" baseline="0" dirty="0" smtClean="0">
                <a:solidFill>
                  <a:schemeClr val="bg1"/>
                </a:solidFill>
                <a:latin typeface="Futura Lt BT" pitchFamily="34" charset="0"/>
                <a:cs typeface="+mn-cs"/>
              </a:rPr>
              <a:t> séquence de marchés</a:t>
            </a:r>
            <a:endParaRPr lang="fr-FR" sz="1200" dirty="0">
              <a:solidFill>
                <a:schemeClr val="bg1"/>
              </a:solidFill>
              <a:latin typeface="Futura Lt BT" pitchFamily="34" charset="0"/>
              <a:cs typeface="+mn-cs"/>
            </a:endParaRPr>
          </a:p>
        </p:txBody>
      </p:sp>
      <p:sp>
        <p:nvSpPr>
          <p:cNvPr id="13" name="Rectangle 33"/>
          <p:cNvSpPr>
            <a:spLocks noChangeArrowheads="1"/>
          </p:cNvSpPr>
          <p:nvPr/>
        </p:nvSpPr>
        <p:spPr bwMode="auto">
          <a:xfrm>
            <a:off x="4673600" y="6154738"/>
            <a:ext cx="1366838" cy="360362"/>
          </a:xfrm>
          <a:prstGeom prst="rect">
            <a:avLst/>
          </a:prstGeom>
          <a:solidFill>
            <a:schemeClr val="accent2"/>
          </a:solidFill>
          <a:ln w="38100" cmpd="dbl" algn="ctr">
            <a:solidFill>
              <a:schemeClr val="bg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>
              <a:lnSpc>
                <a:spcPct val="70000"/>
              </a:lnSpc>
              <a:defRPr/>
            </a:pPr>
            <a:r>
              <a:rPr lang="fr-FR" sz="1200" dirty="0" smtClean="0">
                <a:solidFill>
                  <a:schemeClr val="bg1"/>
                </a:solidFill>
                <a:latin typeface="Futura Lt BT" pitchFamily="34" charset="0"/>
              </a:rPr>
              <a:t>Cas</a:t>
            </a:r>
            <a:r>
              <a:rPr lang="fr-FR" sz="1200" baseline="0" dirty="0" smtClean="0">
                <a:solidFill>
                  <a:schemeClr val="bg1"/>
                </a:solidFill>
                <a:latin typeface="Futura Lt BT" pitchFamily="34" charset="0"/>
              </a:rPr>
              <a:t> d’étude </a:t>
            </a:r>
          </a:p>
          <a:p>
            <a:pPr algn="ctr">
              <a:lnSpc>
                <a:spcPct val="70000"/>
              </a:lnSpc>
              <a:defRPr/>
            </a:pPr>
            <a:r>
              <a:rPr lang="fr-FR" sz="1200" baseline="0" dirty="0" smtClean="0">
                <a:solidFill>
                  <a:schemeClr val="bg1"/>
                </a:solidFill>
                <a:latin typeface="Futura Lt BT" pitchFamily="34" charset="0"/>
              </a:rPr>
              <a:t>(France)</a:t>
            </a:r>
            <a:endParaRPr lang="fr-FR" sz="1200" dirty="0">
              <a:solidFill>
                <a:schemeClr val="bg1"/>
              </a:solidFill>
              <a:latin typeface="Futura Lt BT" pitchFamily="34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3138488" y="6154738"/>
            <a:ext cx="1368425" cy="360362"/>
          </a:xfrm>
          <a:prstGeom prst="rect">
            <a:avLst/>
          </a:prstGeom>
          <a:solidFill>
            <a:schemeClr val="accent2"/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fr-FR" sz="1200" dirty="0" smtClean="0">
                <a:solidFill>
                  <a:schemeClr val="bg1"/>
                </a:solidFill>
                <a:latin typeface="Futura Lt BT" pitchFamily="34" charset="0"/>
              </a:rPr>
              <a:t>Le </a:t>
            </a:r>
            <a:r>
              <a:rPr lang="fr-FR" sz="1200" dirty="0" err="1" smtClean="0">
                <a:solidFill>
                  <a:schemeClr val="bg1"/>
                </a:solidFill>
                <a:latin typeface="Futura Lt BT" pitchFamily="34" charset="0"/>
              </a:rPr>
              <a:t>market</a:t>
            </a:r>
            <a:r>
              <a:rPr lang="fr-FR" sz="1200" baseline="0" dirty="0" smtClean="0">
                <a:solidFill>
                  <a:schemeClr val="bg1"/>
                </a:solidFill>
                <a:latin typeface="Futura Lt BT" pitchFamily="34" charset="0"/>
              </a:rPr>
              <a:t> design du temps réel</a:t>
            </a:r>
            <a:endParaRPr lang="fr-FR" sz="1200" dirty="0">
              <a:solidFill>
                <a:schemeClr val="bg1"/>
              </a:solidFill>
              <a:latin typeface="Futura Lt BT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53444"/>
            <a:ext cx="8993688" cy="990600"/>
          </a:xfrm>
        </p:spPr>
        <p:txBody>
          <a:bodyPr/>
          <a:lstStyle>
            <a:lvl1pPr>
              <a:defRPr>
                <a:latin typeface="Futura Lt BT" pitchFamily="34" charset="0"/>
              </a:defRPr>
            </a:lvl1pPr>
          </a:lstStyle>
          <a:p>
            <a:r>
              <a:rPr lang="en-US" noProof="0" dirty="0" err="1" smtClean="0"/>
              <a:t>Cliquez</a:t>
            </a:r>
            <a:r>
              <a:rPr lang="en-US" noProof="0" dirty="0" smtClean="0"/>
              <a:t> pour modifier le style du 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0" y="1526937"/>
            <a:ext cx="9001156" cy="4572000"/>
          </a:xfrm>
        </p:spPr>
        <p:txBody>
          <a:bodyPr/>
          <a:lstStyle>
            <a:lvl1pPr>
              <a:defRPr>
                <a:latin typeface="Futura Lt BT" pitchFamily="34" charset="0"/>
              </a:defRPr>
            </a:lvl1pPr>
            <a:lvl2pPr>
              <a:defRPr>
                <a:latin typeface="Futura Lt BT" pitchFamily="34" charset="0"/>
              </a:defRPr>
            </a:lvl2pPr>
            <a:lvl3pPr>
              <a:defRPr>
                <a:latin typeface="Futura Lt BT" pitchFamily="34" charset="0"/>
              </a:defRPr>
            </a:lvl3pPr>
            <a:lvl4pPr>
              <a:defRPr>
                <a:latin typeface="Futura Lt BT" pitchFamily="34" charset="0"/>
              </a:defRPr>
            </a:lvl4pPr>
            <a:lvl5pPr>
              <a:defRPr>
                <a:latin typeface="Futura Lt BT" pitchFamily="34" charset="0"/>
              </a:defRPr>
            </a:lvl5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Cinquième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Futura Lt BT" pitchFamily="34" charset="0"/>
              </a:defRPr>
            </a:lvl1pPr>
          </a:lstStyle>
          <a:p>
            <a:pPr>
              <a:defRPr/>
            </a:pPr>
            <a:fld id="{935AA332-C625-4417-B343-87E512066106}" type="slidenum">
              <a:rPr lang="fr-FR"/>
              <a:pPr>
                <a:defRPr/>
              </a:pPr>
              <a:t>‹#›</a:t>
            </a:fld>
            <a:r>
              <a:rPr lang="fr-FR" dirty="0"/>
              <a:t>/50</a:t>
            </a:r>
          </a:p>
        </p:txBody>
      </p:sp>
    </p:spTree>
    <p:extLst>
      <p:ext uri="{BB962C8B-B14F-4D97-AF65-F5344CB8AC3E}">
        <p14:creationId xmlns:p14="http://schemas.microsoft.com/office/powerpoint/2010/main" val="3489431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37E32E-DD60-410C-B8CA-2D884D3A40F2}" type="datetimeFigureOut">
              <a:rPr lang="en-US"/>
              <a:pPr>
                <a:defRPr/>
              </a:pPr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46E7F1-5AD2-44A9-81F4-C29BE750DE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65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2FD489-44A5-4D82-B7F1-F7B03DD56A52}" type="datetimeFigureOut">
              <a:rPr lang="en-US"/>
              <a:pPr>
                <a:defRPr/>
              </a:pPr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C8BA7B-BD0B-44FC-97AD-029EAA6C7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24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D83B8E-30EC-4B67-A502-CF2049148E93}" type="datetimeFigureOut">
              <a:rPr lang="en-US"/>
              <a:pPr>
                <a:defRPr/>
              </a:pPr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AE663D-F85D-4A7B-B8E0-B9700AD32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51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E97AEC-852F-4FBF-9165-540D9F583DDE}" type="datetimeFigureOut">
              <a:rPr lang="en-US"/>
              <a:pPr>
                <a:defRPr/>
              </a:pPr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E34DE8-8B4F-41CE-B232-E88CE31CC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62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60BBA9-3AE1-4994-90D4-1B5B3CC72851}" type="datetimeFigureOut">
              <a:rPr lang="en-US"/>
              <a:pPr>
                <a:defRPr/>
              </a:pPr>
              <a:t>10/31/2017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C08BEA-2655-4745-B684-0D7BC37C7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5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5F206-A600-4166-8F70-67DE4D521A0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27279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2B3635-A20A-460D-8FFC-0C75E9EAB49C}" type="datetimeFigureOut">
              <a:rPr lang="en-US"/>
              <a:pPr>
                <a:defRPr/>
              </a:pPr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87B633-0DCD-496A-979B-C0224C843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841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F9006E-E549-42FA-867F-D59A3BD1E3E6}" type="datetimeFigureOut">
              <a:rPr lang="en-US"/>
              <a:pPr>
                <a:defRPr/>
              </a:pPr>
              <a:t>10/31/2017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76489D-6C93-4043-9ABC-382E613669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14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E5477C-6DDA-49DE-9A81-FAE044F0D95F}" type="datetimeFigureOut">
              <a:rPr lang="en-US"/>
              <a:pPr>
                <a:defRPr/>
              </a:pPr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3C70B9-6E25-4088-B91C-6E0F7AD78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98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839416-84DA-47F7-B39A-DA9527A78C17}" type="datetimeFigureOut">
              <a:rPr lang="en-US"/>
              <a:pPr>
                <a:defRPr/>
              </a:pPr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B0781A-DED7-4B7B-8076-F09E17E6E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665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B88FC0-90CB-4D17-BA56-CED701DCCDA2}" type="datetimeFigureOut">
              <a:rPr lang="en-US"/>
              <a:pPr>
                <a:defRPr/>
              </a:pPr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4CD269-3C06-4E6C-BFEF-EC50B1395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93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38432A-A3C0-4CBE-8342-9B681B3EED7B}" type="datetimeFigureOut">
              <a:rPr lang="en-US"/>
              <a:pPr>
                <a:defRPr/>
              </a:pPr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2D4EE8-A0F5-42B4-9212-61012A543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15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259B0-0684-46DF-B090-10370DA7FC7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00285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61CF0-965A-4DD9-A040-A1DE9EB142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72365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38916-518F-4CA3-81F6-205D1C49F6E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2442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37835-6122-4EF0-9DEF-96A25C6BFD7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2886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6E338-08DB-44B1-9BC9-D2E2018582B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50138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B2F76-C638-463F-B5C6-C6873D3BAAD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90162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77F92-43E8-4B4B-AC96-0082D167BBB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6303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Calibri" pitchFamily="34" charset="0"/>
                <a:ea typeface="宋体" charset="-122"/>
              </a:defRPr>
            </a:lvl1pPr>
          </a:lstStyle>
          <a:p>
            <a:pPr>
              <a:defRPr/>
            </a:pPr>
            <a:fld id="{66084D4A-6C1F-4B1B-9A65-EE8A79124FB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" name="Text Box 8"/>
          <p:cNvSpPr txBox="1">
            <a:spLocks noChangeArrowheads="1"/>
          </p:cNvSpPr>
          <p:nvPr userDrawn="1"/>
        </p:nvSpPr>
        <p:spPr bwMode="auto">
          <a:xfrm>
            <a:off x="468313" y="6597650"/>
            <a:ext cx="1881187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CN" sz="1000" b="1" dirty="0" smtClean="0">
                <a:solidFill>
                  <a:srgbClr val="FF6600"/>
                </a:solidFill>
                <a:latin typeface="Cambria" pitchFamily="18" charset="0"/>
                <a:ea typeface="宋体" charset="-122"/>
              </a:rPr>
              <a:t>www.florence-school.eu</a:t>
            </a:r>
            <a:endParaRPr lang="en-US" altLang="zh-CN" sz="1000" dirty="0" smtClean="0">
              <a:solidFill>
                <a:srgbClr val="FF6600"/>
              </a:solidFill>
              <a:latin typeface="Cambria" pitchFamily="18" charset="0"/>
              <a:ea typeface="宋体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41" r:id="rId13"/>
    <p:sldLayoutId id="214748374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0238" y="1703388"/>
            <a:ext cx="7954962" cy="464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 bwMode="auto">
          <a:xfrm>
            <a:off x="544016" y="1958975"/>
            <a:ext cx="6836296" cy="1470025"/>
          </a:xfrm>
          <a:solidFill>
            <a:schemeClr val="bg1"/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CN" sz="3200" b="1" dirty="0" smtClean="0"/>
              <a:t>Les </a:t>
            </a:r>
            <a:r>
              <a:rPr lang="en-US" altLang="zh-CN" sz="3200" b="1" dirty="0" err="1" smtClean="0"/>
              <a:t>marchés</a:t>
            </a:r>
            <a:r>
              <a:rPr lang="en-US" altLang="zh-CN" sz="3200" b="1" dirty="0" smtClean="0"/>
              <a:t> </a:t>
            </a:r>
            <a:r>
              <a:rPr lang="en-US" altLang="zh-CN" sz="3200" b="1" dirty="0" err="1" smtClean="0"/>
              <a:t>d’électricité</a:t>
            </a:r>
            <a:r>
              <a:rPr lang="en-US" altLang="zh-CN" sz="3200" b="1" dirty="0" smtClean="0"/>
              <a:t>: le B.A BA</a:t>
            </a:r>
            <a:endParaRPr lang="en-US" sz="1200" b="1" dirty="0" smtClean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3429000"/>
            <a:ext cx="6400800" cy="1439887"/>
          </a:xfrm>
        </p:spPr>
        <p:txBody>
          <a:bodyPr rtlCol="0">
            <a:norm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i="1" dirty="0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Rabat,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i="1" dirty="0" err="1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Autorité</a:t>
            </a:r>
            <a:r>
              <a:rPr lang="en-US" altLang="zh-CN" sz="2800" b="1" i="1" dirty="0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de </a:t>
            </a:r>
            <a:r>
              <a:rPr lang="en-US" altLang="zh-CN" sz="2800" b="1" i="1" dirty="0" err="1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régulation</a:t>
            </a:r>
            <a:r>
              <a:rPr lang="en-US" altLang="zh-CN" sz="2800" b="1" i="1" dirty="0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i="1" dirty="0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(31 </a:t>
            </a:r>
            <a:r>
              <a:rPr lang="en-US" altLang="zh-CN" sz="2800" b="1" i="1" dirty="0" err="1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Octobre</a:t>
            </a:r>
            <a:r>
              <a:rPr lang="en-US" altLang="zh-CN" sz="2800" b="1" i="1" dirty="0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2017)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 smtClean="0">
              <a:solidFill>
                <a:schemeClr val="bg1">
                  <a:lumMod val="50000"/>
                </a:schemeClr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2060104" y="5229200"/>
            <a:ext cx="6400800" cy="14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i="1" dirty="0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Jean-Michel </a:t>
            </a:r>
            <a:r>
              <a:rPr lang="en-US" altLang="zh-CN" sz="2400" i="1" dirty="0" err="1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Glachant</a:t>
            </a:r>
            <a:endParaRPr lang="en-US" altLang="zh-CN" sz="2400" i="1" dirty="0">
              <a:solidFill>
                <a:schemeClr val="bg1">
                  <a:lumMod val="5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i="1" dirty="0" err="1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Directeur</a:t>
            </a:r>
            <a:r>
              <a:rPr lang="en-US" altLang="zh-CN" sz="2400" i="1" dirty="0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de </a:t>
            </a:r>
            <a:r>
              <a:rPr lang="en-US" altLang="zh-CN" sz="2400" i="1" dirty="0" err="1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l’Ecole</a:t>
            </a:r>
            <a:r>
              <a:rPr lang="en-US" altLang="zh-CN" sz="2400" i="1" dirty="0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de Florence de la </a:t>
            </a:r>
            <a:r>
              <a:rPr lang="en-US" altLang="zh-CN" sz="2400" i="1" dirty="0" err="1" smtClean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Régulation</a:t>
            </a:r>
            <a:endParaRPr lang="en-US" altLang="zh-CN" sz="2400" i="1" dirty="0" smtClean="0">
              <a:solidFill>
                <a:schemeClr val="bg1">
                  <a:lumMod val="50000"/>
                </a:schemeClr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 txBox="1">
            <a:spLocks noGrp="1"/>
          </p:cNvSpPr>
          <p:nvPr/>
        </p:nvSpPr>
        <p:spPr bwMode="auto">
          <a:xfrm>
            <a:off x="6553200" y="6245225"/>
            <a:ext cx="1763713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334B82FC-CD3F-44F7-A528-413C3B5FB15B}" type="slidenum">
              <a:rPr lang="en-US" sz="1400">
                <a:latin typeface="+mn-lt"/>
                <a:cs typeface="Arial" charset="0"/>
              </a:rPr>
              <a:pPr algn="r">
                <a:defRPr/>
              </a:pPr>
              <a:t>10</a:t>
            </a:fld>
            <a:endParaRPr lang="en-US" sz="1400">
              <a:latin typeface="+mn-lt"/>
              <a:cs typeface="Arial" charset="0"/>
            </a:endParaRPr>
          </a:p>
        </p:txBody>
      </p:sp>
      <p:sp>
        <p:nvSpPr>
          <p:cNvPr id="5949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6400" y="1676400"/>
            <a:ext cx="7666038" cy="4967288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/>
              <a:t>La </a:t>
            </a:r>
            <a:r>
              <a:rPr lang="en-US" sz="2400" dirty="0" err="1" smtClean="0"/>
              <a:t>plupart</a:t>
            </a:r>
            <a:r>
              <a:rPr lang="en-US" sz="2400" dirty="0" smtClean="0"/>
              <a:t> des </a:t>
            </a:r>
            <a:r>
              <a:rPr lang="en-US" sz="2400" dirty="0" err="1" smtClean="0"/>
              <a:t>risques</a:t>
            </a:r>
            <a:r>
              <a:rPr lang="en-US" sz="2400" dirty="0" smtClean="0"/>
              <a:t> </a:t>
            </a:r>
            <a:r>
              <a:rPr lang="en-US" sz="2400" dirty="0" err="1" smtClean="0"/>
              <a:t>sont</a:t>
            </a:r>
            <a:r>
              <a:rPr lang="en-US" sz="2400" dirty="0" smtClean="0"/>
              <a:t> </a:t>
            </a:r>
            <a:r>
              <a:rPr lang="en-US" sz="2400" dirty="0" err="1" smtClean="0"/>
              <a:t>suportés</a:t>
            </a:r>
            <a:r>
              <a:rPr lang="en-US" sz="2400" dirty="0" smtClean="0"/>
              <a:t> par les </a:t>
            </a:r>
            <a:r>
              <a:rPr lang="en-US" sz="2400" dirty="0" err="1" smtClean="0"/>
              <a:t>consommateurs</a:t>
            </a:r>
            <a:r>
              <a:rPr lang="en-US" sz="2400" dirty="0" smtClean="0"/>
              <a:t> à travers les </a:t>
            </a:r>
            <a:r>
              <a:rPr lang="en-US" sz="2400" dirty="0" err="1" smtClean="0"/>
              <a:t>coûts</a:t>
            </a:r>
            <a:endParaRPr lang="en-US" sz="2400" dirty="0"/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err="1" smtClean="0"/>
              <a:t>Erreurs</a:t>
            </a:r>
            <a:r>
              <a:rPr lang="en-US" sz="2400" dirty="0" smtClean="0"/>
              <a:t> </a:t>
            </a:r>
            <a:r>
              <a:rPr lang="en-US" sz="2400" dirty="0" err="1" smtClean="0"/>
              <a:t>d’investissement</a:t>
            </a:r>
            <a:r>
              <a:rPr lang="en-US" sz="2400" dirty="0" smtClean="0"/>
              <a:t>, de </a:t>
            </a:r>
            <a:r>
              <a:rPr lang="en-US" sz="2400" dirty="0" err="1" smtClean="0"/>
              <a:t>prévision</a:t>
            </a:r>
            <a:r>
              <a:rPr lang="en-US" sz="2400" dirty="0" smtClean="0"/>
              <a:t> de la </a:t>
            </a:r>
            <a:r>
              <a:rPr lang="en-US" sz="2400" dirty="0" err="1" smtClean="0"/>
              <a:t>demande</a:t>
            </a:r>
            <a:r>
              <a:rPr lang="en-US" sz="2400" dirty="0" smtClean="0"/>
              <a:t>, </a:t>
            </a:r>
            <a:r>
              <a:rPr lang="en-US" sz="2400" dirty="0" err="1" smtClean="0"/>
              <a:t>d’obsolescence</a:t>
            </a:r>
            <a:r>
              <a:rPr lang="en-US" sz="2400" dirty="0" smtClean="0"/>
              <a:t> </a:t>
            </a:r>
            <a:r>
              <a:rPr lang="en-US" sz="2400" dirty="0" err="1" smtClean="0"/>
              <a:t>technologique</a:t>
            </a:r>
            <a:r>
              <a:rPr lang="en-US" sz="2400" dirty="0" smtClean="0"/>
              <a:t>, </a:t>
            </a:r>
            <a:r>
              <a:rPr lang="en-US" sz="2400" dirty="0" err="1" smtClean="0"/>
              <a:t>etc</a:t>
            </a:r>
            <a:r>
              <a:rPr lang="en-US" sz="2400" dirty="0" smtClean="0"/>
              <a:t> .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/>
              <a:t>Facile </a:t>
            </a:r>
            <a:r>
              <a:rPr lang="en-US" sz="2400" dirty="0" err="1" smtClean="0"/>
              <a:t>d’utiliser</a:t>
            </a:r>
            <a:r>
              <a:rPr lang="en-US" sz="2400" dirty="0" smtClean="0"/>
              <a:t> </a:t>
            </a:r>
            <a:r>
              <a:rPr lang="en-US" sz="2400" dirty="0" err="1" smtClean="0"/>
              <a:t>l’entreprise</a:t>
            </a:r>
            <a:r>
              <a:rPr lang="en-US" sz="2400" dirty="0" smtClean="0"/>
              <a:t> pour de </a:t>
            </a:r>
            <a:r>
              <a:rPr lang="en-US" sz="2400" dirty="0" err="1" smtClean="0"/>
              <a:t>nombreuses</a:t>
            </a:r>
            <a:r>
              <a:rPr lang="en-US" sz="2400" dirty="0" smtClean="0"/>
              <a:t> </a:t>
            </a:r>
            <a:r>
              <a:rPr lang="en-US" sz="2400" dirty="0" err="1" smtClean="0"/>
              <a:t>politiques</a:t>
            </a:r>
            <a:r>
              <a:rPr lang="en-US" sz="2400" dirty="0" smtClean="0"/>
              <a:t> et </a:t>
            </a:r>
            <a:r>
              <a:rPr lang="en-US" sz="2400" dirty="0" err="1" smtClean="0"/>
              <a:t>comme</a:t>
            </a:r>
            <a:r>
              <a:rPr lang="en-US" sz="2400" dirty="0" smtClean="0"/>
              <a:t> </a:t>
            </a:r>
            <a:r>
              <a:rPr lang="en-US" sz="2400" dirty="0" err="1" smtClean="0"/>
              <a:t>collecteur</a:t>
            </a:r>
            <a:r>
              <a:rPr lang="en-US" sz="2400" dirty="0" smtClean="0"/>
              <a:t> de taxes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/>
              <a:t>Combustibles </a:t>
            </a:r>
            <a:r>
              <a:rPr lang="en-US" sz="2400" dirty="0" err="1" smtClean="0"/>
              <a:t>nationaux</a:t>
            </a:r>
            <a:r>
              <a:rPr lang="en-US" sz="2400" dirty="0" smtClean="0"/>
              <a:t> </a:t>
            </a:r>
            <a:r>
              <a:rPr lang="en-US" sz="2400" dirty="0" err="1" smtClean="0"/>
              <a:t>ou</a:t>
            </a:r>
            <a:r>
              <a:rPr lang="en-US" sz="2400" dirty="0" smtClean="0"/>
              <a:t> </a:t>
            </a:r>
            <a:r>
              <a:rPr lang="en-US" sz="2400" dirty="0" err="1" smtClean="0"/>
              <a:t>régionaux</a:t>
            </a:r>
            <a:r>
              <a:rPr lang="en-US" sz="2400" dirty="0" smtClean="0"/>
              <a:t>, </a:t>
            </a:r>
            <a:r>
              <a:rPr lang="en-US" sz="2400" dirty="0" err="1" smtClean="0"/>
              <a:t>choix</a:t>
            </a:r>
            <a:r>
              <a:rPr lang="en-US" sz="2400" dirty="0" smtClean="0"/>
              <a:t> du </a:t>
            </a:r>
            <a:r>
              <a:rPr lang="en-US" sz="2400" dirty="0" err="1" smtClean="0"/>
              <a:t>nucléaire</a:t>
            </a:r>
            <a:r>
              <a:rPr lang="en-US" sz="2400" dirty="0" smtClean="0"/>
              <a:t>, </a:t>
            </a:r>
            <a:r>
              <a:rPr lang="en-US" sz="2400" dirty="0" err="1" smtClean="0"/>
              <a:t>tarifs</a:t>
            </a:r>
            <a:r>
              <a:rPr lang="en-US" sz="2400" dirty="0" smtClean="0"/>
              <a:t> </a:t>
            </a:r>
            <a:r>
              <a:rPr lang="en-US" sz="2400" dirty="0" err="1" smtClean="0"/>
              <a:t>préférentiels</a:t>
            </a:r>
            <a:r>
              <a:rPr lang="en-US" sz="2400" dirty="0" smtClean="0"/>
              <a:t>, taxes locales, </a:t>
            </a:r>
            <a:r>
              <a:rPr lang="en-US" sz="2400" dirty="0"/>
              <a:t>etc.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err="1" smtClean="0"/>
              <a:t>Délai</a:t>
            </a:r>
            <a:r>
              <a:rPr lang="en-US" sz="2400" dirty="0" smtClean="0"/>
              <a:t> des </a:t>
            </a:r>
            <a:r>
              <a:rPr lang="en-US" sz="2400" dirty="0" err="1" smtClean="0"/>
              <a:t>décisions</a:t>
            </a:r>
            <a:r>
              <a:rPr lang="en-US" sz="2400" dirty="0" smtClean="0"/>
              <a:t> du </a:t>
            </a:r>
            <a:r>
              <a:rPr lang="en-US" sz="2400" dirty="0" err="1" smtClean="0"/>
              <a:t>régulateur</a:t>
            </a:r>
            <a:r>
              <a:rPr lang="en-US" sz="2400" dirty="0" smtClean="0"/>
              <a:t> &amp; </a:t>
            </a:r>
            <a:r>
              <a:rPr lang="en-US" sz="2400" dirty="0" err="1" smtClean="0"/>
              <a:t>règle</a:t>
            </a:r>
            <a:r>
              <a:rPr lang="en-US" sz="2400" dirty="0" smtClean="0"/>
              <a:t> de  “</a:t>
            </a:r>
            <a:r>
              <a:rPr lang="en-US" sz="2400" dirty="0" err="1" smtClean="0"/>
              <a:t>dépenses</a:t>
            </a:r>
            <a:r>
              <a:rPr lang="en-US" sz="2400" dirty="0" smtClean="0"/>
              <a:t> </a:t>
            </a:r>
            <a:r>
              <a:rPr lang="en-US" sz="2400" dirty="0" err="1" smtClean="0"/>
              <a:t>prudentes</a:t>
            </a:r>
            <a:r>
              <a:rPr lang="en-US" sz="2400" dirty="0" smtClean="0"/>
              <a:t>”</a:t>
            </a:r>
            <a:endParaRPr lang="en-US" sz="2400" dirty="0"/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err="1" smtClean="0"/>
              <a:t>Choix</a:t>
            </a:r>
            <a:r>
              <a:rPr lang="en-US" sz="2400" dirty="0" smtClean="0"/>
              <a:t> d’un </a:t>
            </a:r>
            <a:r>
              <a:rPr lang="en-US" sz="2400" dirty="0" err="1" smtClean="0"/>
              <a:t>taux</a:t>
            </a:r>
            <a:r>
              <a:rPr lang="en-US" sz="2400" dirty="0" smtClean="0"/>
              <a:t> de </a:t>
            </a:r>
            <a:r>
              <a:rPr lang="en-US" sz="2400" dirty="0" err="1" smtClean="0"/>
              <a:t>rendement</a:t>
            </a:r>
            <a:r>
              <a:rPr lang="en-US" sz="2400" dirty="0" smtClean="0"/>
              <a:t> pour </a:t>
            </a:r>
            <a:r>
              <a:rPr lang="en-US" sz="2400" dirty="0" err="1" smtClean="0"/>
              <a:t>l’investisseur</a:t>
            </a:r>
            <a:endParaRPr lang="en-US" sz="2400" dirty="0"/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err="1" smtClean="0"/>
              <a:t>Pression</a:t>
            </a:r>
            <a:r>
              <a:rPr lang="en-US" sz="2400" dirty="0" smtClean="0"/>
              <a:t> </a:t>
            </a:r>
            <a:r>
              <a:rPr lang="en-US" sz="2400" dirty="0" err="1" smtClean="0"/>
              <a:t>potentielle</a:t>
            </a:r>
            <a:r>
              <a:rPr lang="en-US" sz="2400" dirty="0" smtClean="0"/>
              <a:t> </a:t>
            </a:r>
            <a:r>
              <a:rPr lang="en-US" sz="2400" dirty="0" err="1" smtClean="0"/>
              <a:t>d’autres</a:t>
            </a:r>
            <a:r>
              <a:rPr lang="en-US" sz="2400" dirty="0" smtClean="0"/>
              <a:t> </a:t>
            </a:r>
            <a:r>
              <a:rPr lang="en-US" sz="2400" dirty="0" err="1" smtClean="0"/>
              <a:t>producteurs</a:t>
            </a:r>
            <a:r>
              <a:rPr lang="en-US" sz="2400" dirty="0"/>
              <a:t> </a:t>
            </a:r>
            <a:r>
              <a:rPr lang="en-US" sz="2400" dirty="0" smtClean="0"/>
              <a:t>à </a:t>
            </a:r>
            <a:r>
              <a:rPr lang="en-US" sz="2400" dirty="0" err="1" smtClean="0"/>
              <a:t>coûts</a:t>
            </a:r>
            <a:r>
              <a:rPr lang="en-US" sz="2400" dirty="0" smtClean="0"/>
              <a:t> </a:t>
            </a:r>
            <a:r>
              <a:rPr lang="en-US" sz="2400" dirty="0" smtClean="0"/>
              <a:t>plus bas</a:t>
            </a:r>
            <a:endParaRPr lang="en-US" sz="24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59832" y="764704"/>
            <a:ext cx="5323453" cy="8969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it-IT" sz="2800" dirty="0" smtClean="0">
                <a:solidFill>
                  <a:srgbClr val="FF6600"/>
                </a:solidFill>
              </a:rPr>
              <a:t>Base 1 – </a:t>
            </a:r>
            <a:r>
              <a:rPr lang="en-US" altLang="it-IT" sz="2800" dirty="0" err="1" smtClean="0">
                <a:solidFill>
                  <a:srgbClr val="FF6600"/>
                </a:solidFill>
              </a:rPr>
              <a:t>Monople</a:t>
            </a:r>
            <a:r>
              <a:rPr lang="en-US" altLang="it-IT" sz="2800" dirty="0" smtClean="0">
                <a:solidFill>
                  <a:srgbClr val="FF6600"/>
                </a:solidFill>
              </a:rPr>
              <a:t> </a:t>
            </a:r>
            <a:r>
              <a:rPr lang="en-US" altLang="it-IT" sz="2800" dirty="0" err="1" smtClean="0">
                <a:solidFill>
                  <a:srgbClr val="FF6600"/>
                </a:solidFill>
              </a:rPr>
              <a:t>intégré</a:t>
            </a:r>
            <a:endParaRPr lang="es-ES" altLang="it-IT" sz="2800" dirty="0" smtClean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30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ce réservé du numéro de diapositive 6"/>
          <p:cNvSpPr txBox="1">
            <a:spLocks noGrp="1"/>
          </p:cNvSpPr>
          <p:nvPr/>
        </p:nvSpPr>
        <p:spPr bwMode="auto">
          <a:xfrm>
            <a:off x="6553200" y="6245225"/>
            <a:ext cx="1763713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248DA2A9-6A83-423B-8338-2411DCC0C56F}" type="slidenum">
              <a:rPr lang="en-US" sz="1400">
                <a:latin typeface="+mn-lt"/>
                <a:cs typeface="Arial" charset="0"/>
              </a:rPr>
              <a:pPr algn="r">
                <a:defRPr/>
              </a:pPr>
              <a:t>11</a:t>
            </a:fld>
            <a:endParaRPr lang="en-US" sz="1400">
              <a:latin typeface="+mn-lt"/>
              <a:cs typeface="Arial" charset="0"/>
            </a:endParaRPr>
          </a:p>
        </p:txBody>
      </p:sp>
      <p:sp>
        <p:nvSpPr>
          <p:cNvPr id="117763" name="Freeform 2" descr="5%"/>
          <p:cNvSpPr>
            <a:spLocks/>
          </p:cNvSpPr>
          <p:nvPr/>
        </p:nvSpPr>
        <p:spPr bwMode="auto">
          <a:xfrm>
            <a:off x="5451475" y="1700213"/>
            <a:ext cx="3552825" cy="3817937"/>
          </a:xfrm>
          <a:custGeom>
            <a:avLst/>
            <a:gdLst>
              <a:gd name="T0" fmla="*/ 0 w 2425"/>
              <a:gd name="T1" fmla="*/ 2147483647 h 2405"/>
              <a:gd name="T2" fmla="*/ 0 w 2425"/>
              <a:gd name="T3" fmla="*/ 2147483647 h 2405"/>
              <a:gd name="T4" fmla="*/ 2147483647 w 2425"/>
              <a:gd name="T5" fmla="*/ 2147483647 h 2405"/>
              <a:gd name="T6" fmla="*/ 2147483647 w 2425"/>
              <a:gd name="T7" fmla="*/ 2147483647 h 2405"/>
              <a:gd name="T8" fmla="*/ 2147483647 w 2425"/>
              <a:gd name="T9" fmla="*/ 2147483647 h 2405"/>
              <a:gd name="T10" fmla="*/ 2147483647 w 2425"/>
              <a:gd name="T11" fmla="*/ 0 h 2405"/>
              <a:gd name="T12" fmla="*/ 2147483647 w 2425"/>
              <a:gd name="T13" fmla="*/ 0 h 2405"/>
              <a:gd name="T14" fmla="*/ 2147483647 w 2425"/>
              <a:gd name="T15" fmla="*/ 2147483647 h 2405"/>
              <a:gd name="T16" fmla="*/ 0 w 2425"/>
              <a:gd name="T17" fmla="*/ 2147483647 h 240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25"/>
              <a:gd name="T28" fmla="*/ 0 h 2405"/>
              <a:gd name="T29" fmla="*/ 2425 w 2425"/>
              <a:gd name="T30" fmla="*/ 2405 h 240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25" h="2405">
                <a:moveTo>
                  <a:pt x="0" y="856"/>
                </a:moveTo>
                <a:lnTo>
                  <a:pt x="0" y="1571"/>
                </a:lnTo>
                <a:lnTo>
                  <a:pt x="934" y="1571"/>
                </a:lnTo>
                <a:lnTo>
                  <a:pt x="934" y="2405"/>
                </a:lnTo>
                <a:lnTo>
                  <a:pt x="2425" y="2404"/>
                </a:lnTo>
                <a:lnTo>
                  <a:pt x="2425" y="0"/>
                </a:lnTo>
                <a:lnTo>
                  <a:pt x="1336" y="0"/>
                </a:lnTo>
                <a:lnTo>
                  <a:pt x="1336" y="862"/>
                </a:lnTo>
                <a:lnTo>
                  <a:pt x="0" y="856"/>
                </a:lnTo>
                <a:close/>
              </a:path>
            </a:pathLst>
          </a:custGeom>
          <a:pattFill prst="pct5">
            <a:fgClr>
              <a:srgbClr val="000000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lang="fr-FR" altLang="it-IT">
              <a:latin typeface="Calibri" pitchFamily="34" charset="0"/>
            </a:endParaRPr>
          </a:p>
        </p:txBody>
      </p:sp>
      <p:sp>
        <p:nvSpPr>
          <p:cNvPr id="117765" name="Rectangle 4"/>
          <p:cNvSpPr>
            <a:spLocks noChangeArrowheads="1"/>
          </p:cNvSpPr>
          <p:nvPr/>
        </p:nvSpPr>
        <p:spPr bwMode="auto">
          <a:xfrm>
            <a:off x="684213" y="1844675"/>
            <a:ext cx="823912" cy="674688"/>
          </a:xfrm>
          <a:prstGeom prst="rect">
            <a:avLst/>
          </a:prstGeom>
          <a:solidFill>
            <a:srgbClr val="9999FF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lang="es-ES" altLang="it-IT" dirty="0" smtClean="0"/>
          </a:p>
          <a:p>
            <a:pPr eaLnBrk="1" hangingPunct="1"/>
            <a:r>
              <a:rPr lang="es-ES" altLang="it-IT" dirty="0" err="1" smtClean="0"/>
              <a:t>Prod</a:t>
            </a:r>
            <a:endParaRPr lang="es-ES" altLang="it-IT" dirty="0" smtClean="0"/>
          </a:p>
          <a:p>
            <a:pPr eaLnBrk="1" hangingPunct="1"/>
            <a:r>
              <a:rPr lang="es-ES" altLang="it-IT" dirty="0" err="1" smtClean="0"/>
              <a:t>Indep</a:t>
            </a:r>
            <a:endParaRPr lang="es-ES" altLang="it-IT" dirty="0"/>
          </a:p>
          <a:p>
            <a:pPr eaLnBrk="1" hangingPunct="1"/>
            <a:endParaRPr lang="es-ES" altLang="it-IT" dirty="0"/>
          </a:p>
        </p:txBody>
      </p:sp>
      <p:sp>
        <p:nvSpPr>
          <p:cNvPr id="117766" name="Rectangle 5"/>
          <p:cNvSpPr>
            <a:spLocks noChangeArrowheads="1"/>
          </p:cNvSpPr>
          <p:nvPr/>
        </p:nvSpPr>
        <p:spPr bwMode="auto">
          <a:xfrm>
            <a:off x="1095375" y="3306763"/>
            <a:ext cx="2495550" cy="674687"/>
          </a:xfrm>
          <a:prstGeom prst="rect">
            <a:avLst/>
          </a:prstGeom>
          <a:solidFill>
            <a:srgbClr val="F4B400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dirty="0" err="1" smtClean="0"/>
              <a:t>Acheteur</a:t>
            </a:r>
            <a:r>
              <a:rPr lang="es-ES" altLang="it-IT" dirty="0" smtClean="0"/>
              <a:t> </a:t>
            </a:r>
            <a:r>
              <a:rPr lang="es-ES" altLang="it-IT" dirty="0" err="1" smtClean="0"/>
              <a:t>unique</a:t>
            </a:r>
            <a:endParaRPr lang="es-ES" altLang="it-IT" dirty="0"/>
          </a:p>
        </p:txBody>
      </p:sp>
      <p:sp>
        <p:nvSpPr>
          <p:cNvPr id="117767" name="Rectangle 6"/>
          <p:cNvSpPr>
            <a:spLocks noChangeArrowheads="1"/>
          </p:cNvSpPr>
          <p:nvPr/>
        </p:nvSpPr>
        <p:spPr bwMode="auto">
          <a:xfrm>
            <a:off x="276225" y="4578350"/>
            <a:ext cx="1992313" cy="674688"/>
          </a:xfrm>
          <a:prstGeom prst="rect">
            <a:avLst/>
          </a:prstGeom>
          <a:solidFill>
            <a:srgbClr val="FF3300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dirty="0" err="1"/>
              <a:t>Distribution</a:t>
            </a:r>
            <a:r>
              <a:rPr lang="es-ES" altLang="it-IT" dirty="0"/>
              <a:t>/</a:t>
            </a:r>
            <a:br>
              <a:rPr lang="es-ES" altLang="it-IT" dirty="0"/>
            </a:br>
            <a:r>
              <a:rPr lang="es-ES" altLang="it-IT" dirty="0" err="1" smtClean="0"/>
              <a:t>Fourniture</a:t>
            </a:r>
            <a:endParaRPr lang="es-ES" altLang="it-IT" dirty="0"/>
          </a:p>
        </p:txBody>
      </p:sp>
      <p:sp>
        <p:nvSpPr>
          <p:cNvPr id="117768" name="Rectangle 7"/>
          <p:cNvSpPr>
            <a:spLocks noChangeArrowheads="1"/>
          </p:cNvSpPr>
          <p:nvPr/>
        </p:nvSpPr>
        <p:spPr bwMode="auto">
          <a:xfrm>
            <a:off x="276225" y="5778500"/>
            <a:ext cx="1992313" cy="674688"/>
          </a:xfrm>
          <a:prstGeom prst="rect">
            <a:avLst/>
          </a:prstGeom>
          <a:solidFill>
            <a:srgbClr val="00CC00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dirty="0" err="1" smtClean="0"/>
              <a:t>Consommateur</a:t>
            </a:r>
            <a:endParaRPr lang="es-ES" altLang="it-IT" dirty="0"/>
          </a:p>
        </p:txBody>
      </p:sp>
      <p:cxnSp>
        <p:nvCxnSpPr>
          <p:cNvPr id="117769" name="AutoShape 8"/>
          <p:cNvCxnSpPr>
            <a:cxnSpLocks noChangeShapeType="1"/>
            <a:stCxn id="117766" idx="2"/>
            <a:endCxn id="117767" idx="0"/>
          </p:cNvCxnSpPr>
          <p:nvPr/>
        </p:nvCxnSpPr>
        <p:spPr bwMode="auto">
          <a:xfrm flipH="1">
            <a:off x="1271588" y="3995738"/>
            <a:ext cx="1071562" cy="5683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7770" name="AutoShape 9"/>
          <p:cNvCxnSpPr>
            <a:cxnSpLocks noChangeShapeType="1"/>
            <a:stCxn id="117767" idx="2"/>
            <a:endCxn id="117768" idx="0"/>
          </p:cNvCxnSpPr>
          <p:nvPr/>
        </p:nvCxnSpPr>
        <p:spPr bwMode="auto">
          <a:xfrm>
            <a:off x="1271588" y="5267325"/>
            <a:ext cx="0" cy="4968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7771" name="AutoShape 10"/>
          <p:cNvCxnSpPr>
            <a:cxnSpLocks noChangeShapeType="1"/>
            <a:stCxn id="117766" idx="3"/>
            <a:endCxn id="117782" idx="1"/>
          </p:cNvCxnSpPr>
          <p:nvPr/>
        </p:nvCxnSpPr>
        <p:spPr bwMode="auto">
          <a:xfrm>
            <a:off x="3603625" y="3644900"/>
            <a:ext cx="1960563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7772" name="Rectangle 11"/>
          <p:cNvSpPr>
            <a:spLocks noChangeArrowheads="1"/>
          </p:cNvSpPr>
          <p:nvPr/>
        </p:nvSpPr>
        <p:spPr bwMode="auto">
          <a:xfrm>
            <a:off x="1933575" y="1844675"/>
            <a:ext cx="822325" cy="674688"/>
          </a:xfrm>
          <a:prstGeom prst="rect">
            <a:avLst/>
          </a:prstGeom>
          <a:solidFill>
            <a:srgbClr val="9999FF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lang="es-ES" altLang="it-IT" dirty="0" smtClean="0"/>
          </a:p>
          <a:p>
            <a:pPr eaLnBrk="1" hangingPunct="1"/>
            <a:r>
              <a:rPr lang="es-ES" altLang="it-IT" dirty="0" err="1" smtClean="0"/>
              <a:t>Prod</a:t>
            </a:r>
            <a:endParaRPr lang="es-ES" altLang="it-IT" dirty="0"/>
          </a:p>
          <a:p>
            <a:pPr eaLnBrk="1" hangingPunct="1"/>
            <a:r>
              <a:rPr lang="es-ES" altLang="it-IT" dirty="0" err="1"/>
              <a:t>Indep</a:t>
            </a:r>
            <a:endParaRPr lang="es-ES" altLang="it-IT" dirty="0"/>
          </a:p>
          <a:p>
            <a:pPr eaLnBrk="1" hangingPunct="1"/>
            <a:endParaRPr lang="es-ES" altLang="it-IT" dirty="0"/>
          </a:p>
        </p:txBody>
      </p:sp>
      <p:sp>
        <p:nvSpPr>
          <p:cNvPr id="117773" name="Rectangle 12"/>
          <p:cNvSpPr>
            <a:spLocks noChangeArrowheads="1"/>
          </p:cNvSpPr>
          <p:nvPr/>
        </p:nvSpPr>
        <p:spPr bwMode="auto">
          <a:xfrm>
            <a:off x="3171825" y="1844675"/>
            <a:ext cx="823913" cy="674688"/>
          </a:xfrm>
          <a:prstGeom prst="rect">
            <a:avLst/>
          </a:prstGeom>
          <a:solidFill>
            <a:srgbClr val="9999FF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lang="es-ES" altLang="it-IT" dirty="0" smtClean="0"/>
          </a:p>
          <a:p>
            <a:pPr eaLnBrk="1" hangingPunct="1"/>
            <a:r>
              <a:rPr lang="es-ES" altLang="it-IT" dirty="0" err="1" smtClean="0"/>
              <a:t>Prod</a:t>
            </a:r>
            <a:endParaRPr lang="es-ES" altLang="it-IT" dirty="0"/>
          </a:p>
          <a:p>
            <a:pPr eaLnBrk="1" hangingPunct="1"/>
            <a:r>
              <a:rPr lang="es-ES" altLang="it-IT" dirty="0" err="1"/>
              <a:t>Indep</a:t>
            </a:r>
            <a:endParaRPr lang="es-ES" altLang="it-IT" dirty="0"/>
          </a:p>
          <a:p>
            <a:pPr eaLnBrk="1" hangingPunct="1"/>
            <a:endParaRPr lang="es-ES" altLang="it-IT" dirty="0"/>
          </a:p>
        </p:txBody>
      </p:sp>
      <p:cxnSp>
        <p:nvCxnSpPr>
          <p:cNvPr id="117774" name="AutoShape 13"/>
          <p:cNvCxnSpPr>
            <a:cxnSpLocks noChangeShapeType="1"/>
            <a:stCxn id="117765" idx="2"/>
            <a:endCxn id="117766" idx="0"/>
          </p:cNvCxnSpPr>
          <p:nvPr/>
        </p:nvCxnSpPr>
        <p:spPr bwMode="auto">
          <a:xfrm>
            <a:off x="1095375" y="2533650"/>
            <a:ext cx="1247775" cy="758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7775" name="AutoShape 14"/>
          <p:cNvCxnSpPr>
            <a:cxnSpLocks noChangeShapeType="1"/>
            <a:stCxn id="117772" idx="2"/>
            <a:endCxn id="117766" idx="0"/>
          </p:cNvCxnSpPr>
          <p:nvPr/>
        </p:nvCxnSpPr>
        <p:spPr bwMode="auto">
          <a:xfrm flipH="1">
            <a:off x="2343150" y="2533650"/>
            <a:ext cx="1588" cy="758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7776" name="AutoShape 15"/>
          <p:cNvCxnSpPr>
            <a:cxnSpLocks noChangeShapeType="1"/>
            <a:stCxn id="117773" idx="2"/>
            <a:endCxn id="117766" idx="0"/>
          </p:cNvCxnSpPr>
          <p:nvPr/>
        </p:nvCxnSpPr>
        <p:spPr bwMode="auto">
          <a:xfrm flipH="1">
            <a:off x="2343150" y="2533650"/>
            <a:ext cx="1241425" cy="758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7777" name="Rectangle 16"/>
          <p:cNvSpPr>
            <a:spLocks noChangeArrowheads="1"/>
          </p:cNvSpPr>
          <p:nvPr/>
        </p:nvSpPr>
        <p:spPr bwMode="auto">
          <a:xfrm>
            <a:off x="2416175" y="4578350"/>
            <a:ext cx="1993900" cy="674688"/>
          </a:xfrm>
          <a:prstGeom prst="rect">
            <a:avLst/>
          </a:prstGeom>
          <a:solidFill>
            <a:srgbClr val="FF3300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dirty="0" err="1"/>
              <a:t>Distribution</a:t>
            </a:r>
            <a:r>
              <a:rPr lang="es-ES" altLang="it-IT" dirty="0"/>
              <a:t>/</a:t>
            </a:r>
            <a:br>
              <a:rPr lang="es-ES" altLang="it-IT" dirty="0"/>
            </a:br>
            <a:r>
              <a:rPr lang="es-ES" altLang="it-IT" dirty="0" err="1"/>
              <a:t>Fourniture</a:t>
            </a:r>
            <a:endParaRPr lang="es-ES" altLang="it-IT" dirty="0"/>
          </a:p>
        </p:txBody>
      </p:sp>
      <p:sp>
        <p:nvSpPr>
          <p:cNvPr id="117778" name="Rectangle 17"/>
          <p:cNvSpPr>
            <a:spLocks noChangeArrowheads="1"/>
          </p:cNvSpPr>
          <p:nvPr/>
        </p:nvSpPr>
        <p:spPr bwMode="auto">
          <a:xfrm>
            <a:off x="2416175" y="5778500"/>
            <a:ext cx="1993900" cy="674688"/>
          </a:xfrm>
          <a:prstGeom prst="rect">
            <a:avLst/>
          </a:prstGeom>
          <a:solidFill>
            <a:srgbClr val="00CC00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dirty="0" err="1"/>
              <a:t>Consommateur</a:t>
            </a:r>
            <a:endParaRPr lang="es-ES" altLang="it-IT" dirty="0"/>
          </a:p>
        </p:txBody>
      </p:sp>
      <p:cxnSp>
        <p:nvCxnSpPr>
          <p:cNvPr id="117779" name="AutoShape 18"/>
          <p:cNvCxnSpPr>
            <a:cxnSpLocks noChangeShapeType="1"/>
            <a:stCxn id="117766" idx="2"/>
            <a:endCxn id="117777" idx="0"/>
          </p:cNvCxnSpPr>
          <p:nvPr/>
        </p:nvCxnSpPr>
        <p:spPr bwMode="auto">
          <a:xfrm>
            <a:off x="2343150" y="3995738"/>
            <a:ext cx="1069975" cy="5683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7780" name="AutoShape 19"/>
          <p:cNvCxnSpPr>
            <a:cxnSpLocks noChangeShapeType="1"/>
            <a:stCxn id="117777" idx="2"/>
            <a:endCxn id="117778" idx="0"/>
          </p:cNvCxnSpPr>
          <p:nvPr/>
        </p:nvCxnSpPr>
        <p:spPr bwMode="auto">
          <a:xfrm>
            <a:off x="3413125" y="5267325"/>
            <a:ext cx="0" cy="4968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7781" name="Rectangle 20"/>
          <p:cNvSpPr>
            <a:spLocks noChangeArrowheads="1"/>
          </p:cNvSpPr>
          <p:nvPr/>
        </p:nvSpPr>
        <p:spPr bwMode="auto">
          <a:xfrm>
            <a:off x="5167313" y="1844675"/>
            <a:ext cx="823912" cy="674688"/>
          </a:xfrm>
          <a:prstGeom prst="rect">
            <a:avLst/>
          </a:prstGeom>
          <a:solidFill>
            <a:srgbClr val="9999FF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lang="es-ES" altLang="it-IT" dirty="0" smtClean="0"/>
          </a:p>
          <a:p>
            <a:pPr eaLnBrk="1" hangingPunct="1"/>
            <a:r>
              <a:rPr lang="es-ES" altLang="it-IT" dirty="0" err="1" smtClean="0"/>
              <a:t>Prod</a:t>
            </a:r>
            <a:endParaRPr lang="es-ES" altLang="it-IT" dirty="0"/>
          </a:p>
          <a:p>
            <a:pPr eaLnBrk="1" hangingPunct="1"/>
            <a:r>
              <a:rPr lang="es-ES" altLang="it-IT" dirty="0" err="1"/>
              <a:t>Indep</a:t>
            </a:r>
            <a:endParaRPr lang="es-ES" altLang="it-IT" dirty="0"/>
          </a:p>
          <a:p>
            <a:pPr eaLnBrk="1" hangingPunct="1"/>
            <a:endParaRPr lang="es-ES" altLang="it-IT" dirty="0"/>
          </a:p>
        </p:txBody>
      </p:sp>
      <p:sp>
        <p:nvSpPr>
          <p:cNvPr id="117782" name="Rectangle 21"/>
          <p:cNvSpPr>
            <a:spLocks noChangeArrowheads="1"/>
          </p:cNvSpPr>
          <p:nvPr/>
        </p:nvSpPr>
        <p:spPr bwMode="auto">
          <a:xfrm>
            <a:off x="5576888" y="3306763"/>
            <a:ext cx="2495550" cy="674687"/>
          </a:xfrm>
          <a:prstGeom prst="rect">
            <a:avLst/>
          </a:prstGeom>
          <a:solidFill>
            <a:srgbClr val="F4B400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dirty="0" err="1"/>
              <a:t>Acheteur</a:t>
            </a:r>
            <a:r>
              <a:rPr lang="es-ES" altLang="it-IT" dirty="0"/>
              <a:t> </a:t>
            </a:r>
            <a:r>
              <a:rPr lang="es-ES" altLang="it-IT" dirty="0" err="1"/>
              <a:t>unique</a:t>
            </a:r>
            <a:endParaRPr lang="es-ES" altLang="it-IT" dirty="0"/>
          </a:p>
        </p:txBody>
      </p:sp>
      <p:sp>
        <p:nvSpPr>
          <p:cNvPr id="117783" name="Rectangle 22"/>
          <p:cNvSpPr>
            <a:spLocks noChangeArrowheads="1"/>
          </p:cNvSpPr>
          <p:nvPr/>
        </p:nvSpPr>
        <p:spPr bwMode="auto">
          <a:xfrm>
            <a:off x="4757738" y="4578350"/>
            <a:ext cx="1993900" cy="674688"/>
          </a:xfrm>
          <a:prstGeom prst="rect">
            <a:avLst/>
          </a:prstGeom>
          <a:solidFill>
            <a:srgbClr val="FF3300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dirty="0" err="1"/>
              <a:t>Distribution</a:t>
            </a:r>
            <a:r>
              <a:rPr lang="es-ES" altLang="it-IT" dirty="0"/>
              <a:t>/</a:t>
            </a:r>
            <a:br>
              <a:rPr lang="es-ES" altLang="it-IT" dirty="0"/>
            </a:br>
            <a:r>
              <a:rPr lang="es-ES" altLang="it-IT" dirty="0" err="1"/>
              <a:t>Fourniture</a:t>
            </a:r>
            <a:endParaRPr lang="es-ES" altLang="it-IT" dirty="0"/>
          </a:p>
        </p:txBody>
      </p:sp>
      <p:sp>
        <p:nvSpPr>
          <p:cNvPr id="117784" name="Rectangle 23"/>
          <p:cNvSpPr>
            <a:spLocks noChangeArrowheads="1"/>
          </p:cNvSpPr>
          <p:nvPr/>
        </p:nvSpPr>
        <p:spPr bwMode="auto">
          <a:xfrm>
            <a:off x="4757738" y="5778500"/>
            <a:ext cx="1993900" cy="674688"/>
          </a:xfrm>
          <a:prstGeom prst="rect">
            <a:avLst/>
          </a:prstGeom>
          <a:solidFill>
            <a:srgbClr val="00CC00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dirty="0" err="1"/>
              <a:t>Consommateur</a:t>
            </a:r>
            <a:endParaRPr lang="es-ES" altLang="it-IT" dirty="0"/>
          </a:p>
        </p:txBody>
      </p:sp>
      <p:cxnSp>
        <p:nvCxnSpPr>
          <p:cNvPr id="117785" name="AutoShape 24"/>
          <p:cNvCxnSpPr>
            <a:cxnSpLocks noChangeShapeType="1"/>
            <a:stCxn id="117782" idx="2"/>
            <a:endCxn id="117783" idx="0"/>
          </p:cNvCxnSpPr>
          <p:nvPr/>
        </p:nvCxnSpPr>
        <p:spPr bwMode="auto">
          <a:xfrm flipH="1">
            <a:off x="5754688" y="3995738"/>
            <a:ext cx="1071562" cy="5683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7786" name="AutoShape 25"/>
          <p:cNvCxnSpPr>
            <a:cxnSpLocks noChangeShapeType="1"/>
            <a:stCxn id="117783" idx="2"/>
            <a:endCxn id="117784" idx="0"/>
          </p:cNvCxnSpPr>
          <p:nvPr/>
        </p:nvCxnSpPr>
        <p:spPr bwMode="auto">
          <a:xfrm>
            <a:off x="5754688" y="5267325"/>
            <a:ext cx="0" cy="4968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7787" name="Rectangle 26"/>
          <p:cNvSpPr>
            <a:spLocks noChangeArrowheads="1"/>
          </p:cNvSpPr>
          <p:nvPr/>
        </p:nvSpPr>
        <p:spPr bwMode="auto">
          <a:xfrm>
            <a:off x="6415088" y="1844675"/>
            <a:ext cx="823912" cy="674688"/>
          </a:xfrm>
          <a:prstGeom prst="rect">
            <a:avLst/>
          </a:prstGeom>
          <a:solidFill>
            <a:srgbClr val="9999FF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lang="es-ES" altLang="it-IT" dirty="0" smtClean="0"/>
          </a:p>
          <a:p>
            <a:pPr eaLnBrk="1" hangingPunct="1"/>
            <a:r>
              <a:rPr lang="es-ES" altLang="it-IT" dirty="0" err="1" smtClean="0"/>
              <a:t>Prod</a:t>
            </a:r>
            <a:endParaRPr lang="es-ES" altLang="it-IT" dirty="0"/>
          </a:p>
          <a:p>
            <a:pPr eaLnBrk="1" hangingPunct="1"/>
            <a:r>
              <a:rPr lang="es-ES" altLang="it-IT" dirty="0" err="1"/>
              <a:t>Indep</a:t>
            </a:r>
            <a:endParaRPr lang="es-ES" altLang="it-IT" dirty="0"/>
          </a:p>
          <a:p>
            <a:pPr eaLnBrk="1" hangingPunct="1"/>
            <a:endParaRPr lang="es-ES" altLang="it-IT" dirty="0"/>
          </a:p>
        </p:txBody>
      </p:sp>
      <p:cxnSp>
        <p:nvCxnSpPr>
          <p:cNvPr id="117788" name="AutoShape 27"/>
          <p:cNvCxnSpPr>
            <a:cxnSpLocks noChangeShapeType="1"/>
            <a:stCxn id="117781" idx="2"/>
            <a:endCxn id="117782" idx="0"/>
          </p:cNvCxnSpPr>
          <p:nvPr/>
        </p:nvCxnSpPr>
        <p:spPr bwMode="auto">
          <a:xfrm>
            <a:off x="5578475" y="2533650"/>
            <a:ext cx="1247775" cy="758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7789" name="AutoShape 28"/>
          <p:cNvCxnSpPr>
            <a:cxnSpLocks noChangeShapeType="1"/>
            <a:stCxn id="117787" idx="2"/>
            <a:endCxn id="117782" idx="0"/>
          </p:cNvCxnSpPr>
          <p:nvPr/>
        </p:nvCxnSpPr>
        <p:spPr bwMode="auto">
          <a:xfrm flipH="1">
            <a:off x="6826250" y="2533650"/>
            <a:ext cx="1588" cy="758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7790" name="Rectangle 29"/>
          <p:cNvSpPr>
            <a:spLocks noChangeArrowheads="1"/>
          </p:cNvSpPr>
          <p:nvPr/>
        </p:nvSpPr>
        <p:spPr bwMode="auto">
          <a:xfrm>
            <a:off x="6899275" y="4578350"/>
            <a:ext cx="1992313" cy="674688"/>
          </a:xfrm>
          <a:prstGeom prst="rect">
            <a:avLst/>
          </a:prstGeom>
          <a:solidFill>
            <a:srgbClr val="FF3300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dirty="0" err="1"/>
              <a:t>Distribution</a:t>
            </a:r>
            <a:r>
              <a:rPr lang="es-ES" altLang="it-IT" dirty="0"/>
              <a:t>/</a:t>
            </a:r>
            <a:br>
              <a:rPr lang="es-ES" altLang="it-IT" dirty="0"/>
            </a:br>
            <a:r>
              <a:rPr lang="es-ES" altLang="it-IT" dirty="0" err="1"/>
              <a:t>Fourniture</a:t>
            </a:r>
            <a:endParaRPr lang="es-ES" altLang="it-IT" dirty="0"/>
          </a:p>
        </p:txBody>
      </p:sp>
      <p:sp>
        <p:nvSpPr>
          <p:cNvPr id="117791" name="Rectangle 30"/>
          <p:cNvSpPr>
            <a:spLocks noChangeArrowheads="1"/>
          </p:cNvSpPr>
          <p:nvPr/>
        </p:nvSpPr>
        <p:spPr bwMode="auto">
          <a:xfrm>
            <a:off x="6899275" y="5778500"/>
            <a:ext cx="1992313" cy="674688"/>
          </a:xfrm>
          <a:prstGeom prst="rect">
            <a:avLst/>
          </a:prstGeom>
          <a:solidFill>
            <a:srgbClr val="00CC00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dirty="0" err="1"/>
              <a:t>Consommateur</a:t>
            </a:r>
            <a:endParaRPr lang="es-ES" altLang="it-IT" dirty="0"/>
          </a:p>
        </p:txBody>
      </p:sp>
      <p:cxnSp>
        <p:nvCxnSpPr>
          <p:cNvPr id="117792" name="AutoShape 31"/>
          <p:cNvCxnSpPr>
            <a:cxnSpLocks noChangeShapeType="1"/>
            <a:stCxn id="117782" idx="2"/>
            <a:endCxn id="117790" idx="0"/>
          </p:cNvCxnSpPr>
          <p:nvPr/>
        </p:nvCxnSpPr>
        <p:spPr bwMode="auto">
          <a:xfrm>
            <a:off x="6826250" y="3995738"/>
            <a:ext cx="1069975" cy="5683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7793" name="AutoShape 32"/>
          <p:cNvCxnSpPr>
            <a:cxnSpLocks noChangeShapeType="1"/>
            <a:stCxn id="117790" idx="2"/>
            <a:endCxn id="117791" idx="0"/>
          </p:cNvCxnSpPr>
          <p:nvPr/>
        </p:nvCxnSpPr>
        <p:spPr bwMode="auto">
          <a:xfrm>
            <a:off x="7896225" y="5267325"/>
            <a:ext cx="0" cy="4968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7794" name="Rectangle 33"/>
          <p:cNvSpPr>
            <a:spLocks noChangeArrowheads="1"/>
          </p:cNvSpPr>
          <p:nvPr/>
        </p:nvSpPr>
        <p:spPr bwMode="auto">
          <a:xfrm>
            <a:off x="7600950" y="1844675"/>
            <a:ext cx="1262063" cy="1008063"/>
          </a:xfrm>
          <a:prstGeom prst="rect">
            <a:avLst/>
          </a:prstGeom>
          <a:solidFill>
            <a:srgbClr val="9999FF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dirty="0" err="1" smtClean="0"/>
              <a:t>Prod</a:t>
            </a:r>
            <a:r>
              <a:rPr lang="es-ES" altLang="it-IT" dirty="0" smtClean="0"/>
              <a:t> </a:t>
            </a:r>
          </a:p>
          <a:p>
            <a:pPr eaLnBrk="1" hangingPunct="1"/>
            <a:r>
              <a:rPr lang="es-ES" altLang="it-IT" dirty="0" err="1" smtClean="0"/>
              <a:t>intégrée</a:t>
            </a:r>
            <a:endParaRPr lang="es-ES" altLang="it-IT" dirty="0"/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3059832" y="764704"/>
            <a:ext cx="5323453" cy="8969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it-IT" sz="2800" dirty="0" smtClean="0">
                <a:solidFill>
                  <a:srgbClr val="FF6600"/>
                </a:solidFill>
              </a:rPr>
              <a:t>Base 2 – </a:t>
            </a:r>
            <a:r>
              <a:rPr lang="en-US" altLang="it-IT" sz="2800" dirty="0" err="1" smtClean="0">
                <a:solidFill>
                  <a:srgbClr val="FF6600"/>
                </a:solidFill>
              </a:rPr>
              <a:t>Acheteur</a:t>
            </a:r>
            <a:r>
              <a:rPr lang="en-US" altLang="it-IT" sz="2800" dirty="0" smtClean="0">
                <a:solidFill>
                  <a:srgbClr val="FF6600"/>
                </a:solidFill>
              </a:rPr>
              <a:t> unique</a:t>
            </a:r>
            <a:endParaRPr lang="es-ES" altLang="it-IT" sz="2800" dirty="0" smtClean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63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 txBox="1">
            <a:spLocks noGrp="1"/>
          </p:cNvSpPr>
          <p:nvPr/>
        </p:nvSpPr>
        <p:spPr bwMode="auto">
          <a:xfrm>
            <a:off x="6553200" y="6245225"/>
            <a:ext cx="1763713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41593BE0-C834-4322-9B84-61B1340FDC57}" type="slidenum">
              <a:rPr lang="en-US" sz="1400">
                <a:latin typeface="+mn-lt"/>
                <a:cs typeface="Arial" charset="0"/>
              </a:rPr>
              <a:pPr algn="r">
                <a:defRPr/>
              </a:pPr>
              <a:t>12</a:t>
            </a:fld>
            <a:endParaRPr lang="en-US" sz="1400">
              <a:latin typeface="+mn-lt"/>
              <a:cs typeface="Arial" charset="0"/>
            </a:endParaRPr>
          </a:p>
        </p:txBody>
      </p:sp>
      <p:sp>
        <p:nvSpPr>
          <p:cNvPr id="1198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313" y="1457325"/>
            <a:ext cx="7929562" cy="4972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it-IT" sz="2800" dirty="0" err="1" smtClean="0"/>
              <a:t>Moins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d’intégration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verticale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que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dans</a:t>
            </a:r>
            <a:r>
              <a:rPr lang="en-US" altLang="it-IT" sz="2800" dirty="0" smtClean="0"/>
              <a:t> Base 1</a:t>
            </a:r>
          </a:p>
          <a:p>
            <a:pPr>
              <a:lnSpc>
                <a:spcPct val="90000"/>
              </a:lnSpc>
            </a:pPr>
            <a:r>
              <a:rPr lang="en-US" altLang="it-IT" sz="2800" dirty="0" smtClean="0"/>
              <a:t>Les </a:t>
            </a:r>
            <a:r>
              <a:rPr lang="en-US" altLang="it-IT" sz="2800" dirty="0" err="1" smtClean="0"/>
              <a:t>producteurs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indépendants</a:t>
            </a:r>
            <a:r>
              <a:rPr lang="en-US" altLang="it-IT" sz="2800" dirty="0" smtClean="0"/>
              <a:t> (</a:t>
            </a:r>
            <a:r>
              <a:rPr lang="en-US" altLang="it-IT" sz="2800" i="1" dirty="0" smtClean="0"/>
              <a:t>IPPs</a:t>
            </a:r>
            <a:r>
              <a:rPr lang="en-US" altLang="it-IT" sz="2800" dirty="0" smtClean="0"/>
              <a:t>) </a:t>
            </a:r>
            <a:r>
              <a:rPr lang="en-US" altLang="it-IT" sz="2800" dirty="0" err="1" smtClean="0"/>
              <a:t>sont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en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rivalité</a:t>
            </a:r>
            <a:r>
              <a:rPr lang="en-US" altLang="it-IT" sz="2800" dirty="0" smtClean="0"/>
              <a:t> pour </a:t>
            </a:r>
            <a:r>
              <a:rPr lang="en-US" altLang="it-IT" sz="2800" dirty="0" err="1" smtClean="0"/>
              <a:t>vendre</a:t>
            </a:r>
            <a:r>
              <a:rPr lang="en-US" altLang="it-IT" sz="2800" dirty="0" smtClean="0"/>
              <a:t> à </a:t>
            </a:r>
            <a:r>
              <a:rPr lang="en-US" altLang="it-IT" sz="2800" dirty="0" err="1" smtClean="0"/>
              <a:t>l’acheteur</a:t>
            </a:r>
            <a:r>
              <a:rPr lang="en-US" altLang="it-IT" sz="2800" dirty="0" smtClean="0"/>
              <a:t> unique</a:t>
            </a:r>
          </a:p>
          <a:p>
            <a:pPr lvl="1">
              <a:lnSpc>
                <a:spcPct val="90000"/>
              </a:lnSpc>
            </a:pPr>
            <a:r>
              <a:rPr lang="en-US" altLang="it-IT" sz="2400" dirty="0" smtClean="0"/>
              <a:t>Concurrence pour la construction, </a:t>
            </a:r>
            <a:r>
              <a:rPr lang="en-US" altLang="it-IT" sz="2400" dirty="0" err="1" smtClean="0"/>
              <a:t>l’opération</a:t>
            </a:r>
            <a:r>
              <a:rPr lang="en-US" altLang="it-IT" sz="2400" dirty="0" smtClean="0"/>
              <a:t> &amp; </a:t>
            </a:r>
            <a:r>
              <a:rPr lang="en-US" altLang="it-IT" sz="2400" dirty="0" err="1" smtClean="0"/>
              <a:t>négociation</a:t>
            </a:r>
            <a:r>
              <a:rPr lang="en-US" altLang="it-IT" sz="2400" dirty="0" smtClean="0"/>
              <a:t> des contracts (</a:t>
            </a:r>
            <a:r>
              <a:rPr lang="en-US" altLang="it-IT" sz="2400" i="1" dirty="0" smtClean="0"/>
              <a:t>PPAs</a:t>
            </a:r>
            <a:r>
              <a:rPr lang="en-US" altLang="it-IT" sz="2400" dirty="0" smtClean="0"/>
              <a:t>) avec </a:t>
            </a:r>
            <a:r>
              <a:rPr lang="en-US" altLang="it-IT" sz="2400" dirty="0" err="1" smtClean="0"/>
              <a:t>l’acheteur</a:t>
            </a:r>
            <a:r>
              <a:rPr lang="en-US" altLang="it-IT" sz="2400" dirty="0" smtClean="0"/>
              <a:t> unique</a:t>
            </a:r>
          </a:p>
          <a:p>
            <a:pPr lvl="1">
              <a:lnSpc>
                <a:spcPct val="90000"/>
              </a:lnSpc>
            </a:pPr>
            <a:r>
              <a:rPr lang="en-US" altLang="it-IT" sz="2400" dirty="0" err="1" smtClean="0"/>
              <a:t>Achat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obligatoire</a:t>
            </a:r>
            <a:r>
              <a:rPr lang="en-US" altLang="it-IT" sz="2400" dirty="0" smtClean="0"/>
              <a:t> au  “</a:t>
            </a:r>
            <a:r>
              <a:rPr lang="en-US" altLang="it-IT" sz="2400" dirty="0" err="1" smtClean="0"/>
              <a:t>coût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évité</a:t>
            </a:r>
            <a:r>
              <a:rPr lang="en-US" altLang="it-IT" sz="2400" dirty="0" smtClean="0"/>
              <a:t>” (</a:t>
            </a:r>
            <a:r>
              <a:rPr lang="en-US" altLang="it-IT" sz="2400" dirty="0" err="1" smtClean="0"/>
              <a:t>questionnable</a:t>
            </a:r>
            <a:r>
              <a:rPr lang="en-US" altLang="it-IT" sz="24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altLang="it-IT" sz="2800" dirty="0" err="1" smtClean="0"/>
              <a:t>L’Acheteur</a:t>
            </a:r>
            <a:r>
              <a:rPr lang="en-US" altLang="it-IT" sz="2800" dirty="0" smtClean="0"/>
              <a:t> unique </a:t>
            </a:r>
            <a:r>
              <a:rPr lang="en-US" altLang="it-IT" sz="2800" dirty="0" err="1" smtClean="0"/>
              <a:t>est</a:t>
            </a:r>
            <a:r>
              <a:rPr lang="en-US" altLang="it-IT" sz="2800" dirty="0" smtClean="0"/>
              <a:t> responsible de </a:t>
            </a:r>
            <a:r>
              <a:rPr lang="en-US" altLang="it-IT" sz="2800" dirty="0" err="1" smtClean="0"/>
              <a:t>l’adéquation</a:t>
            </a:r>
            <a:r>
              <a:rPr lang="en-US" altLang="it-IT" sz="2800" dirty="0" smtClean="0"/>
              <a:t> </a:t>
            </a:r>
            <a:r>
              <a:rPr lang="en-US" altLang="it-IT" sz="2800" dirty="0" smtClean="0"/>
              <a:t>des </a:t>
            </a:r>
            <a:r>
              <a:rPr lang="en-US" altLang="it-IT" sz="2800" dirty="0" err="1" smtClean="0"/>
              <a:t>capacités</a:t>
            </a:r>
            <a:r>
              <a:rPr lang="en-US" altLang="it-IT" sz="2800" dirty="0" smtClean="0"/>
              <a:t> de production</a:t>
            </a:r>
          </a:p>
          <a:p>
            <a:pPr>
              <a:lnSpc>
                <a:spcPct val="90000"/>
              </a:lnSpc>
            </a:pPr>
            <a:r>
              <a:rPr lang="en-US" altLang="it-IT" sz="2800" dirty="0" err="1" smtClean="0"/>
              <a:t>Quelques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incitants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économiques</a:t>
            </a:r>
            <a:r>
              <a:rPr lang="en-US" altLang="it-IT" sz="2800" dirty="0" smtClean="0"/>
              <a:t> à </a:t>
            </a:r>
            <a:r>
              <a:rPr lang="en-US" altLang="it-IT" sz="2800" dirty="0" err="1" smtClean="0"/>
              <a:t>l’efficacité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dans</a:t>
            </a:r>
            <a:r>
              <a:rPr lang="en-US" altLang="it-IT" sz="2800" dirty="0" smtClean="0"/>
              <a:t> les </a:t>
            </a:r>
            <a:r>
              <a:rPr lang="en-US" altLang="it-IT" sz="2800" dirty="0" err="1" smtClean="0"/>
              <a:t>contrats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d’achat</a:t>
            </a:r>
            <a:endParaRPr lang="en-US" altLang="it-IT" sz="2800" dirty="0" smtClean="0"/>
          </a:p>
          <a:p>
            <a:pPr lvl="1">
              <a:lnSpc>
                <a:spcPct val="90000"/>
              </a:lnSpc>
            </a:pPr>
            <a:r>
              <a:rPr lang="en-US" altLang="it-IT" sz="2400" dirty="0" smtClean="0"/>
              <a:t>Payments pour </a:t>
            </a:r>
            <a:r>
              <a:rPr lang="en-US" altLang="it-IT" sz="2400" dirty="0" err="1" smtClean="0"/>
              <a:t>disponibilité</a:t>
            </a:r>
            <a:r>
              <a:rPr lang="en-US" altLang="it-IT" sz="2400" dirty="0" smtClean="0"/>
              <a:t>, indexation des </a:t>
            </a:r>
            <a:r>
              <a:rPr lang="en-US" altLang="it-IT" sz="2400" dirty="0" err="1" smtClean="0"/>
              <a:t>coûts</a:t>
            </a:r>
            <a:r>
              <a:rPr lang="en-US" altLang="it-IT" sz="2400" dirty="0" smtClean="0"/>
              <a:t> variables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59832" y="764704"/>
            <a:ext cx="5323453" cy="8969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it-IT" sz="2800" dirty="0" smtClean="0">
                <a:solidFill>
                  <a:srgbClr val="FF6600"/>
                </a:solidFill>
              </a:rPr>
              <a:t>Base 2 – </a:t>
            </a:r>
            <a:r>
              <a:rPr lang="en-US" altLang="it-IT" sz="2800" dirty="0" err="1" smtClean="0">
                <a:solidFill>
                  <a:srgbClr val="FF6600"/>
                </a:solidFill>
              </a:rPr>
              <a:t>Acheteur</a:t>
            </a:r>
            <a:r>
              <a:rPr lang="en-US" altLang="it-IT" sz="2800" dirty="0" smtClean="0">
                <a:solidFill>
                  <a:srgbClr val="FF6600"/>
                </a:solidFill>
              </a:rPr>
              <a:t> unique</a:t>
            </a:r>
            <a:endParaRPr lang="es-ES" altLang="it-IT" sz="2800" dirty="0" smtClean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27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 txBox="1">
            <a:spLocks noGrp="1"/>
          </p:cNvSpPr>
          <p:nvPr/>
        </p:nvSpPr>
        <p:spPr bwMode="auto">
          <a:xfrm>
            <a:off x="6553200" y="6245225"/>
            <a:ext cx="1763713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9A6A9D9-94FF-434E-BB43-7F18F8CAA66F}" type="slidenum">
              <a:rPr lang="en-US" sz="1400">
                <a:latin typeface="+mn-lt"/>
                <a:cs typeface="Arial" charset="0"/>
              </a:rPr>
              <a:pPr algn="r">
                <a:defRPr/>
              </a:pPr>
              <a:t>13</a:t>
            </a:fld>
            <a:endParaRPr lang="en-US" sz="1400">
              <a:latin typeface="+mn-lt"/>
              <a:cs typeface="Arial" charset="0"/>
            </a:endParaRPr>
          </a:p>
        </p:txBody>
      </p:sp>
      <p:sp>
        <p:nvSpPr>
          <p:cNvPr id="1218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50" y="1600200"/>
            <a:ext cx="7715250" cy="4900613"/>
          </a:xfrm>
        </p:spPr>
        <p:txBody>
          <a:bodyPr/>
          <a:lstStyle/>
          <a:p>
            <a:r>
              <a:rPr lang="en-US" altLang="it-IT" sz="2800" dirty="0" err="1" smtClean="0"/>
              <a:t>Coût</a:t>
            </a:r>
            <a:r>
              <a:rPr lang="en-US" altLang="it-IT" sz="2800" dirty="0" smtClean="0"/>
              <a:t> de service, </a:t>
            </a:r>
            <a:r>
              <a:rPr lang="en-US" altLang="it-IT" sz="2800" dirty="0" err="1" smtClean="0"/>
              <a:t>contrats</a:t>
            </a:r>
            <a:r>
              <a:rPr lang="en-US" altLang="it-IT" sz="2800" dirty="0" smtClean="0"/>
              <a:t> </a:t>
            </a:r>
            <a:r>
              <a:rPr lang="en-US" altLang="it-IT" sz="2800" dirty="0" err="1" smtClean="0"/>
              <a:t>d’achat</a:t>
            </a:r>
            <a:r>
              <a:rPr lang="en-US" altLang="it-IT" sz="2800" dirty="0" smtClean="0"/>
              <a:t>, et obligations </a:t>
            </a:r>
            <a:r>
              <a:rPr lang="en-US" altLang="it-IT" sz="2800" dirty="0" err="1" smtClean="0"/>
              <a:t>sociales</a:t>
            </a:r>
            <a:r>
              <a:rPr lang="en-US" altLang="it-IT" sz="2800" dirty="0" smtClean="0"/>
              <a:t> </a:t>
            </a:r>
            <a:r>
              <a:rPr lang="en-US" altLang="it-IT" sz="2800" dirty="0" smtClean="0">
                <a:sym typeface="Wingdings" pitchFamily="2" charset="2"/>
              </a:rPr>
              <a:t> </a:t>
            </a:r>
            <a:r>
              <a:rPr lang="en-US" altLang="it-IT" sz="2800" dirty="0" err="1" smtClean="0">
                <a:sym typeface="Wingdings" pitchFamily="2" charset="2"/>
              </a:rPr>
              <a:t>tarif</a:t>
            </a:r>
            <a:r>
              <a:rPr lang="en-US" altLang="it-IT" sz="2800" dirty="0" smtClean="0">
                <a:sym typeface="Wingdings" pitchFamily="2" charset="2"/>
              </a:rPr>
              <a:t> </a:t>
            </a:r>
            <a:r>
              <a:rPr lang="en-US" altLang="it-IT" sz="2800" dirty="0" err="1" smtClean="0">
                <a:sym typeface="Wingdings" pitchFamily="2" charset="2"/>
              </a:rPr>
              <a:t>régulé</a:t>
            </a:r>
            <a:endParaRPr lang="en-US" altLang="it-IT" sz="2800" dirty="0" smtClean="0">
              <a:sym typeface="Wingdings" pitchFamily="2" charset="2"/>
            </a:endParaRPr>
          </a:p>
          <a:p>
            <a:r>
              <a:rPr lang="en-US" altLang="it-IT" sz="2800" dirty="0" smtClean="0">
                <a:sym typeface="Wingdings" pitchFamily="2" charset="2"/>
              </a:rPr>
              <a:t>Transactions du </a:t>
            </a:r>
            <a:r>
              <a:rPr lang="en-US" altLang="it-IT" sz="2800" dirty="0" err="1" smtClean="0">
                <a:sym typeface="Wingdings" pitchFamily="2" charset="2"/>
              </a:rPr>
              <a:t>marché</a:t>
            </a:r>
            <a:r>
              <a:rPr lang="en-US" altLang="it-IT" sz="2800" dirty="0" smtClean="0">
                <a:sym typeface="Wingdings" pitchFamily="2" charset="2"/>
              </a:rPr>
              <a:t> de </a:t>
            </a:r>
            <a:r>
              <a:rPr lang="en-US" altLang="it-IT" sz="2800" dirty="0" err="1" smtClean="0">
                <a:sym typeface="Wingdings" pitchFamily="2" charset="2"/>
              </a:rPr>
              <a:t>gros</a:t>
            </a:r>
            <a:r>
              <a:rPr lang="en-US" altLang="it-IT" sz="2800" dirty="0" smtClean="0">
                <a:sym typeface="Wingdings" pitchFamily="2" charset="2"/>
              </a:rPr>
              <a:t> </a:t>
            </a:r>
            <a:r>
              <a:rPr lang="en-US" altLang="it-IT" sz="2800" dirty="0" err="1" smtClean="0">
                <a:sym typeface="Wingdings" pitchFamily="2" charset="2"/>
              </a:rPr>
              <a:t>d’énergie</a:t>
            </a:r>
            <a:r>
              <a:rPr lang="en-US" altLang="it-IT" sz="2800" dirty="0" smtClean="0">
                <a:sym typeface="Wingdings" pitchFamily="2" charset="2"/>
              </a:rPr>
              <a:t> : </a:t>
            </a:r>
            <a:r>
              <a:rPr lang="en-US" altLang="it-IT" sz="2800" dirty="0" err="1" smtClean="0">
                <a:sym typeface="Wingdings" pitchFamily="2" charset="2"/>
              </a:rPr>
              <a:t>comme</a:t>
            </a:r>
            <a:r>
              <a:rPr lang="en-US" altLang="it-IT" sz="2800" dirty="0" smtClean="0">
                <a:sym typeface="Wingdings" pitchFamily="2" charset="2"/>
              </a:rPr>
              <a:t> </a:t>
            </a:r>
            <a:r>
              <a:rPr lang="en-US" altLang="it-IT" sz="2800" dirty="0" err="1" smtClean="0">
                <a:sym typeface="Wingdings" pitchFamily="2" charset="2"/>
              </a:rPr>
              <a:t>dans</a:t>
            </a:r>
            <a:r>
              <a:rPr lang="en-US" altLang="it-IT" sz="2800" dirty="0" smtClean="0">
                <a:sym typeface="Wingdings" pitchFamily="2" charset="2"/>
              </a:rPr>
              <a:t> la base 1; les </a:t>
            </a:r>
            <a:r>
              <a:rPr lang="en-US" altLang="it-IT" sz="2800" dirty="0" err="1" smtClean="0">
                <a:sym typeface="Wingdings" pitchFamily="2" charset="2"/>
              </a:rPr>
              <a:t>ProdIndep</a:t>
            </a:r>
            <a:r>
              <a:rPr lang="en-US" altLang="it-IT" sz="2800" dirty="0" smtClean="0">
                <a:sym typeface="Wingdings" pitchFamily="2" charset="2"/>
              </a:rPr>
              <a:t> </a:t>
            </a:r>
            <a:r>
              <a:rPr lang="en-US" altLang="it-IT" sz="2800" dirty="0" err="1" smtClean="0">
                <a:sym typeface="Wingdings" pitchFamily="2" charset="2"/>
              </a:rPr>
              <a:t>n’ont</a:t>
            </a:r>
            <a:r>
              <a:rPr lang="en-US" altLang="it-IT" sz="2800" dirty="0" smtClean="0">
                <a:sym typeface="Wingdings" pitchFamily="2" charset="2"/>
              </a:rPr>
              <a:t> pas </a:t>
            </a:r>
            <a:r>
              <a:rPr lang="en-US" altLang="it-IT" sz="2800" dirty="0" err="1" smtClean="0">
                <a:sym typeface="Wingdings" pitchFamily="2" charset="2"/>
              </a:rPr>
              <a:t>accès</a:t>
            </a:r>
            <a:r>
              <a:rPr lang="en-US" altLang="it-IT" sz="2800" dirty="0" smtClean="0">
                <a:sym typeface="Wingdings" pitchFamily="2" charset="2"/>
              </a:rPr>
              <a:t> aux </a:t>
            </a:r>
            <a:r>
              <a:rPr lang="en-US" altLang="it-IT" sz="2800" dirty="0" err="1" smtClean="0">
                <a:sym typeface="Wingdings" pitchFamily="2" charset="2"/>
              </a:rPr>
              <a:t>consommateurs</a:t>
            </a:r>
            <a:endParaRPr lang="en-US" altLang="it-IT" sz="2800" dirty="0" smtClean="0">
              <a:sym typeface="Wingdings" pitchFamily="2" charset="2"/>
            </a:endParaRPr>
          </a:p>
          <a:p>
            <a:r>
              <a:rPr lang="en-US" altLang="it-IT" sz="2800" dirty="0" err="1" smtClean="0">
                <a:sym typeface="Wingdings" pitchFamily="2" charset="2"/>
              </a:rPr>
              <a:t>Acheteur</a:t>
            </a:r>
            <a:r>
              <a:rPr lang="en-US" altLang="it-IT" sz="2800" dirty="0" smtClean="0">
                <a:sym typeface="Wingdings" pitchFamily="2" charset="2"/>
              </a:rPr>
              <a:t> unique </a:t>
            </a:r>
            <a:r>
              <a:rPr lang="en-US" altLang="it-IT" sz="2800" dirty="0" err="1" smtClean="0">
                <a:sym typeface="Wingdings" pitchFamily="2" charset="2"/>
              </a:rPr>
              <a:t>prend</a:t>
            </a:r>
            <a:r>
              <a:rPr lang="en-US" altLang="it-IT" sz="2800" dirty="0" smtClean="0">
                <a:sym typeface="Wingdings" pitchFamily="2" charset="2"/>
              </a:rPr>
              <a:t> les </a:t>
            </a:r>
            <a:r>
              <a:rPr lang="en-US" altLang="it-IT" sz="2800" dirty="0" err="1" smtClean="0">
                <a:sym typeface="Wingdings" pitchFamily="2" charset="2"/>
              </a:rPr>
              <a:t>risques</a:t>
            </a:r>
            <a:r>
              <a:rPr lang="en-US" altLang="it-IT" sz="2800" dirty="0" smtClean="0">
                <a:sym typeface="Wingdings" pitchFamily="2" charset="2"/>
              </a:rPr>
              <a:t> de production </a:t>
            </a:r>
            <a:r>
              <a:rPr lang="en-US" altLang="it-IT" sz="2800" dirty="0" err="1" smtClean="0">
                <a:sym typeface="Wingdings" pitchFamily="2" charset="2"/>
              </a:rPr>
              <a:t>dans</a:t>
            </a:r>
            <a:r>
              <a:rPr lang="en-US" altLang="it-IT" sz="2800" dirty="0" smtClean="0">
                <a:sym typeface="Wingdings" pitchFamily="2" charset="2"/>
              </a:rPr>
              <a:t> les </a:t>
            </a:r>
            <a:r>
              <a:rPr lang="en-US" altLang="it-IT" sz="2800" dirty="0" err="1" smtClean="0">
                <a:sym typeface="Wingdings" pitchFamily="2" charset="2"/>
              </a:rPr>
              <a:t>contrats</a:t>
            </a:r>
            <a:r>
              <a:rPr lang="en-US" altLang="it-IT" sz="2800" dirty="0" smtClean="0">
                <a:sym typeface="Wingdings" pitchFamily="2" charset="2"/>
              </a:rPr>
              <a:t> </a:t>
            </a:r>
            <a:r>
              <a:rPr lang="en-US" altLang="it-IT" sz="2800" dirty="0" err="1" smtClean="0">
                <a:sym typeface="Wingdings" pitchFamily="2" charset="2"/>
              </a:rPr>
              <a:t>d’achat</a:t>
            </a:r>
            <a:r>
              <a:rPr lang="en-US" altLang="it-IT" sz="2800" dirty="0" smtClean="0">
                <a:sym typeface="Wingdings" pitchFamily="2" charset="2"/>
              </a:rPr>
              <a:t> et les place </a:t>
            </a:r>
            <a:r>
              <a:rPr lang="en-US" altLang="it-IT" sz="2800" dirty="0" err="1" smtClean="0">
                <a:sym typeface="Wingdings" pitchFamily="2" charset="2"/>
              </a:rPr>
              <a:t>dans</a:t>
            </a:r>
            <a:r>
              <a:rPr lang="en-US" altLang="it-IT" sz="2800" dirty="0" smtClean="0">
                <a:sym typeface="Wingdings" pitchFamily="2" charset="2"/>
              </a:rPr>
              <a:t> les </a:t>
            </a:r>
            <a:r>
              <a:rPr lang="en-US" altLang="it-IT" sz="2800" dirty="0" err="1" smtClean="0">
                <a:sym typeface="Wingdings" pitchFamily="2" charset="2"/>
              </a:rPr>
              <a:t>tarifs</a:t>
            </a:r>
            <a:endParaRPr lang="en-US" altLang="it-IT" sz="2800" dirty="0" smtClean="0">
              <a:sym typeface="Wingdings" pitchFamily="2" charset="2"/>
            </a:endParaRPr>
          </a:p>
          <a:p>
            <a:r>
              <a:rPr lang="en-US" altLang="it-IT" sz="2800" dirty="0" err="1" smtClean="0">
                <a:sym typeface="Wingdings" pitchFamily="2" charset="2"/>
              </a:rPr>
              <a:t>L’indépendance</a:t>
            </a:r>
            <a:r>
              <a:rPr lang="en-US" altLang="it-IT" sz="2800" dirty="0" smtClean="0">
                <a:sym typeface="Wingdings" pitchFamily="2" charset="2"/>
              </a:rPr>
              <a:t> </a:t>
            </a:r>
            <a:r>
              <a:rPr lang="en-US" altLang="it-IT" sz="2800" dirty="0" err="1" smtClean="0">
                <a:sym typeface="Wingdings" pitchFamily="2" charset="2"/>
              </a:rPr>
              <a:t>réeelle</a:t>
            </a:r>
            <a:r>
              <a:rPr lang="en-US" altLang="it-IT" sz="2800" dirty="0" smtClean="0">
                <a:sym typeface="Wingdings" pitchFamily="2" charset="2"/>
              </a:rPr>
              <a:t> de </a:t>
            </a:r>
            <a:r>
              <a:rPr lang="en-US" altLang="it-IT" sz="2800" dirty="0" err="1" smtClean="0">
                <a:sym typeface="Wingdings" pitchFamily="2" charset="2"/>
              </a:rPr>
              <a:t>l’acheteur</a:t>
            </a:r>
            <a:r>
              <a:rPr lang="en-US" altLang="it-IT" sz="2800" dirty="0" smtClean="0">
                <a:sym typeface="Wingdings" pitchFamily="2" charset="2"/>
              </a:rPr>
              <a:t> unique </a:t>
            </a:r>
            <a:r>
              <a:rPr lang="en-US" altLang="it-IT" sz="2800" dirty="0" err="1" smtClean="0">
                <a:sym typeface="Wingdings" pitchFamily="2" charset="2"/>
              </a:rPr>
              <a:t>est</a:t>
            </a:r>
            <a:r>
              <a:rPr lang="en-US" altLang="it-IT" sz="2800" dirty="0" smtClean="0">
                <a:sym typeface="Wingdings" pitchFamily="2" charset="2"/>
              </a:rPr>
              <a:t> </a:t>
            </a:r>
            <a:r>
              <a:rPr lang="en-US" altLang="it-IT" sz="2800" dirty="0" err="1" smtClean="0">
                <a:sym typeface="Wingdings" pitchFamily="2" charset="2"/>
              </a:rPr>
              <a:t>une</a:t>
            </a:r>
            <a:r>
              <a:rPr lang="en-US" altLang="it-IT" sz="2800" dirty="0" smtClean="0">
                <a:sym typeface="Wingdings" pitchFamily="2" charset="2"/>
              </a:rPr>
              <a:t> clef </a:t>
            </a:r>
            <a:r>
              <a:rPr lang="en-US" altLang="it-IT" sz="2800" dirty="0" err="1" smtClean="0">
                <a:sym typeface="Wingdings" pitchFamily="2" charset="2"/>
              </a:rPr>
              <a:t>cruciale</a:t>
            </a:r>
            <a:r>
              <a:rPr lang="en-US" altLang="it-IT" sz="2800" dirty="0" smtClean="0">
                <a:sym typeface="Wingdings" pitchFamily="2" charset="2"/>
              </a:rPr>
              <a:t> </a:t>
            </a:r>
            <a:r>
              <a:rPr lang="en-US" altLang="it-IT" sz="2800" dirty="0" smtClean="0">
                <a:sym typeface="Wingdings" pitchFamily="2" charset="2"/>
              </a:rPr>
              <a:t>(par ex. le </a:t>
            </a:r>
            <a:r>
              <a:rPr lang="en-US" altLang="it-IT" sz="2800" dirty="0" smtClean="0">
                <a:sym typeface="Wingdings" pitchFamily="2" charset="2"/>
              </a:rPr>
              <a:t>dispatch </a:t>
            </a:r>
            <a:r>
              <a:rPr lang="en-US" altLang="it-IT" sz="2800" dirty="0" err="1" smtClean="0">
                <a:sym typeface="Wingdings" pitchFamily="2" charset="2"/>
              </a:rPr>
              <a:t>économique</a:t>
            </a:r>
            <a:r>
              <a:rPr lang="en-US" altLang="it-IT" sz="2800" dirty="0" smtClean="0">
                <a:sym typeface="Wingdings" pitchFamily="2" charset="2"/>
              </a:rPr>
              <a:t>)</a:t>
            </a:r>
            <a:endParaRPr lang="en-US" altLang="it-IT" sz="2800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59832" y="764704"/>
            <a:ext cx="5323453" cy="8969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it-IT" sz="2800" dirty="0" smtClean="0">
                <a:solidFill>
                  <a:srgbClr val="FF6600"/>
                </a:solidFill>
              </a:rPr>
              <a:t>Base 2 – </a:t>
            </a:r>
            <a:r>
              <a:rPr lang="en-US" altLang="it-IT" sz="2800" dirty="0" err="1" smtClean="0">
                <a:solidFill>
                  <a:srgbClr val="FF6600"/>
                </a:solidFill>
              </a:rPr>
              <a:t>Acheteur</a:t>
            </a:r>
            <a:r>
              <a:rPr lang="en-US" altLang="it-IT" sz="2800" dirty="0" smtClean="0">
                <a:solidFill>
                  <a:srgbClr val="FF6600"/>
                </a:solidFill>
              </a:rPr>
              <a:t> unique</a:t>
            </a:r>
            <a:endParaRPr lang="es-ES" altLang="it-IT" sz="2800" dirty="0" smtClean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91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 txBox="1">
            <a:spLocks noGrp="1"/>
          </p:cNvSpPr>
          <p:nvPr/>
        </p:nvSpPr>
        <p:spPr bwMode="auto">
          <a:xfrm>
            <a:off x="6553200" y="6245225"/>
            <a:ext cx="1763713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5C07DDFA-2CE2-40BB-948B-FA3A40EA5409}" type="slidenum">
              <a:rPr lang="en-US" sz="1400">
                <a:latin typeface="+mn-lt"/>
                <a:cs typeface="Arial" charset="0"/>
              </a:rPr>
              <a:pPr algn="r">
                <a:defRPr/>
              </a:pPr>
              <a:t>14</a:t>
            </a:fld>
            <a:endParaRPr lang="en-US" sz="1400">
              <a:latin typeface="+mn-lt"/>
              <a:cs typeface="Arial" charset="0"/>
            </a:endParaRPr>
          </a:p>
        </p:txBody>
      </p:sp>
      <p:sp>
        <p:nvSpPr>
          <p:cNvPr id="601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50" y="1500188"/>
            <a:ext cx="7786688" cy="5072062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Il y a de la concurrence </a:t>
            </a:r>
            <a:r>
              <a:rPr lang="en-US" dirty="0" err="1" smtClean="0"/>
              <a:t>en</a:t>
            </a:r>
            <a:r>
              <a:rPr lang="en-US" dirty="0" smtClean="0"/>
              <a:t> production </a:t>
            </a:r>
            <a:r>
              <a:rPr lang="en-US" dirty="0" err="1" smtClean="0"/>
              <a:t>tandis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l’Acheteur</a:t>
            </a:r>
            <a:r>
              <a:rPr lang="en-US" dirty="0" smtClean="0"/>
              <a:t> unique </a:t>
            </a:r>
            <a:r>
              <a:rPr lang="en-US" dirty="0" err="1" smtClean="0"/>
              <a:t>garde</a:t>
            </a:r>
            <a:r>
              <a:rPr lang="en-US" dirty="0" smtClean="0"/>
              <a:t> le </a:t>
            </a:r>
            <a:r>
              <a:rPr lang="en-US" dirty="0" err="1" smtClean="0"/>
              <a:t>contrôle</a:t>
            </a:r>
            <a:r>
              <a:rPr lang="en-US" dirty="0" smtClean="0"/>
              <a:t> </a:t>
            </a:r>
            <a:r>
              <a:rPr lang="en-US" dirty="0" err="1" smtClean="0"/>
              <a:t>stratégique</a:t>
            </a:r>
            <a:r>
              <a:rPr lang="en-US" dirty="0" smtClean="0"/>
              <a:t> </a:t>
            </a:r>
            <a:r>
              <a:rPr lang="en-US" dirty="0" err="1" smtClean="0"/>
              <a:t>général</a:t>
            </a: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Restent</a:t>
            </a:r>
            <a:r>
              <a:rPr lang="en-US" dirty="0" smtClean="0"/>
              <a:t> les </a:t>
            </a:r>
            <a:r>
              <a:rPr lang="en-US" dirty="0" err="1" smtClean="0"/>
              <a:t>difficultés</a:t>
            </a:r>
            <a:r>
              <a:rPr lang="en-US" dirty="0" smtClean="0"/>
              <a:t> </a:t>
            </a:r>
            <a:r>
              <a:rPr lang="en-US" dirty="0" err="1" smtClean="0"/>
              <a:t>traditionnelles</a:t>
            </a:r>
            <a:r>
              <a:rPr lang="en-US" dirty="0" smtClean="0"/>
              <a:t> de la </a:t>
            </a:r>
            <a:r>
              <a:rPr lang="en-US" dirty="0" err="1" smtClean="0"/>
              <a:t>planification</a:t>
            </a:r>
            <a:r>
              <a:rPr lang="en-US" dirty="0" smtClean="0"/>
              <a:t> </a:t>
            </a:r>
            <a:r>
              <a:rPr lang="en-US" dirty="0" err="1" smtClean="0"/>
              <a:t>centrale</a:t>
            </a: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Tous</a:t>
            </a:r>
            <a:r>
              <a:rPr lang="en-US" dirty="0" smtClean="0"/>
              <a:t> les </a:t>
            </a:r>
            <a:r>
              <a:rPr lang="en-US" dirty="0" err="1" smtClean="0"/>
              <a:t>risques</a:t>
            </a:r>
            <a:r>
              <a:rPr lang="en-US" dirty="0" smtClean="0"/>
              <a:t> clefs des </a:t>
            </a:r>
            <a:r>
              <a:rPr lang="en-US" dirty="0" err="1" smtClean="0"/>
              <a:t>ProdIndep</a:t>
            </a:r>
            <a:r>
              <a:rPr lang="en-US" dirty="0" smtClean="0"/>
              <a:t> </a:t>
            </a:r>
            <a:r>
              <a:rPr lang="en-US" dirty="0" err="1" smtClean="0"/>
              <a:t>passent</a:t>
            </a:r>
            <a:r>
              <a:rPr lang="en-US" dirty="0" smtClean="0"/>
              <a:t> aux </a:t>
            </a:r>
            <a:r>
              <a:rPr lang="en-US" dirty="0" err="1" smtClean="0"/>
              <a:t>consommateurs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err="1" smtClean="0">
                <a:sym typeface="Wingdings" pitchFamily="2" charset="2"/>
              </a:rPr>
              <a:t>ce</a:t>
            </a:r>
            <a:r>
              <a:rPr lang="en-US" dirty="0" smtClean="0">
                <a:sym typeface="Wingdings" pitchFamily="2" charset="2"/>
              </a:rPr>
              <a:t> qui </a:t>
            </a:r>
            <a:r>
              <a:rPr lang="en-US" dirty="0" err="1" smtClean="0">
                <a:sym typeface="Wingdings" pitchFamily="2" charset="2"/>
              </a:rPr>
              <a:t>baisse</a:t>
            </a:r>
            <a:r>
              <a:rPr lang="en-US" dirty="0" smtClean="0">
                <a:sym typeface="Wingdings" pitchFamily="2" charset="2"/>
              </a:rPr>
              <a:t> le </a:t>
            </a:r>
            <a:r>
              <a:rPr lang="en-US" dirty="0" err="1" smtClean="0">
                <a:sym typeface="Wingdings" pitchFamily="2" charset="2"/>
              </a:rPr>
              <a:t>coût</a:t>
            </a:r>
            <a:r>
              <a:rPr lang="en-US" dirty="0" smtClean="0">
                <a:sym typeface="Wingdings" pitchFamily="2" charset="2"/>
              </a:rPr>
              <a:t> du capital et </a:t>
            </a:r>
            <a:r>
              <a:rPr lang="en-US" dirty="0" err="1" smtClean="0">
                <a:sym typeface="Wingdings" pitchFamily="2" charset="2"/>
              </a:rPr>
              <a:t>facilite</a:t>
            </a:r>
            <a:r>
              <a:rPr lang="en-US" dirty="0" smtClean="0">
                <a:sym typeface="Wingdings" pitchFamily="2" charset="2"/>
              </a:rPr>
              <a:t> le </a:t>
            </a:r>
            <a:r>
              <a:rPr lang="en-US" dirty="0" err="1" smtClean="0">
                <a:sym typeface="Wingdings" pitchFamily="2" charset="2"/>
              </a:rPr>
              <a:t>financement</a:t>
            </a:r>
            <a:r>
              <a:rPr lang="en-US" dirty="0" smtClean="0">
                <a:sym typeface="Wingdings" pitchFamily="2" charset="2"/>
              </a:rPr>
              <a:t> des </a:t>
            </a:r>
            <a:r>
              <a:rPr lang="en-US" dirty="0" err="1" smtClean="0">
                <a:sym typeface="Wingdings" pitchFamily="2" charset="2"/>
              </a:rPr>
              <a:t>ProdIndep</a:t>
            </a:r>
            <a:endParaRPr lang="en-US" dirty="0" smtClean="0"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ym typeface="Wingdings" pitchFamily="2" charset="2"/>
              </a:rPr>
              <a:t>Un </a:t>
            </a:r>
            <a:r>
              <a:rPr lang="en-US" dirty="0" err="1" smtClean="0">
                <a:sym typeface="Wingdings" pitchFamily="2" charset="2"/>
              </a:rPr>
              <a:t>contrôle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sérieux</a:t>
            </a:r>
            <a:r>
              <a:rPr lang="en-US" dirty="0" smtClean="0">
                <a:sym typeface="Wingdings" pitchFamily="2" charset="2"/>
              </a:rPr>
              <a:t> des </a:t>
            </a:r>
            <a:r>
              <a:rPr lang="en-US" dirty="0" err="1" smtClean="0">
                <a:sym typeface="Wingdings" pitchFamily="2" charset="2"/>
              </a:rPr>
              <a:t>contrats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d’appro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est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nécessaire</a:t>
            </a:r>
            <a:r>
              <a:rPr lang="en-US" dirty="0" smtClean="0">
                <a:sym typeface="Wingdings" pitchFamily="2" charset="2"/>
              </a:rPr>
              <a:t> (menace de corruption</a:t>
            </a:r>
            <a:r>
              <a:rPr lang="en-US" dirty="0">
                <a:sym typeface="Wingdings" pitchFamily="2" charset="2"/>
              </a:rPr>
              <a:t>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59832" y="764704"/>
            <a:ext cx="5323453" cy="8969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it-IT" sz="2800" dirty="0" smtClean="0">
                <a:solidFill>
                  <a:srgbClr val="FF6600"/>
                </a:solidFill>
              </a:rPr>
              <a:t>Base 2 – </a:t>
            </a:r>
            <a:r>
              <a:rPr lang="en-US" altLang="it-IT" sz="2800" dirty="0" err="1" smtClean="0">
                <a:solidFill>
                  <a:srgbClr val="FF6600"/>
                </a:solidFill>
              </a:rPr>
              <a:t>Acheteur</a:t>
            </a:r>
            <a:r>
              <a:rPr lang="en-US" altLang="it-IT" sz="2800" dirty="0" smtClean="0">
                <a:solidFill>
                  <a:srgbClr val="FF6600"/>
                </a:solidFill>
              </a:rPr>
              <a:t> unique</a:t>
            </a:r>
            <a:endParaRPr lang="es-ES" altLang="it-IT" sz="2800" dirty="0" smtClean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41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numéro de diapositive 6"/>
          <p:cNvSpPr txBox="1">
            <a:spLocks noGrp="1"/>
          </p:cNvSpPr>
          <p:nvPr/>
        </p:nvSpPr>
        <p:spPr bwMode="auto">
          <a:xfrm>
            <a:off x="6553200" y="6245225"/>
            <a:ext cx="1763713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E8EECE8C-28F8-48FA-B71E-68A03B96D981}" type="slidenum">
              <a:rPr lang="en-US" sz="1400">
                <a:latin typeface="+mn-lt"/>
                <a:cs typeface="Arial" charset="0"/>
              </a:rPr>
              <a:pPr algn="r">
                <a:defRPr/>
              </a:pPr>
              <a:t>15</a:t>
            </a:fld>
            <a:endParaRPr lang="en-US" sz="1400">
              <a:latin typeface="+mn-lt"/>
              <a:cs typeface="Arial" charset="0"/>
            </a:endParaRPr>
          </a:p>
        </p:txBody>
      </p:sp>
      <p:sp>
        <p:nvSpPr>
          <p:cNvPr id="125956" name="Rectangle 3"/>
          <p:cNvSpPr>
            <a:spLocks noChangeArrowheads="1"/>
          </p:cNvSpPr>
          <p:nvPr/>
        </p:nvSpPr>
        <p:spPr bwMode="auto">
          <a:xfrm>
            <a:off x="2000250" y="1643063"/>
            <a:ext cx="1322388" cy="674687"/>
          </a:xfrm>
          <a:prstGeom prst="rect">
            <a:avLst/>
          </a:prstGeom>
          <a:solidFill>
            <a:srgbClr val="9999FF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dirty="0" err="1" smtClean="0"/>
              <a:t>Prod</a:t>
            </a:r>
            <a:r>
              <a:rPr lang="es-ES" altLang="it-IT" dirty="0" smtClean="0"/>
              <a:t>.</a:t>
            </a:r>
            <a:endParaRPr lang="es-ES" altLang="it-IT" dirty="0"/>
          </a:p>
        </p:txBody>
      </p:sp>
      <p:sp>
        <p:nvSpPr>
          <p:cNvPr id="125957" name="Rectangle 4"/>
          <p:cNvSpPr>
            <a:spLocks noChangeArrowheads="1"/>
          </p:cNvSpPr>
          <p:nvPr/>
        </p:nvSpPr>
        <p:spPr bwMode="auto">
          <a:xfrm>
            <a:off x="2873375" y="3105150"/>
            <a:ext cx="2495550" cy="674688"/>
          </a:xfrm>
          <a:prstGeom prst="rect">
            <a:avLst/>
          </a:prstGeom>
          <a:solidFill>
            <a:srgbClr val="F4B400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dirty="0" smtClean="0"/>
              <a:t>Marché de gros</a:t>
            </a:r>
            <a:endParaRPr lang="es-ES" altLang="it-IT" dirty="0"/>
          </a:p>
        </p:txBody>
      </p:sp>
      <p:sp>
        <p:nvSpPr>
          <p:cNvPr id="125958" name="Rectangle 5"/>
          <p:cNvSpPr>
            <a:spLocks noChangeArrowheads="1"/>
          </p:cNvSpPr>
          <p:nvPr/>
        </p:nvSpPr>
        <p:spPr bwMode="auto">
          <a:xfrm>
            <a:off x="2054225" y="4376738"/>
            <a:ext cx="1993900" cy="674687"/>
          </a:xfrm>
          <a:prstGeom prst="rect">
            <a:avLst/>
          </a:prstGeom>
          <a:solidFill>
            <a:srgbClr val="FF3300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dirty="0" err="1"/>
              <a:t>Distribution</a:t>
            </a:r>
            <a:r>
              <a:rPr lang="es-ES" altLang="it-IT" dirty="0"/>
              <a:t>/</a:t>
            </a:r>
            <a:br>
              <a:rPr lang="es-ES" altLang="it-IT" dirty="0"/>
            </a:br>
            <a:r>
              <a:rPr lang="es-ES" altLang="it-IT" dirty="0" err="1" smtClean="0"/>
              <a:t>Fourniture</a:t>
            </a:r>
            <a:endParaRPr lang="es-ES" altLang="it-IT" dirty="0"/>
          </a:p>
        </p:txBody>
      </p:sp>
      <p:sp>
        <p:nvSpPr>
          <p:cNvPr id="125959" name="Rectangle 6"/>
          <p:cNvSpPr>
            <a:spLocks noChangeArrowheads="1"/>
          </p:cNvSpPr>
          <p:nvPr/>
        </p:nvSpPr>
        <p:spPr bwMode="auto">
          <a:xfrm>
            <a:off x="2054225" y="5576888"/>
            <a:ext cx="1993900" cy="674687"/>
          </a:xfrm>
          <a:prstGeom prst="rect">
            <a:avLst/>
          </a:prstGeom>
          <a:solidFill>
            <a:srgbClr val="00CC00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dirty="0" err="1" smtClean="0"/>
              <a:t>Consommateur</a:t>
            </a:r>
            <a:endParaRPr lang="es-ES" altLang="it-IT" dirty="0"/>
          </a:p>
        </p:txBody>
      </p:sp>
      <p:cxnSp>
        <p:nvCxnSpPr>
          <p:cNvPr id="125960" name="AutoShape 7"/>
          <p:cNvCxnSpPr>
            <a:cxnSpLocks noChangeShapeType="1"/>
            <a:stCxn id="125957" idx="2"/>
            <a:endCxn id="125958" idx="0"/>
          </p:cNvCxnSpPr>
          <p:nvPr/>
        </p:nvCxnSpPr>
        <p:spPr bwMode="auto">
          <a:xfrm flipH="1">
            <a:off x="3051175" y="3794125"/>
            <a:ext cx="1071563" cy="5683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5961" name="AutoShape 8"/>
          <p:cNvCxnSpPr>
            <a:cxnSpLocks noChangeShapeType="1"/>
            <a:stCxn id="125958" idx="2"/>
            <a:endCxn id="125959" idx="0"/>
          </p:cNvCxnSpPr>
          <p:nvPr/>
        </p:nvCxnSpPr>
        <p:spPr bwMode="auto">
          <a:xfrm>
            <a:off x="3051175" y="5065713"/>
            <a:ext cx="0" cy="4968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5962" name="Rectangle 9"/>
          <p:cNvSpPr>
            <a:spLocks noChangeArrowheads="1"/>
          </p:cNvSpPr>
          <p:nvPr/>
        </p:nvSpPr>
        <p:spPr bwMode="auto">
          <a:xfrm>
            <a:off x="3470275" y="1643063"/>
            <a:ext cx="1322388" cy="674687"/>
          </a:xfrm>
          <a:prstGeom prst="rect">
            <a:avLst/>
          </a:prstGeom>
          <a:solidFill>
            <a:srgbClr val="9999FF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lang="es-ES" altLang="it-IT" dirty="0" smtClean="0"/>
          </a:p>
          <a:p>
            <a:pPr eaLnBrk="1" hangingPunct="1"/>
            <a:r>
              <a:rPr lang="es-ES" altLang="it-IT" dirty="0" err="1" smtClean="0"/>
              <a:t>Prod</a:t>
            </a:r>
            <a:r>
              <a:rPr lang="es-ES" altLang="it-IT" dirty="0"/>
              <a:t>.</a:t>
            </a:r>
          </a:p>
          <a:p>
            <a:pPr eaLnBrk="1" hangingPunct="1"/>
            <a:endParaRPr lang="es-ES" altLang="it-IT" dirty="0"/>
          </a:p>
        </p:txBody>
      </p:sp>
      <p:sp>
        <p:nvSpPr>
          <p:cNvPr id="125963" name="Rectangle 10"/>
          <p:cNvSpPr>
            <a:spLocks noChangeArrowheads="1"/>
          </p:cNvSpPr>
          <p:nvPr/>
        </p:nvSpPr>
        <p:spPr bwMode="auto">
          <a:xfrm>
            <a:off x="4932363" y="1643063"/>
            <a:ext cx="1322387" cy="674687"/>
          </a:xfrm>
          <a:prstGeom prst="rect">
            <a:avLst/>
          </a:prstGeom>
          <a:solidFill>
            <a:srgbClr val="9999FF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lang="es-ES" altLang="it-IT" dirty="0" smtClean="0"/>
          </a:p>
          <a:p>
            <a:pPr eaLnBrk="1" hangingPunct="1"/>
            <a:r>
              <a:rPr lang="es-ES" altLang="it-IT" dirty="0" err="1" smtClean="0"/>
              <a:t>Prod</a:t>
            </a:r>
            <a:r>
              <a:rPr lang="es-ES" altLang="it-IT" dirty="0"/>
              <a:t>.</a:t>
            </a:r>
          </a:p>
          <a:p>
            <a:pPr eaLnBrk="1" hangingPunct="1"/>
            <a:endParaRPr lang="es-ES" altLang="it-IT" dirty="0"/>
          </a:p>
        </p:txBody>
      </p:sp>
      <p:cxnSp>
        <p:nvCxnSpPr>
          <p:cNvPr id="125964" name="AutoShape 11"/>
          <p:cNvCxnSpPr>
            <a:cxnSpLocks noChangeShapeType="1"/>
            <a:stCxn id="125956" idx="2"/>
            <a:endCxn id="125957" idx="0"/>
          </p:cNvCxnSpPr>
          <p:nvPr/>
        </p:nvCxnSpPr>
        <p:spPr bwMode="auto">
          <a:xfrm>
            <a:off x="2660650" y="2332038"/>
            <a:ext cx="1462088" cy="758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5965" name="AutoShape 12"/>
          <p:cNvCxnSpPr>
            <a:cxnSpLocks noChangeShapeType="1"/>
            <a:stCxn id="125962" idx="2"/>
            <a:endCxn id="125957" idx="0"/>
          </p:cNvCxnSpPr>
          <p:nvPr/>
        </p:nvCxnSpPr>
        <p:spPr bwMode="auto">
          <a:xfrm flipH="1">
            <a:off x="4122738" y="2332038"/>
            <a:ext cx="7937" cy="758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5966" name="AutoShape 13"/>
          <p:cNvCxnSpPr>
            <a:cxnSpLocks noChangeShapeType="1"/>
            <a:stCxn id="125963" idx="2"/>
            <a:endCxn id="125957" idx="0"/>
          </p:cNvCxnSpPr>
          <p:nvPr/>
        </p:nvCxnSpPr>
        <p:spPr bwMode="auto">
          <a:xfrm flipH="1">
            <a:off x="4122738" y="2332038"/>
            <a:ext cx="1471612" cy="758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5967" name="Rectangle 14"/>
          <p:cNvSpPr>
            <a:spLocks noChangeArrowheads="1"/>
          </p:cNvSpPr>
          <p:nvPr/>
        </p:nvSpPr>
        <p:spPr bwMode="auto">
          <a:xfrm>
            <a:off x="4195763" y="4376738"/>
            <a:ext cx="1992312" cy="674687"/>
          </a:xfrm>
          <a:prstGeom prst="rect">
            <a:avLst/>
          </a:prstGeom>
          <a:solidFill>
            <a:srgbClr val="FF3300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dirty="0" err="1"/>
              <a:t>Distribution</a:t>
            </a:r>
            <a:r>
              <a:rPr lang="es-ES" altLang="it-IT" dirty="0"/>
              <a:t>/</a:t>
            </a:r>
            <a:br>
              <a:rPr lang="es-ES" altLang="it-IT" dirty="0"/>
            </a:br>
            <a:r>
              <a:rPr lang="es-ES" altLang="it-IT" dirty="0" err="1"/>
              <a:t>Fourniture</a:t>
            </a:r>
            <a:endParaRPr lang="es-ES" altLang="it-IT" dirty="0"/>
          </a:p>
        </p:txBody>
      </p:sp>
      <p:sp>
        <p:nvSpPr>
          <p:cNvPr id="125968" name="Rectangle 15"/>
          <p:cNvSpPr>
            <a:spLocks noChangeArrowheads="1"/>
          </p:cNvSpPr>
          <p:nvPr/>
        </p:nvSpPr>
        <p:spPr bwMode="auto">
          <a:xfrm>
            <a:off x="4195763" y="5576888"/>
            <a:ext cx="1992312" cy="674687"/>
          </a:xfrm>
          <a:prstGeom prst="rect">
            <a:avLst/>
          </a:prstGeom>
          <a:solidFill>
            <a:srgbClr val="00CC00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dirty="0" err="1"/>
              <a:t>Consommateur</a:t>
            </a:r>
            <a:endParaRPr lang="es-ES" altLang="it-IT" dirty="0"/>
          </a:p>
        </p:txBody>
      </p:sp>
      <p:cxnSp>
        <p:nvCxnSpPr>
          <p:cNvPr id="125969" name="AutoShape 16"/>
          <p:cNvCxnSpPr>
            <a:cxnSpLocks noChangeShapeType="1"/>
            <a:stCxn id="125957" idx="2"/>
            <a:endCxn id="125967" idx="0"/>
          </p:cNvCxnSpPr>
          <p:nvPr/>
        </p:nvCxnSpPr>
        <p:spPr bwMode="auto">
          <a:xfrm>
            <a:off x="4122738" y="3794125"/>
            <a:ext cx="1069975" cy="5683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5970" name="AutoShape 17"/>
          <p:cNvCxnSpPr>
            <a:cxnSpLocks noChangeShapeType="1"/>
            <a:stCxn id="125967" idx="2"/>
            <a:endCxn id="125968" idx="0"/>
          </p:cNvCxnSpPr>
          <p:nvPr/>
        </p:nvCxnSpPr>
        <p:spPr bwMode="auto">
          <a:xfrm>
            <a:off x="5192713" y="5065713"/>
            <a:ext cx="0" cy="4968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3059832" y="764704"/>
            <a:ext cx="5323453" cy="8969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it-IT" sz="2800" dirty="0" smtClean="0">
                <a:solidFill>
                  <a:srgbClr val="FF6600"/>
                </a:solidFill>
              </a:rPr>
              <a:t>Base 3 – Concurrence </a:t>
            </a:r>
            <a:r>
              <a:rPr lang="en-US" altLang="it-IT" sz="2800" dirty="0" err="1" smtClean="0">
                <a:solidFill>
                  <a:srgbClr val="FF6600"/>
                </a:solidFill>
              </a:rPr>
              <a:t>en</a:t>
            </a:r>
            <a:r>
              <a:rPr lang="en-US" altLang="it-IT" sz="2800" dirty="0" smtClean="0">
                <a:solidFill>
                  <a:srgbClr val="FF6600"/>
                </a:solidFill>
              </a:rPr>
              <a:t> </a:t>
            </a:r>
            <a:r>
              <a:rPr lang="en-US" altLang="it-IT" sz="2800" dirty="0" err="1" smtClean="0">
                <a:solidFill>
                  <a:srgbClr val="FF6600"/>
                </a:solidFill>
              </a:rPr>
              <a:t>gros</a:t>
            </a:r>
            <a:endParaRPr lang="es-ES" altLang="it-IT" sz="2800" dirty="0" smtClean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55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 txBox="1">
            <a:spLocks noGrp="1"/>
          </p:cNvSpPr>
          <p:nvPr/>
        </p:nvSpPr>
        <p:spPr bwMode="auto">
          <a:xfrm>
            <a:off x="6553200" y="6245225"/>
            <a:ext cx="1763713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2F74113-6884-4B16-A719-20A21140C7F5}" type="slidenum">
              <a:rPr lang="en-US" sz="1400">
                <a:latin typeface="+mn-lt"/>
                <a:cs typeface="Arial" charset="0"/>
              </a:rPr>
              <a:pPr algn="r">
                <a:defRPr/>
              </a:pPr>
              <a:t>16</a:t>
            </a:fld>
            <a:endParaRPr lang="en-US" sz="1400">
              <a:latin typeface="+mn-lt"/>
              <a:cs typeface="Arial" charset="0"/>
            </a:endParaRPr>
          </a:p>
        </p:txBody>
      </p:sp>
      <p:sp>
        <p:nvSpPr>
          <p:cNvPr id="6041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1310" y="1661642"/>
            <a:ext cx="7929563" cy="4643437"/>
          </a:xfrm>
        </p:spPr>
        <p:txBody>
          <a:bodyPr rtlCol="0">
            <a:no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/>
              <a:t>Transactions </a:t>
            </a:r>
            <a:r>
              <a:rPr lang="en-US" sz="2400" dirty="0" err="1" smtClean="0"/>
              <a:t>libres</a:t>
            </a:r>
            <a:r>
              <a:rPr lang="en-US" sz="2400" dirty="0" smtClean="0"/>
              <a:t> entre </a:t>
            </a:r>
            <a:r>
              <a:rPr lang="en-US" sz="2400" dirty="0" err="1" smtClean="0"/>
              <a:t>distributeurs</a:t>
            </a:r>
            <a:r>
              <a:rPr lang="en-US" sz="2400" dirty="0" smtClean="0"/>
              <a:t>/</a:t>
            </a:r>
            <a:r>
              <a:rPr lang="en-US" sz="2400" dirty="0" err="1" smtClean="0"/>
              <a:t>fournisseurs</a:t>
            </a:r>
            <a:r>
              <a:rPr lang="en-US" sz="2400" dirty="0" smtClean="0"/>
              <a:t> et </a:t>
            </a:r>
            <a:r>
              <a:rPr lang="en-US" sz="2400" dirty="0" err="1" smtClean="0"/>
              <a:t>producteurs</a:t>
            </a:r>
            <a:r>
              <a:rPr lang="en-US" sz="2400" dirty="0" smtClean="0"/>
              <a:t>, qui </a:t>
            </a:r>
            <a:r>
              <a:rPr lang="en-US" sz="2400" dirty="0" err="1" smtClean="0"/>
              <a:t>partagent</a:t>
            </a:r>
            <a:r>
              <a:rPr lang="en-US" sz="2400" dirty="0" smtClean="0"/>
              <a:t> les </a:t>
            </a:r>
            <a:r>
              <a:rPr lang="en-US" sz="2400" dirty="0" err="1" smtClean="0"/>
              <a:t>risques</a:t>
            </a:r>
            <a:endParaRPr lang="en-US" sz="2400" dirty="0"/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/>
              <a:t>Les </a:t>
            </a:r>
            <a:r>
              <a:rPr lang="en-US" sz="2400" dirty="0" err="1" smtClean="0"/>
              <a:t>distributeurs</a:t>
            </a:r>
            <a:r>
              <a:rPr lang="en-US" sz="2400" dirty="0" smtClean="0"/>
              <a:t>/</a:t>
            </a:r>
            <a:r>
              <a:rPr lang="en-US" sz="2400" dirty="0" err="1" smtClean="0"/>
              <a:t>fournisseurs</a:t>
            </a:r>
            <a:r>
              <a:rPr lang="en-US" sz="2400" dirty="0" smtClean="0"/>
              <a:t> (</a:t>
            </a:r>
            <a:r>
              <a:rPr lang="en-US" sz="2400" dirty="0" err="1" smtClean="0"/>
              <a:t>comme</a:t>
            </a:r>
            <a:r>
              <a:rPr lang="en-US" sz="2400" dirty="0" smtClean="0"/>
              <a:t> </a:t>
            </a:r>
            <a:r>
              <a:rPr lang="en-US" sz="2400" dirty="0" smtClean="0"/>
              <a:t>des </a:t>
            </a:r>
            <a:r>
              <a:rPr lang="en-US" sz="2400" dirty="0" smtClean="0"/>
              <a:t>multiples </a:t>
            </a:r>
            <a:r>
              <a:rPr lang="en-US" sz="2400" dirty="0" err="1" smtClean="0"/>
              <a:t>acheteurs</a:t>
            </a:r>
            <a:r>
              <a:rPr lang="en-US" sz="2400" dirty="0" smtClean="0"/>
              <a:t> </a:t>
            </a:r>
            <a:r>
              <a:rPr lang="en-US" sz="2400" dirty="0" err="1" smtClean="0"/>
              <a:t>uniques</a:t>
            </a:r>
            <a:r>
              <a:rPr lang="en-US" sz="2400" dirty="0" smtClean="0"/>
              <a:t>) </a:t>
            </a:r>
            <a:r>
              <a:rPr lang="en-US" sz="2400" dirty="0" err="1" smtClean="0"/>
              <a:t>gardent</a:t>
            </a:r>
            <a:r>
              <a:rPr lang="en-US" sz="2400" dirty="0" smtClean="0"/>
              <a:t> </a:t>
            </a:r>
            <a:r>
              <a:rPr lang="en-US" sz="2400" dirty="0" err="1" smtClean="0"/>
              <a:t>leur</a:t>
            </a:r>
            <a:r>
              <a:rPr lang="en-US" sz="2400" dirty="0" smtClean="0"/>
              <a:t> monopole </a:t>
            </a:r>
            <a:r>
              <a:rPr lang="en-US" sz="2400" dirty="0" err="1" smtClean="0"/>
              <a:t>sur</a:t>
            </a:r>
            <a:r>
              <a:rPr lang="en-US" sz="2400" dirty="0" smtClean="0"/>
              <a:t> le </a:t>
            </a:r>
            <a:r>
              <a:rPr lang="en-US" sz="2400" dirty="0" err="1" smtClean="0"/>
              <a:t>consommateur</a:t>
            </a:r>
            <a:r>
              <a:rPr lang="en-US" sz="2400" dirty="0" smtClean="0"/>
              <a:t> final </a:t>
            </a:r>
            <a:r>
              <a:rPr lang="en-US" sz="2400" dirty="0">
                <a:sym typeface="Wingdings" pitchFamily="2" charset="2"/>
              </a:rPr>
              <a:t> </a:t>
            </a:r>
            <a:r>
              <a:rPr lang="en-US" sz="2400" dirty="0" smtClean="0">
                <a:sym typeface="Wingdings" pitchFamily="2" charset="2"/>
              </a:rPr>
              <a:t>les </a:t>
            </a:r>
            <a:r>
              <a:rPr lang="en-US" sz="2400" dirty="0" err="1" smtClean="0">
                <a:sym typeface="Wingdings" pitchFamily="2" charset="2"/>
              </a:rPr>
              <a:t>tarifs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restent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régulés</a:t>
            </a:r>
            <a:endParaRPr lang="en-US" sz="2400" dirty="0"/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>
                <a:sym typeface="Wingdings" pitchFamily="2" charset="2"/>
              </a:rPr>
              <a:t>Des obligations </a:t>
            </a:r>
            <a:r>
              <a:rPr lang="en-US" sz="2400" dirty="0" err="1" smtClean="0">
                <a:sym typeface="Wingdings" pitchFamily="2" charset="2"/>
              </a:rPr>
              <a:t>sociales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sont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toujours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facilement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placées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dans</a:t>
            </a:r>
            <a:r>
              <a:rPr lang="en-US" sz="2400" dirty="0" smtClean="0">
                <a:sym typeface="Wingdings" pitchFamily="2" charset="2"/>
              </a:rPr>
              <a:t> les </a:t>
            </a:r>
            <a:r>
              <a:rPr lang="en-US" sz="2400" dirty="0" err="1" smtClean="0">
                <a:sym typeface="Wingdings" pitchFamily="2" charset="2"/>
              </a:rPr>
              <a:t>tarifs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régulés</a:t>
            </a:r>
            <a:endParaRPr lang="en-US" sz="2400" dirty="0">
              <a:sym typeface="Wingdings" pitchFamily="2" charset="2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/>
              <a:t>Plus de planning central </a:t>
            </a:r>
            <a:r>
              <a:rPr lang="en-US" sz="2400" dirty="0" err="1" smtClean="0"/>
              <a:t>en</a:t>
            </a:r>
            <a:r>
              <a:rPr lang="en-US" sz="2400" dirty="0" smtClean="0"/>
              <a:t> production ; entrée </a:t>
            </a:r>
            <a:r>
              <a:rPr lang="en-US" sz="2400" dirty="0" err="1" smtClean="0"/>
              <a:t>libre</a:t>
            </a:r>
            <a:endParaRPr lang="en-US" sz="2400" dirty="0">
              <a:sym typeface="Wingdings" pitchFamily="2" charset="2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>
                <a:sym typeface="Wingdings" pitchFamily="2" charset="2"/>
              </a:rPr>
              <a:t>Des “</a:t>
            </a:r>
            <a:r>
              <a:rPr lang="en-US" sz="2400" dirty="0" err="1" smtClean="0">
                <a:sym typeface="Wingdings" pitchFamily="2" charset="2"/>
              </a:rPr>
              <a:t>coûts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échoués</a:t>
            </a:r>
            <a:r>
              <a:rPr lang="en-US" sz="2400" dirty="0" smtClean="0">
                <a:sym typeface="Wingdings" pitchFamily="2" charset="2"/>
              </a:rPr>
              <a:t>” et “</a:t>
            </a:r>
            <a:r>
              <a:rPr lang="en-US" sz="2400" dirty="0" err="1" smtClean="0">
                <a:sym typeface="Wingdings" pitchFamily="2" charset="2"/>
              </a:rPr>
              <a:t>rentes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en</a:t>
            </a:r>
            <a:r>
              <a:rPr lang="en-US" sz="2400" dirty="0" smtClean="0">
                <a:sym typeface="Wingdings" pitchFamily="2" charset="2"/>
              </a:rPr>
              <a:t> production” </a:t>
            </a:r>
            <a:r>
              <a:rPr lang="en-US" sz="2400" dirty="0" err="1" smtClean="0">
                <a:sym typeface="Wingdings" pitchFamily="2" charset="2"/>
              </a:rPr>
              <a:t>peuvent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apparaître</a:t>
            </a:r>
            <a:endParaRPr lang="en-US" sz="24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59832" y="764704"/>
            <a:ext cx="5323453" cy="8969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it-IT" sz="2800" dirty="0" smtClean="0">
                <a:solidFill>
                  <a:srgbClr val="FF6600"/>
                </a:solidFill>
              </a:rPr>
              <a:t>Base 3 – Concurrence </a:t>
            </a:r>
            <a:r>
              <a:rPr lang="en-US" altLang="it-IT" sz="2800" dirty="0" err="1" smtClean="0">
                <a:solidFill>
                  <a:srgbClr val="FF6600"/>
                </a:solidFill>
              </a:rPr>
              <a:t>en</a:t>
            </a:r>
            <a:r>
              <a:rPr lang="en-US" altLang="it-IT" sz="2800" dirty="0" smtClean="0">
                <a:solidFill>
                  <a:srgbClr val="FF6600"/>
                </a:solidFill>
              </a:rPr>
              <a:t> </a:t>
            </a:r>
            <a:r>
              <a:rPr lang="en-US" altLang="it-IT" sz="2800" dirty="0" err="1" smtClean="0">
                <a:solidFill>
                  <a:srgbClr val="FF6600"/>
                </a:solidFill>
              </a:rPr>
              <a:t>gros</a:t>
            </a:r>
            <a:endParaRPr lang="es-ES" altLang="it-IT" sz="2800" dirty="0" smtClean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40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 txBox="1">
            <a:spLocks noGrp="1"/>
          </p:cNvSpPr>
          <p:nvPr/>
        </p:nvSpPr>
        <p:spPr bwMode="auto">
          <a:xfrm>
            <a:off x="6553200" y="6245225"/>
            <a:ext cx="1763713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5945CA69-7748-4C26-A225-A1411B76637F}" type="slidenum">
              <a:rPr lang="en-US" sz="1400">
                <a:latin typeface="+mn-lt"/>
                <a:cs typeface="Arial" charset="0"/>
              </a:rPr>
              <a:pPr algn="r">
                <a:defRPr/>
              </a:pPr>
              <a:t>17</a:t>
            </a:fld>
            <a:endParaRPr lang="en-US" sz="1400">
              <a:latin typeface="+mn-lt"/>
              <a:cs typeface="Arial" charset="0"/>
            </a:endParaRPr>
          </a:p>
        </p:txBody>
      </p:sp>
      <p:sp>
        <p:nvSpPr>
          <p:cNvPr id="1300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2875" y="1643063"/>
            <a:ext cx="8001000" cy="4714875"/>
          </a:xfrm>
        </p:spPr>
        <p:txBody>
          <a:bodyPr/>
          <a:lstStyle/>
          <a:p>
            <a:r>
              <a:rPr lang="en-US" altLang="it-IT" sz="2400" dirty="0" smtClean="0"/>
              <a:t>Arrangements</a:t>
            </a:r>
            <a:endParaRPr lang="en-US" altLang="it-IT" sz="2400" dirty="0" smtClean="0"/>
          </a:p>
          <a:p>
            <a:pPr lvl="1"/>
            <a:r>
              <a:rPr lang="en-US" altLang="it-IT" sz="2400" dirty="0" err="1" smtClean="0"/>
              <a:t>Accès</a:t>
            </a:r>
            <a:r>
              <a:rPr lang="en-US" altLang="it-IT" sz="2400" dirty="0" smtClean="0"/>
              <a:t> aux </a:t>
            </a:r>
            <a:r>
              <a:rPr lang="en-US" altLang="it-IT" sz="2400" dirty="0" err="1" smtClean="0"/>
              <a:t>réseaux</a:t>
            </a:r>
            <a:r>
              <a:rPr lang="en-US" altLang="it-IT" sz="2400" dirty="0" smtClean="0"/>
              <a:t> &amp; services </a:t>
            </a:r>
            <a:r>
              <a:rPr lang="en-US" altLang="it-IT" sz="2400" dirty="0" err="1" smtClean="0"/>
              <a:t>auxilliaires</a:t>
            </a:r>
            <a:r>
              <a:rPr lang="en-US" altLang="it-IT" sz="2400" dirty="0" smtClean="0"/>
              <a:t> </a:t>
            </a:r>
            <a:r>
              <a:rPr lang="en-US" altLang="it-IT" sz="2400" dirty="0" smtClean="0">
                <a:sym typeface="Wingdings" pitchFamily="2" charset="2"/>
              </a:rPr>
              <a:t>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opérateur</a:t>
            </a:r>
            <a:r>
              <a:rPr lang="en-US" altLang="it-IT" sz="2400" dirty="0" smtClean="0"/>
              <a:t> du </a:t>
            </a:r>
            <a:r>
              <a:rPr lang="en-US" altLang="it-IT" sz="2400" dirty="0" err="1" smtClean="0"/>
              <a:t>système</a:t>
            </a:r>
            <a:r>
              <a:rPr lang="en-US" altLang="it-IT" sz="2400" dirty="0" smtClean="0"/>
              <a:t> [O.S]</a:t>
            </a:r>
          </a:p>
          <a:p>
            <a:pPr lvl="1"/>
            <a:r>
              <a:rPr lang="en-US" altLang="it-IT" sz="2400" dirty="0" err="1"/>
              <a:t>Régulation</a:t>
            </a:r>
            <a:r>
              <a:rPr lang="en-US" altLang="it-IT" sz="2400" dirty="0"/>
              <a:t> des charges </a:t>
            </a:r>
            <a:r>
              <a:rPr lang="en-US" altLang="it-IT" sz="2400" dirty="0" err="1"/>
              <a:t>d’accès</a:t>
            </a:r>
            <a:r>
              <a:rPr lang="en-US" altLang="it-IT" sz="2400" dirty="0"/>
              <a:t> aux </a:t>
            </a:r>
            <a:r>
              <a:rPr lang="en-US" altLang="it-IT" sz="2400" dirty="0" err="1"/>
              <a:t>réseaux</a:t>
            </a:r>
            <a:endParaRPr lang="en-US" altLang="it-IT" sz="2400" dirty="0"/>
          </a:p>
          <a:p>
            <a:pPr marL="457200" lvl="1" indent="0">
              <a:buNone/>
            </a:pPr>
            <a:endParaRPr lang="en-US" altLang="it-IT" sz="2400" dirty="0" smtClean="0"/>
          </a:p>
          <a:p>
            <a:pPr lvl="1"/>
            <a:r>
              <a:rPr lang="en-US" altLang="it-IT" sz="2400" i="1" u="sng" dirty="0" err="1" smtClean="0"/>
              <a:t>Marchés</a:t>
            </a:r>
            <a:r>
              <a:rPr lang="en-US" altLang="it-IT" sz="2400" i="1" u="sng" dirty="0" smtClean="0"/>
              <a:t> </a:t>
            </a:r>
            <a:r>
              <a:rPr lang="en-US" altLang="it-IT" sz="2400" i="1" u="sng" dirty="0" err="1" smtClean="0"/>
              <a:t>organisés</a:t>
            </a:r>
            <a:r>
              <a:rPr lang="en-US" altLang="it-IT" sz="2400" i="1" u="sng" dirty="0" smtClean="0"/>
              <a:t> </a:t>
            </a:r>
            <a:r>
              <a:rPr lang="en-US" altLang="it-IT" sz="2400" dirty="0" smtClean="0"/>
              <a:t>(spot, </a:t>
            </a:r>
            <a:r>
              <a:rPr lang="en-US" altLang="it-IT" sz="2400" dirty="0" err="1" smtClean="0"/>
              <a:t>dérivés</a:t>
            </a:r>
            <a:r>
              <a:rPr lang="en-US" altLang="it-IT" sz="2400" dirty="0" smtClean="0"/>
              <a:t>) </a:t>
            </a:r>
            <a:r>
              <a:rPr lang="en-US" altLang="it-IT" sz="2400" dirty="0" smtClean="0">
                <a:sym typeface="Wingdings" pitchFamily="2" charset="2"/>
              </a:rPr>
              <a:t>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opérateur</a:t>
            </a:r>
            <a:r>
              <a:rPr lang="en-US" altLang="it-IT" sz="2400" dirty="0" smtClean="0"/>
              <a:t> du </a:t>
            </a:r>
            <a:r>
              <a:rPr lang="en-US" altLang="it-IT" sz="2400" dirty="0" err="1" smtClean="0"/>
              <a:t>marché</a:t>
            </a:r>
            <a:r>
              <a:rPr lang="en-US" altLang="it-IT" sz="2400" dirty="0" smtClean="0"/>
              <a:t> (</a:t>
            </a:r>
            <a:r>
              <a:rPr lang="en-US" altLang="it-IT" sz="2400" dirty="0" err="1" smtClean="0"/>
              <a:t>n’est</a:t>
            </a:r>
            <a:r>
              <a:rPr lang="en-US" altLang="it-IT" sz="2400" dirty="0" smtClean="0"/>
              <a:t> pas un </a:t>
            </a:r>
            <a:r>
              <a:rPr lang="en-US" altLang="it-IT" sz="2400" dirty="0" err="1" smtClean="0"/>
              <a:t>acheteur</a:t>
            </a:r>
            <a:r>
              <a:rPr lang="en-US" altLang="it-IT" sz="2400" dirty="0" smtClean="0"/>
              <a:t>, </a:t>
            </a:r>
            <a:r>
              <a:rPr lang="en-US" altLang="it-IT" sz="2400" dirty="0" err="1" smtClean="0"/>
              <a:t>seulement</a:t>
            </a:r>
            <a:r>
              <a:rPr lang="en-US" altLang="it-IT" sz="2400" dirty="0" smtClean="0"/>
              <a:t> un </a:t>
            </a:r>
            <a:r>
              <a:rPr lang="en-US" altLang="it-IT" sz="2400" dirty="0" err="1" smtClean="0"/>
              <a:t>commissaire-priseur</a:t>
            </a:r>
            <a:r>
              <a:rPr lang="en-US" altLang="it-IT" sz="2400" dirty="0" smtClean="0"/>
              <a:t>) [O.M]</a:t>
            </a:r>
            <a:endParaRPr lang="en-US" altLang="it-IT" sz="2400" dirty="0" smtClean="0"/>
          </a:p>
          <a:p>
            <a:pPr lvl="1"/>
            <a:r>
              <a:rPr lang="en-US" altLang="it-IT" sz="2400" i="1" u="sng" dirty="0" smtClean="0"/>
              <a:t>Marché direct </a:t>
            </a:r>
            <a:r>
              <a:rPr lang="en-US" altLang="it-IT" sz="2400" dirty="0" smtClean="0"/>
              <a:t>: </a:t>
            </a:r>
            <a:r>
              <a:rPr lang="en-US" altLang="it-IT" sz="2400" dirty="0" err="1" smtClean="0"/>
              <a:t>Contrats</a:t>
            </a:r>
            <a:r>
              <a:rPr lang="en-US" altLang="it-IT" sz="2400" dirty="0" smtClean="0"/>
              <a:t> de </a:t>
            </a:r>
            <a:r>
              <a:rPr lang="en-US" altLang="it-IT" sz="2400" dirty="0" err="1" smtClean="0"/>
              <a:t>gros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bilatéraux</a:t>
            </a:r>
            <a:endParaRPr lang="en-US" altLang="it-IT" sz="2400" dirty="0" smtClean="0"/>
          </a:p>
          <a:p>
            <a:pPr lvl="1"/>
            <a:r>
              <a:rPr lang="en-US" altLang="it-IT" sz="2400" dirty="0" smtClean="0"/>
              <a:t>Les </a:t>
            </a:r>
            <a:r>
              <a:rPr lang="en-US" altLang="it-IT" sz="2400" dirty="0" err="1" smtClean="0"/>
              <a:t>ProdIndep</a:t>
            </a:r>
            <a:r>
              <a:rPr lang="en-US" altLang="it-IT" sz="2400" dirty="0" smtClean="0"/>
              <a:t>, </a:t>
            </a:r>
            <a:r>
              <a:rPr lang="en-US" altLang="it-IT" sz="2400" dirty="0" err="1" smtClean="0"/>
              <a:t>peuvent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choisir</a:t>
            </a:r>
            <a:r>
              <a:rPr lang="en-US" altLang="it-IT" sz="2400" dirty="0" smtClean="0"/>
              <a:t> entre les </a:t>
            </a:r>
            <a:r>
              <a:rPr lang="en-US" altLang="it-IT" sz="2400" dirty="0" err="1" smtClean="0"/>
              <a:t>contrats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bilatéraux</a:t>
            </a:r>
            <a:r>
              <a:rPr lang="en-US" altLang="it-IT" sz="2400" dirty="0" smtClean="0"/>
              <a:t> et </a:t>
            </a:r>
            <a:r>
              <a:rPr lang="en-US" altLang="it-IT" sz="2400" dirty="0" smtClean="0"/>
              <a:t>les </a:t>
            </a:r>
            <a:r>
              <a:rPr lang="en-US" altLang="it-IT" sz="2400" dirty="0" err="1" smtClean="0"/>
              <a:t>marchés</a:t>
            </a:r>
            <a:r>
              <a:rPr lang="en-US" altLang="it-IT" sz="2400" dirty="0" smtClean="0"/>
              <a:t> </a:t>
            </a:r>
            <a:r>
              <a:rPr lang="en-US" altLang="it-IT" sz="2400" dirty="0" smtClean="0"/>
              <a:t>de </a:t>
            </a:r>
            <a:r>
              <a:rPr lang="en-US" altLang="it-IT" sz="2400" dirty="0" err="1" smtClean="0"/>
              <a:t>gros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organisés</a:t>
            </a:r>
            <a:endParaRPr lang="en-US" altLang="it-IT" sz="2400" dirty="0" smtClean="0"/>
          </a:p>
          <a:p>
            <a:endParaRPr lang="en-US" altLang="it-IT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59832" y="764704"/>
            <a:ext cx="5323453" cy="8969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it-IT" sz="2800" dirty="0" smtClean="0">
                <a:solidFill>
                  <a:srgbClr val="FF6600"/>
                </a:solidFill>
              </a:rPr>
              <a:t>Base 3 – Concurrence </a:t>
            </a:r>
            <a:r>
              <a:rPr lang="en-US" altLang="it-IT" sz="2800" dirty="0" err="1" smtClean="0">
                <a:solidFill>
                  <a:srgbClr val="FF6600"/>
                </a:solidFill>
              </a:rPr>
              <a:t>en</a:t>
            </a:r>
            <a:r>
              <a:rPr lang="en-US" altLang="it-IT" sz="2800" dirty="0" smtClean="0">
                <a:solidFill>
                  <a:srgbClr val="FF6600"/>
                </a:solidFill>
              </a:rPr>
              <a:t> </a:t>
            </a:r>
            <a:r>
              <a:rPr lang="en-US" altLang="it-IT" sz="2800" dirty="0" err="1" smtClean="0">
                <a:solidFill>
                  <a:srgbClr val="FF6600"/>
                </a:solidFill>
              </a:rPr>
              <a:t>gros</a:t>
            </a:r>
            <a:endParaRPr lang="es-ES" altLang="it-IT" sz="2800" dirty="0" smtClean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7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 txBox="1">
            <a:spLocks noGrp="1"/>
          </p:cNvSpPr>
          <p:nvPr/>
        </p:nvSpPr>
        <p:spPr bwMode="auto">
          <a:xfrm>
            <a:off x="6553200" y="6245225"/>
            <a:ext cx="1763713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EA409FF7-F5A7-428E-A4CC-FBA90048E826}" type="slidenum">
              <a:rPr lang="en-US" sz="1400">
                <a:latin typeface="+mn-lt"/>
                <a:cs typeface="Arial" charset="0"/>
              </a:rPr>
              <a:pPr algn="r">
                <a:defRPr/>
              </a:pPr>
              <a:t>18</a:t>
            </a:fld>
            <a:endParaRPr lang="en-US" sz="1400">
              <a:latin typeface="+mn-lt"/>
              <a:cs typeface="Arial" charset="0"/>
            </a:endParaRPr>
          </a:p>
        </p:txBody>
      </p:sp>
      <p:sp>
        <p:nvSpPr>
          <p:cNvPr id="1321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1556792"/>
            <a:ext cx="7859713" cy="5000625"/>
          </a:xfrm>
        </p:spPr>
        <p:txBody>
          <a:bodyPr/>
          <a:lstStyle/>
          <a:p>
            <a:r>
              <a:rPr lang="en-US" altLang="it-IT" sz="2400" dirty="0" smtClean="0"/>
              <a:t>Les </a:t>
            </a:r>
            <a:r>
              <a:rPr lang="en-US" altLang="it-IT" sz="2400" dirty="0" err="1" smtClean="0"/>
              <a:t>ProdIndep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peuvent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être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intégrés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ou</a:t>
            </a:r>
            <a:r>
              <a:rPr lang="en-US" altLang="it-IT" sz="2400" dirty="0" smtClean="0"/>
              <a:t> non aux </a:t>
            </a:r>
            <a:r>
              <a:rPr lang="en-US" altLang="it-IT" sz="2400" dirty="0" err="1"/>
              <a:t>D</a:t>
            </a:r>
            <a:r>
              <a:rPr lang="en-US" altLang="it-IT" sz="2400" dirty="0" err="1" smtClean="0"/>
              <a:t>istributeurs</a:t>
            </a:r>
            <a:r>
              <a:rPr lang="en-US" altLang="it-IT" sz="2400" dirty="0" smtClean="0"/>
              <a:t>/</a:t>
            </a:r>
            <a:r>
              <a:rPr lang="en-US" altLang="it-IT" sz="2400" dirty="0" err="1" smtClean="0"/>
              <a:t>Fournisseurs</a:t>
            </a:r>
            <a:r>
              <a:rPr lang="en-US" altLang="it-IT" sz="2400" dirty="0" smtClean="0"/>
              <a:t> (</a:t>
            </a:r>
            <a:r>
              <a:rPr lang="en-US" altLang="it-IT" sz="2400" dirty="0" err="1" smtClean="0"/>
              <a:t>risque</a:t>
            </a:r>
            <a:r>
              <a:rPr lang="en-US" altLang="it-IT" sz="2400" dirty="0" smtClean="0"/>
              <a:t> de </a:t>
            </a:r>
            <a:r>
              <a:rPr lang="en-US" altLang="it-IT" sz="2400" dirty="0" err="1" smtClean="0"/>
              <a:t>favoritisme</a:t>
            </a:r>
            <a:r>
              <a:rPr lang="en-US" altLang="it-IT" sz="2400" dirty="0" smtClean="0"/>
              <a:t> )</a:t>
            </a:r>
          </a:p>
          <a:p>
            <a:r>
              <a:rPr lang="en-US" altLang="it-IT" sz="2400" dirty="0" smtClean="0"/>
              <a:t>Les questions de “</a:t>
            </a:r>
            <a:r>
              <a:rPr lang="en-US" altLang="it-IT" sz="2400" dirty="0" err="1" smtClean="0"/>
              <a:t>pouvoir</a:t>
            </a:r>
            <a:r>
              <a:rPr lang="en-US" altLang="it-IT" sz="2400" dirty="0" smtClean="0"/>
              <a:t> de </a:t>
            </a:r>
            <a:r>
              <a:rPr lang="en-US" altLang="it-IT" sz="2400" dirty="0" err="1" smtClean="0"/>
              <a:t>marché</a:t>
            </a:r>
            <a:r>
              <a:rPr lang="en-US" altLang="it-IT" sz="2400" dirty="0" smtClean="0"/>
              <a:t>” se </a:t>
            </a:r>
            <a:r>
              <a:rPr lang="en-US" altLang="it-IT" sz="2400" dirty="0" err="1" smtClean="0"/>
              <a:t>posent</a:t>
            </a:r>
            <a:endParaRPr lang="en-US" altLang="it-IT" sz="2400" dirty="0" smtClean="0"/>
          </a:p>
          <a:p>
            <a:r>
              <a:rPr lang="en-US" altLang="it-IT" sz="2400" dirty="0" smtClean="0"/>
              <a:t>La </a:t>
            </a:r>
            <a:r>
              <a:rPr lang="en-US" altLang="it-IT" sz="2400" dirty="0" err="1" smtClean="0"/>
              <a:t>garantie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d’approvisionnement</a:t>
            </a:r>
            <a:r>
              <a:rPr lang="en-US" altLang="it-IT" sz="2400" dirty="0" smtClean="0"/>
              <a:t> </a:t>
            </a:r>
            <a:r>
              <a:rPr lang="en-US" altLang="it-IT" sz="2400" dirty="0" smtClean="0"/>
              <a:t>à long </a:t>
            </a:r>
            <a:r>
              <a:rPr lang="en-US" altLang="it-IT" sz="2400" dirty="0" err="1" smtClean="0"/>
              <a:t>terme</a:t>
            </a:r>
            <a:r>
              <a:rPr lang="en-US" altLang="it-IT" sz="2400" dirty="0" smtClean="0"/>
              <a:t> (</a:t>
            </a:r>
            <a:r>
              <a:rPr lang="en-US" altLang="it-IT" sz="2400" dirty="0" err="1" smtClean="0"/>
              <a:t>adéquation</a:t>
            </a:r>
            <a:r>
              <a:rPr lang="en-US" altLang="it-IT" sz="2400" dirty="0" smtClean="0"/>
              <a:t>) </a:t>
            </a:r>
            <a:r>
              <a:rPr lang="en-US" altLang="it-IT" sz="2400" dirty="0" err="1" smtClean="0"/>
              <a:t>est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laissée</a:t>
            </a:r>
            <a:r>
              <a:rPr lang="en-US" altLang="it-IT" sz="2400" dirty="0" smtClean="0"/>
              <a:t> au </a:t>
            </a:r>
            <a:r>
              <a:rPr lang="en-US" altLang="it-IT" sz="2400" dirty="0" err="1" smtClean="0"/>
              <a:t>marché</a:t>
            </a:r>
            <a:r>
              <a:rPr lang="en-US" altLang="it-IT" sz="2400" dirty="0" smtClean="0"/>
              <a:t> - </a:t>
            </a:r>
            <a:r>
              <a:rPr lang="en-US" altLang="it-IT" sz="2400" dirty="0" err="1" smtClean="0"/>
              <a:t>ou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guidée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dans</a:t>
            </a:r>
            <a:r>
              <a:rPr lang="en-US" altLang="it-IT" sz="2400" dirty="0" smtClean="0"/>
              <a:t> un </a:t>
            </a:r>
            <a:r>
              <a:rPr lang="en-US" altLang="it-IT" sz="2400" dirty="0" err="1" smtClean="0"/>
              <a:t>marché</a:t>
            </a:r>
            <a:r>
              <a:rPr lang="en-US" altLang="it-IT" sz="2400" dirty="0" smtClean="0"/>
              <a:t> de </a:t>
            </a:r>
            <a:r>
              <a:rPr lang="en-US" altLang="it-IT" sz="2400" dirty="0" err="1" smtClean="0"/>
              <a:t>capacités</a:t>
            </a:r>
            <a:r>
              <a:rPr lang="en-US" altLang="it-IT" sz="2400" dirty="0" smtClean="0"/>
              <a:t> </a:t>
            </a:r>
          </a:p>
          <a:p>
            <a:r>
              <a:rPr lang="en-US" altLang="it-IT" sz="2400" dirty="0" err="1" smtClean="0"/>
              <a:t>Incitations</a:t>
            </a:r>
            <a:r>
              <a:rPr lang="en-US" altLang="it-IT" sz="2400" dirty="0" smtClean="0"/>
              <a:t> fortes à </a:t>
            </a:r>
            <a:r>
              <a:rPr lang="en-US" altLang="it-IT" sz="2400" dirty="0" err="1" smtClean="0"/>
              <a:t>l’efficacité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en</a:t>
            </a:r>
            <a:r>
              <a:rPr lang="en-US" altLang="it-IT" sz="2400" dirty="0" smtClean="0"/>
              <a:t> production</a:t>
            </a:r>
          </a:p>
          <a:p>
            <a:r>
              <a:rPr lang="en-US" altLang="it-IT" sz="2400" dirty="0" err="1" smtClean="0"/>
              <a:t>Pression</a:t>
            </a:r>
            <a:r>
              <a:rPr lang="en-US" altLang="it-IT" sz="2400" dirty="0" smtClean="0"/>
              <a:t> de </a:t>
            </a:r>
            <a:r>
              <a:rPr lang="en-US" altLang="it-IT" sz="2400" dirty="0" err="1" smtClean="0"/>
              <a:t>certains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consommateurs</a:t>
            </a:r>
            <a:r>
              <a:rPr lang="en-US" altLang="it-IT" sz="2400" dirty="0" smtClean="0"/>
              <a:t> pour passer à la concurrence de </a:t>
            </a:r>
            <a:r>
              <a:rPr lang="en-US" altLang="it-IT" sz="2400" dirty="0" err="1" smtClean="0"/>
              <a:t>détail</a:t>
            </a:r>
            <a:r>
              <a:rPr lang="en-US" altLang="it-IT" sz="2400" dirty="0" smtClean="0"/>
              <a:t> (et </a:t>
            </a:r>
            <a:r>
              <a:rPr lang="en-US" altLang="it-IT" sz="2400" dirty="0" err="1" smtClean="0"/>
              <a:t>abandonner</a:t>
            </a:r>
            <a:r>
              <a:rPr lang="en-US" altLang="it-IT" sz="2400" dirty="0" smtClean="0"/>
              <a:t> les subventions </a:t>
            </a:r>
            <a:r>
              <a:rPr lang="en-US" altLang="it-IT" sz="2400" dirty="0" err="1" smtClean="0"/>
              <a:t>croisées</a:t>
            </a:r>
            <a:r>
              <a:rPr lang="en-US" altLang="it-IT" sz="2400" dirty="0" smtClean="0"/>
              <a:t> entre </a:t>
            </a:r>
            <a:r>
              <a:rPr lang="en-US" altLang="it-IT" sz="2400" dirty="0" err="1" smtClean="0"/>
              <a:t>catégories</a:t>
            </a:r>
            <a:r>
              <a:rPr lang="en-US" altLang="it-IT" sz="2400" dirty="0" smtClean="0"/>
              <a:t> de </a:t>
            </a:r>
            <a:r>
              <a:rPr lang="en-US" altLang="it-IT" sz="2400" dirty="0" err="1" smtClean="0"/>
              <a:t>consommateurs</a:t>
            </a:r>
            <a:r>
              <a:rPr lang="en-US" altLang="it-IT" sz="2400" dirty="0" smtClean="0"/>
              <a:t>)</a:t>
            </a:r>
            <a:endParaRPr lang="en-US" altLang="it-IT" sz="2400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59832" y="764704"/>
            <a:ext cx="5323453" cy="8969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it-IT" sz="2800" dirty="0" smtClean="0">
                <a:solidFill>
                  <a:srgbClr val="FF6600"/>
                </a:solidFill>
              </a:rPr>
              <a:t>Base 3 – Concurrence </a:t>
            </a:r>
            <a:r>
              <a:rPr lang="en-US" altLang="it-IT" sz="2800" dirty="0" err="1" smtClean="0">
                <a:solidFill>
                  <a:srgbClr val="FF6600"/>
                </a:solidFill>
              </a:rPr>
              <a:t>en</a:t>
            </a:r>
            <a:r>
              <a:rPr lang="en-US" altLang="it-IT" sz="2800" dirty="0" smtClean="0">
                <a:solidFill>
                  <a:srgbClr val="FF6600"/>
                </a:solidFill>
              </a:rPr>
              <a:t> </a:t>
            </a:r>
            <a:r>
              <a:rPr lang="en-US" altLang="it-IT" sz="2800" dirty="0" err="1" smtClean="0">
                <a:solidFill>
                  <a:srgbClr val="FF6600"/>
                </a:solidFill>
              </a:rPr>
              <a:t>gros</a:t>
            </a:r>
            <a:endParaRPr lang="es-ES" altLang="it-IT" sz="2800" dirty="0" smtClean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41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du numéro de diapositive 6"/>
          <p:cNvSpPr txBox="1">
            <a:spLocks noGrp="1"/>
          </p:cNvSpPr>
          <p:nvPr/>
        </p:nvSpPr>
        <p:spPr bwMode="auto">
          <a:xfrm>
            <a:off x="6553200" y="6245225"/>
            <a:ext cx="1763713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6CDE54B-18FC-4743-9129-1851B8264283}" type="slidenum">
              <a:rPr lang="en-US" sz="1400">
                <a:latin typeface="+mn-lt"/>
                <a:cs typeface="Arial" charset="0"/>
              </a:rPr>
              <a:pPr algn="r">
                <a:defRPr/>
              </a:pPr>
              <a:t>19</a:t>
            </a:fld>
            <a:endParaRPr lang="en-US" sz="1400">
              <a:latin typeface="+mn-lt"/>
              <a:cs typeface="Arial" charset="0"/>
            </a:endParaRPr>
          </a:p>
        </p:txBody>
      </p:sp>
      <p:sp>
        <p:nvSpPr>
          <p:cNvPr id="134147" name="Line 2"/>
          <p:cNvSpPr>
            <a:spLocks noChangeShapeType="1"/>
          </p:cNvSpPr>
          <p:nvPr/>
        </p:nvSpPr>
        <p:spPr bwMode="auto">
          <a:xfrm flipV="1">
            <a:off x="0" y="494823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4149" name="Rectangle 4"/>
          <p:cNvSpPr>
            <a:spLocks noChangeArrowheads="1"/>
          </p:cNvSpPr>
          <p:nvPr/>
        </p:nvSpPr>
        <p:spPr bwMode="auto">
          <a:xfrm>
            <a:off x="450850" y="1844675"/>
            <a:ext cx="1322388" cy="674688"/>
          </a:xfrm>
          <a:prstGeom prst="rect">
            <a:avLst/>
          </a:prstGeom>
          <a:solidFill>
            <a:srgbClr val="9999FF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dirty="0" err="1" smtClean="0"/>
              <a:t>Prod</a:t>
            </a:r>
            <a:r>
              <a:rPr lang="es-ES" altLang="it-IT" dirty="0" smtClean="0"/>
              <a:t>.</a:t>
            </a:r>
            <a:endParaRPr lang="es-ES" altLang="it-IT" dirty="0"/>
          </a:p>
        </p:txBody>
      </p:sp>
      <p:sp>
        <p:nvSpPr>
          <p:cNvPr id="134150" name="Rectangle 5"/>
          <p:cNvSpPr>
            <a:spLocks noChangeArrowheads="1"/>
          </p:cNvSpPr>
          <p:nvPr/>
        </p:nvSpPr>
        <p:spPr bwMode="auto">
          <a:xfrm>
            <a:off x="5370513" y="3306763"/>
            <a:ext cx="2495550" cy="674687"/>
          </a:xfrm>
          <a:prstGeom prst="rect">
            <a:avLst/>
          </a:prstGeom>
          <a:solidFill>
            <a:srgbClr val="F4B400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dirty="0" err="1" smtClean="0"/>
              <a:t>Bourse</a:t>
            </a:r>
            <a:r>
              <a:rPr lang="es-ES" altLang="it-IT" dirty="0" smtClean="0"/>
              <a:t> </a:t>
            </a:r>
            <a:r>
              <a:rPr lang="es-ES" altLang="it-IT" dirty="0" err="1" smtClean="0"/>
              <a:t>d’échange</a:t>
            </a:r>
            <a:endParaRPr lang="es-ES" altLang="it-IT" dirty="0"/>
          </a:p>
        </p:txBody>
      </p:sp>
      <p:sp>
        <p:nvSpPr>
          <p:cNvPr id="134151" name="Rectangle 6"/>
          <p:cNvSpPr>
            <a:spLocks noChangeArrowheads="1"/>
          </p:cNvSpPr>
          <p:nvPr/>
        </p:nvSpPr>
        <p:spPr bwMode="auto">
          <a:xfrm>
            <a:off x="2233613" y="4578350"/>
            <a:ext cx="1992312" cy="674688"/>
          </a:xfrm>
          <a:prstGeom prst="rect">
            <a:avLst/>
          </a:prstGeom>
          <a:solidFill>
            <a:srgbClr val="FF3300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dirty="0" err="1"/>
              <a:t>Fournisseur</a:t>
            </a:r>
            <a:endParaRPr lang="es-ES" altLang="it-IT" dirty="0"/>
          </a:p>
        </p:txBody>
      </p:sp>
      <p:sp>
        <p:nvSpPr>
          <p:cNvPr id="134152" name="Rectangle 7"/>
          <p:cNvSpPr>
            <a:spLocks noChangeArrowheads="1"/>
          </p:cNvSpPr>
          <p:nvPr/>
        </p:nvSpPr>
        <p:spPr bwMode="auto">
          <a:xfrm>
            <a:off x="2233613" y="5778500"/>
            <a:ext cx="1992312" cy="674688"/>
          </a:xfrm>
          <a:prstGeom prst="rect">
            <a:avLst/>
          </a:prstGeom>
          <a:solidFill>
            <a:srgbClr val="00CC00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dirty="0" err="1"/>
              <a:t>Consommateur</a:t>
            </a:r>
            <a:endParaRPr lang="es-ES" altLang="it-IT" dirty="0"/>
          </a:p>
          <a:p>
            <a:pPr eaLnBrk="1" hangingPunct="1"/>
            <a:r>
              <a:rPr lang="es-ES" altLang="it-IT" b="1" dirty="0" err="1"/>
              <a:t>éligible</a:t>
            </a:r>
            <a:endParaRPr lang="es-ES" altLang="it-IT" b="1" dirty="0"/>
          </a:p>
        </p:txBody>
      </p:sp>
      <p:cxnSp>
        <p:nvCxnSpPr>
          <p:cNvPr id="134153" name="AutoShape 8"/>
          <p:cNvCxnSpPr>
            <a:cxnSpLocks noChangeShapeType="1"/>
            <a:stCxn id="134150" idx="2"/>
            <a:endCxn id="134151" idx="0"/>
          </p:cNvCxnSpPr>
          <p:nvPr/>
        </p:nvCxnSpPr>
        <p:spPr bwMode="auto">
          <a:xfrm flipH="1">
            <a:off x="3228975" y="3995738"/>
            <a:ext cx="3390900" cy="5683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154" name="AutoShape 9"/>
          <p:cNvCxnSpPr>
            <a:cxnSpLocks noChangeShapeType="1"/>
            <a:stCxn id="134151" idx="2"/>
            <a:endCxn id="134152" idx="0"/>
          </p:cNvCxnSpPr>
          <p:nvPr/>
        </p:nvCxnSpPr>
        <p:spPr bwMode="auto">
          <a:xfrm>
            <a:off x="3228975" y="5267325"/>
            <a:ext cx="0" cy="4968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4155" name="Rectangle 10"/>
          <p:cNvSpPr>
            <a:spLocks noChangeArrowheads="1"/>
          </p:cNvSpPr>
          <p:nvPr/>
        </p:nvSpPr>
        <p:spPr bwMode="auto">
          <a:xfrm>
            <a:off x="2578100" y="1844675"/>
            <a:ext cx="1320800" cy="674688"/>
          </a:xfrm>
          <a:prstGeom prst="rect">
            <a:avLst/>
          </a:prstGeom>
          <a:solidFill>
            <a:srgbClr val="9999FF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lang="es-ES" altLang="it-IT" dirty="0" smtClean="0"/>
          </a:p>
          <a:p>
            <a:pPr eaLnBrk="1" hangingPunct="1"/>
            <a:r>
              <a:rPr lang="es-ES" altLang="it-IT" dirty="0" err="1" smtClean="0"/>
              <a:t>Prod</a:t>
            </a:r>
            <a:r>
              <a:rPr lang="es-ES" altLang="it-IT" dirty="0"/>
              <a:t>.</a:t>
            </a:r>
          </a:p>
          <a:p>
            <a:pPr eaLnBrk="1" hangingPunct="1"/>
            <a:endParaRPr lang="es-ES" altLang="it-IT" dirty="0"/>
          </a:p>
        </p:txBody>
      </p:sp>
      <p:sp>
        <p:nvSpPr>
          <p:cNvPr id="134156" name="Rectangle 11"/>
          <p:cNvSpPr>
            <a:spLocks noChangeArrowheads="1"/>
          </p:cNvSpPr>
          <p:nvPr/>
        </p:nvSpPr>
        <p:spPr bwMode="auto">
          <a:xfrm>
            <a:off x="5975350" y="1844675"/>
            <a:ext cx="1322388" cy="674688"/>
          </a:xfrm>
          <a:prstGeom prst="rect">
            <a:avLst/>
          </a:prstGeom>
          <a:solidFill>
            <a:srgbClr val="9999FF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lang="es-ES" altLang="it-IT" dirty="0" smtClean="0"/>
          </a:p>
          <a:p>
            <a:pPr eaLnBrk="1" hangingPunct="1"/>
            <a:r>
              <a:rPr lang="es-ES" altLang="it-IT" dirty="0" err="1" smtClean="0"/>
              <a:t>Prod</a:t>
            </a:r>
            <a:r>
              <a:rPr lang="es-ES" altLang="it-IT" dirty="0"/>
              <a:t>.</a:t>
            </a:r>
          </a:p>
          <a:p>
            <a:pPr eaLnBrk="1" hangingPunct="1"/>
            <a:endParaRPr lang="es-ES" altLang="it-IT" dirty="0"/>
          </a:p>
        </p:txBody>
      </p:sp>
      <p:cxnSp>
        <p:nvCxnSpPr>
          <p:cNvPr id="134157" name="AutoShape 12"/>
          <p:cNvCxnSpPr>
            <a:cxnSpLocks noChangeShapeType="1"/>
            <a:stCxn id="134149" idx="2"/>
            <a:endCxn id="134164" idx="0"/>
          </p:cNvCxnSpPr>
          <p:nvPr/>
        </p:nvCxnSpPr>
        <p:spPr bwMode="auto">
          <a:xfrm>
            <a:off x="1112838" y="2533650"/>
            <a:ext cx="1587" cy="2033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158" name="AutoShape 13"/>
          <p:cNvCxnSpPr>
            <a:cxnSpLocks noChangeShapeType="1"/>
            <a:stCxn id="134155" idx="2"/>
            <a:endCxn id="134150" idx="0"/>
          </p:cNvCxnSpPr>
          <p:nvPr/>
        </p:nvCxnSpPr>
        <p:spPr bwMode="auto">
          <a:xfrm>
            <a:off x="3238500" y="2533650"/>
            <a:ext cx="3381375" cy="758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159" name="AutoShape 14"/>
          <p:cNvCxnSpPr>
            <a:cxnSpLocks noChangeShapeType="1"/>
            <a:stCxn id="134156" idx="2"/>
            <a:endCxn id="134150" idx="0"/>
          </p:cNvCxnSpPr>
          <p:nvPr/>
        </p:nvCxnSpPr>
        <p:spPr bwMode="auto">
          <a:xfrm flipH="1">
            <a:off x="6619875" y="2533650"/>
            <a:ext cx="17463" cy="758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4160" name="Rectangle 15"/>
          <p:cNvSpPr>
            <a:spLocks noChangeArrowheads="1"/>
          </p:cNvSpPr>
          <p:nvPr/>
        </p:nvSpPr>
        <p:spPr bwMode="auto">
          <a:xfrm>
            <a:off x="4949825" y="4578350"/>
            <a:ext cx="1993900" cy="674688"/>
          </a:xfrm>
          <a:prstGeom prst="rect">
            <a:avLst/>
          </a:prstGeom>
          <a:solidFill>
            <a:srgbClr val="FF3300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dirty="0" err="1" smtClean="0"/>
              <a:t>Distributeur</a:t>
            </a:r>
            <a:r>
              <a:rPr lang="es-ES" altLang="it-IT" dirty="0"/>
              <a:t>/</a:t>
            </a:r>
            <a:br>
              <a:rPr lang="es-ES" altLang="it-IT" dirty="0"/>
            </a:br>
            <a:r>
              <a:rPr lang="es-ES" altLang="it-IT" dirty="0" err="1"/>
              <a:t>Fournisseur</a:t>
            </a:r>
            <a:endParaRPr lang="es-ES" altLang="it-IT" dirty="0"/>
          </a:p>
        </p:txBody>
      </p:sp>
      <p:sp>
        <p:nvSpPr>
          <p:cNvPr id="134161" name="Rectangle 16"/>
          <p:cNvSpPr>
            <a:spLocks noChangeArrowheads="1"/>
          </p:cNvSpPr>
          <p:nvPr/>
        </p:nvSpPr>
        <p:spPr bwMode="auto">
          <a:xfrm>
            <a:off x="4949825" y="5778500"/>
            <a:ext cx="1993900" cy="674688"/>
          </a:xfrm>
          <a:prstGeom prst="rect">
            <a:avLst/>
          </a:prstGeom>
          <a:solidFill>
            <a:srgbClr val="00CC00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dirty="0" err="1"/>
              <a:t>Consommateur</a:t>
            </a:r>
            <a:endParaRPr lang="es-ES" altLang="it-IT" dirty="0"/>
          </a:p>
          <a:p>
            <a:pPr eaLnBrk="1" hangingPunct="1"/>
            <a:r>
              <a:rPr lang="es-ES" altLang="it-IT" i="1" dirty="0" err="1" smtClean="0"/>
              <a:t>captif</a:t>
            </a:r>
            <a:endParaRPr lang="es-ES" altLang="it-IT" i="1" dirty="0"/>
          </a:p>
        </p:txBody>
      </p:sp>
      <p:cxnSp>
        <p:nvCxnSpPr>
          <p:cNvPr id="134162" name="AutoShape 17"/>
          <p:cNvCxnSpPr>
            <a:cxnSpLocks noChangeShapeType="1"/>
            <a:stCxn id="134150" idx="2"/>
            <a:endCxn id="134160" idx="0"/>
          </p:cNvCxnSpPr>
          <p:nvPr/>
        </p:nvCxnSpPr>
        <p:spPr bwMode="auto">
          <a:xfrm flipH="1">
            <a:off x="5946775" y="3995738"/>
            <a:ext cx="673100" cy="5683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163" name="AutoShape 18"/>
          <p:cNvCxnSpPr>
            <a:cxnSpLocks noChangeShapeType="1"/>
            <a:stCxn id="134160" idx="2"/>
            <a:endCxn id="134161" idx="0"/>
          </p:cNvCxnSpPr>
          <p:nvPr/>
        </p:nvCxnSpPr>
        <p:spPr bwMode="auto">
          <a:xfrm>
            <a:off x="5946775" y="5267325"/>
            <a:ext cx="0" cy="4968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4164" name="Rectangle 19"/>
          <p:cNvSpPr>
            <a:spLocks noChangeArrowheads="1"/>
          </p:cNvSpPr>
          <p:nvPr/>
        </p:nvSpPr>
        <p:spPr bwMode="auto">
          <a:xfrm>
            <a:off x="119063" y="4581525"/>
            <a:ext cx="1992312" cy="674688"/>
          </a:xfrm>
          <a:prstGeom prst="rect">
            <a:avLst/>
          </a:prstGeom>
          <a:solidFill>
            <a:srgbClr val="FF3300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dirty="0" err="1" smtClean="0"/>
              <a:t>Fournisseur</a:t>
            </a:r>
            <a:endParaRPr lang="es-ES" altLang="it-IT" dirty="0"/>
          </a:p>
        </p:txBody>
      </p:sp>
      <p:sp>
        <p:nvSpPr>
          <p:cNvPr id="134165" name="Rectangle 20"/>
          <p:cNvSpPr>
            <a:spLocks noChangeArrowheads="1"/>
          </p:cNvSpPr>
          <p:nvPr/>
        </p:nvSpPr>
        <p:spPr bwMode="auto">
          <a:xfrm>
            <a:off x="7077075" y="4581525"/>
            <a:ext cx="1992313" cy="674688"/>
          </a:xfrm>
          <a:prstGeom prst="rect">
            <a:avLst/>
          </a:prstGeom>
          <a:solidFill>
            <a:srgbClr val="FF3300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dirty="0" err="1" smtClean="0"/>
              <a:t>Distributeur</a:t>
            </a:r>
            <a:r>
              <a:rPr lang="es-ES" altLang="it-IT" dirty="0"/>
              <a:t>/</a:t>
            </a:r>
            <a:br>
              <a:rPr lang="es-ES" altLang="it-IT" dirty="0"/>
            </a:br>
            <a:r>
              <a:rPr lang="es-ES" altLang="it-IT" dirty="0" err="1"/>
              <a:t>Fournisseur</a:t>
            </a:r>
            <a:endParaRPr lang="es-ES" altLang="it-IT" dirty="0"/>
          </a:p>
        </p:txBody>
      </p:sp>
      <p:sp>
        <p:nvSpPr>
          <p:cNvPr id="134166" name="Rectangle 21"/>
          <p:cNvSpPr>
            <a:spLocks noChangeArrowheads="1"/>
          </p:cNvSpPr>
          <p:nvPr/>
        </p:nvSpPr>
        <p:spPr bwMode="auto">
          <a:xfrm>
            <a:off x="119063" y="5781675"/>
            <a:ext cx="1992312" cy="674688"/>
          </a:xfrm>
          <a:prstGeom prst="rect">
            <a:avLst/>
          </a:prstGeom>
          <a:solidFill>
            <a:srgbClr val="00CC00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dirty="0" err="1" smtClean="0"/>
              <a:t>Consommateur</a:t>
            </a:r>
            <a:endParaRPr lang="es-ES" altLang="it-IT" dirty="0" smtClean="0"/>
          </a:p>
          <a:p>
            <a:pPr eaLnBrk="1" hangingPunct="1"/>
            <a:r>
              <a:rPr lang="es-ES" altLang="it-IT" b="1" dirty="0" err="1" smtClean="0"/>
              <a:t>éligible</a:t>
            </a:r>
            <a:endParaRPr lang="es-ES" altLang="it-IT" b="1" dirty="0"/>
          </a:p>
        </p:txBody>
      </p:sp>
      <p:sp>
        <p:nvSpPr>
          <p:cNvPr id="134167" name="Rectangle 22"/>
          <p:cNvSpPr>
            <a:spLocks noChangeArrowheads="1"/>
          </p:cNvSpPr>
          <p:nvPr/>
        </p:nvSpPr>
        <p:spPr bwMode="auto">
          <a:xfrm>
            <a:off x="7077075" y="5781675"/>
            <a:ext cx="1992313" cy="674688"/>
          </a:xfrm>
          <a:prstGeom prst="rect">
            <a:avLst/>
          </a:prstGeom>
          <a:solidFill>
            <a:srgbClr val="00CC00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dirty="0" err="1"/>
              <a:t>Consommateur</a:t>
            </a:r>
            <a:endParaRPr lang="es-ES" altLang="it-IT" dirty="0"/>
          </a:p>
          <a:p>
            <a:pPr eaLnBrk="1" hangingPunct="1"/>
            <a:r>
              <a:rPr lang="es-ES" altLang="it-IT" i="1" dirty="0" err="1" smtClean="0"/>
              <a:t>captif</a:t>
            </a:r>
            <a:endParaRPr lang="es-ES" altLang="it-IT" i="1" dirty="0"/>
          </a:p>
        </p:txBody>
      </p:sp>
      <p:cxnSp>
        <p:nvCxnSpPr>
          <p:cNvPr id="134168" name="AutoShape 23"/>
          <p:cNvCxnSpPr>
            <a:cxnSpLocks noChangeShapeType="1"/>
            <a:stCxn id="134149" idx="2"/>
            <a:endCxn id="134151" idx="0"/>
          </p:cNvCxnSpPr>
          <p:nvPr/>
        </p:nvCxnSpPr>
        <p:spPr bwMode="auto">
          <a:xfrm>
            <a:off x="1112838" y="2533650"/>
            <a:ext cx="2116137" cy="20304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169" name="AutoShape 24"/>
          <p:cNvCxnSpPr>
            <a:cxnSpLocks noChangeShapeType="1"/>
            <a:stCxn id="134155" idx="2"/>
            <a:endCxn id="134151" idx="0"/>
          </p:cNvCxnSpPr>
          <p:nvPr/>
        </p:nvCxnSpPr>
        <p:spPr bwMode="auto">
          <a:xfrm flipH="1">
            <a:off x="3228975" y="2533650"/>
            <a:ext cx="9525" cy="20304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170" name="AutoShape 25"/>
          <p:cNvCxnSpPr>
            <a:cxnSpLocks noChangeShapeType="1"/>
            <a:stCxn id="134150" idx="1"/>
            <a:endCxn id="134152" idx="3"/>
          </p:cNvCxnSpPr>
          <p:nvPr/>
        </p:nvCxnSpPr>
        <p:spPr bwMode="auto">
          <a:xfrm rot="10800000" flipV="1">
            <a:off x="4238625" y="3644900"/>
            <a:ext cx="1119188" cy="2471738"/>
          </a:xfrm>
          <a:prstGeom prst="bentConnector3">
            <a:avLst>
              <a:gd name="adj1" fmla="val 68148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171" name="AutoShape 26"/>
          <p:cNvCxnSpPr>
            <a:cxnSpLocks noChangeShapeType="1"/>
            <a:stCxn id="134150" idx="2"/>
            <a:endCxn id="134165" idx="0"/>
          </p:cNvCxnSpPr>
          <p:nvPr/>
        </p:nvCxnSpPr>
        <p:spPr bwMode="auto">
          <a:xfrm>
            <a:off x="6619875" y="3995738"/>
            <a:ext cx="1452563" cy="571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172" name="AutoShape 27"/>
          <p:cNvCxnSpPr>
            <a:cxnSpLocks noChangeShapeType="1"/>
            <a:stCxn id="134156" idx="3"/>
            <a:endCxn id="134165" idx="0"/>
          </p:cNvCxnSpPr>
          <p:nvPr/>
        </p:nvCxnSpPr>
        <p:spPr bwMode="auto">
          <a:xfrm>
            <a:off x="7310438" y="2182813"/>
            <a:ext cx="762000" cy="2384425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4173" name="Text Box 30"/>
          <p:cNvSpPr txBox="1">
            <a:spLocks noChangeArrowheads="1"/>
          </p:cNvSpPr>
          <p:nvPr/>
        </p:nvSpPr>
        <p:spPr bwMode="auto">
          <a:xfrm>
            <a:off x="1114425" y="3995738"/>
            <a:ext cx="17293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en-US" altLang="it-IT" dirty="0" smtClean="0">
                <a:latin typeface="Calibri" pitchFamily="34" charset="0"/>
              </a:rPr>
              <a:t>Marché direct de </a:t>
            </a:r>
            <a:r>
              <a:rPr lang="en-US" altLang="it-IT" dirty="0" err="1" smtClean="0">
                <a:latin typeface="Calibri" pitchFamily="34" charset="0"/>
              </a:rPr>
              <a:t>gros</a:t>
            </a:r>
            <a:r>
              <a:rPr lang="en-US" altLang="it-IT" dirty="0" smtClean="0">
                <a:latin typeface="Calibri" pitchFamily="34" charset="0"/>
              </a:rPr>
              <a:t> </a:t>
            </a:r>
            <a:endParaRPr lang="en-US" altLang="it-IT" dirty="0">
              <a:latin typeface="Calibri" pitchFamily="34" charset="0"/>
            </a:endParaRPr>
          </a:p>
        </p:txBody>
      </p:sp>
      <p:sp>
        <p:nvSpPr>
          <p:cNvPr id="134174" name="Text Box 31"/>
          <p:cNvSpPr txBox="1">
            <a:spLocks noChangeArrowheads="1"/>
          </p:cNvSpPr>
          <p:nvPr/>
        </p:nvSpPr>
        <p:spPr bwMode="auto">
          <a:xfrm>
            <a:off x="1115219" y="5253038"/>
            <a:ext cx="21232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en-US" altLang="it-IT" dirty="0" smtClean="0">
                <a:latin typeface="Calibri" pitchFamily="34" charset="0"/>
              </a:rPr>
              <a:t>Marché direct</a:t>
            </a:r>
          </a:p>
          <a:p>
            <a:pPr eaLnBrk="1" hangingPunct="1">
              <a:lnSpc>
                <a:spcPct val="70000"/>
              </a:lnSpc>
            </a:pPr>
            <a:r>
              <a:rPr lang="en-US" altLang="it-IT" dirty="0" smtClean="0">
                <a:latin typeface="Calibri" pitchFamily="34" charset="0"/>
              </a:rPr>
              <a:t>de </a:t>
            </a:r>
            <a:r>
              <a:rPr lang="en-US" altLang="it-IT" dirty="0" err="1" smtClean="0">
                <a:latin typeface="Calibri" pitchFamily="34" charset="0"/>
              </a:rPr>
              <a:t>détail</a:t>
            </a:r>
            <a:endParaRPr lang="en-US" altLang="it-IT" dirty="0">
              <a:latin typeface="Calibri" pitchFamily="34" charset="0"/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3059832" y="764704"/>
            <a:ext cx="5323453" cy="8969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it-IT" sz="2800" dirty="0" smtClean="0">
                <a:solidFill>
                  <a:srgbClr val="FF6600"/>
                </a:solidFill>
              </a:rPr>
              <a:t>Base 4 – Concurrence </a:t>
            </a:r>
            <a:r>
              <a:rPr lang="en-US" altLang="it-IT" sz="2800" dirty="0" err="1" smtClean="0">
                <a:solidFill>
                  <a:srgbClr val="FF6600"/>
                </a:solidFill>
              </a:rPr>
              <a:t>en</a:t>
            </a:r>
            <a:r>
              <a:rPr lang="en-US" altLang="it-IT" sz="2800" dirty="0" smtClean="0">
                <a:solidFill>
                  <a:srgbClr val="FF6600"/>
                </a:solidFill>
              </a:rPr>
              <a:t> </a:t>
            </a:r>
            <a:r>
              <a:rPr lang="en-US" altLang="it-IT" sz="2800" dirty="0" err="1" smtClean="0">
                <a:solidFill>
                  <a:srgbClr val="FF6600"/>
                </a:solidFill>
              </a:rPr>
              <a:t>gros</a:t>
            </a:r>
            <a:r>
              <a:rPr lang="en-US" altLang="it-IT" sz="2800" dirty="0" smtClean="0">
                <a:solidFill>
                  <a:srgbClr val="FF6600"/>
                </a:solidFill>
              </a:rPr>
              <a:t> </a:t>
            </a:r>
          </a:p>
          <a:p>
            <a:r>
              <a:rPr lang="en-US" altLang="it-IT" sz="2800" dirty="0" smtClean="0">
                <a:solidFill>
                  <a:srgbClr val="FF6600"/>
                </a:solidFill>
              </a:rPr>
              <a:t>et au </a:t>
            </a:r>
            <a:r>
              <a:rPr lang="en-US" altLang="it-IT" sz="2800" dirty="0" err="1" smtClean="0">
                <a:solidFill>
                  <a:srgbClr val="FF6600"/>
                </a:solidFill>
              </a:rPr>
              <a:t>détail</a:t>
            </a:r>
            <a:endParaRPr lang="es-ES" altLang="it-IT" sz="2800" dirty="0" smtClean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51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4" y="836712"/>
            <a:ext cx="6059016" cy="652934"/>
          </a:xfrm>
        </p:spPr>
        <p:txBody>
          <a:bodyPr/>
          <a:lstStyle/>
          <a:p>
            <a:r>
              <a:rPr lang="en-US" sz="2800" dirty="0" smtClean="0"/>
              <a:t>Je </a:t>
            </a:r>
            <a:r>
              <a:rPr lang="en-US" sz="2800" dirty="0" err="1" smtClean="0"/>
              <a:t>suis</a:t>
            </a:r>
            <a:r>
              <a:rPr lang="en-US" sz="2800" dirty="0" smtClean="0"/>
              <a:t> né </a:t>
            </a:r>
            <a:r>
              <a:rPr lang="en-US" sz="2800" dirty="0" err="1" smtClean="0"/>
              <a:t>dans</a:t>
            </a:r>
            <a:r>
              <a:rPr lang="en-US" sz="2800" dirty="0" smtClean="0"/>
              <a:t> </a:t>
            </a:r>
            <a:r>
              <a:rPr lang="en-US" sz="2800" dirty="0" err="1" smtClean="0"/>
              <a:t>une</a:t>
            </a:r>
            <a:r>
              <a:rPr lang="en-US" sz="2800" dirty="0" smtClean="0"/>
              <a:t> place de </a:t>
            </a:r>
            <a:r>
              <a:rPr lang="en-US" sz="2800" dirty="0" err="1" smtClean="0"/>
              <a:t>marché</a:t>
            </a:r>
            <a:endParaRPr lang="en-US" sz="2800" dirty="0"/>
          </a:p>
        </p:txBody>
      </p:sp>
      <p:pic>
        <p:nvPicPr>
          <p:cNvPr id="5" name="Picture 19" descr="1960 boucherie-001"/>
          <p:cNvPicPr preferRelativeResize="0">
            <a:picLocks noGrp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727280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97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 txBox="1">
            <a:spLocks noGrp="1"/>
          </p:cNvSpPr>
          <p:nvPr/>
        </p:nvSpPr>
        <p:spPr bwMode="auto">
          <a:xfrm>
            <a:off x="6553200" y="6245225"/>
            <a:ext cx="1763713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73510A87-9E98-4BC1-9D55-F23CA58D7EC7}" type="slidenum">
              <a:rPr lang="en-US" sz="1400">
                <a:latin typeface="+mn-lt"/>
                <a:cs typeface="Arial" charset="0"/>
              </a:rPr>
              <a:pPr algn="r">
                <a:defRPr/>
              </a:pPr>
              <a:t>20</a:t>
            </a:fld>
            <a:endParaRPr lang="en-US" sz="1400">
              <a:latin typeface="+mn-lt"/>
              <a:cs typeface="Arial" charset="0"/>
            </a:endParaRPr>
          </a:p>
        </p:txBody>
      </p:sp>
      <p:sp>
        <p:nvSpPr>
          <p:cNvPr id="1361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50" y="1714500"/>
            <a:ext cx="7858125" cy="4786313"/>
          </a:xfrm>
        </p:spPr>
        <p:txBody>
          <a:bodyPr/>
          <a:lstStyle/>
          <a:p>
            <a:r>
              <a:rPr lang="en-US" altLang="it-IT" sz="2400" dirty="0" smtClean="0"/>
              <a:t>Les </a:t>
            </a:r>
            <a:r>
              <a:rPr lang="en-US" altLang="it-IT" sz="2400" dirty="0" err="1" smtClean="0"/>
              <a:t>consommateurs</a:t>
            </a:r>
            <a:r>
              <a:rPr lang="en-US" altLang="it-IT" sz="2400" dirty="0" smtClean="0"/>
              <a:t> </a:t>
            </a:r>
            <a:r>
              <a:rPr lang="en-US" altLang="it-IT" sz="2400" b="1" dirty="0" err="1" smtClean="0"/>
              <a:t>éligibles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ont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accès</a:t>
            </a:r>
            <a:r>
              <a:rPr lang="en-US" altLang="it-IT" sz="2400" dirty="0" smtClean="0"/>
              <a:t> à la concurrence </a:t>
            </a:r>
            <a:r>
              <a:rPr lang="en-US" altLang="it-IT" sz="2400" dirty="0" err="1" smtClean="0"/>
              <a:t>en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gros</a:t>
            </a:r>
            <a:r>
              <a:rPr lang="en-US" altLang="it-IT" sz="2400" dirty="0" smtClean="0"/>
              <a:t>, </a:t>
            </a:r>
            <a:r>
              <a:rPr lang="en-US" altLang="it-IT" sz="2400" dirty="0" err="1" smtClean="0"/>
              <a:t>soit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directement</a:t>
            </a:r>
            <a:r>
              <a:rPr lang="en-US" altLang="it-IT" sz="2400" dirty="0" smtClean="0"/>
              <a:t>, </a:t>
            </a:r>
            <a:r>
              <a:rPr lang="en-US" altLang="it-IT" sz="2400" dirty="0" err="1" smtClean="0"/>
              <a:t>soit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en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choisissant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leur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fournisseur</a:t>
            </a:r>
            <a:r>
              <a:rPr lang="en-US" altLang="it-IT" sz="2400" dirty="0" smtClean="0">
                <a:sym typeface="Wingdings" pitchFamily="2" charset="2"/>
              </a:rPr>
              <a:t> le </a:t>
            </a:r>
            <a:r>
              <a:rPr lang="en-US" altLang="it-IT" sz="2400" dirty="0" err="1" smtClean="0">
                <a:sym typeface="Wingdings" pitchFamily="2" charset="2"/>
              </a:rPr>
              <a:t>tarif</a:t>
            </a:r>
            <a:r>
              <a:rPr lang="en-US" altLang="it-IT" sz="2400" dirty="0" smtClean="0">
                <a:sym typeface="Wingdings" pitchFamily="2" charset="2"/>
              </a:rPr>
              <a:t> </a:t>
            </a:r>
            <a:r>
              <a:rPr lang="en-US" altLang="it-IT" sz="2400" dirty="0" err="1" smtClean="0">
                <a:sym typeface="Wingdings" pitchFamily="2" charset="2"/>
              </a:rPr>
              <a:t>régulé</a:t>
            </a:r>
            <a:r>
              <a:rPr lang="en-US" altLang="it-IT" sz="2400" dirty="0" smtClean="0">
                <a:sym typeface="Wingdings" pitchFamily="2" charset="2"/>
              </a:rPr>
              <a:t> </a:t>
            </a:r>
            <a:r>
              <a:rPr lang="en-US" altLang="it-IT" sz="2400" dirty="0" err="1" smtClean="0">
                <a:sym typeface="Wingdings" pitchFamily="2" charset="2"/>
              </a:rPr>
              <a:t>n’est</a:t>
            </a:r>
            <a:r>
              <a:rPr lang="en-US" altLang="it-IT" sz="2400" dirty="0" smtClean="0">
                <a:sym typeface="Wingdings" pitchFamily="2" charset="2"/>
              </a:rPr>
              <a:t> plus </a:t>
            </a:r>
            <a:r>
              <a:rPr lang="en-US" altLang="it-IT" sz="2400" dirty="0" err="1" smtClean="0">
                <a:sym typeface="Wingdings" pitchFamily="2" charset="2"/>
              </a:rPr>
              <a:t>qu’un</a:t>
            </a:r>
            <a:r>
              <a:rPr lang="en-US" altLang="it-IT" sz="2400" dirty="0" smtClean="0">
                <a:sym typeface="Wingdings" pitchFamily="2" charset="2"/>
              </a:rPr>
              <a:t> filet de protection</a:t>
            </a:r>
          </a:p>
          <a:p>
            <a:r>
              <a:rPr lang="en-US" altLang="it-IT" sz="2400" dirty="0" smtClean="0">
                <a:sym typeface="Wingdings" pitchFamily="2" charset="2"/>
              </a:rPr>
              <a:t>Les obligations </a:t>
            </a:r>
            <a:r>
              <a:rPr lang="en-US" altLang="it-IT" sz="2400" dirty="0" err="1" smtClean="0">
                <a:sym typeface="Wingdings" pitchFamily="2" charset="2"/>
              </a:rPr>
              <a:t>sociales</a:t>
            </a:r>
            <a:r>
              <a:rPr lang="en-US" altLang="it-IT" sz="2400" dirty="0" smtClean="0">
                <a:sym typeface="Wingdings" pitchFamily="2" charset="2"/>
              </a:rPr>
              <a:t> </a:t>
            </a:r>
            <a:r>
              <a:rPr lang="en-US" altLang="it-IT" sz="2400" dirty="0" err="1" smtClean="0">
                <a:sym typeface="Wingdings" pitchFamily="2" charset="2"/>
              </a:rPr>
              <a:t>sont</a:t>
            </a:r>
            <a:r>
              <a:rPr lang="en-US" altLang="it-IT" sz="2400" dirty="0" smtClean="0">
                <a:sym typeface="Wingdings" pitchFamily="2" charset="2"/>
              </a:rPr>
              <a:t> </a:t>
            </a:r>
            <a:r>
              <a:rPr lang="en-US" altLang="it-IT" sz="2400" dirty="0" err="1" smtClean="0">
                <a:sym typeface="Wingdings" pitchFamily="2" charset="2"/>
              </a:rPr>
              <a:t>mises</a:t>
            </a:r>
            <a:r>
              <a:rPr lang="en-US" altLang="it-IT" sz="2400" dirty="0" smtClean="0">
                <a:sym typeface="Wingdings" pitchFamily="2" charset="2"/>
              </a:rPr>
              <a:t> à </a:t>
            </a:r>
            <a:r>
              <a:rPr lang="en-US" altLang="it-IT" sz="2400" dirty="0" err="1" smtClean="0">
                <a:sym typeface="Wingdings" pitchFamily="2" charset="2"/>
              </a:rPr>
              <a:t>nues</a:t>
            </a:r>
            <a:r>
              <a:rPr lang="en-US" altLang="it-IT" sz="2400" dirty="0" smtClean="0">
                <a:sym typeface="Wingdings" pitchFamily="2" charset="2"/>
              </a:rPr>
              <a:t> et </a:t>
            </a:r>
            <a:r>
              <a:rPr lang="en-US" altLang="it-IT" sz="2400" dirty="0" err="1" smtClean="0">
                <a:sym typeface="Wingdings" pitchFamily="2" charset="2"/>
              </a:rPr>
              <a:t>doivent</a:t>
            </a:r>
            <a:r>
              <a:rPr lang="en-US" altLang="it-IT" sz="2400" dirty="0" smtClean="0">
                <a:sym typeface="Wingdings" pitchFamily="2" charset="2"/>
              </a:rPr>
              <a:t> </a:t>
            </a:r>
            <a:r>
              <a:rPr lang="en-US" altLang="it-IT" sz="2400" dirty="0" err="1" smtClean="0">
                <a:sym typeface="Wingdings" pitchFamily="2" charset="2"/>
              </a:rPr>
              <a:t>devenir</a:t>
            </a:r>
            <a:r>
              <a:rPr lang="en-US" altLang="it-IT" sz="2400" dirty="0" smtClean="0">
                <a:sym typeface="Wingdings" pitchFamily="2" charset="2"/>
              </a:rPr>
              <a:t> des charges </a:t>
            </a:r>
            <a:r>
              <a:rPr lang="en-US" altLang="it-IT" sz="2400" dirty="0" err="1" smtClean="0">
                <a:sym typeface="Wingdings" pitchFamily="2" charset="2"/>
              </a:rPr>
              <a:t>ou</a:t>
            </a:r>
            <a:r>
              <a:rPr lang="en-US" altLang="it-IT" sz="2400" dirty="0" smtClean="0">
                <a:sym typeface="Wingdings" pitchFamily="2" charset="2"/>
              </a:rPr>
              <a:t> des </a:t>
            </a:r>
            <a:r>
              <a:rPr lang="en-US" altLang="it-IT" sz="2400" dirty="0" smtClean="0">
                <a:sym typeface="Wingdings" pitchFamily="2" charset="2"/>
              </a:rPr>
              <a:t>taxes </a:t>
            </a:r>
            <a:r>
              <a:rPr lang="en-US" altLang="it-IT" sz="2400" dirty="0" err="1" smtClean="0">
                <a:sym typeface="Wingdings" pitchFamily="2" charset="2"/>
              </a:rPr>
              <a:t>ajoutées</a:t>
            </a:r>
            <a:r>
              <a:rPr lang="en-US" altLang="it-IT" sz="2400" dirty="0" smtClean="0">
                <a:sym typeface="Wingdings" pitchFamily="2" charset="2"/>
              </a:rPr>
              <a:t> aux prix</a:t>
            </a:r>
            <a:endParaRPr lang="en-US" altLang="it-IT" sz="2400" dirty="0" smtClean="0"/>
          </a:p>
          <a:p>
            <a:r>
              <a:rPr lang="en-US" altLang="it-IT" sz="2400" dirty="0" err="1" smtClean="0"/>
              <a:t>Séparation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complète</a:t>
            </a:r>
            <a:r>
              <a:rPr lang="en-US" altLang="it-IT" sz="2400" dirty="0" smtClean="0"/>
              <a:t> des </a:t>
            </a:r>
            <a:r>
              <a:rPr lang="en-US" altLang="it-IT" sz="2400" dirty="0" err="1" smtClean="0"/>
              <a:t>réseaux</a:t>
            </a:r>
            <a:r>
              <a:rPr lang="en-US" altLang="it-IT" sz="2400" dirty="0" smtClean="0"/>
              <a:t> (transport &amp; distribution) vis-à-vis </a:t>
            </a:r>
            <a:r>
              <a:rPr lang="en-US" altLang="it-IT" sz="2400" dirty="0" smtClean="0"/>
              <a:t>de la production </a:t>
            </a:r>
            <a:r>
              <a:rPr lang="en-US" altLang="it-IT" sz="2400" dirty="0" smtClean="0"/>
              <a:t>et </a:t>
            </a:r>
            <a:r>
              <a:rPr lang="en-US" altLang="it-IT" sz="2400" dirty="0" smtClean="0"/>
              <a:t>de la </a:t>
            </a:r>
            <a:r>
              <a:rPr lang="en-US" altLang="it-IT" sz="2400" dirty="0" err="1" smtClean="0"/>
              <a:t>fourniture</a:t>
            </a:r>
            <a:endParaRPr lang="en-US" altLang="it-IT" sz="2400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59832" y="764704"/>
            <a:ext cx="5323453" cy="8969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it-IT" sz="2800" dirty="0" smtClean="0">
                <a:solidFill>
                  <a:srgbClr val="FF6600"/>
                </a:solidFill>
              </a:rPr>
              <a:t>Base 4 – Concurrence </a:t>
            </a:r>
            <a:r>
              <a:rPr lang="en-US" altLang="it-IT" sz="2800" dirty="0" err="1" smtClean="0">
                <a:solidFill>
                  <a:srgbClr val="FF6600"/>
                </a:solidFill>
              </a:rPr>
              <a:t>en</a:t>
            </a:r>
            <a:r>
              <a:rPr lang="en-US" altLang="it-IT" sz="2800" dirty="0" smtClean="0">
                <a:solidFill>
                  <a:srgbClr val="FF6600"/>
                </a:solidFill>
              </a:rPr>
              <a:t> </a:t>
            </a:r>
            <a:r>
              <a:rPr lang="en-US" altLang="it-IT" sz="2800" dirty="0" err="1" smtClean="0">
                <a:solidFill>
                  <a:srgbClr val="FF6600"/>
                </a:solidFill>
              </a:rPr>
              <a:t>gros</a:t>
            </a:r>
            <a:r>
              <a:rPr lang="en-US" altLang="it-IT" sz="2800" dirty="0" smtClean="0">
                <a:solidFill>
                  <a:srgbClr val="FF6600"/>
                </a:solidFill>
              </a:rPr>
              <a:t> </a:t>
            </a:r>
          </a:p>
          <a:p>
            <a:r>
              <a:rPr lang="en-US" altLang="it-IT" sz="2800" dirty="0" smtClean="0">
                <a:solidFill>
                  <a:srgbClr val="FF6600"/>
                </a:solidFill>
              </a:rPr>
              <a:t>et au </a:t>
            </a:r>
            <a:r>
              <a:rPr lang="en-US" altLang="it-IT" sz="2800" dirty="0" err="1" smtClean="0">
                <a:solidFill>
                  <a:srgbClr val="FF6600"/>
                </a:solidFill>
              </a:rPr>
              <a:t>détail</a:t>
            </a:r>
            <a:endParaRPr lang="es-ES" altLang="it-IT" sz="2800" dirty="0" smtClean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76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 txBox="1">
            <a:spLocks noGrp="1"/>
          </p:cNvSpPr>
          <p:nvPr/>
        </p:nvSpPr>
        <p:spPr bwMode="auto">
          <a:xfrm>
            <a:off x="6553200" y="6245225"/>
            <a:ext cx="1763713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2F43268-33AC-4A51-8595-BB98A10949D2}" type="slidenum">
              <a:rPr lang="en-US" sz="1400">
                <a:latin typeface="+mn-lt"/>
                <a:cs typeface="Arial" charset="0"/>
              </a:rPr>
              <a:pPr algn="r">
                <a:defRPr/>
              </a:pPr>
              <a:t>21</a:t>
            </a:fld>
            <a:endParaRPr lang="en-US" sz="1400">
              <a:latin typeface="+mn-lt"/>
              <a:cs typeface="Arial" charset="0"/>
            </a:endParaRPr>
          </a:p>
        </p:txBody>
      </p:sp>
      <p:sp>
        <p:nvSpPr>
          <p:cNvPr id="6133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7472363" cy="4757738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 smtClean="0"/>
              <a:t>Le </a:t>
            </a:r>
            <a:r>
              <a:rPr lang="en-US" sz="2000" dirty="0" err="1" smtClean="0"/>
              <a:t>marché</a:t>
            </a:r>
            <a:r>
              <a:rPr lang="en-US" sz="2000" dirty="0" smtClean="0"/>
              <a:t> J-1 </a:t>
            </a:r>
            <a:r>
              <a:rPr lang="en-US" sz="2000" dirty="0" err="1" smtClean="0"/>
              <a:t>en</a:t>
            </a:r>
            <a:r>
              <a:rPr lang="en-US" sz="2000" dirty="0" smtClean="0"/>
              <a:t> </a:t>
            </a:r>
            <a:r>
              <a:rPr lang="en-US" sz="2000" dirty="0" err="1" smtClean="0"/>
              <a:t>énergie</a:t>
            </a:r>
            <a:r>
              <a:rPr lang="en-US" sz="2000" dirty="0" smtClean="0"/>
              <a:t> </a:t>
            </a:r>
            <a:r>
              <a:rPr lang="en-US" sz="2000" dirty="0" err="1" smtClean="0"/>
              <a:t>devient</a:t>
            </a:r>
            <a:r>
              <a:rPr lang="en-US" sz="2000" dirty="0" smtClean="0"/>
              <a:t> central pour les prix</a:t>
            </a:r>
            <a:endParaRPr lang="en-US" sz="2000" dirty="0"/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 smtClean="0"/>
              <a:t>Le </a:t>
            </a:r>
            <a:r>
              <a:rPr lang="en-US" sz="2000" dirty="0" err="1" smtClean="0"/>
              <a:t>comptage</a:t>
            </a:r>
            <a:r>
              <a:rPr lang="en-US" sz="2000" dirty="0" smtClean="0"/>
              <a:t> </a:t>
            </a:r>
            <a:r>
              <a:rPr lang="en-US" sz="2000" dirty="0" err="1" smtClean="0"/>
              <a:t>individuel</a:t>
            </a:r>
            <a:r>
              <a:rPr lang="en-US" sz="2000" dirty="0" smtClean="0"/>
              <a:t> des </a:t>
            </a:r>
            <a:r>
              <a:rPr lang="en-US" sz="2000" dirty="0" err="1" smtClean="0"/>
              <a:t>consommations</a:t>
            </a:r>
            <a:r>
              <a:rPr lang="en-US" sz="2000" dirty="0" smtClean="0"/>
              <a:t> </a:t>
            </a:r>
            <a:r>
              <a:rPr lang="en-US" sz="2000" dirty="0" err="1" smtClean="0"/>
              <a:t>devient</a:t>
            </a:r>
            <a:r>
              <a:rPr lang="en-US" sz="2000" dirty="0" smtClean="0"/>
              <a:t> </a:t>
            </a:r>
            <a:r>
              <a:rPr lang="en-US" sz="2000" dirty="0" err="1" smtClean="0"/>
              <a:t>décisive</a:t>
            </a:r>
            <a:r>
              <a:rPr lang="en-US" sz="2000" dirty="0" smtClean="0"/>
              <a:t> (</a:t>
            </a:r>
            <a:r>
              <a:rPr lang="en-US" sz="2000" dirty="0" err="1" smtClean="0"/>
              <a:t>sinon</a:t>
            </a:r>
            <a:r>
              <a:rPr lang="en-US" sz="2000" dirty="0" smtClean="0"/>
              <a:t> </a:t>
            </a:r>
            <a:r>
              <a:rPr lang="en-US" sz="2000" dirty="0" err="1" smtClean="0"/>
              <a:t>recours</a:t>
            </a:r>
            <a:r>
              <a:rPr lang="en-US" sz="2000" dirty="0" smtClean="0"/>
              <a:t> à des  </a:t>
            </a:r>
            <a:r>
              <a:rPr lang="en-US" sz="2000" dirty="0" err="1" smtClean="0"/>
              <a:t>profils</a:t>
            </a:r>
            <a:r>
              <a:rPr lang="en-US" sz="2000" dirty="0" smtClean="0"/>
              <a:t> – clefs)</a:t>
            </a:r>
            <a:endParaRPr lang="en-US" sz="2000" dirty="0" smtClean="0">
              <a:sym typeface="Wingdings" pitchFamily="2" charset="2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 smtClean="0">
                <a:sym typeface="Wingdings" pitchFamily="2" charset="2"/>
              </a:rPr>
              <a:t>“</a:t>
            </a:r>
            <a:r>
              <a:rPr lang="en-US" sz="2000" i="1" dirty="0" err="1" smtClean="0">
                <a:sym typeface="Wingdings" pitchFamily="2" charset="2"/>
              </a:rPr>
              <a:t>Coûts</a:t>
            </a:r>
            <a:r>
              <a:rPr lang="en-US" sz="2000" i="1" dirty="0" smtClean="0">
                <a:sym typeface="Wingdings" pitchFamily="2" charset="2"/>
              </a:rPr>
              <a:t> </a:t>
            </a:r>
            <a:r>
              <a:rPr lang="en-US" sz="2000" i="1" dirty="0" err="1" smtClean="0">
                <a:sym typeface="Wingdings" pitchFamily="2" charset="2"/>
              </a:rPr>
              <a:t>échoués</a:t>
            </a:r>
            <a:r>
              <a:rPr lang="en-US" sz="2000" dirty="0" smtClean="0">
                <a:sym typeface="Wingdings" pitchFamily="2" charset="2"/>
              </a:rPr>
              <a:t>” et </a:t>
            </a:r>
            <a:r>
              <a:rPr lang="en-US" sz="2000" dirty="0" smtClean="0">
                <a:sym typeface="Wingdings" pitchFamily="2" charset="2"/>
              </a:rPr>
              <a:t>“</a:t>
            </a:r>
            <a:r>
              <a:rPr lang="en-US" sz="2000" i="1" dirty="0" err="1">
                <a:sym typeface="Wingdings" pitchFamily="2" charset="2"/>
              </a:rPr>
              <a:t>R</a:t>
            </a:r>
            <a:r>
              <a:rPr lang="en-US" sz="2000" i="1" dirty="0" err="1" smtClean="0">
                <a:sym typeface="Wingdings" pitchFamily="2" charset="2"/>
              </a:rPr>
              <a:t>entes</a:t>
            </a:r>
            <a:r>
              <a:rPr lang="en-US" sz="2000" i="1" dirty="0" smtClean="0">
                <a:sym typeface="Wingdings" pitchFamily="2" charset="2"/>
              </a:rPr>
              <a:t> </a:t>
            </a:r>
            <a:r>
              <a:rPr lang="en-US" sz="2000" i="1" dirty="0" smtClean="0">
                <a:sym typeface="Wingdings" pitchFamily="2" charset="2"/>
              </a:rPr>
              <a:t>de production</a:t>
            </a:r>
            <a:r>
              <a:rPr lang="en-US" sz="2000" dirty="0" smtClean="0">
                <a:sym typeface="Wingdings" pitchFamily="2" charset="2"/>
              </a:rPr>
              <a:t>” </a:t>
            </a:r>
            <a:r>
              <a:rPr lang="en-US" sz="2000" dirty="0" err="1" smtClean="0">
                <a:sym typeface="Wingdings" pitchFamily="2" charset="2"/>
              </a:rPr>
              <a:t>peuvent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apparaître</a:t>
            </a:r>
            <a:r>
              <a:rPr lang="en-US" sz="2000" dirty="0" smtClean="0">
                <a:sym typeface="Wingdings" pitchFamily="2" charset="2"/>
              </a:rPr>
              <a:t></a:t>
            </a:r>
            <a:endParaRPr lang="en-US" sz="2000" dirty="0">
              <a:sym typeface="Wingdings" pitchFamily="2" charset="2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 err="1" smtClean="0">
                <a:sym typeface="Wingdings" pitchFamily="2" charset="2"/>
              </a:rPr>
              <a:t>Éligibilité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graduelle</a:t>
            </a:r>
            <a:r>
              <a:rPr lang="en-US" sz="2000" dirty="0" smtClean="0">
                <a:sym typeface="Wingdings" pitchFamily="2" charset="2"/>
              </a:rPr>
              <a:t> des </a:t>
            </a:r>
            <a:r>
              <a:rPr lang="en-US" sz="2000" dirty="0" err="1" smtClean="0">
                <a:sym typeface="Wingdings" pitchFamily="2" charset="2"/>
              </a:rPr>
              <a:t>consommateurs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peut</a:t>
            </a:r>
            <a:r>
              <a:rPr lang="en-US" sz="2000" dirty="0" smtClean="0">
                <a:sym typeface="Wingdings" pitchFamily="2" charset="2"/>
              </a:rPr>
              <a:t> aider</a:t>
            </a:r>
            <a:endParaRPr lang="en-US" sz="2000" dirty="0">
              <a:sym typeface="Wingdings" pitchFamily="2" charset="2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 smtClean="0">
                <a:sym typeface="Wingdings" pitchFamily="2" charset="2"/>
              </a:rPr>
              <a:t>Des </a:t>
            </a:r>
            <a:r>
              <a:rPr lang="en-US" sz="2000" dirty="0" err="1" smtClean="0">
                <a:sym typeface="Wingdings" pitchFamily="2" charset="2"/>
              </a:rPr>
              <a:t>contrats</a:t>
            </a:r>
            <a:r>
              <a:rPr lang="en-US" sz="2000" dirty="0" smtClean="0">
                <a:sym typeface="Wingdings" pitchFamily="2" charset="2"/>
              </a:rPr>
              <a:t> “</a:t>
            </a:r>
            <a:r>
              <a:rPr lang="en-US" sz="2000" dirty="0" err="1" smtClean="0">
                <a:sym typeface="Wingdings" pitchFamily="2" charset="2"/>
              </a:rPr>
              <a:t>d’obligations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transitoires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en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fourniture</a:t>
            </a:r>
            <a:r>
              <a:rPr lang="en-US" sz="2000" dirty="0" smtClean="0">
                <a:sym typeface="Wingdings" pitchFamily="2" charset="2"/>
              </a:rPr>
              <a:t>” </a:t>
            </a:r>
            <a:r>
              <a:rPr lang="en-US" sz="2000" dirty="0" err="1" smtClean="0">
                <a:sym typeface="Wingdings" pitchFamily="2" charset="2"/>
              </a:rPr>
              <a:t>peuvent</a:t>
            </a:r>
            <a:r>
              <a:rPr lang="en-US" sz="2000" dirty="0" smtClean="0">
                <a:sym typeface="Wingdings" pitchFamily="2" charset="2"/>
              </a:rPr>
              <a:t> aider</a:t>
            </a:r>
            <a:endParaRPr lang="en-US" sz="2000" dirty="0">
              <a:sym typeface="Wingdings" pitchFamily="2" charset="2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 err="1" smtClean="0">
                <a:sym typeface="Wingdings" pitchFamily="2" charset="2"/>
              </a:rPr>
              <a:t>Collecte</a:t>
            </a:r>
            <a:r>
              <a:rPr lang="en-US" sz="2000" dirty="0" smtClean="0">
                <a:sym typeface="Wingdings" pitchFamily="2" charset="2"/>
              </a:rPr>
              <a:t> de charges </a:t>
            </a:r>
            <a:r>
              <a:rPr lang="en-US" sz="2000" dirty="0" err="1" smtClean="0">
                <a:sym typeface="Wingdings" pitchFamily="2" charset="2"/>
              </a:rPr>
              <a:t>spéciales</a:t>
            </a:r>
            <a:r>
              <a:rPr lang="en-US" sz="2000" dirty="0" smtClean="0">
                <a:sym typeface="Wingdings" pitchFamily="2" charset="2"/>
              </a:rPr>
              <a:t> par les </a:t>
            </a:r>
            <a:r>
              <a:rPr lang="en-US" sz="2000" dirty="0" err="1" smtClean="0">
                <a:sym typeface="Wingdings" pitchFamily="2" charset="2"/>
              </a:rPr>
              <a:t>contrats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d’accès</a:t>
            </a:r>
            <a:r>
              <a:rPr lang="en-US" sz="2000" dirty="0" smtClean="0">
                <a:sym typeface="Wingdings" pitchFamily="2" charset="2"/>
              </a:rPr>
              <a:t> aux </a:t>
            </a:r>
            <a:r>
              <a:rPr lang="en-US" sz="2000" dirty="0" err="1" smtClean="0">
                <a:sym typeface="Wingdings" pitchFamily="2" charset="2"/>
              </a:rPr>
              <a:t>réseaux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peut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aussi</a:t>
            </a:r>
            <a:r>
              <a:rPr lang="en-US" sz="2000" dirty="0" smtClean="0">
                <a:sym typeface="Wingdings" pitchFamily="2" charset="2"/>
              </a:rPr>
              <a:t> aider</a:t>
            </a:r>
            <a:endParaRPr lang="en-US" sz="2000" dirty="0">
              <a:sym typeface="Wingdings" pitchFamily="2" charset="2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 smtClean="0"/>
              <a:t>Les questions de “</a:t>
            </a:r>
            <a:r>
              <a:rPr lang="en-US" sz="2000" i="1" dirty="0" err="1" smtClean="0"/>
              <a:t>pouvoir</a:t>
            </a:r>
            <a:r>
              <a:rPr lang="en-US" sz="2000" i="1" dirty="0" smtClean="0"/>
              <a:t> de </a:t>
            </a:r>
            <a:r>
              <a:rPr lang="en-US" sz="2000" i="1" dirty="0" err="1" smtClean="0"/>
              <a:t>marché</a:t>
            </a:r>
            <a:r>
              <a:rPr lang="en-US" sz="2000" dirty="0" smtClean="0"/>
              <a:t>” </a:t>
            </a:r>
            <a:r>
              <a:rPr lang="en-US" sz="2000" dirty="0" err="1" smtClean="0"/>
              <a:t>sont</a:t>
            </a:r>
            <a:r>
              <a:rPr lang="en-US" sz="2000" dirty="0" smtClean="0"/>
              <a:t> </a:t>
            </a:r>
            <a:r>
              <a:rPr lang="en-US" sz="2000" dirty="0" err="1" smtClean="0"/>
              <a:t>totalement</a:t>
            </a:r>
            <a:r>
              <a:rPr lang="en-US" sz="2000" dirty="0" smtClean="0"/>
              <a:t> </a:t>
            </a:r>
            <a:r>
              <a:rPr lang="en-US" sz="2000" dirty="0" err="1" smtClean="0"/>
              <a:t>pertinentes</a:t>
            </a:r>
            <a:endParaRPr lang="en-US" sz="2000" dirty="0"/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 smtClean="0"/>
              <a:t>La </a:t>
            </a:r>
            <a:r>
              <a:rPr lang="en-US" sz="2000" dirty="0" err="1" smtClean="0"/>
              <a:t>sécurité</a:t>
            </a:r>
            <a:r>
              <a:rPr lang="en-US" sz="2000" dirty="0" smtClean="0"/>
              <a:t> à long </a:t>
            </a:r>
            <a:r>
              <a:rPr lang="en-US" sz="2000" dirty="0" err="1" smtClean="0"/>
              <a:t>terme</a:t>
            </a:r>
            <a:r>
              <a:rPr lang="en-US" sz="2000" dirty="0" smtClean="0"/>
              <a:t> de </a:t>
            </a:r>
            <a:r>
              <a:rPr lang="en-US" sz="2000" dirty="0" err="1" smtClean="0"/>
              <a:t>l’approvisionnement</a:t>
            </a:r>
            <a:r>
              <a:rPr lang="en-US" sz="2000" dirty="0" smtClean="0"/>
              <a:t> </a:t>
            </a:r>
            <a:r>
              <a:rPr lang="en-US" sz="2000" dirty="0" smtClean="0"/>
              <a:t>(</a:t>
            </a:r>
            <a:r>
              <a:rPr lang="en-US" sz="2000" i="1" dirty="0" err="1" smtClean="0"/>
              <a:t>adéquation</a:t>
            </a:r>
            <a:r>
              <a:rPr lang="en-US" sz="2000" dirty="0" smtClean="0"/>
              <a:t>) </a:t>
            </a:r>
            <a:r>
              <a:rPr lang="en-US" sz="2000" dirty="0" err="1" smtClean="0"/>
              <a:t>est</a:t>
            </a:r>
            <a:r>
              <a:rPr lang="en-US" sz="2000" dirty="0" smtClean="0"/>
              <a:t> </a:t>
            </a:r>
            <a:r>
              <a:rPr lang="en-US" sz="2000" dirty="0" err="1" smtClean="0"/>
              <a:t>laissée</a:t>
            </a:r>
            <a:r>
              <a:rPr lang="en-US" sz="2000" dirty="0" smtClean="0"/>
              <a:t> au </a:t>
            </a:r>
            <a:r>
              <a:rPr lang="en-US" sz="2000" dirty="0" err="1" smtClean="0"/>
              <a:t>marché</a:t>
            </a:r>
            <a:r>
              <a:rPr lang="en-US" sz="2000" dirty="0" smtClean="0"/>
              <a:t> </a:t>
            </a:r>
            <a:r>
              <a:rPr lang="en-US" sz="2000" dirty="0" err="1" smtClean="0"/>
              <a:t>ou</a:t>
            </a:r>
            <a:r>
              <a:rPr lang="en-US" sz="2000" dirty="0" smtClean="0"/>
              <a:t> </a:t>
            </a:r>
            <a:r>
              <a:rPr lang="en-US" sz="2000" dirty="0" err="1" smtClean="0"/>
              <a:t>guidée</a:t>
            </a:r>
            <a:r>
              <a:rPr lang="en-US" sz="2000" dirty="0" smtClean="0"/>
              <a:t> par des </a:t>
            </a:r>
            <a:r>
              <a:rPr lang="en-US" sz="2000" dirty="0" err="1" smtClean="0"/>
              <a:t>marchés</a:t>
            </a:r>
            <a:r>
              <a:rPr lang="en-US" sz="2000" dirty="0" smtClean="0"/>
              <a:t> de </a:t>
            </a:r>
            <a:r>
              <a:rPr lang="en-US" sz="2000" dirty="0" err="1" smtClean="0"/>
              <a:t>capacités</a:t>
            </a:r>
            <a:endParaRPr lang="en-US" sz="2000" dirty="0"/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 smtClean="0"/>
              <a:t>Fortes </a:t>
            </a:r>
            <a:r>
              <a:rPr lang="en-US" sz="2000" dirty="0" err="1" smtClean="0"/>
              <a:t>incitations</a:t>
            </a:r>
            <a:r>
              <a:rPr lang="en-US" sz="2000" dirty="0" smtClean="0"/>
              <a:t> à </a:t>
            </a:r>
            <a:r>
              <a:rPr lang="en-US" sz="2000" dirty="0" err="1" smtClean="0"/>
              <a:t>l’efficaité</a:t>
            </a:r>
            <a:r>
              <a:rPr lang="en-US" sz="2000" dirty="0" smtClean="0"/>
              <a:t> </a:t>
            </a:r>
            <a:r>
              <a:rPr lang="en-US" sz="2000" dirty="0" err="1" smtClean="0"/>
              <a:t>en</a:t>
            </a:r>
            <a:r>
              <a:rPr lang="en-US" sz="2000" dirty="0" smtClean="0"/>
              <a:t> production</a:t>
            </a:r>
            <a:endParaRPr lang="en-US" sz="2000" dirty="0">
              <a:sym typeface="Wingdings" pitchFamily="2" charset="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59832" y="764704"/>
            <a:ext cx="5323453" cy="8969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it-IT" sz="2800" dirty="0" smtClean="0">
                <a:solidFill>
                  <a:srgbClr val="FF6600"/>
                </a:solidFill>
              </a:rPr>
              <a:t>Base 4 – Concurrence </a:t>
            </a:r>
            <a:r>
              <a:rPr lang="en-US" altLang="it-IT" sz="2800" dirty="0" err="1" smtClean="0">
                <a:solidFill>
                  <a:srgbClr val="FF6600"/>
                </a:solidFill>
              </a:rPr>
              <a:t>en</a:t>
            </a:r>
            <a:r>
              <a:rPr lang="en-US" altLang="it-IT" sz="2800" dirty="0" smtClean="0">
                <a:solidFill>
                  <a:srgbClr val="FF6600"/>
                </a:solidFill>
              </a:rPr>
              <a:t> </a:t>
            </a:r>
            <a:r>
              <a:rPr lang="en-US" altLang="it-IT" sz="2800" dirty="0" err="1" smtClean="0">
                <a:solidFill>
                  <a:srgbClr val="FF6600"/>
                </a:solidFill>
              </a:rPr>
              <a:t>gros</a:t>
            </a:r>
            <a:r>
              <a:rPr lang="en-US" altLang="it-IT" sz="2800" dirty="0" smtClean="0">
                <a:solidFill>
                  <a:srgbClr val="FF6600"/>
                </a:solidFill>
              </a:rPr>
              <a:t> </a:t>
            </a:r>
          </a:p>
          <a:p>
            <a:r>
              <a:rPr lang="en-US" altLang="it-IT" sz="2800" dirty="0" smtClean="0">
                <a:solidFill>
                  <a:srgbClr val="FF6600"/>
                </a:solidFill>
              </a:rPr>
              <a:t>et au </a:t>
            </a:r>
            <a:r>
              <a:rPr lang="en-US" altLang="it-IT" sz="2800" dirty="0" err="1" smtClean="0">
                <a:solidFill>
                  <a:srgbClr val="FF6600"/>
                </a:solidFill>
              </a:rPr>
              <a:t>détail</a:t>
            </a:r>
            <a:endParaRPr lang="es-ES" altLang="it-IT" sz="2800" dirty="0" smtClean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10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contenu 2"/>
          <p:cNvSpPr>
            <a:spLocks noGrp="1"/>
          </p:cNvSpPr>
          <p:nvPr>
            <p:ph idx="1"/>
          </p:nvPr>
        </p:nvSpPr>
        <p:spPr>
          <a:xfrm>
            <a:off x="530077" y="1700808"/>
            <a:ext cx="8072437" cy="4525962"/>
          </a:xfrm>
        </p:spPr>
        <p:txBody>
          <a:bodyPr/>
          <a:lstStyle/>
          <a:p>
            <a:pPr marL="514350" indent="-514350">
              <a:lnSpc>
                <a:spcPct val="140000"/>
              </a:lnSpc>
              <a:buFont typeface="Verdana" pitchFamily="34" charset="0"/>
              <a:buAutoNum type="arabicPeriod"/>
            </a:pPr>
            <a:r>
              <a:rPr lang="en-GB" altLang="it-IT" sz="2000" dirty="0" smtClean="0">
                <a:latin typeface="Verdana" pitchFamily="34" charset="0"/>
              </a:rPr>
              <a:t>Les 4 bases des architectures de </a:t>
            </a:r>
            <a:r>
              <a:rPr lang="en-GB" altLang="it-IT" sz="2000" dirty="0" err="1" smtClean="0">
                <a:latin typeface="Verdana" pitchFamily="34" charset="0"/>
              </a:rPr>
              <a:t>marché</a:t>
            </a:r>
            <a:endParaRPr lang="en-GB" altLang="it-IT" sz="2000" dirty="0" smtClean="0">
              <a:latin typeface="Verdana" pitchFamily="34" charset="0"/>
            </a:endParaRPr>
          </a:p>
          <a:p>
            <a:pPr marL="514350" indent="-514350">
              <a:lnSpc>
                <a:spcPct val="140000"/>
              </a:lnSpc>
              <a:buFont typeface="Verdana" pitchFamily="34" charset="0"/>
              <a:buAutoNum type="arabicPeriod"/>
            </a:pPr>
            <a:r>
              <a:rPr lang="en-GB" altLang="it-IT" sz="2000" b="1" i="1" u="sng" dirty="0">
                <a:solidFill>
                  <a:srgbClr val="FF0000"/>
                </a:solidFill>
                <a:latin typeface="Verdana" pitchFamily="34" charset="0"/>
              </a:rPr>
              <a:t>Les 5 </a:t>
            </a:r>
            <a:r>
              <a:rPr lang="en-GB" altLang="it-IT" sz="2000" b="1" i="1" u="sng" dirty="0" err="1">
                <a:solidFill>
                  <a:srgbClr val="FF0000"/>
                </a:solidFill>
                <a:latin typeface="Verdana" pitchFamily="34" charset="0"/>
              </a:rPr>
              <a:t>composantes</a:t>
            </a:r>
            <a:r>
              <a:rPr lang="en-GB" altLang="it-IT" sz="2000" b="1" i="1" u="sng" dirty="0">
                <a:solidFill>
                  <a:srgbClr val="FF0000"/>
                </a:solidFill>
                <a:latin typeface="Verdana" pitchFamily="34" charset="0"/>
              </a:rPr>
              <a:t> des </a:t>
            </a:r>
            <a:r>
              <a:rPr lang="en-GB" altLang="it-IT" sz="2000" b="1" i="1" u="sng" dirty="0" err="1">
                <a:solidFill>
                  <a:srgbClr val="FF0000"/>
                </a:solidFill>
                <a:latin typeface="Verdana" pitchFamily="34" charset="0"/>
              </a:rPr>
              <a:t>marchés</a:t>
            </a:r>
            <a:r>
              <a:rPr lang="en-GB" altLang="it-IT" sz="2000" b="1" i="1" u="sng" dirty="0">
                <a:solidFill>
                  <a:srgbClr val="FF0000"/>
                </a:solidFill>
                <a:latin typeface="Verdana" pitchFamily="34" charset="0"/>
              </a:rPr>
              <a:t> de </a:t>
            </a:r>
            <a:r>
              <a:rPr lang="en-GB" altLang="it-IT" sz="2000" b="1" i="1" u="sng" dirty="0" err="1">
                <a:solidFill>
                  <a:srgbClr val="FF0000"/>
                </a:solidFill>
                <a:latin typeface="Verdana" pitchFamily="34" charset="0"/>
              </a:rPr>
              <a:t>gros</a:t>
            </a:r>
            <a:endParaRPr lang="en-GB" altLang="it-IT" sz="2000" b="1" i="1" u="sng" dirty="0">
              <a:solidFill>
                <a:srgbClr val="FF0000"/>
              </a:solidFill>
              <a:latin typeface="Verdana" pitchFamily="34" charset="0"/>
            </a:endParaRPr>
          </a:p>
          <a:p>
            <a:pPr marL="914400" lvl="1" indent="-514350">
              <a:lnSpc>
                <a:spcPct val="140000"/>
              </a:lnSpc>
              <a:buFont typeface="Verdana" pitchFamily="34" charset="0"/>
              <a:buAutoNum type="arabicPeriod"/>
            </a:pPr>
            <a:r>
              <a:rPr lang="en-GB" altLang="it-IT" sz="2000" dirty="0" err="1">
                <a:latin typeface="Verdana" pitchFamily="34" charset="0"/>
              </a:rPr>
              <a:t>L’énergie</a:t>
            </a:r>
            <a:r>
              <a:rPr lang="en-GB" altLang="it-IT" sz="2000" dirty="0">
                <a:latin typeface="Verdana" pitchFamily="34" charset="0"/>
              </a:rPr>
              <a:t> (“Jour pour le </a:t>
            </a:r>
            <a:r>
              <a:rPr lang="en-GB" altLang="it-IT" sz="2000" dirty="0" err="1">
                <a:latin typeface="Verdana" pitchFamily="34" charset="0"/>
              </a:rPr>
              <a:t>lendemain</a:t>
            </a:r>
            <a:r>
              <a:rPr lang="en-GB" altLang="it-IT" sz="2000" dirty="0">
                <a:latin typeface="Verdana" pitchFamily="34" charset="0"/>
              </a:rPr>
              <a:t>” et “infra-</a:t>
            </a:r>
            <a:r>
              <a:rPr lang="en-GB" altLang="it-IT" sz="2000" dirty="0" err="1">
                <a:latin typeface="Verdana" pitchFamily="34" charset="0"/>
              </a:rPr>
              <a:t>journalier</a:t>
            </a:r>
            <a:r>
              <a:rPr lang="en-GB" altLang="it-IT" sz="2000" dirty="0">
                <a:latin typeface="Verdana" pitchFamily="34" charset="0"/>
              </a:rPr>
              <a:t>”)</a:t>
            </a:r>
          </a:p>
          <a:p>
            <a:pPr marL="914400" lvl="1" indent="-514350">
              <a:lnSpc>
                <a:spcPct val="140000"/>
              </a:lnSpc>
              <a:buFont typeface="Verdana" pitchFamily="34" charset="0"/>
              <a:buAutoNum type="arabicPeriod"/>
            </a:pPr>
            <a:r>
              <a:rPr lang="en-GB" altLang="it-IT" sz="2000" dirty="0" err="1">
                <a:latin typeface="Verdana" pitchFamily="34" charset="0"/>
              </a:rPr>
              <a:t>L’équilibrage</a:t>
            </a:r>
            <a:r>
              <a:rPr lang="en-GB" altLang="it-IT" sz="2000" dirty="0">
                <a:latin typeface="Verdana" pitchFamily="34" charset="0"/>
              </a:rPr>
              <a:t> (le “temps </a:t>
            </a:r>
            <a:r>
              <a:rPr lang="en-GB" altLang="it-IT" sz="2000" dirty="0" err="1">
                <a:latin typeface="Verdana" pitchFamily="34" charset="0"/>
              </a:rPr>
              <a:t>réel</a:t>
            </a:r>
            <a:r>
              <a:rPr lang="en-GB" altLang="it-IT" sz="2000" dirty="0">
                <a:latin typeface="Verdana" pitchFamily="34" charset="0"/>
              </a:rPr>
              <a:t>”)</a:t>
            </a:r>
          </a:p>
          <a:p>
            <a:pPr marL="914400" lvl="1" indent="-514350">
              <a:lnSpc>
                <a:spcPct val="140000"/>
              </a:lnSpc>
              <a:buFont typeface="Verdana" pitchFamily="34" charset="0"/>
              <a:buAutoNum type="arabicPeriod"/>
            </a:pPr>
            <a:r>
              <a:rPr lang="en-GB" altLang="it-IT" sz="2000" dirty="0">
                <a:latin typeface="Verdana" pitchFamily="34" charset="0"/>
              </a:rPr>
              <a:t>Les congestions (les </a:t>
            </a:r>
            <a:r>
              <a:rPr lang="en-GB" altLang="it-IT" sz="2000" dirty="0" err="1">
                <a:latin typeface="Verdana" pitchFamily="34" charset="0"/>
              </a:rPr>
              <a:t>contraintes</a:t>
            </a:r>
            <a:r>
              <a:rPr lang="en-GB" altLang="it-IT" sz="2000" dirty="0">
                <a:latin typeface="Verdana" pitchFamily="34" charset="0"/>
              </a:rPr>
              <a:t> de </a:t>
            </a:r>
            <a:r>
              <a:rPr lang="en-GB" altLang="it-IT" sz="2000" dirty="0" err="1">
                <a:latin typeface="Verdana" pitchFamily="34" charset="0"/>
              </a:rPr>
              <a:t>réseau</a:t>
            </a:r>
            <a:r>
              <a:rPr lang="en-GB" altLang="it-IT" sz="2000" dirty="0">
                <a:latin typeface="Verdana" pitchFamily="34" charset="0"/>
              </a:rPr>
              <a:t>)</a:t>
            </a:r>
          </a:p>
          <a:p>
            <a:pPr marL="914400" lvl="1" indent="-514350">
              <a:lnSpc>
                <a:spcPct val="140000"/>
              </a:lnSpc>
              <a:buFont typeface="Verdana" pitchFamily="34" charset="0"/>
              <a:buAutoNum type="arabicPeriod"/>
            </a:pPr>
            <a:r>
              <a:rPr lang="en-GB" altLang="it-IT" sz="1400" dirty="0">
                <a:latin typeface="Verdana" pitchFamily="34" charset="0"/>
              </a:rPr>
              <a:t>Les </a:t>
            </a:r>
            <a:r>
              <a:rPr lang="en-GB" altLang="it-IT" sz="1400" dirty="0" err="1">
                <a:latin typeface="Verdana" pitchFamily="34" charset="0"/>
              </a:rPr>
              <a:t>réserves</a:t>
            </a:r>
            <a:r>
              <a:rPr lang="en-GB" altLang="it-IT" sz="1400" dirty="0">
                <a:latin typeface="Verdana" pitchFamily="34" charset="0"/>
              </a:rPr>
              <a:t> de puissance &amp; les “</a:t>
            </a:r>
            <a:r>
              <a:rPr lang="en-GB" altLang="it-IT" sz="1400" dirty="0" err="1">
                <a:latin typeface="Verdana" pitchFamily="34" charset="0"/>
              </a:rPr>
              <a:t>capacités</a:t>
            </a:r>
            <a:r>
              <a:rPr lang="en-GB" altLang="it-IT" sz="1400" dirty="0">
                <a:latin typeface="Verdana" pitchFamily="34" charset="0"/>
              </a:rPr>
              <a:t> de production” (</a:t>
            </a:r>
            <a:r>
              <a:rPr lang="en-GB" altLang="it-IT" sz="1400" dirty="0">
                <a:solidFill>
                  <a:srgbClr val="FF0000"/>
                </a:solidFill>
                <a:latin typeface="Verdana" pitchFamily="34" charset="0"/>
              </a:rPr>
              <a:t>pour </a:t>
            </a:r>
            <a:r>
              <a:rPr lang="en-GB" altLang="it-IT" sz="1400" dirty="0" err="1">
                <a:solidFill>
                  <a:srgbClr val="FF0000"/>
                </a:solidFill>
                <a:latin typeface="Verdana" pitchFamily="34" charset="0"/>
              </a:rPr>
              <a:t>mémoire</a:t>
            </a:r>
            <a:r>
              <a:rPr lang="en-GB" altLang="it-IT" sz="1400" dirty="0">
                <a:solidFill>
                  <a:srgbClr val="FF0000"/>
                </a:solidFill>
                <a:latin typeface="Verdana" pitchFamily="34" charset="0"/>
              </a:rPr>
              <a:t>: je ne le </a:t>
            </a:r>
            <a:r>
              <a:rPr lang="en-GB" altLang="it-IT" sz="1400" dirty="0" err="1">
                <a:solidFill>
                  <a:srgbClr val="FF0000"/>
                </a:solidFill>
                <a:latin typeface="Verdana" pitchFamily="34" charset="0"/>
              </a:rPr>
              <a:t>traiterai</a:t>
            </a:r>
            <a:r>
              <a:rPr lang="en-GB" altLang="it-IT" sz="1400" dirty="0">
                <a:solidFill>
                  <a:srgbClr val="FF0000"/>
                </a:solidFill>
                <a:latin typeface="Verdana" pitchFamily="34" charset="0"/>
              </a:rPr>
              <a:t> pas</a:t>
            </a:r>
            <a:r>
              <a:rPr lang="en-GB" altLang="it-IT" sz="1400" dirty="0">
                <a:latin typeface="Verdana" pitchFamily="34" charset="0"/>
              </a:rPr>
              <a:t>)</a:t>
            </a:r>
          </a:p>
          <a:p>
            <a:pPr marL="914400" lvl="1" indent="-514350">
              <a:lnSpc>
                <a:spcPct val="140000"/>
              </a:lnSpc>
              <a:buFont typeface="Verdana" pitchFamily="34" charset="0"/>
              <a:buAutoNum type="arabicPeriod"/>
            </a:pPr>
            <a:r>
              <a:rPr lang="en-GB" altLang="it-IT" sz="1400" dirty="0">
                <a:latin typeface="Verdana" pitchFamily="34" charset="0"/>
              </a:rPr>
              <a:t>Les interconnections (</a:t>
            </a:r>
            <a:r>
              <a:rPr lang="en-GB" altLang="it-IT" sz="1400" dirty="0">
                <a:solidFill>
                  <a:srgbClr val="FF0000"/>
                </a:solidFill>
                <a:latin typeface="Verdana" pitchFamily="34" charset="0"/>
              </a:rPr>
              <a:t>pour </a:t>
            </a:r>
            <a:r>
              <a:rPr lang="en-GB" altLang="it-IT" sz="1400" dirty="0" err="1">
                <a:solidFill>
                  <a:srgbClr val="FF0000"/>
                </a:solidFill>
                <a:latin typeface="Verdana" pitchFamily="34" charset="0"/>
              </a:rPr>
              <a:t>mémoire</a:t>
            </a:r>
            <a:r>
              <a:rPr lang="en-GB" altLang="it-IT" sz="1400" dirty="0">
                <a:solidFill>
                  <a:srgbClr val="FF0000"/>
                </a:solidFill>
                <a:latin typeface="Verdana" pitchFamily="34" charset="0"/>
              </a:rPr>
              <a:t>: je ne le </a:t>
            </a:r>
            <a:r>
              <a:rPr lang="en-GB" altLang="it-IT" sz="1400" dirty="0" err="1">
                <a:solidFill>
                  <a:srgbClr val="FF0000"/>
                </a:solidFill>
                <a:latin typeface="Verdana" pitchFamily="34" charset="0"/>
              </a:rPr>
              <a:t>traiterai</a:t>
            </a:r>
            <a:r>
              <a:rPr lang="en-GB" altLang="it-IT" sz="1400" dirty="0">
                <a:solidFill>
                  <a:srgbClr val="FF0000"/>
                </a:solidFill>
                <a:latin typeface="Verdana" pitchFamily="34" charset="0"/>
              </a:rPr>
              <a:t> pas</a:t>
            </a:r>
            <a:r>
              <a:rPr lang="en-GB" altLang="it-IT" sz="1400" dirty="0">
                <a:latin typeface="Verdana" pitchFamily="34" charset="0"/>
              </a:rPr>
              <a:t>)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1547664" y="1000125"/>
            <a:ext cx="70548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fr-FR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Grandes lignes</a:t>
            </a:r>
            <a:endParaRPr lang="fr-FR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689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3275597" y="836712"/>
            <a:ext cx="5431168" cy="720080"/>
          </a:xfrm>
        </p:spPr>
        <p:txBody>
          <a:bodyPr/>
          <a:lstStyle/>
          <a:p>
            <a:r>
              <a:rPr lang="fr-FR" altLang="it-IT" sz="2400" dirty="0" smtClean="0">
                <a:solidFill>
                  <a:srgbClr val="FF6600"/>
                </a:solidFill>
              </a:rPr>
              <a:t>L’architecture des marchés électriques</a:t>
            </a:r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>
          <a:xfrm>
            <a:off x="539552" y="1844824"/>
            <a:ext cx="7859712" cy="4525963"/>
          </a:xfrm>
        </p:spPr>
        <p:txBody>
          <a:bodyPr/>
          <a:lstStyle/>
          <a:p>
            <a:r>
              <a:rPr lang="en-US" altLang="it-IT" sz="2400" dirty="0" err="1" smtClean="0"/>
              <a:t>Electricité</a:t>
            </a:r>
            <a:r>
              <a:rPr lang="en-US" altLang="it-IT" sz="2400" dirty="0" smtClean="0"/>
              <a:t> = </a:t>
            </a:r>
            <a:r>
              <a:rPr lang="en-US" altLang="it-IT" sz="2400" dirty="0" err="1" smtClean="0"/>
              <a:t>bien</a:t>
            </a:r>
            <a:r>
              <a:rPr lang="en-US" altLang="it-IT" sz="2400" dirty="0" smtClean="0"/>
              <a:t> “</a:t>
            </a:r>
            <a:r>
              <a:rPr lang="en-US" altLang="it-IT" sz="2400" b="1" dirty="0" err="1" smtClean="0"/>
              <a:t>système</a:t>
            </a:r>
            <a:r>
              <a:rPr lang="en-US" altLang="it-IT" sz="2400" dirty="0" smtClean="0"/>
              <a:t>” qui combine </a:t>
            </a:r>
            <a:r>
              <a:rPr lang="en-US" altLang="it-IT" sz="2400" dirty="0" err="1" smtClean="0"/>
              <a:t>plusieurs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composantes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élémentaires</a:t>
            </a:r>
            <a:r>
              <a:rPr lang="en-US" altLang="it-IT" sz="2400" dirty="0" smtClean="0"/>
              <a:t> (</a:t>
            </a:r>
            <a:r>
              <a:rPr lang="en-US" altLang="it-IT" sz="2400" dirty="0" err="1" smtClean="0"/>
              <a:t>comme</a:t>
            </a:r>
            <a:r>
              <a:rPr lang="en-US" altLang="it-IT" sz="2400" dirty="0" smtClean="0"/>
              <a:t> CD + </a:t>
            </a:r>
            <a:r>
              <a:rPr lang="en-US" altLang="it-IT" sz="2400" dirty="0" err="1" smtClean="0"/>
              <a:t>lecteur</a:t>
            </a:r>
            <a:r>
              <a:rPr lang="en-US" altLang="it-IT" sz="2400" dirty="0" smtClean="0"/>
              <a:t> de CD)</a:t>
            </a:r>
          </a:p>
          <a:p>
            <a:r>
              <a:rPr lang="en-US" altLang="it-IT" sz="2400" dirty="0" err="1" smtClean="0"/>
              <a:t>Energie</a:t>
            </a:r>
            <a:r>
              <a:rPr lang="en-US" altLang="it-IT" sz="2400" dirty="0" smtClean="0"/>
              <a:t> (</a:t>
            </a:r>
            <a:r>
              <a:rPr lang="en-US" altLang="it-IT" sz="2400" dirty="0" err="1" smtClean="0"/>
              <a:t>en</a:t>
            </a:r>
            <a:r>
              <a:rPr lang="en-US" altLang="it-IT" sz="2400" dirty="0" smtClean="0"/>
              <a:t> J-1 or intra-</a:t>
            </a:r>
            <a:r>
              <a:rPr lang="en-US" altLang="it-IT" sz="2400" dirty="0" err="1" smtClean="0"/>
              <a:t>journalier</a:t>
            </a:r>
            <a:r>
              <a:rPr lang="en-US" altLang="it-IT" sz="2400" dirty="0" smtClean="0"/>
              <a:t>) </a:t>
            </a:r>
            <a:r>
              <a:rPr lang="en-US" altLang="it-IT" sz="2400" dirty="0" err="1" smtClean="0"/>
              <a:t>MWh</a:t>
            </a:r>
            <a:endParaRPr lang="en-US" altLang="it-IT" sz="2400" dirty="0" smtClean="0"/>
          </a:p>
          <a:p>
            <a:pPr lvl="1">
              <a:buFontTx/>
              <a:buNone/>
            </a:pPr>
            <a:r>
              <a:rPr lang="en-US" altLang="it-IT" sz="2400" dirty="0" smtClean="0"/>
              <a:t>+ </a:t>
            </a:r>
            <a:r>
              <a:rPr lang="en-US" altLang="it-IT" sz="2400" dirty="0" err="1" smtClean="0"/>
              <a:t>Capacité</a:t>
            </a:r>
            <a:r>
              <a:rPr lang="en-US" altLang="it-IT" sz="2400" dirty="0" smtClean="0"/>
              <a:t> de transport (congestion) MW</a:t>
            </a:r>
          </a:p>
          <a:p>
            <a:pPr lvl="1">
              <a:buFontTx/>
              <a:buNone/>
            </a:pPr>
            <a:r>
              <a:rPr lang="en-US" altLang="it-IT" sz="2400" dirty="0" smtClean="0"/>
              <a:t>+ </a:t>
            </a:r>
            <a:r>
              <a:rPr lang="en-US" altLang="it-IT" sz="2400" dirty="0" err="1" smtClean="0"/>
              <a:t>Réserves</a:t>
            </a:r>
            <a:r>
              <a:rPr lang="en-US" altLang="it-IT" sz="2400" dirty="0" smtClean="0"/>
              <a:t> de puissance MW</a:t>
            </a:r>
          </a:p>
          <a:p>
            <a:pPr lvl="1">
              <a:buFontTx/>
              <a:buNone/>
            </a:pPr>
            <a:r>
              <a:rPr lang="en-US" altLang="it-IT" sz="2400" dirty="0" smtClean="0"/>
              <a:t>+ </a:t>
            </a:r>
            <a:r>
              <a:rPr lang="en-US" altLang="it-IT" sz="2400" dirty="0" err="1" smtClean="0"/>
              <a:t>Equilibrage</a:t>
            </a:r>
            <a:r>
              <a:rPr lang="en-US" altLang="it-IT" sz="2400" dirty="0" smtClean="0"/>
              <a:t> </a:t>
            </a:r>
            <a:r>
              <a:rPr lang="en-US" altLang="it-IT" sz="2400" dirty="0" err="1" smtClean="0"/>
              <a:t>en</a:t>
            </a:r>
            <a:r>
              <a:rPr lang="en-US" altLang="it-IT" sz="2400" dirty="0" smtClean="0"/>
              <a:t> temps </a:t>
            </a:r>
            <a:r>
              <a:rPr lang="en-US" altLang="it-IT" sz="2400" dirty="0" err="1" smtClean="0"/>
              <a:t>réel</a:t>
            </a:r>
            <a:r>
              <a:rPr lang="en-US" altLang="it-IT" sz="2400" dirty="0" smtClean="0"/>
              <a:t> (MW par 5’, 15’, </a:t>
            </a:r>
            <a:r>
              <a:rPr lang="en-US" altLang="it-IT" sz="2400" dirty="0" err="1" smtClean="0"/>
              <a:t>ou</a:t>
            </a:r>
            <a:r>
              <a:rPr lang="en-US" altLang="it-IT" sz="2400" dirty="0" smtClean="0"/>
              <a:t> 30’)</a:t>
            </a:r>
          </a:p>
          <a:p>
            <a:pPr lvl="1">
              <a:buFontTx/>
              <a:buNone/>
            </a:pPr>
            <a:endParaRPr lang="en-US" altLang="it-IT" sz="2400" dirty="0" smtClean="0"/>
          </a:p>
          <a:p>
            <a:pPr lvl="1">
              <a:buFontTx/>
              <a:buNone/>
            </a:pPr>
            <a:endParaRPr lang="en-US" altLang="it-IT" dirty="0" smtClean="0"/>
          </a:p>
        </p:txBody>
      </p:sp>
      <p:sp>
        <p:nvSpPr>
          <p:cNvPr id="1126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lang="fr-FR" altLang="it-IT"/>
          </a:p>
        </p:txBody>
      </p:sp>
      <p:grpSp>
        <p:nvGrpSpPr>
          <p:cNvPr id="11269" name="Group 1"/>
          <p:cNvGrpSpPr>
            <a:grpSpLocks noChangeAspect="1"/>
          </p:cNvGrpSpPr>
          <p:nvPr/>
        </p:nvGrpSpPr>
        <p:grpSpPr bwMode="auto">
          <a:xfrm>
            <a:off x="428625" y="4500563"/>
            <a:ext cx="7778750" cy="1547812"/>
            <a:chOff x="949" y="3024"/>
            <a:chExt cx="8459" cy="1684"/>
          </a:xfrm>
        </p:grpSpPr>
        <p:sp>
          <p:nvSpPr>
            <p:cNvPr id="11271" name="AutoShape 9"/>
            <p:cNvSpPr>
              <a:spLocks noChangeArrowheads="1"/>
            </p:cNvSpPr>
            <p:nvPr/>
          </p:nvSpPr>
          <p:spPr bwMode="auto">
            <a:xfrm>
              <a:off x="5116" y="3624"/>
              <a:ext cx="1668" cy="444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indent="180975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GB" altLang="it-IT" sz="1100" dirty="0" err="1" smtClean="0">
                  <a:cs typeface="Times New Roman" pitchFamily="18" charset="0"/>
                </a:rPr>
                <a:t>Energie</a:t>
              </a:r>
              <a:r>
                <a:rPr lang="en-GB" altLang="it-IT" sz="1100" dirty="0" smtClean="0">
                  <a:cs typeface="Times New Roman" pitchFamily="18" charset="0"/>
                </a:rPr>
                <a:t> </a:t>
              </a:r>
              <a:r>
                <a:rPr lang="en-GB" altLang="it-IT" sz="1100" dirty="0" err="1" smtClean="0">
                  <a:cs typeface="Times New Roman" pitchFamily="18" charset="0"/>
                </a:rPr>
                <a:t>en</a:t>
              </a:r>
              <a:r>
                <a:rPr lang="en-GB" altLang="it-IT" sz="1100" dirty="0" smtClean="0">
                  <a:cs typeface="Times New Roman" pitchFamily="18" charset="0"/>
                </a:rPr>
                <a:t> infra-</a:t>
              </a:r>
              <a:r>
                <a:rPr lang="en-GB" altLang="it-IT" sz="1100" dirty="0" err="1" smtClean="0">
                  <a:cs typeface="Times New Roman" pitchFamily="18" charset="0"/>
                </a:rPr>
                <a:t>journalier</a:t>
              </a:r>
              <a:endParaRPr lang="en-GB" altLang="it-IT" sz="3600" dirty="0"/>
            </a:p>
          </p:txBody>
        </p:sp>
        <p:sp>
          <p:nvSpPr>
            <p:cNvPr id="204808" name="AutoShape 8"/>
            <p:cNvSpPr>
              <a:spLocks noChangeArrowheads="1"/>
            </p:cNvSpPr>
            <p:nvPr/>
          </p:nvSpPr>
          <p:spPr bwMode="auto">
            <a:xfrm>
              <a:off x="6839" y="3623"/>
              <a:ext cx="1669" cy="444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indent="180975" algn="ctr" eaLnBrk="0" hangingPunct="0">
                <a:defRPr/>
              </a:pPr>
              <a:r>
                <a:rPr lang="en-GB" sz="1200" dirty="0" err="1" smtClean="0">
                  <a:ea typeface="Times New Roman" pitchFamily="18" charset="0"/>
                </a:rPr>
                <a:t>Equilibrage</a:t>
              </a:r>
              <a:r>
                <a:rPr lang="en-GB" sz="1200" dirty="0" smtClean="0">
                  <a:ea typeface="Times New Roman" pitchFamily="18" charset="0"/>
                </a:rPr>
                <a:t> </a:t>
              </a:r>
              <a:r>
                <a:rPr lang="en-GB" sz="1200" dirty="0" err="1" smtClean="0">
                  <a:ea typeface="Times New Roman" pitchFamily="18" charset="0"/>
                </a:rPr>
                <a:t>en</a:t>
              </a:r>
              <a:r>
                <a:rPr lang="en-GB" sz="1200" dirty="0" smtClean="0">
                  <a:ea typeface="Times New Roman" pitchFamily="18" charset="0"/>
                </a:rPr>
                <a:t> “temps </a:t>
              </a:r>
              <a:r>
                <a:rPr lang="en-GB" sz="1200" dirty="0" err="1" smtClean="0">
                  <a:ea typeface="Times New Roman" pitchFamily="18" charset="0"/>
                </a:rPr>
                <a:t>réel</a:t>
              </a:r>
              <a:r>
                <a:rPr lang="en-GB" sz="1200" dirty="0" smtClean="0">
                  <a:ea typeface="Times New Roman" pitchFamily="18" charset="0"/>
                </a:rPr>
                <a:t>”</a:t>
              </a:r>
              <a:endParaRPr lang="en-GB" sz="1200" dirty="0"/>
            </a:p>
          </p:txBody>
        </p:sp>
        <p:sp>
          <p:nvSpPr>
            <p:cNvPr id="11273" name="AutoShape 7"/>
            <p:cNvSpPr>
              <a:spLocks noChangeArrowheads="1"/>
            </p:cNvSpPr>
            <p:nvPr/>
          </p:nvSpPr>
          <p:spPr bwMode="auto">
            <a:xfrm>
              <a:off x="1182" y="3024"/>
              <a:ext cx="7326" cy="444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indent="180975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it-IT" sz="1400" dirty="0" smtClean="0">
                  <a:cs typeface="Times New Roman" pitchFamily="18" charset="0"/>
                </a:rPr>
                <a:t>Allocation des </a:t>
              </a:r>
              <a:r>
                <a:rPr lang="en-US" altLang="it-IT" sz="1400" dirty="0" err="1" smtClean="0">
                  <a:cs typeface="Times New Roman" pitchFamily="18" charset="0"/>
                </a:rPr>
                <a:t>capacités</a:t>
              </a:r>
              <a:r>
                <a:rPr lang="en-US" altLang="it-IT" sz="1400" dirty="0" smtClean="0">
                  <a:cs typeface="Times New Roman" pitchFamily="18" charset="0"/>
                </a:rPr>
                <a:t> de transport &amp; </a:t>
              </a:r>
              <a:r>
                <a:rPr lang="en-US" altLang="it-IT" sz="1400" dirty="0" err="1" smtClean="0">
                  <a:cs typeface="Times New Roman" pitchFamily="18" charset="0"/>
                </a:rPr>
                <a:t>gestion</a:t>
              </a:r>
              <a:r>
                <a:rPr lang="en-US" altLang="it-IT" sz="1400" dirty="0" smtClean="0">
                  <a:cs typeface="Times New Roman" pitchFamily="18" charset="0"/>
                </a:rPr>
                <a:t> des congestions</a:t>
              </a:r>
              <a:endParaRPr lang="en-US" altLang="it-IT" sz="1400" dirty="0"/>
            </a:p>
          </p:txBody>
        </p:sp>
        <p:cxnSp>
          <p:nvCxnSpPr>
            <p:cNvPr id="11274" name="AutoShape 6"/>
            <p:cNvCxnSpPr>
              <a:cxnSpLocks noChangeShapeType="1"/>
            </p:cNvCxnSpPr>
            <p:nvPr/>
          </p:nvCxnSpPr>
          <p:spPr bwMode="auto">
            <a:xfrm>
              <a:off x="949" y="4190"/>
              <a:ext cx="8079" cy="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4805" name="AutoShape 5"/>
            <p:cNvSpPr>
              <a:spLocks noChangeArrowheads="1"/>
            </p:cNvSpPr>
            <p:nvPr/>
          </p:nvSpPr>
          <p:spPr bwMode="auto">
            <a:xfrm>
              <a:off x="3395" y="3623"/>
              <a:ext cx="1669" cy="444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indent="180975" algn="ctr" eaLnBrk="0" hangingPunct="0">
                <a:defRPr/>
              </a:pPr>
              <a:r>
                <a:rPr lang="en-GB" sz="1200" dirty="0" err="1" smtClean="0">
                  <a:ea typeface="Times New Roman" pitchFamily="18" charset="0"/>
                </a:rPr>
                <a:t>Energie</a:t>
              </a:r>
              <a:r>
                <a:rPr lang="en-GB" sz="1200" dirty="0" smtClean="0">
                  <a:ea typeface="Times New Roman" pitchFamily="18" charset="0"/>
                </a:rPr>
                <a:t> </a:t>
              </a:r>
              <a:r>
                <a:rPr lang="en-GB" sz="1200" dirty="0" err="1" smtClean="0">
                  <a:ea typeface="Times New Roman" pitchFamily="18" charset="0"/>
                </a:rPr>
                <a:t>en</a:t>
              </a:r>
              <a:r>
                <a:rPr lang="en-GB" sz="1200" dirty="0" smtClean="0">
                  <a:ea typeface="Times New Roman" pitchFamily="18" charset="0"/>
                </a:rPr>
                <a:t> J-1</a:t>
              </a:r>
              <a:endParaRPr lang="en-GB" sz="1200" dirty="0"/>
            </a:p>
          </p:txBody>
        </p:sp>
        <p:sp>
          <p:nvSpPr>
            <p:cNvPr id="11276" name="Text Box 4"/>
            <p:cNvSpPr txBox="1">
              <a:spLocks noChangeArrowheads="1"/>
            </p:cNvSpPr>
            <p:nvPr/>
          </p:nvSpPr>
          <p:spPr bwMode="auto">
            <a:xfrm>
              <a:off x="8236" y="4249"/>
              <a:ext cx="1172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indent="180975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algn="just"/>
              <a:r>
                <a:rPr lang="en-GB" altLang="it-IT" sz="900" dirty="0" smtClean="0">
                  <a:cs typeface="Times New Roman" pitchFamily="18" charset="0"/>
                </a:rPr>
                <a:t>Temps</a:t>
              </a:r>
              <a:endParaRPr lang="en-GB" altLang="it-IT" dirty="0"/>
            </a:p>
          </p:txBody>
        </p:sp>
        <p:sp>
          <p:nvSpPr>
            <p:cNvPr id="11277" name="Text Box 3"/>
            <p:cNvSpPr txBox="1">
              <a:spLocks noChangeArrowheads="1"/>
            </p:cNvSpPr>
            <p:nvPr/>
          </p:nvSpPr>
          <p:spPr bwMode="auto">
            <a:xfrm>
              <a:off x="6998" y="4295"/>
              <a:ext cx="1483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indent="180975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algn="just"/>
              <a:r>
                <a:rPr lang="en-GB" altLang="it-IT" sz="900" dirty="0" smtClean="0">
                  <a:cs typeface="Times New Roman" pitchFamily="18" charset="0"/>
                </a:rPr>
                <a:t>Injections</a:t>
              </a:r>
            </a:p>
            <a:p>
              <a:pPr algn="just"/>
              <a:r>
                <a:rPr lang="en-GB" altLang="it-IT" sz="900" dirty="0" smtClean="0">
                  <a:cs typeface="Times New Roman" pitchFamily="18" charset="0"/>
                </a:rPr>
                <a:t>&amp; </a:t>
              </a:r>
              <a:r>
                <a:rPr lang="en-GB" altLang="it-IT" sz="900" dirty="0" err="1" smtClean="0">
                  <a:cs typeface="Times New Roman" pitchFamily="18" charset="0"/>
                </a:rPr>
                <a:t>soutirages</a:t>
              </a:r>
              <a:endParaRPr lang="en-GB" altLang="it-IT" dirty="0"/>
            </a:p>
          </p:txBody>
        </p:sp>
        <p:sp>
          <p:nvSpPr>
            <p:cNvPr id="11278" name="Oval 2"/>
            <p:cNvSpPr>
              <a:spLocks noChangeArrowheads="1"/>
            </p:cNvSpPr>
            <p:nvPr/>
          </p:nvSpPr>
          <p:spPr bwMode="auto">
            <a:xfrm>
              <a:off x="7619" y="4176"/>
              <a:ext cx="143" cy="14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fr-FR" altLang="it-IT"/>
            </a:p>
          </p:txBody>
        </p:sp>
      </p:grp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642938" y="5051425"/>
            <a:ext cx="1857375" cy="407988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indent="180975" algn="ctr" eaLnBrk="0" hangingPunct="0">
              <a:defRPr/>
            </a:pPr>
            <a:r>
              <a:rPr lang="en-GB" sz="1200" dirty="0" err="1" smtClean="0"/>
              <a:t>Réserves</a:t>
            </a:r>
            <a:r>
              <a:rPr lang="en-GB" sz="1200" dirty="0" smtClean="0"/>
              <a:t> de puissance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99557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424862" cy="3929062"/>
          </a:xfrm>
        </p:spPr>
        <p:txBody>
          <a:bodyPr/>
          <a:lstStyle/>
          <a:p>
            <a:r>
              <a:rPr lang="en-GB" altLang="it-IT" sz="2400" dirty="0" smtClean="0"/>
              <a:t>Options :</a:t>
            </a:r>
          </a:p>
          <a:p>
            <a:pPr marL="692150" lvl="1" indent="-347663"/>
            <a:r>
              <a:rPr lang="en-GB" altLang="it-IT" sz="2400" b="1" dirty="0" smtClean="0"/>
              <a:t>Marché </a:t>
            </a:r>
            <a:r>
              <a:rPr lang="en-GB" altLang="it-IT" sz="2400" b="1" dirty="0" err="1" smtClean="0"/>
              <a:t>Organisé</a:t>
            </a:r>
            <a:r>
              <a:rPr lang="en-GB" altLang="it-IT" sz="2400" b="1" dirty="0" smtClean="0"/>
              <a:t> </a:t>
            </a:r>
            <a:r>
              <a:rPr lang="en-GB" altLang="it-IT" sz="2400" dirty="0" smtClean="0"/>
              <a:t>(Bourse), avec </a:t>
            </a:r>
            <a:r>
              <a:rPr lang="en-GB" altLang="it-IT" sz="2400" i="1" dirty="0" smtClean="0"/>
              <a:t>centralisation</a:t>
            </a:r>
            <a:r>
              <a:rPr lang="en-GB" altLang="it-IT" sz="2400" dirty="0" smtClean="0"/>
              <a:t> du dispatch des </a:t>
            </a:r>
            <a:r>
              <a:rPr lang="en-GB" altLang="it-IT" sz="2400" dirty="0" err="1" smtClean="0"/>
              <a:t>centrales</a:t>
            </a:r>
            <a:r>
              <a:rPr lang="en-GB" altLang="it-IT" sz="2400" dirty="0" smtClean="0"/>
              <a:t> (Pool </a:t>
            </a:r>
            <a:r>
              <a:rPr lang="en-GB" altLang="it-IT" sz="2400" dirty="0" err="1" smtClean="0"/>
              <a:t>centralisé</a:t>
            </a:r>
            <a:r>
              <a:rPr lang="en-GB" altLang="it-IT" sz="2400" dirty="0" smtClean="0"/>
              <a:t>) </a:t>
            </a:r>
            <a:r>
              <a:rPr lang="en-GB" altLang="it-IT" sz="2400" dirty="0" err="1" smtClean="0"/>
              <a:t>ou</a:t>
            </a:r>
            <a:r>
              <a:rPr lang="en-GB" altLang="it-IT" sz="2400" dirty="0" smtClean="0"/>
              <a:t> </a:t>
            </a:r>
            <a:r>
              <a:rPr lang="en-GB" altLang="it-IT" sz="2400" i="1" dirty="0" err="1" smtClean="0"/>
              <a:t>décentralisation</a:t>
            </a:r>
            <a:r>
              <a:rPr lang="en-GB" altLang="it-IT" sz="2400" dirty="0" smtClean="0"/>
              <a:t> </a:t>
            </a:r>
            <a:r>
              <a:rPr lang="en-GB" altLang="it-IT" sz="2400" dirty="0" smtClean="0"/>
              <a:t>du dispatch (Bourse)</a:t>
            </a:r>
          </a:p>
          <a:p>
            <a:pPr marL="692150" lvl="1" indent="-347663"/>
            <a:r>
              <a:rPr lang="en-GB" altLang="it-IT" sz="2400" b="1" dirty="0" smtClean="0"/>
              <a:t>Marché </a:t>
            </a:r>
            <a:r>
              <a:rPr lang="en-GB" altLang="it-IT" sz="2400" b="1" dirty="0" err="1" smtClean="0"/>
              <a:t>libre</a:t>
            </a:r>
            <a:r>
              <a:rPr lang="en-GB" altLang="it-IT" sz="2400" b="1" dirty="0" smtClean="0"/>
              <a:t> </a:t>
            </a:r>
            <a:r>
              <a:rPr lang="en-GB" altLang="it-IT" sz="2400" dirty="0" smtClean="0"/>
              <a:t>(</a:t>
            </a:r>
            <a:r>
              <a:rPr lang="en-GB" altLang="it-IT" sz="2400" dirty="0" err="1" smtClean="0"/>
              <a:t>contrats</a:t>
            </a:r>
            <a:r>
              <a:rPr lang="en-GB" altLang="it-IT" sz="2400" dirty="0" smtClean="0"/>
              <a:t> </a:t>
            </a:r>
            <a:r>
              <a:rPr lang="en-GB" altLang="it-IT" sz="2400" dirty="0" err="1" smtClean="0"/>
              <a:t>bilateraux</a:t>
            </a:r>
            <a:r>
              <a:rPr lang="en-GB" altLang="it-IT" sz="2400" dirty="0" smtClean="0"/>
              <a:t> / courtiers)</a:t>
            </a:r>
          </a:p>
          <a:p>
            <a:r>
              <a:rPr lang="en-GB" altLang="it-IT" sz="2400" dirty="0" err="1" smtClean="0"/>
              <a:t>Différences</a:t>
            </a:r>
            <a:r>
              <a:rPr lang="en-GB" altLang="it-IT" sz="2400" dirty="0" smtClean="0"/>
              <a:t> :</a:t>
            </a:r>
          </a:p>
          <a:p>
            <a:pPr marL="692150" lvl="1" indent="-347663"/>
            <a:r>
              <a:rPr lang="en-GB" altLang="it-IT" sz="2400" dirty="0" err="1" smtClean="0"/>
              <a:t>Accès</a:t>
            </a:r>
            <a:r>
              <a:rPr lang="en-GB" altLang="it-IT" sz="2400" dirty="0" smtClean="0"/>
              <a:t> à </a:t>
            </a:r>
            <a:r>
              <a:rPr lang="en-GB" altLang="it-IT" sz="2400" dirty="0" err="1" smtClean="0"/>
              <a:t>l’information</a:t>
            </a:r>
            <a:r>
              <a:rPr lang="en-GB" altLang="it-IT" sz="2400" dirty="0" smtClean="0"/>
              <a:t> </a:t>
            </a:r>
            <a:r>
              <a:rPr lang="en-GB" altLang="it-IT" sz="2400" dirty="0" err="1" smtClean="0"/>
              <a:t>sur</a:t>
            </a:r>
            <a:r>
              <a:rPr lang="en-GB" altLang="it-IT" sz="2400" dirty="0" smtClean="0"/>
              <a:t> les </a:t>
            </a:r>
            <a:r>
              <a:rPr lang="en-GB" altLang="it-IT" sz="2400" dirty="0" smtClean="0"/>
              <a:t>transactions des </a:t>
            </a:r>
            <a:r>
              <a:rPr lang="en-GB" altLang="it-IT" sz="2400" dirty="0" err="1" smtClean="0"/>
              <a:t>autres</a:t>
            </a:r>
            <a:endParaRPr lang="en-GB" altLang="it-IT" sz="2400" dirty="0" smtClean="0"/>
          </a:p>
          <a:p>
            <a:pPr marL="692150" lvl="1" indent="-347663"/>
            <a:r>
              <a:rPr lang="en-GB" altLang="it-IT" sz="2400" dirty="0" err="1" smtClean="0"/>
              <a:t>Liquidité</a:t>
            </a:r>
            <a:endParaRPr lang="en-GB" altLang="it-IT" sz="2400" dirty="0" smtClean="0"/>
          </a:p>
          <a:p>
            <a:pPr marL="692150" lvl="1" indent="-347663"/>
            <a:r>
              <a:rPr lang="en-GB" altLang="it-IT" sz="2400" dirty="0" err="1" smtClean="0"/>
              <a:t>Probabilité</a:t>
            </a:r>
            <a:r>
              <a:rPr lang="en-GB" altLang="it-IT" sz="2400" dirty="0" smtClean="0"/>
              <a:t>, </a:t>
            </a:r>
            <a:r>
              <a:rPr lang="en-GB" altLang="it-IT" sz="2400" dirty="0" smtClean="0"/>
              <a:t>et </a:t>
            </a:r>
            <a:r>
              <a:rPr lang="en-GB" altLang="it-IT" sz="2400" dirty="0" err="1" smtClean="0"/>
              <a:t>vitesse</a:t>
            </a:r>
            <a:r>
              <a:rPr lang="en-GB" altLang="it-IT" sz="2400" dirty="0" smtClean="0"/>
              <a:t>, </a:t>
            </a:r>
            <a:r>
              <a:rPr lang="en-GB" altLang="it-IT" sz="2400" dirty="0" smtClean="0"/>
              <a:t>de </a:t>
            </a:r>
            <a:r>
              <a:rPr lang="en-GB" altLang="it-IT" sz="2400" dirty="0" err="1" smtClean="0"/>
              <a:t>découverte</a:t>
            </a:r>
            <a:r>
              <a:rPr lang="en-GB" altLang="it-IT" sz="2400" dirty="0" smtClean="0"/>
              <a:t> </a:t>
            </a:r>
            <a:r>
              <a:rPr lang="en-GB" altLang="it-IT" sz="2400" dirty="0" err="1" smtClean="0"/>
              <a:t>d’une</a:t>
            </a:r>
            <a:r>
              <a:rPr lang="en-GB" altLang="it-IT" sz="2400" dirty="0" smtClean="0"/>
              <a:t> </a:t>
            </a:r>
            <a:r>
              <a:rPr lang="en-GB" altLang="it-IT" sz="2400" dirty="0" err="1" smtClean="0"/>
              <a:t>contrepartie</a:t>
            </a:r>
            <a:endParaRPr lang="en-GB" altLang="it-IT" sz="2400" dirty="0" smtClean="0"/>
          </a:p>
          <a:p>
            <a:pPr marL="692150" lvl="1" indent="-347663"/>
            <a:r>
              <a:rPr lang="en-GB" altLang="it-IT" sz="2400" dirty="0" err="1" smtClean="0"/>
              <a:t>Flexibilité</a:t>
            </a:r>
            <a:r>
              <a:rPr lang="en-GB" altLang="it-IT" sz="2400" dirty="0" smtClean="0"/>
              <a:t> des </a:t>
            </a:r>
            <a:r>
              <a:rPr lang="en-GB" altLang="it-IT" sz="2400" dirty="0" err="1" smtClean="0"/>
              <a:t>décisions</a:t>
            </a:r>
            <a:r>
              <a:rPr lang="en-GB" altLang="it-IT" sz="2400" dirty="0" smtClean="0"/>
              <a:t> et individualisation des clauses </a:t>
            </a:r>
            <a:r>
              <a:rPr lang="en-GB" altLang="it-IT" sz="2400" dirty="0" err="1" smtClean="0"/>
              <a:t>d’échange</a:t>
            </a:r>
            <a:endParaRPr lang="en-GB" altLang="it-IT" sz="2400" dirty="0" smtClean="0"/>
          </a:p>
          <a:p>
            <a:endParaRPr lang="en-GB" altLang="it-IT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347864" y="777568"/>
            <a:ext cx="5323453" cy="8969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it-IT" sz="2800" dirty="0" smtClean="0">
                <a:solidFill>
                  <a:srgbClr val="FF6600"/>
                </a:solidFill>
              </a:rPr>
              <a:t>Options du </a:t>
            </a:r>
            <a:r>
              <a:rPr lang="en-US" altLang="it-IT" sz="2800" dirty="0" err="1" smtClean="0">
                <a:solidFill>
                  <a:srgbClr val="FF6600"/>
                </a:solidFill>
              </a:rPr>
              <a:t>marché</a:t>
            </a:r>
            <a:r>
              <a:rPr lang="en-US" altLang="it-IT" sz="2800" dirty="0" smtClean="0">
                <a:solidFill>
                  <a:srgbClr val="FF6600"/>
                </a:solidFill>
              </a:rPr>
              <a:t> </a:t>
            </a:r>
            <a:r>
              <a:rPr lang="en-US" altLang="it-IT" sz="2800" dirty="0" err="1" smtClean="0">
                <a:solidFill>
                  <a:srgbClr val="FF6600"/>
                </a:solidFill>
              </a:rPr>
              <a:t>d’énergie</a:t>
            </a:r>
            <a:r>
              <a:rPr lang="en-US" altLang="it-IT" sz="2800" dirty="0" smtClean="0">
                <a:solidFill>
                  <a:srgbClr val="FF6600"/>
                </a:solidFill>
              </a:rPr>
              <a:t> </a:t>
            </a:r>
            <a:r>
              <a:rPr lang="en-US" altLang="it-IT" sz="2800" dirty="0" err="1" smtClean="0">
                <a:solidFill>
                  <a:srgbClr val="FF6600"/>
                </a:solidFill>
              </a:rPr>
              <a:t>en</a:t>
            </a:r>
            <a:r>
              <a:rPr lang="en-US" altLang="it-IT" sz="2800" dirty="0" smtClean="0">
                <a:solidFill>
                  <a:srgbClr val="FF6600"/>
                </a:solidFill>
              </a:rPr>
              <a:t> J-1</a:t>
            </a:r>
            <a:endParaRPr lang="es-ES" altLang="it-IT" sz="2800" dirty="0" smtClean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53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6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6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6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6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74506"/>
            <a:ext cx="8424862" cy="4657725"/>
          </a:xfrm>
        </p:spPr>
        <p:txBody>
          <a:bodyPr/>
          <a:lstStyle/>
          <a:p>
            <a:pPr>
              <a:defRPr/>
            </a:pPr>
            <a:r>
              <a:rPr lang="en-GB" sz="2400" dirty="0" smtClean="0"/>
              <a:t>Options :</a:t>
            </a:r>
          </a:p>
          <a:p>
            <a:pPr marL="692150" lvl="1" indent="-347663">
              <a:defRPr/>
            </a:pPr>
            <a:r>
              <a:rPr lang="en-GB" sz="2400" b="1" dirty="0" smtClean="0"/>
              <a:t>Marché</a:t>
            </a:r>
            <a:r>
              <a:rPr lang="en-GB" sz="2400" dirty="0" smtClean="0"/>
              <a:t> </a:t>
            </a:r>
            <a:r>
              <a:rPr lang="en-GB" sz="2400" dirty="0" err="1" smtClean="0"/>
              <a:t>d’équilibrage</a:t>
            </a:r>
            <a:r>
              <a:rPr lang="en-GB" sz="2400" dirty="0" smtClean="0"/>
              <a:t> vs. </a:t>
            </a:r>
            <a:r>
              <a:rPr lang="en-GB" sz="2400" b="1" dirty="0" err="1" smtClean="0"/>
              <a:t>Mécanisme</a:t>
            </a:r>
            <a:r>
              <a:rPr lang="en-GB" sz="2400" dirty="0" smtClean="0"/>
              <a:t> </a:t>
            </a:r>
            <a:r>
              <a:rPr lang="en-GB" sz="2400" dirty="0" err="1" smtClean="0"/>
              <a:t>d’équilibrage</a:t>
            </a:r>
            <a:endParaRPr lang="en-GB" sz="2400" dirty="0" smtClean="0"/>
          </a:p>
          <a:p>
            <a:pPr marL="692150" lvl="1" indent="-347663">
              <a:defRPr/>
            </a:pPr>
            <a:r>
              <a:rPr lang="en-GB" sz="2400" dirty="0" smtClean="0"/>
              <a:t>Prix </a:t>
            </a:r>
            <a:r>
              <a:rPr lang="en-GB" sz="2400" i="1" dirty="0" smtClean="0"/>
              <a:t>unique</a:t>
            </a:r>
            <a:r>
              <a:rPr lang="en-GB" sz="2400" dirty="0" smtClean="0"/>
              <a:t> vs </a:t>
            </a:r>
            <a:r>
              <a:rPr lang="en-GB" sz="2400" i="1" dirty="0" smtClean="0"/>
              <a:t>double</a:t>
            </a:r>
            <a:r>
              <a:rPr lang="en-GB" sz="2400" dirty="0" smtClean="0"/>
              <a:t> prix (</a:t>
            </a:r>
            <a:r>
              <a:rPr lang="en-GB" sz="2400" dirty="0" err="1" smtClean="0"/>
              <a:t>pénalités</a:t>
            </a:r>
            <a:r>
              <a:rPr lang="en-GB" sz="2400" dirty="0" smtClean="0"/>
              <a:t> pour </a:t>
            </a:r>
            <a:r>
              <a:rPr lang="en-GB" sz="2400" dirty="0" err="1" smtClean="0"/>
              <a:t>déséquilibre</a:t>
            </a:r>
            <a:r>
              <a:rPr lang="en-GB" sz="2400" dirty="0" smtClean="0"/>
              <a:t> </a:t>
            </a:r>
            <a:r>
              <a:rPr lang="en-GB" sz="2400" dirty="0" err="1" smtClean="0"/>
              <a:t>négatif</a:t>
            </a:r>
            <a:r>
              <a:rPr lang="en-GB" sz="2400" dirty="0" smtClean="0"/>
              <a:t>)</a:t>
            </a:r>
          </a:p>
          <a:p>
            <a:pPr marL="692150" lvl="1" indent="-347663">
              <a:defRPr/>
            </a:pPr>
            <a:endParaRPr lang="en-GB" sz="2400" dirty="0" smtClean="0"/>
          </a:p>
          <a:p>
            <a:pPr>
              <a:defRPr/>
            </a:pPr>
            <a:r>
              <a:rPr lang="en-GB" sz="2400" dirty="0" smtClean="0"/>
              <a:t>Questions:</a:t>
            </a:r>
          </a:p>
          <a:p>
            <a:pPr lvl="1">
              <a:defRPr/>
            </a:pPr>
            <a:r>
              <a:rPr lang="en-GB" sz="2400" dirty="0" err="1" smtClean="0"/>
              <a:t>Sécurité</a:t>
            </a:r>
            <a:r>
              <a:rPr lang="en-GB" sz="2400" dirty="0" smtClean="0"/>
              <a:t> du </a:t>
            </a:r>
            <a:r>
              <a:rPr lang="en-GB" sz="2400" dirty="0" err="1" smtClean="0"/>
              <a:t>système</a:t>
            </a:r>
            <a:r>
              <a:rPr lang="en-GB" sz="2400" dirty="0" smtClean="0"/>
              <a:t> vs. </a:t>
            </a:r>
            <a:r>
              <a:rPr lang="en-GB" sz="2400" dirty="0" err="1" smtClean="0"/>
              <a:t>efficience</a:t>
            </a:r>
            <a:r>
              <a:rPr lang="en-GB" sz="2400" dirty="0" smtClean="0"/>
              <a:t> du </a:t>
            </a:r>
            <a:r>
              <a:rPr lang="en-GB" sz="2400" dirty="0" err="1" smtClean="0"/>
              <a:t>marché</a:t>
            </a:r>
            <a:endParaRPr lang="en-GB" sz="2400" dirty="0" smtClean="0"/>
          </a:p>
          <a:p>
            <a:pPr lvl="1">
              <a:defRPr/>
            </a:pPr>
            <a:r>
              <a:rPr lang="en-GB" sz="2400" dirty="0" err="1" smtClean="0"/>
              <a:t>Equilibrage</a:t>
            </a:r>
            <a:r>
              <a:rPr lang="en-GB" sz="2400" dirty="0" smtClean="0"/>
              <a:t> </a:t>
            </a:r>
            <a:r>
              <a:rPr lang="en-GB" sz="2400" dirty="0" err="1" smtClean="0"/>
              <a:t>centralisé</a:t>
            </a:r>
            <a:r>
              <a:rPr lang="en-GB" sz="2400" dirty="0" smtClean="0"/>
              <a:t> </a:t>
            </a:r>
            <a:r>
              <a:rPr lang="en-GB" sz="2400" dirty="0" err="1" smtClean="0"/>
              <a:t>ou</a:t>
            </a:r>
            <a:r>
              <a:rPr lang="en-GB" sz="2400" dirty="0" smtClean="0"/>
              <a:t> </a:t>
            </a:r>
            <a:r>
              <a:rPr lang="en-GB" sz="2400" dirty="0" err="1" smtClean="0"/>
              <a:t>décentralisé</a:t>
            </a:r>
            <a:endParaRPr lang="en-GB" sz="2400" dirty="0" smtClean="0"/>
          </a:p>
          <a:p>
            <a:pPr lvl="1">
              <a:defRPr/>
            </a:pPr>
            <a:r>
              <a:rPr lang="en-GB" sz="2400" dirty="0" err="1" smtClean="0"/>
              <a:t>Pouvoir</a:t>
            </a:r>
            <a:r>
              <a:rPr lang="en-GB" sz="2400" dirty="0" smtClean="0"/>
              <a:t> de </a:t>
            </a:r>
            <a:r>
              <a:rPr lang="en-GB" sz="2400" dirty="0" err="1" smtClean="0"/>
              <a:t>marché</a:t>
            </a:r>
            <a:endParaRPr lang="en-GB" sz="2400" dirty="0" smtClean="0"/>
          </a:p>
          <a:p>
            <a:pPr lvl="1">
              <a:defRPr/>
            </a:pPr>
            <a:r>
              <a:rPr lang="en-GB" sz="2400" dirty="0" smtClean="0"/>
              <a:t>Allocation des </a:t>
            </a:r>
            <a:r>
              <a:rPr lang="en-GB" sz="2400" dirty="0" err="1" smtClean="0"/>
              <a:t>coûts</a:t>
            </a:r>
            <a:r>
              <a:rPr lang="en-GB" sz="2400" dirty="0" smtClean="0"/>
              <a:t> et </a:t>
            </a:r>
            <a:r>
              <a:rPr lang="en-GB" sz="2400" dirty="0" err="1" smtClean="0"/>
              <a:t>cohérence</a:t>
            </a:r>
            <a:r>
              <a:rPr lang="en-GB" sz="2400" dirty="0" smtClean="0"/>
              <a:t> des </a:t>
            </a:r>
            <a:r>
              <a:rPr lang="en-GB" sz="2400" dirty="0" err="1" smtClean="0"/>
              <a:t>signaux</a:t>
            </a:r>
            <a:r>
              <a:rPr lang="en-GB" sz="2400" dirty="0" smtClean="0"/>
              <a:t> de prix</a:t>
            </a:r>
          </a:p>
          <a:p>
            <a:pPr lvl="1">
              <a:defRPr/>
            </a:pPr>
            <a:r>
              <a:rPr lang="en-GB" sz="2400" dirty="0" err="1" smtClean="0"/>
              <a:t>Distorsions</a:t>
            </a:r>
            <a:r>
              <a:rPr lang="en-GB" sz="2400" dirty="0" smtClean="0"/>
              <a:t> (</a:t>
            </a:r>
            <a:r>
              <a:rPr lang="en-GB" sz="2400" dirty="0" smtClean="0"/>
              <a:t>Nouveaux entrants vs </a:t>
            </a:r>
            <a:r>
              <a:rPr lang="en-GB" sz="2400" dirty="0" err="1" smtClean="0"/>
              <a:t>Opérateur</a:t>
            </a:r>
            <a:r>
              <a:rPr lang="en-GB" sz="2400" dirty="0" smtClean="0"/>
              <a:t> </a:t>
            </a:r>
            <a:r>
              <a:rPr lang="en-GB" sz="2400" dirty="0" err="1" smtClean="0"/>
              <a:t>historique</a:t>
            </a:r>
            <a:r>
              <a:rPr lang="en-GB" sz="2400" dirty="0" smtClean="0"/>
              <a:t>)</a:t>
            </a:r>
            <a:endParaRPr lang="en-GB" sz="24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347864" y="777568"/>
            <a:ext cx="5323453" cy="8969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it-IT" sz="2800" dirty="0" smtClean="0">
                <a:solidFill>
                  <a:srgbClr val="FF6600"/>
                </a:solidFill>
              </a:rPr>
              <a:t>Options </a:t>
            </a:r>
            <a:r>
              <a:rPr lang="en-US" altLang="it-IT" sz="2800" dirty="0" err="1" smtClean="0">
                <a:solidFill>
                  <a:srgbClr val="FF6600"/>
                </a:solidFill>
              </a:rPr>
              <a:t>d’équilibrage</a:t>
            </a:r>
            <a:r>
              <a:rPr lang="en-US" altLang="it-IT" sz="2800" dirty="0" smtClean="0">
                <a:solidFill>
                  <a:srgbClr val="FF6600"/>
                </a:solidFill>
              </a:rPr>
              <a:t> au Jour J</a:t>
            </a:r>
            <a:endParaRPr lang="es-ES" altLang="it-IT" sz="2800" dirty="0" smtClean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59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6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6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6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6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6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6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6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6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6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6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6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6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1908175" y="1628775"/>
            <a:ext cx="6164263" cy="863600"/>
            <a:chOff x="793" y="1571"/>
            <a:chExt cx="4854" cy="680"/>
          </a:xfrm>
        </p:grpSpPr>
        <p:sp>
          <p:nvSpPr>
            <p:cNvPr id="140291" name="AutoShape 3"/>
            <p:cNvSpPr>
              <a:spLocks noChangeAspect="1" noChangeArrowheads="1"/>
            </p:cNvSpPr>
            <p:nvPr/>
          </p:nvSpPr>
          <p:spPr bwMode="auto">
            <a:xfrm>
              <a:off x="793" y="1571"/>
              <a:ext cx="4854" cy="680"/>
            </a:xfrm>
            <a:prstGeom prst="parallelogram">
              <a:avLst>
                <a:gd name="adj" fmla="val 178456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fr-FR" altLang="it-IT"/>
            </a:p>
          </p:txBody>
        </p:sp>
        <p:sp>
          <p:nvSpPr>
            <p:cNvPr id="140292" name="Oval 4"/>
            <p:cNvSpPr>
              <a:spLocks noChangeAspect="1" noChangeArrowheads="1"/>
            </p:cNvSpPr>
            <p:nvPr/>
          </p:nvSpPr>
          <p:spPr bwMode="auto">
            <a:xfrm rot="-239076">
              <a:off x="1566" y="1640"/>
              <a:ext cx="3447" cy="5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fr-FR" altLang="it-IT"/>
            </a:p>
          </p:txBody>
        </p:sp>
        <p:sp>
          <p:nvSpPr>
            <p:cNvPr id="140293" name="Oval 5"/>
            <p:cNvSpPr>
              <a:spLocks noChangeAspect="1" noChangeArrowheads="1"/>
            </p:cNvSpPr>
            <p:nvPr/>
          </p:nvSpPr>
          <p:spPr bwMode="auto">
            <a:xfrm>
              <a:off x="3243" y="1888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fr-FR" altLang="it-IT"/>
            </a:p>
          </p:txBody>
        </p:sp>
      </p:grpSp>
      <p:grpSp>
        <p:nvGrpSpPr>
          <p:cNvPr id="3" name="Group 6"/>
          <p:cNvGrpSpPr>
            <a:grpSpLocks noChangeAspect="1"/>
          </p:cNvGrpSpPr>
          <p:nvPr/>
        </p:nvGrpSpPr>
        <p:grpSpPr bwMode="auto">
          <a:xfrm>
            <a:off x="1908175" y="5013325"/>
            <a:ext cx="6164263" cy="863600"/>
            <a:chOff x="657" y="2432"/>
            <a:chExt cx="4854" cy="680"/>
          </a:xfrm>
        </p:grpSpPr>
        <p:sp>
          <p:nvSpPr>
            <p:cNvPr id="140295" name="AutoShape 7"/>
            <p:cNvSpPr>
              <a:spLocks noChangeAspect="1" noChangeArrowheads="1"/>
            </p:cNvSpPr>
            <p:nvPr/>
          </p:nvSpPr>
          <p:spPr bwMode="auto">
            <a:xfrm>
              <a:off x="657" y="2432"/>
              <a:ext cx="4854" cy="680"/>
            </a:xfrm>
            <a:prstGeom prst="parallelogram">
              <a:avLst>
                <a:gd name="adj" fmla="val 17845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fr-FR" altLang="it-IT"/>
            </a:p>
          </p:txBody>
        </p:sp>
        <p:sp>
          <p:nvSpPr>
            <p:cNvPr id="140296" name="Line 8"/>
            <p:cNvSpPr>
              <a:spLocks noChangeAspect="1" noChangeShapeType="1"/>
            </p:cNvSpPr>
            <p:nvPr/>
          </p:nvSpPr>
          <p:spPr bwMode="auto">
            <a:xfrm flipV="1">
              <a:off x="4150" y="2523"/>
              <a:ext cx="499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it-IT"/>
            </a:p>
          </p:txBody>
        </p:sp>
        <p:sp>
          <p:nvSpPr>
            <p:cNvPr id="140297" name="Line 9"/>
            <p:cNvSpPr>
              <a:spLocks noChangeAspect="1" noChangeShapeType="1"/>
            </p:cNvSpPr>
            <p:nvPr/>
          </p:nvSpPr>
          <p:spPr bwMode="auto">
            <a:xfrm flipV="1">
              <a:off x="4059" y="2659"/>
              <a:ext cx="91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40298" name="Line 10"/>
            <p:cNvSpPr>
              <a:spLocks noChangeAspect="1" noChangeShapeType="1"/>
            </p:cNvSpPr>
            <p:nvPr/>
          </p:nvSpPr>
          <p:spPr bwMode="auto">
            <a:xfrm flipV="1">
              <a:off x="2971" y="2795"/>
              <a:ext cx="68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40299" name="Line 11"/>
            <p:cNvSpPr>
              <a:spLocks noChangeAspect="1" noChangeShapeType="1"/>
            </p:cNvSpPr>
            <p:nvPr/>
          </p:nvSpPr>
          <p:spPr bwMode="auto">
            <a:xfrm flipV="1">
              <a:off x="3651" y="2659"/>
              <a:ext cx="499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it-IT"/>
            </a:p>
          </p:txBody>
        </p:sp>
        <p:sp>
          <p:nvSpPr>
            <p:cNvPr id="140300" name="Line 12"/>
            <p:cNvSpPr>
              <a:spLocks noChangeAspect="1" noChangeShapeType="1"/>
            </p:cNvSpPr>
            <p:nvPr/>
          </p:nvSpPr>
          <p:spPr bwMode="auto">
            <a:xfrm>
              <a:off x="3107" y="2659"/>
              <a:ext cx="544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40301" name="Line 13"/>
            <p:cNvSpPr>
              <a:spLocks noChangeAspect="1" noChangeShapeType="1"/>
            </p:cNvSpPr>
            <p:nvPr/>
          </p:nvSpPr>
          <p:spPr bwMode="auto">
            <a:xfrm>
              <a:off x="3651" y="2795"/>
              <a:ext cx="408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40302" name="Line 14"/>
            <p:cNvSpPr>
              <a:spLocks noChangeAspect="1" noChangeShapeType="1"/>
            </p:cNvSpPr>
            <p:nvPr/>
          </p:nvSpPr>
          <p:spPr bwMode="auto">
            <a:xfrm flipH="1" flipV="1">
              <a:off x="2200" y="2614"/>
              <a:ext cx="91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40303" name="Line 15"/>
            <p:cNvSpPr>
              <a:spLocks noChangeAspect="1" noChangeShapeType="1"/>
            </p:cNvSpPr>
            <p:nvPr/>
          </p:nvSpPr>
          <p:spPr bwMode="auto">
            <a:xfrm flipH="1" flipV="1">
              <a:off x="1292" y="2886"/>
              <a:ext cx="68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40304" name="Line 16"/>
            <p:cNvSpPr>
              <a:spLocks noChangeAspect="1" noChangeShapeType="1"/>
            </p:cNvSpPr>
            <p:nvPr/>
          </p:nvSpPr>
          <p:spPr bwMode="auto">
            <a:xfrm flipH="1" flipV="1">
              <a:off x="1882" y="2750"/>
              <a:ext cx="91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40305" name="Line 17"/>
            <p:cNvSpPr>
              <a:spLocks noChangeAspect="1" noChangeShapeType="1"/>
            </p:cNvSpPr>
            <p:nvPr/>
          </p:nvSpPr>
          <p:spPr bwMode="auto">
            <a:xfrm flipH="1">
              <a:off x="1292" y="2750"/>
              <a:ext cx="589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40306" name="Line 18"/>
            <p:cNvSpPr>
              <a:spLocks noChangeAspect="1" noChangeShapeType="1"/>
            </p:cNvSpPr>
            <p:nvPr/>
          </p:nvSpPr>
          <p:spPr bwMode="auto">
            <a:xfrm flipH="1">
              <a:off x="1882" y="2614"/>
              <a:ext cx="318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40307" name="Line 19"/>
            <p:cNvSpPr>
              <a:spLocks noChangeAspect="1" noChangeShapeType="1"/>
            </p:cNvSpPr>
            <p:nvPr/>
          </p:nvSpPr>
          <p:spPr bwMode="auto">
            <a:xfrm flipV="1">
              <a:off x="4558" y="2523"/>
              <a:ext cx="91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40308" name="Line 20"/>
            <p:cNvSpPr>
              <a:spLocks noChangeAspect="1" noChangeShapeType="1"/>
            </p:cNvSpPr>
            <p:nvPr/>
          </p:nvSpPr>
          <p:spPr bwMode="auto">
            <a:xfrm>
              <a:off x="2200" y="2614"/>
              <a:ext cx="907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40309" name="Line 21"/>
            <p:cNvSpPr>
              <a:spLocks noChangeAspect="1" noChangeShapeType="1"/>
            </p:cNvSpPr>
            <p:nvPr/>
          </p:nvSpPr>
          <p:spPr bwMode="auto">
            <a:xfrm flipV="1">
              <a:off x="4059" y="2840"/>
              <a:ext cx="499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40310" name="Line 22"/>
            <p:cNvSpPr>
              <a:spLocks noChangeAspect="1" noChangeShapeType="1"/>
            </p:cNvSpPr>
            <p:nvPr/>
          </p:nvSpPr>
          <p:spPr bwMode="auto">
            <a:xfrm>
              <a:off x="4150" y="2659"/>
              <a:ext cx="408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40311" name="Line 23"/>
            <p:cNvSpPr>
              <a:spLocks noChangeAspect="1" noChangeShapeType="1"/>
            </p:cNvSpPr>
            <p:nvPr/>
          </p:nvSpPr>
          <p:spPr bwMode="auto">
            <a:xfrm flipV="1">
              <a:off x="1973" y="2886"/>
              <a:ext cx="317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40312" name="Line 24"/>
            <p:cNvSpPr>
              <a:spLocks noChangeAspect="1" noChangeShapeType="1"/>
            </p:cNvSpPr>
            <p:nvPr/>
          </p:nvSpPr>
          <p:spPr bwMode="auto">
            <a:xfrm>
              <a:off x="2290" y="2886"/>
              <a:ext cx="681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1908175" y="3502025"/>
            <a:ext cx="6164263" cy="863600"/>
            <a:chOff x="1174" y="2160"/>
            <a:chExt cx="3883" cy="544"/>
          </a:xfrm>
        </p:grpSpPr>
        <p:sp>
          <p:nvSpPr>
            <p:cNvPr id="140314" name="AutoShape 26"/>
            <p:cNvSpPr>
              <a:spLocks noChangeAspect="1" noChangeArrowheads="1"/>
            </p:cNvSpPr>
            <p:nvPr/>
          </p:nvSpPr>
          <p:spPr bwMode="auto">
            <a:xfrm>
              <a:off x="1174" y="2160"/>
              <a:ext cx="3883" cy="544"/>
            </a:xfrm>
            <a:prstGeom prst="parallelogram">
              <a:avLst>
                <a:gd name="adj" fmla="val 17844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fr-FR" altLang="it-IT"/>
            </a:p>
          </p:txBody>
        </p:sp>
        <p:sp>
          <p:nvSpPr>
            <p:cNvPr id="140315" name="Oval 27"/>
            <p:cNvSpPr>
              <a:spLocks noChangeArrowheads="1"/>
            </p:cNvSpPr>
            <p:nvPr/>
          </p:nvSpPr>
          <p:spPr bwMode="auto">
            <a:xfrm rot="-1358317">
              <a:off x="2971" y="2296"/>
              <a:ext cx="272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fr-FR" altLang="it-IT"/>
            </a:p>
          </p:txBody>
        </p:sp>
        <p:sp>
          <p:nvSpPr>
            <p:cNvPr id="140316" name="Oval 28"/>
            <p:cNvSpPr>
              <a:spLocks noChangeArrowheads="1"/>
            </p:cNvSpPr>
            <p:nvPr/>
          </p:nvSpPr>
          <p:spPr bwMode="auto">
            <a:xfrm rot="-1358317">
              <a:off x="3754" y="2496"/>
              <a:ext cx="272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fr-FR" altLang="it-IT"/>
            </a:p>
          </p:txBody>
        </p:sp>
        <p:sp>
          <p:nvSpPr>
            <p:cNvPr id="140317" name="Oval 29"/>
            <p:cNvSpPr>
              <a:spLocks noChangeArrowheads="1"/>
            </p:cNvSpPr>
            <p:nvPr/>
          </p:nvSpPr>
          <p:spPr bwMode="auto">
            <a:xfrm rot="-1358317">
              <a:off x="4213" y="2181"/>
              <a:ext cx="272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fr-FR" altLang="it-IT"/>
            </a:p>
          </p:txBody>
        </p:sp>
        <p:sp>
          <p:nvSpPr>
            <p:cNvPr id="140318" name="Oval 30"/>
            <p:cNvSpPr>
              <a:spLocks noChangeArrowheads="1"/>
            </p:cNvSpPr>
            <p:nvPr/>
          </p:nvSpPr>
          <p:spPr bwMode="auto">
            <a:xfrm rot="-1358317">
              <a:off x="4147" y="2426"/>
              <a:ext cx="272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fr-FR" altLang="it-IT"/>
            </a:p>
          </p:txBody>
        </p:sp>
        <p:sp>
          <p:nvSpPr>
            <p:cNvPr id="140319" name="Oval 31"/>
            <p:cNvSpPr>
              <a:spLocks noChangeArrowheads="1"/>
            </p:cNvSpPr>
            <p:nvPr/>
          </p:nvSpPr>
          <p:spPr bwMode="auto">
            <a:xfrm rot="-1358317">
              <a:off x="2880" y="2478"/>
              <a:ext cx="272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fr-FR" altLang="it-IT"/>
            </a:p>
          </p:txBody>
        </p:sp>
        <p:sp>
          <p:nvSpPr>
            <p:cNvPr id="140320" name="Oval 32"/>
            <p:cNvSpPr>
              <a:spLocks noChangeArrowheads="1"/>
            </p:cNvSpPr>
            <p:nvPr/>
          </p:nvSpPr>
          <p:spPr bwMode="auto">
            <a:xfrm rot="-1358317">
              <a:off x="3833" y="2269"/>
              <a:ext cx="272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fr-FR" altLang="it-IT"/>
            </a:p>
          </p:txBody>
        </p:sp>
        <p:sp>
          <p:nvSpPr>
            <p:cNvPr id="140321" name="Oval 33"/>
            <p:cNvSpPr>
              <a:spLocks noChangeArrowheads="1"/>
            </p:cNvSpPr>
            <p:nvPr/>
          </p:nvSpPr>
          <p:spPr bwMode="auto">
            <a:xfrm rot="-1358317">
              <a:off x="3427" y="2381"/>
              <a:ext cx="272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fr-FR" altLang="it-IT"/>
            </a:p>
          </p:txBody>
        </p:sp>
        <p:sp>
          <p:nvSpPr>
            <p:cNvPr id="140322" name="Oval 34"/>
            <p:cNvSpPr>
              <a:spLocks noChangeArrowheads="1"/>
            </p:cNvSpPr>
            <p:nvPr/>
          </p:nvSpPr>
          <p:spPr bwMode="auto">
            <a:xfrm rot="-1358317">
              <a:off x="2018" y="2341"/>
              <a:ext cx="272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fr-FR" altLang="it-IT"/>
            </a:p>
          </p:txBody>
        </p:sp>
        <p:sp>
          <p:nvSpPr>
            <p:cNvPr id="140323" name="Oval 35"/>
            <p:cNvSpPr>
              <a:spLocks noChangeArrowheads="1"/>
            </p:cNvSpPr>
            <p:nvPr/>
          </p:nvSpPr>
          <p:spPr bwMode="auto">
            <a:xfrm rot="-1358317">
              <a:off x="1559" y="2454"/>
              <a:ext cx="272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fr-FR" altLang="it-IT"/>
            </a:p>
          </p:txBody>
        </p:sp>
        <p:sp>
          <p:nvSpPr>
            <p:cNvPr id="140324" name="Oval 36"/>
            <p:cNvSpPr>
              <a:spLocks noChangeArrowheads="1"/>
            </p:cNvSpPr>
            <p:nvPr/>
          </p:nvSpPr>
          <p:spPr bwMode="auto">
            <a:xfrm rot="-1358317">
              <a:off x="2363" y="2444"/>
              <a:ext cx="272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fr-FR" altLang="it-IT"/>
            </a:p>
          </p:txBody>
        </p:sp>
        <p:sp>
          <p:nvSpPr>
            <p:cNvPr id="140325" name="Oval 37"/>
            <p:cNvSpPr>
              <a:spLocks noChangeArrowheads="1"/>
            </p:cNvSpPr>
            <p:nvPr/>
          </p:nvSpPr>
          <p:spPr bwMode="auto">
            <a:xfrm rot="-1358317">
              <a:off x="2091" y="2547"/>
              <a:ext cx="272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fr-FR" altLang="it-IT"/>
            </a:p>
          </p:txBody>
        </p:sp>
        <p:sp>
          <p:nvSpPr>
            <p:cNvPr id="140326" name="Oval 38"/>
            <p:cNvSpPr>
              <a:spLocks noChangeArrowheads="1"/>
            </p:cNvSpPr>
            <p:nvPr/>
          </p:nvSpPr>
          <p:spPr bwMode="auto">
            <a:xfrm rot="-1358317">
              <a:off x="2287" y="2233"/>
              <a:ext cx="272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fr-FR" altLang="it-IT"/>
            </a:p>
          </p:txBody>
        </p:sp>
        <p:sp>
          <p:nvSpPr>
            <p:cNvPr id="140327" name="Line 39"/>
            <p:cNvSpPr>
              <a:spLocks noChangeAspect="1" noChangeShapeType="1"/>
            </p:cNvSpPr>
            <p:nvPr/>
          </p:nvSpPr>
          <p:spPr bwMode="auto">
            <a:xfrm flipV="1">
              <a:off x="3968" y="2233"/>
              <a:ext cx="399" cy="1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it-IT"/>
            </a:p>
          </p:txBody>
        </p:sp>
        <p:sp>
          <p:nvSpPr>
            <p:cNvPr id="140328" name="Line 40"/>
            <p:cNvSpPr>
              <a:spLocks noChangeAspect="1" noChangeShapeType="1"/>
            </p:cNvSpPr>
            <p:nvPr/>
          </p:nvSpPr>
          <p:spPr bwMode="auto">
            <a:xfrm flipV="1">
              <a:off x="3895" y="2342"/>
              <a:ext cx="73" cy="2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40329" name="Line 41"/>
            <p:cNvSpPr>
              <a:spLocks noChangeAspect="1" noChangeShapeType="1"/>
            </p:cNvSpPr>
            <p:nvPr/>
          </p:nvSpPr>
          <p:spPr bwMode="auto">
            <a:xfrm flipV="1">
              <a:off x="3025" y="2450"/>
              <a:ext cx="545" cy="1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40330" name="Line 42"/>
            <p:cNvSpPr>
              <a:spLocks noChangeAspect="1" noChangeShapeType="1"/>
            </p:cNvSpPr>
            <p:nvPr/>
          </p:nvSpPr>
          <p:spPr bwMode="auto">
            <a:xfrm flipV="1">
              <a:off x="3569" y="2342"/>
              <a:ext cx="399" cy="1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it-IT"/>
            </a:p>
          </p:txBody>
        </p:sp>
        <p:sp>
          <p:nvSpPr>
            <p:cNvPr id="140331" name="Line 43"/>
            <p:cNvSpPr>
              <a:spLocks noChangeAspect="1" noChangeShapeType="1"/>
            </p:cNvSpPr>
            <p:nvPr/>
          </p:nvSpPr>
          <p:spPr bwMode="auto">
            <a:xfrm>
              <a:off x="3134" y="2342"/>
              <a:ext cx="435" cy="1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40332" name="Line 44"/>
            <p:cNvSpPr>
              <a:spLocks noChangeAspect="1" noChangeShapeType="1"/>
            </p:cNvSpPr>
            <p:nvPr/>
          </p:nvSpPr>
          <p:spPr bwMode="auto">
            <a:xfrm>
              <a:off x="3569" y="2450"/>
              <a:ext cx="326" cy="1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40333" name="Line 45"/>
            <p:cNvSpPr>
              <a:spLocks noChangeAspect="1" noChangeShapeType="1"/>
            </p:cNvSpPr>
            <p:nvPr/>
          </p:nvSpPr>
          <p:spPr bwMode="auto">
            <a:xfrm flipH="1" flipV="1">
              <a:off x="2408" y="2306"/>
              <a:ext cx="73" cy="2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40334" name="Line 46"/>
            <p:cNvSpPr>
              <a:spLocks noChangeAspect="1" noChangeShapeType="1"/>
            </p:cNvSpPr>
            <p:nvPr/>
          </p:nvSpPr>
          <p:spPr bwMode="auto">
            <a:xfrm flipH="1" flipV="1">
              <a:off x="1682" y="2523"/>
              <a:ext cx="545" cy="1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40335" name="Line 47"/>
            <p:cNvSpPr>
              <a:spLocks noChangeAspect="1" noChangeShapeType="1"/>
            </p:cNvSpPr>
            <p:nvPr/>
          </p:nvSpPr>
          <p:spPr bwMode="auto">
            <a:xfrm flipH="1" flipV="1">
              <a:off x="2154" y="2414"/>
              <a:ext cx="73" cy="2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40336" name="Line 48"/>
            <p:cNvSpPr>
              <a:spLocks noChangeAspect="1" noChangeShapeType="1"/>
            </p:cNvSpPr>
            <p:nvPr/>
          </p:nvSpPr>
          <p:spPr bwMode="auto">
            <a:xfrm flipH="1">
              <a:off x="1682" y="2414"/>
              <a:ext cx="471" cy="1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40337" name="Line 49"/>
            <p:cNvSpPr>
              <a:spLocks noChangeAspect="1" noChangeShapeType="1"/>
            </p:cNvSpPr>
            <p:nvPr/>
          </p:nvSpPr>
          <p:spPr bwMode="auto">
            <a:xfrm flipH="1">
              <a:off x="2154" y="2306"/>
              <a:ext cx="254" cy="1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40338" name="Line 50"/>
            <p:cNvSpPr>
              <a:spLocks noChangeAspect="1" noChangeShapeType="1"/>
            </p:cNvSpPr>
            <p:nvPr/>
          </p:nvSpPr>
          <p:spPr bwMode="auto">
            <a:xfrm flipV="1">
              <a:off x="4295" y="2233"/>
              <a:ext cx="72" cy="2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40339" name="Line 51"/>
            <p:cNvSpPr>
              <a:spLocks noChangeAspect="1" noChangeShapeType="1"/>
            </p:cNvSpPr>
            <p:nvPr/>
          </p:nvSpPr>
          <p:spPr bwMode="auto">
            <a:xfrm>
              <a:off x="2408" y="2306"/>
              <a:ext cx="726" cy="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40340" name="Line 52"/>
            <p:cNvSpPr>
              <a:spLocks noChangeAspect="1" noChangeShapeType="1"/>
            </p:cNvSpPr>
            <p:nvPr/>
          </p:nvSpPr>
          <p:spPr bwMode="auto">
            <a:xfrm flipV="1">
              <a:off x="3895" y="2486"/>
              <a:ext cx="400" cy="7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40341" name="Line 53"/>
            <p:cNvSpPr>
              <a:spLocks noChangeAspect="1" noChangeShapeType="1"/>
            </p:cNvSpPr>
            <p:nvPr/>
          </p:nvSpPr>
          <p:spPr bwMode="auto">
            <a:xfrm>
              <a:off x="3968" y="2342"/>
              <a:ext cx="327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40342" name="Line 54"/>
            <p:cNvSpPr>
              <a:spLocks noChangeAspect="1" noChangeShapeType="1"/>
            </p:cNvSpPr>
            <p:nvPr/>
          </p:nvSpPr>
          <p:spPr bwMode="auto">
            <a:xfrm flipV="1">
              <a:off x="2227" y="2523"/>
              <a:ext cx="253" cy="1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40343" name="Line 55"/>
            <p:cNvSpPr>
              <a:spLocks noChangeAspect="1" noChangeShapeType="1"/>
            </p:cNvSpPr>
            <p:nvPr/>
          </p:nvSpPr>
          <p:spPr bwMode="auto">
            <a:xfrm>
              <a:off x="2480" y="2523"/>
              <a:ext cx="545" cy="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1908175" y="2565400"/>
            <a:ext cx="6164263" cy="863600"/>
            <a:chOff x="1174" y="1525"/>
            <a:chExt cx="3883" cy="544"/>
          </a:xfrm>
        </p:grpSpPr>
        <p:sp>
          <p:nvSpPr>
            <p:cNvPr id="140345" name="AutoShape 57"/>
            <p:cNvSpPr>
              <a:spLocks noChangeAspect="1" noChangeArrowheads="1"/>
            </p:cNvSpPr>
            <p:nvPr/>
          </p:nvSpPr>
          <p:spPr bwMode="auto">
            <a:xfrm>
              <a:off x="1174" y="1525"/>
              <a:ext cx="3883" cy="544"/>
            </a:xfrm>
            <a:prstGeom prst="parallelogram">
              <a:avLst>
                <a:gd name="adj" fmla="val 17844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fr-FR" altLang="it-IT"/>
            </a:p>
          </p:txBody>
        </p:sp>
        <p:sp>
          <p:nvSpPr>
            <p:cNvPr id="140346" name="Oval 58"/>
            <p:cNvSpPr>
              <a:spLocks noChangeAspect="1" noChangeArrowheads="1"/>
            </p:cNvSpPr>
            <p:nvPr/>
          </p:nvSpPr>
          <p:spPr bwMode="auto">
            <a:xfrm rot="-1162412">
              <a:off x="1997" y="1633"/>
              <a:ext cx="859" cy="2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fr-FR" altLang="it-IT"/>
            </a:p>
          </p:txBody>
        </p:sp>
        <p:sp>
          <p:nvSpPr>
            <p:cNvPr id="140347" name="Oval 59"/>
            <p:cNvSpPr>
              <a:spLocks noChangeAspect="1" noChangeArrowheads="1"/>
            </p:cNvSpPr>
            <p:nvPr/>
          </p:nvSpPr>
          <p:spPr bwMode="auto">
            <a:xfrm rot="-1162412">
              <a:off x="3460" y="1633"/>
              <a:ext cx="859" cy="2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fr-FR" altLang="it-IT"/>
            </a:p>
          </p:txBody>
        </p:sp>
        <p:sp>
          <p:nvSpPr>
            <p:cNvPr id="140348" name="Line 60"/>
            <p:cNvSpPr>
              <a:spLocks noChangeAspect="1" noChangeShapeType="1"/>
            </p:cNvSpPr>
            <p:nvPr/>
          </p:nvSpPr>
          <p:spPr bwMode="auto">
            <a:xfrm>
              <a:off x="2480" y="1779"/>
              <a:ext cx="134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</p:grpSp>
      <p:sp>
        <p:nvSpPr>
          <p:cNvPr id="292925" name="Rectangle 61"/>
          <p:cNvSpPr>
            <a:spLocks noChangeArrowheads="1"/>
          </p:cNvSpPr>
          <p:nvPr/>
        </p:nvSpPr>
        <p:spPr bwMode="auto">
          <a:xfrm rot="-5400000">
            <a:off x="618332" y="4922470"/>
            <a:ext cx="1655762" cy="83099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it-IT" sz="1600" b="1" dirty="0" err="1" smtClean="0">
                <a:solidFill>
                  <a:schemeClr val="hlink"/>
                </a:solidFill>
                <a:latin typeface="Futura Lt BT" pitchFamily="34" charset="0"/>
              </a:rPr>
              <a:t>Réseau</a:t>
            </a:r>
            <a:r>
              <a:rPr lang="en-GB" altLang="it-IT" sz="1600" b="1" dirty="0" smtClean="0">
                <a:solidFill>
                  <a:schemeClr val="hlink"/>
                </a:solidFill>
                <a:latin typeface="Futura Lt BT" pitchFamily="34" charset="0"/>
              </a:rPr>
              <a:t> physique Transport</a:t>
            </a:r>
            <a:endParaRPr lang="en-GB" altLang="it-IT" sz="1600" b="1" dirty="0">
              <a:solidFill>
                <a:schemeClr val="hlink"/>
              </a:solidFill>
              <a:latin typeface="Futura Lt BT" pitchFamily="34" charset="0"/>
            </a:endParaRPr>
          </a:p>
        </p:txBody>
      </p:sp>
      <p:sp>
        <p:nvSpPr>
          <p:cNvPr id="292926" name="Rectangle 62"/>
          <p:cNvSpPr>
            <a:spLocks noChangeArrowheads="1"/>
          </p:cNvSpPr>
          <p:nvPr/>
        </p:nvSpPr>
        <p:spPr bwMode="auto">
          <a:xfrm rot="-5400000">
            <a:off x="151607" y="2861469"/>
            <a:ext cx="2662237" cy="3397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it-IT" sz="1600" b="1" dirty="0" err="1" smtClean="0">
                <a:solidFill>
                  <a:schemeClr val="hlink"/>
                </a:solidFill>
                <a:latin typeface="Futura Lt BT" pitchFamily="34" charset="0"/>
              </a:rPr>
              <a:t>Modèle</a:t>
            </a:r>
            <a:r>
              <a:rPr lang="en-GB" altLang="it-IT" sz="1600" b="1" dirty="0" smtClean="0">
                <a:solidFill>
                  <a:schemeClr val="hlink"/>
                </a:solidFill>
                <a:latin typeface="Futura Lt BT" pitchFamily="34" charset="0"/>
              </a:rPr>
              <a:t> </a:t>
            </a:r>
            <a:r>
              <a:rPr lang="en-GB" altLang="it-IT" sz="1600" b="1" dirty="0" err="1" smtClean="0">
                <a:solidFill>
                  <a:schemeClr val="hlink"/>
                </a:solidFill>
                <a:latin typeface="Futura Lt BT" pitchFamily="34" charset="0"/>
              </a:rPr>
              <a:t>économique</a:t>
            </a:r>
            <a:endParaRPr lang="en-GB" altLang="it-IT" sz="1600" b="1" dirty="0">
              <a:solidFill>
                <a:schemeClr val="hlink"/>
              </a:solidFill>
              <a:latin typeface="Futura Lt BT" pitchFamily="34" charset="0"/>
            </a:endParaRPr>
          </a:p>
        </p:txBody>
      </p:sp>
      <p:sp>
        <p:nvSpPr>
          <p:cNvPr id="292927" name="Rectangle 63"/>
          <p:cNvSpPr>
            <a:spLocks noChangeArrowheads="1"/>
          </p:cNvSpPr>
          <p:nvPr/>
        </p:nvSpPr>
        <p:spPr bwMode="auto">
          <a:xfrm rot="-5400000">
            <a:off x="-96043" y="5076359"/>
            <a:ext cx="1655762" cy="52322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it-IT" sz="1400" b="1" dirty="0" smtClean="0">
                <a:solidFill>
                  <a:srgbClr val="800080"/>
                </a:solidFill>
                <a:latin typeface="Futura Lt BT" pitchFamily="34" charset="0"/>
              </a:rPr>
              <a:t>Flux </a:t>
            </a:r>
            <a:r>
              <a:rPr lang="en-GB" altLang="it-IT" sz="1400" b="1" dirty="0" err="1" smtClean="0">
                <a:solidFill>
                  <a:srgbClr val="800080"/>
                </a:solidFill>
                <a:latin typeface="Futura Lt BT" pitchFamily="34" charset="0"/>
              </a:rPr>
              <a:t>réels</a:t>
            </a:r>
            <a:r>
              <a:rPr lang="en-GB" altLang="it-IT" sz="1400" b="1" dirty="0" smtClean="0">
                <a:solidFill>
                  <a:srgbClr val="800080"/>
                </a:solidFill>
                <a:latin typeface="Futura Lt BT" pitchFamily="34" charset="0"/>
              </a:rPr>
              <a:t> du </a:t>
            </a:r>
            <a:r>
              <a:rPr lang="en-GB" altLang="it-IT" sz="1400" b="1" dirty="0" err="1" smtClean="0">
                <a:solidFill>
                  <a:srgbClr val="800080"/>
                </a:solidFill>
                <a:latin typeface="Futura Lt BT" pitchFamily="34" charset="0"/>
              </a:rPr>
              <a:t>système</a:t>
            </a:r>
            <a:endParaRPr lang="en-GB" altLang="it-IT" sz="1400" b="1" dirty="0">
              <a:solidFill>
                <a:srgbClr val="800080"/>
              </a:solidFill>
              <a:latin typeface="Futura Lt BT" pitchFamily="34" charset="0"/>
            </a:endParaRPr>
          </a:p>
        </p:txBody>
      </p:sp>
      <p:sp>
        <p:nvSpPr>
          <p:cNvPr id="292928" name="Rectangle 64"/>
          <p:cNvSpPr>
            <a:spLocks noChangeArrowheads="1"/>
          </p:cNvSpPr>
          <p:nvPr/>
        </p:nvSpPr>
        <p:spPr bwMode="auto">
          <a:xfrm rot="-5400000">
            <a:off x="-636587" y="2843311"/>
            <a:ext cx="2736850" cy="30777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it-IT" sz="1400" b="1" dirty="0" smtClean="0">
                <a:solidFill>
                  <a:srgbClr val="800080"/>
                </a:solidFill>
                <a:latin typeface="Futura Lt BT" pitchFamily="34" charset="0"/>
              </a:rPr>
              <a:t>Design de </a:t>
            </a:r>
            <a:r>
              <a:rPr lang="en-GB" altLang="it-IT" sz="1400" b="1" dirty="0" err="1" smtClean="0">
                <a:solidFill>
                  <a:srgbClr val="800080"/>
                </a:solidFill>
                <a:latin typeface="Futura Lt BT" pitchFamily="34" charset="0"/>
              </a:rPr>
              <a:t>marché</a:t>
            </a:r>
            <a:endParaRPr lang="en-GB" altLang="it-IT" sz="1400" b="1" dirty="0">
              <a:solidFill>
                <a:srgbClr val="800080"/>
              </a:solidFill>
              <a:latin typeface="Futura Lt BT" pitchFamily="34" charset="0"/>
            </a:endParaRPr>
          </a:p>
        </p:txBody>
      </p:sp>
      <p:sp>
        <p:nvSpPr>
          <p:cNvPr id="140353" name="Line 65"/>
          <p:cNvSpPr>
            <a:spLocks noChangeShapeType="1"/>
          </p:cNvSpPr>
          <p:nvPr/>
        </p:nvSpPr>
        <p:spPr bwMode="auto">
          <a:xfrm>
            <a:off x="323850" y="4437063"/>
            <a:ext cx="8496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292930" name="Rectangle 66"/>
          <p:cNvSpPr>
            <a:spLocks noChangeArrowheads="1"/>
          </p:cNvSpPr>
          <p:nvPr/>
        </p:nvSpPr>
        <p:spPr bwMode="auto">
          <a:xfrm>
            <a:off x="7092950" y="3532436"/>
            <a:ext cx="1727200" cy="76944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GB" sz="1400" b="1" dirty="0" smtClean="0">
                <a:solidFill>
                  <a:srgbClr val="800080"/>
                </a:solidFill>
                <a:latin typeface="Futura Lt BT" pitchFamily="34" charset="0"/>
              </a:rPr>
              <a:t>Internalisation de </a:t>
            </a:r>
            <a:r>
              <a:rPr lang="en-GB" sz="1400" b="1" dirty="0" err="1" smtClean="0">
                <a:solidFill>
                  <a:srgbClr val="800080"/>
                </a:solidFill>
                <a:latin typeface="Futura Lt BT" pitchFamily="34" charset="0"/>
              </a:rPr>
              <a:t>tous</a:t>
            </a:r>
            <a:r>
              <a:rPr lang="en-GB" sz="1400" b="1" dirty="0" smtClean="0">
                <a:solidFill>
                  <a:srgbClr val="800080"/>
                </a:solidFill>
                <a:latin typeface="Futura Lt BT" pitchFamily="34" charset="0"/>
              </a:rPr>
              <a:t> les </a:t>
            </a:r>
            <a:r>
              <a:rPr lang="en-GB" sz="1400" b="1" dirty="0" err="1" smtClean="0">
                <a:solidFill>
                  <a:srgbClr val="800080"/>
                </a:solidFill>
                <a:latin typeface="Futura Lt BT" pitchFamily="34" charset="0"/>
              </a:rPr>
              <a:t>effets</a:t>
            </a:r>
            <a:r>
              <a:rPr lang="en-GB" sz="1400" b="1" dirty="0" smtClean="0">
                <a:solidFill>
                  <a:srgbClr val="800080"/>
                </a:solidFill>
                <a:latin typeface="Futura Lt BT" pitchFamily="34" charset="0"/>
              </a:rPr>
              <a:t> de </a:t>
            </a:r>
            <a:r>
              <a:rPr lang="en-GB" sz="1400" b="1" dirty="0" err="1" smtClean="0">
                <a:solidFill>
                  <a:srgbClr val="800080"/>
                </a:solidFill>
                <a:latin typeface="Futura Lt BT" pitchFamily="34" charset="0"/>
              </a:rPr>
              <a:t>réseau</a:t>
            </a:r>
            <a:r>
              <a:rPr lang="en-GB" sz="1400" b="1" dirty="0" smtClean="0">
                <a:solidFill>
                  <a:srgbClr val="800080"/>
                </a:solidFill>
                <a:latin typeface="Futura Lt BT" pitchFamily="34" charset="0"/>
              </a:rPr>
              <a:t> </a:t>
            </a:r>
            <a:r>
              <a:rPr lang="en-GB" sz="16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Lt BT" pitchFamily="34" charset="0"/>
              </a:rPr>
              <a:t>(</a:t>
            </a:r>
            <a:r>
              <a:rPr lang="en-GB" sz="16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Lt BT" pitchFamily="34" charset="0"/>
              </a:rPr>
              <a:t>nodal</a:t>
            </a:r>
            <a:r>
              <a:rPr lang="en-GB" sz="1600" b="1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Lt BT" pitchFamily="34" charset="0"/>
              </a:rPr>
              <a:t>)</a:t>
            </a:r>
          </a:p>
        </p:txBody>
      </p:sp>
      <p:sp>
        <p:nvSpPr>
          <p:cNvPr id="292931" name="Rectangle 67"/>
          <p:cNvSpPr>
            <a:spLocks noChangeArrowheads="1"/>
          </p:cNvSpPr>
          <p:nvPr/>
        </p:nvSpPr>
        <p:spPr bwMode="auto">
          <a:xfrm>
            <a:off x="6948488" y="2599780"/>
            <a:ext cx="1871662" cy="76944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GB" sz="1400" b="1" dirty="0" smtClean="0">
                <a:solidFill>
                  <a:srgbClr val="800080"/>
                </a:solidFill>
                <a:latin typeface="Futura Lt BT" pitchFamily="34" charset="0"/>
              </a:rPr>
              <a:t>Internalisation </a:t>
            </a:r>
            <a:r>
              <a:rPr lang="en-GB" sz="1400" b="1" dirty="0" err="1" smtClean="0">
                <a:solidFill>
                  <a:srgbClr val="800080"/>
                </a:solidFill>
                <a:latin typeface="Futura Lt BT" pitchFamily="34" charset="0"/>
              </a:rPr>
              <a:t>d’effets</a:t>
            </a:r>
            <a:r>
              <a:rPr lang="en-GB" sz="1400" b="1" dirty="0" smtClean="0">
                <a:solidFill>
                  <a:srgbClr val="800080"/>
                </a:solidFill>
                <a:latin typeface="Futura Lt BT" pitchFamily="34" charset="0"/>
              </a:rPr>
              <a:t> </a:t>
            </a:r>
            <a:r>
              <a:rPr lang="en-GB" sz="1400" b="1" dirty="0" err="1" smtClean="0">
                <a:solidFill>
                  <a:srgbClr val="800080"/>
                </a:solidFill>
                <a:latin typeface="Futura Lt BT" pitchFamily="34" charset="0"/>
              </a:rPr>
              <a:t>structurels</a:t>
            </a:r>
            <a:r>
              <a:rPr lang="en-GB" sz="1400" b="1" dirty="0" smtClean="0">
                <a:solidFill>
                  <a:srgbClr val="800080"/>
                </a:solidFill>
                <a:latin typeface="Futura Lt BT" pitchFamily="34" charset="0"/>
              </a:rPr>
              <a:t> </a:t>
            </a:r>
            <a:r>
              <a:rPr lang="en-GB" sz="16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Lt BT" pitchFamily="34" charset="0"/>
              </a:rPr>
              <a:t>(zonal</a:t>
            </a:r>
            <a:r>
              <a:rPr lang="en-GB" sz="16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 Lt BT" pitchFamily="34" charset="0"/>
              </a:rPr>
              <a:t>)</a:t>
            </a:r>
            <a:endParaRPr lang="en-GB" sz="1600" b="1" dirty="0"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utura Lt BT" pitchFamily="34" charset="0"/>
            </a:endParaRPr>
          </a:p>
        </p:txBody>
      </p:sp>
      <p:sp>
        <p:nvSpPr>
          <p:cNvPr id="292932" name="Rectangle 68"/>
          <p:cNvSpPr>
            <a:spLocks noChangeArrowheads="1"/>
          </p:cNvSpPr>
          <p:nvPr/>
        </p:nvSpPr>
        <p:spPr bwMode="auto">
          <a:xfrm>
            <a:off x="7092950" y="1603137"/>
            <a:ext cx="1727200" cy="73866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it-IT" sz="1400" b="1" dirty="0" err="1" smtClean="0">
                <a:solidFill>
                  <a:srgbClr val="800080"/>
                </a:solidFill>
                <a:latin typeface="Futura Lt BT" pitchFamily="34" charset="0"/>
              </a:rPr>
              <a:t>Réseau</a:t>
            </a:r>
            <a:r>
              <a:rPr lang="en-GB" altLang="it-IT" sz="1400" b="1" dirty="0" smtClean="0">
                <a:solidFill>
                  <a:srgbClr val="800080"/>
                </a:solidFill>
                <a:latin typeface="Futura Lt BT" pitchFamily="34" charset="0"/>
              </a:rPr>
              <a:t> &amp;</a:t>
            </a:r>
            <a:r>
              <a:rPr lang="en-GB" altLang="it-IT" sz="1400" b="1" dirty="0" err="1" smtClean="0">
                <a:solidFill>
                  <a:srgbClr val="800080"/>
                </a:solidFill>
                <a:latin typeface="Futura Lt BT" pitchFamily="34" charset="0"/>
              </a:rPr>
              <a:t>Système</a:t>
            </a:r>
            <a:r>
              <a:rPr lang="en-GB" altLang="it-IT" sz="1400" b="1" dirty="0" smtClean="0">
                <a:solidFill>
                  <a:srgbClr val="800080"/>
                </a:solidFill>
                <a:latin typeface="Futura Lt BT" pitchFamily="34" charset="0"/>
              </a:rPr>
              <a:t> </a:t>
            </a:r>
            <a:r>
              <a:rPr lang="en-GB" altLang="it-IT" sz="1400" b="1" dirty="0" err="1" smtClean="0">
                <a:solidFill>
                  <a:srgbClr val="800080"/>
                </a:solidFill>
                <a:latin typeface="Futura Lt BT" pitchFamily="34" charset="0"/>
              </a:rPr>
              <a:t>extérieurs</a:t>
            </a:r>
            <a:r>
              <a:rPr lang="en-GB" altLang="it-IT" sz="1400" b="1" dirty="0" smtClean="0">
                <a:solidFill>
                  <a:srgbClr val="800080"/>
                </a:solidFill>
                <a:latin typeface="Futura Lt BT" pitchFamily="34" charset="0"/>
              </a:rPr>
              <a:t> au </a:t>
            </a:r>
            <a:r>
              <a:rPr lang="en-GB" altLang="it-IT" sz="1400" b="1" dirty="0" err="1" smtClean="0">
                <a:solidFill>
                  <a:srgbClr val="800080"/>
                </a:solidFill>
                <a:latin typeface="Futura Lt BT" pitchFamily="34" charset="0"/>
              </a:rPr>
              <a:t>marché</a:t>
            </a:r>
            <a:endParaRPr lang="en-GB" altLang="it-IT" sz="1400" b="1" dirty="0">
              <a:solidFill>
                <a:srgbClr val="800080"/>
              </a:solidFill>
              <a:latin typeface="Futura Lt BT" pitchFamily="34" charset="0"/>
            </a:endParaRPr>
          </a:p>
        </p:txBody>
      </p:sp>
      <p:sp>
        <p:nvSpPr>
          <p:cNvPr id="140357" name="Rectangle 69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" y="152400"/>
            <a:ext cx="8001000" cy="1116013"/>
          </a:xfrm>
          <a:prstGeom prst="rect">
            <a:avLst/>
          </a:prstGeom>
        </p:spPr>
        <p:txBody>
          <a:bodyPr/>
          <a:lstStyle/>
          <a:p>
            <a:r>
              <a:rPr lang="en-GB" altLang="it-IT" sz="2800" dirty="0" smtClean="0">
                <a:solidFill>
                  <a:srgbClr val="FF6600"/>
                </a:solidFill>
              </a:rPr>
              <a:t>Architectures “</a:t>
            </a:r>
            <a:r>
              <a:rPr lang="en-GB" altLang="it-IT" sz="2800" dirty="0" err="1" smtClean="0">
                <a:solidFill>
                  <a:srgbClr val="FF6600"/>
                </a:solidFill>
              </a:rPr>
              <a:t>Réseau</a:t>
            </a:r>
            <a:r>
              <a:rPr lang="en-GB" altLang="it-IT" sz="2800" dirty="0" smtClean="0">
                <a:solidFill>
                  <a:srgbClr val="FF6600"/>
                </a:solidFill>
              </a:rPr>
              <a:t> – </a:t>
            </a:r>
            <a:r>
              <a:rPr lang="en-GB" altLang="it-IT" sz="2800" dirty="0" err="1" smtClean="0">
                <a:solidFill>
                  <a:srgbClr val="FF6600"/>
                </a:solidFill>
              </a:rPr>
              <a:t>Système</a:t>
            </a:r>
            <a:r>
              <a:rPr lang="en-GB" altLang="it-IT" sz="2800" dirty="0" smtClean="0">
                <a:solidFill>
                  <a:srgbClr val="FF6600"/>
                </a:solidFill>
              </a:rPr>
              <a:t>” </a:t>
            </a:r>
            <a:r>
              <a:rPr lang="en-GB" altLang="it-IT" sz="2800" dirty="0" smtClean="0">
                <a:solidFill>
                  <a:srgbClr val="FF6600"/>
                </a:solidFill>
              </a:rPr>
              <a:t>et </a:t>
            </a:r>
            <a:r>
              <a:rPr lang="en-GB" altLang="it-IT" sz="2800" dirty="0" smtClean="0">
                <a:solidFill>
                  <a:srgbClr val="FF6600"/>
                </a:solidFill>
              </a:rPr>
              <a:t>“Marché”</a:t>
            </a:r>
          </a:p>
        </p:txBody>
      </p:sp>
      <p:sp>
        <p:nvSpPr>
          <p:cNvPr id="292934" name="AutoShape 70"/>
          <p:cNvSpPr>
            <a:spLocks noChangeArrowheads="1"/>
          </p:cNvSpPr>
          <p:nvPr/>
        </p:nvSpPr>
        <p:spPr bwMode="auto">
          <a:xfrm>
            <a:off x="2268538" y="1700213"/>
            <a:ext cx="863600" cy="3455987"/>
          </a:xfrm>
          <a:prstGeom prst="upArrow">
            <a:avLst>
              <a:gd name="adj1" fmla="val 50000"/>
              <a:gd name="adj2" fmla="val 1000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it-IT" b="1" dirty="0" err="1" smtClean="0">
                <a:latin typeface="Futura Lt BT" pitchFamily="34" charset="0"/>
              </a:rPr>
              <a:t>Gestion</a:t>
            </a:r>
            <a:r>
              <a:rPr lang="en-GB" altLang="it-IT" b="1" dirty="0" smtClean="0">
                <a:latin typeface="Futura Lt BT" pitchFamily="34" charset="0"/>
              </a:rPr>
              <a:t> du </a:t>
            </a:r>
            <a:r>
              <a:rPr lang="en-GB" altLang="it-IT" b="1" dirty="0" err="1" smtClean="0">
                <a:latin typeface="Futura Lt BT" pitchFamily="34" charset="0"/>
              </a:rPr>
              <a:t>réseau</a:t>
            </a:r>
            <a:endParaRPr lang="en-GB" altLang="it-IT" b="1" dirty="0">
              <a:latin typeface="Futura Lt BT" pitchFamily="34" charset="0"/>
            </a:endParaRPr>
          </a:p>
        </p:txBody>
      </p:sp>
      <p:sp>
        <p:nvSpPr>
          <p:cNvPr id="292935" name="AutoShape 71"/>
          <p:cNvSpPr>
            <a:spLocks noChangeArrowheads="1"/>
          </p:cNvSpPr>
          <p:nvPr/>
        </p:nvSpPr>
        <p:spPr bwMode="auto">
          <a:xfrm rot="10800000">
            <a:off x="6011863" y="1700213"/>
            <a:ext cx="863600" cy="3529012"/>
          </a:xfrm>
          <a:prstGeom prst="upArrow">
            <a:avLst>
              <a:gd name="adj1" fmla="val 50000"/>
              <a:gd name="adj2" fmla="val 10216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it-IT" b="1" dirty="0" smtClean="0">
                <a:latin typeface="Futura Lt BT" pitchFamily="34" charset="0"/>
              </a:rPr>
              <a:t>Solutions de </a:t>
            </a:r>
            <a:r>
              <a:rPr lang="en-GB" altLang="it-IT" b="1" dirty="0" err="1" smtClean="0">
                <a:latin typeface="Futura Lt BT" pitchFamily="34" charset="0"/>
              </a:rPr>
              <a:t>marché</a:t>
            </a:r>
            <a:endParaRPr lang="en-GB" altLang="it-IT" b="1" dirty="0">
              <a:latin typeface="Futura Lt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82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2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2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29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2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2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2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29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2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2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2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29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2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2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2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29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2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2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2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29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2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2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2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29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2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2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2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29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2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2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29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2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2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2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929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2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925" grpId="0" animBg="1"/>
      <p:bldP spid="292926" grpId="0" animBg="1"/>
      <p:bldP spid="292927" grpId="0" animBg="1"/>
      <p:bldP spid="292928" grpId="0" animBg="1"/>
      <p:bldP spid="292930" grpId="0" animBg="1"/>
      <p:bldP spid="292931" grpId="0" animBg="1"/>
      <p:bldP spid="292932" grpId="0" animBg="1"/>
      <p:bldP spid="292934" grpId="0" animBg="1"/>
      <p:bldP spid="29293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7604323" cy="50879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it-IT" sz="2000" b="1" i="1" dirty="0" smtClean="0"/>
              <a:t>Design</a:t>
            </a:r>
            <a:r>
              <a:rPr lang="en-GB" altLang="it-IT" sz="2000" b="1" dirty="0" smtClean="0"/>
              <a:t> de </a:t>
            </a:r>
            <a:r>
              <a:rPr lang="en-GB" altLang="it-IT" sz="2000" b="1" dirty="0" err="1" smtClean="0"/>
              <a:t>l’internalisation</a:t>
            </a:r>
            <a:r>
              <a:rPr lang="en-GB" altLang="it-IT" sz="2000" b="1" dirty="0" smtClean="0"/>
              <a:t> des </a:t>
            </a:r>
            <a:r>
              <a:rPr lang="en-GB" altLang="it-IT" sz="2000" b="1" dirty="0" err="1" smtClean="0"/>
              <a:t>contraintes</a:t>
            </a:r>
            <a:r>
              <a:rPr lang="en-GB" altLang="it-IT" sz="2000" b="1" dirty="0" smtClean="0"/>
              <a:t> de </a:t>
            </a:r>
            <a:r>
              <a:rPr lang="en-GB" altLang="it-IT" sz="2000" b="1" dirty="0" err="1" smtClean="0"/>
              <a:t>réseau</a:t>
            </a:r>
            <a:r>
              <a:rPr lang="en-GB" altLang="it-IT" sz="2000" b="1" dirty="0" smtClean="0"/>
              <a:t> =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it-IT" sz="2000" b="1" dirty="0" smtClean="0"/>
              <a:t>	</a:t>
            </a:r>
            <a:r>
              <a:rPr lang="en-GB" altLang="it-IT" sz="2000" dirty="0" err="1" smtClean="0"/>
              <a:t>marché</a:t>
            </a:r>
            <a:r>
              <a:rPr lang="en-GB" altLang="it-IT" sz="2000" dirty="0" smtClean="0"/>
              <a:t> </a:t>
            </a:r>
            <a:r>
              <a:rPr lang="en-GB" altLang="it-IT" sz="2000" dirty="0" err="1" smtClean="0"/>
              <a:t>en</a:t>
            </a:r>
            <a:r>
              <a:rPr lang="en-GB" altLang="it-IT" sz="2000" dirty="0" smtClean="0"/>
              <a:t> </a:t>
            </a:r>
            <a:r>
              <a:rPr lang="en-GB" altLang="it-IT" sz="2000" dirty="0" err="1" smtClean="0"/>
              <a:t>énergie</a:t>
            </a:r>
            <a:r>
              <a:rPr lang="en-GB" altLang="it-IT" sz="2000" dirty="0" smtClean="0"/>
              <a:t> + </a:t>
            </a:r>
            <a:r>
              <a:rPr lang="en-GB" altLang="it-IT" sz="2000" dirty="0" err="1" smtClean="0"/>
              <a:t>modèle</a:t>
            </a:r>
            <a:r>
              <a:rPr lang="en-GB" altLang="it-IT" sz="2000" dirty="0" smtClean="0"/>
              <a:t> </a:t>
            </a:r>
            <a:r>
              <a:rPr lang="en-GB" altLang="it-IT" sz="2000" dirty="0" err="1" smtClean="0"/>
              <a:t>économique</a:t>
            </a:r>
            <a:r>
              <a:rPr lang="en-GB" altLang="it-IT" sz="2000" dirty="0" smtClean="0"/>
              <a:t> des </a:t>
            </a:r>
            <a:r>
              <a:rPr lang="en-GB" altLang="it-IT" sz="2000" dirty="0" err="1" smtClean="0"/>
              <a:t>contraintes</a:t>
            </a:r>
            <a:r>
              <a:rPr lang="en-GB" altLang="it-IT" sz="2000" dirty="0" smtClean="0"/>
              <a:t> de </a:t>
            </a:r>
            <a:r>
              <a:rPr lang="en-GB" altLang="it-IT" sz="2000" dirty="0" err="1" smtClean="0"/>
              <a:t>réseau</a:t>
            </a:r>
            <a:endParaRPr lang="en-GB" altLang="it-IT" sz="2000" dirty="0" smtClean="0"/>
          </a:p>
          <a:p>
            <a:pPr>
              <a:lnSpc>
                <a:spcPct val="80000"/>
              </a:lnSpc>
            </a:pPr>
            <a:r>
              <a:rPr lang="en-GB" altLang="it-IT" sz="2000" b="1" dirty="0" err="1" smtClean="0"/>
              <a:t>Modèles</a:t>
            </a:r>
            <a:r>
              <a:rPr lang="en-GB" altLang="it-IT" sz="2000" b="1" dirty="0" smtClean="0"/>
              <a:t> </a:t>
            </a:r>
            <a:r>
              <a:rPr lang="en-GB" altLang="it-IT" sz="2000" b="1" dirty="0" err="1" smtClean="0"/>
              <a:t>économiques</a:t>
            </a:r>
            <a:r>
              <a:rPr lang="en-GB" altLang="it-IT" sz="2000" b="1" dirty="0" smtClean="0"/>
              <a:t> de </a:t>
            </a:r>
            <a:r>
              <a:rPr lang="en-GB" altLang="it-IT" sz="2000" b="1" dirty="0" err="1" smtClean="0"/>
              <a:t>réseaux</a:t>
            </a:r>
            <a:endParaRPr lang="en-GB" altLang="it-IT" sz="2000" b="1" dirty="0" smtClean="0"/>
          </a:p>
          <a:p>
            <a:pPr marL="692150" lvl="1" indent="-347663">
              <a:lnSpc>
                <a:spcPct val="80000"/>
              </a:lnSpc>
            </a:pPr>
            <a:r>
              <a:rPr lang="en-GB" altLang="it-IT" sz="2000" dirty="0" err="1" smtClean="0"/>
              <a:t>Modèle</a:t>
            </a:r>
            <a:r>
              <a:rPr lang="en-GB" altLang="it-IT" sz="2000" dirty="0" smtClean="0"/>
              <a:t> </a:t>
            </a:r>
            <a:r>
              <a:rPr lang="en-GB" altLang="it-IT" sz="2000" i="1" dirty="0" smtClean="0"/>
              <a:t>Zonal</a:t>
            </a:r>
            <a:r>
              <a:rPr lang="en-GB" altLang="it-IT" sz="2000" dirty="0" smtClean="0"/>
              <a:t> (UE : pays </a:t>
            </a:r>
            <a:r>
              <a:rPr lang="en-GB" altLang="it-IT" sz="2000" dirty="0" err="1" smtClean="0"/>
              <a:t>nordiques</a:t>
            </a:r>
            <a:r>
              <a:rPr lang="en-GB" altLang="it-IT" sz="2000" dirty="0" smtClean="0"/>
              <a:t> Nord Pool)</a:t>
            </a:r>
          </a:p>
          <a:p>
            <a:pPr marL="692150" lvl="1" indent="-347663">
              <a:lnSpc>
                <a:spcPct val="80000"/>
              </a:lnSpc>
            </a:pPr>
            <a:r>
              <a:rPr lang="en-GB" altLang="it-IT" sz="2000" dirty="0" err="1" smtClean="0"/>
              <a:t>Modèle</a:t>
            </a:r>
            <a:r>
              <a:rPr lang="en-GB" altLang="it-IT" sz="2000" dirty="0" smtClean="0"/>
              <a:t> </a:t>
            </a:r>
            <a:r>
              <a:rPr lang="en-GB" altLang="it-IT" sz="2000" i="1" dirty="0" smtClean="0"/>
              <a:t>Nodal</a:t>
            </a:r>
            <a:r>
              <a:rPr lang="en-GB" altLang="it-IT" sz="2000" dirty="0" smtClean="0"/>
              <a:t> (USA : </a:t>
            </a:r>
            <a:r>
              <a:rPr lang="en-GB" altLang="it-IT" sz="2000" dirty="0" err="1" smtClean="0"/>
              <a:t>Pensylvanie-NewJerseyMaryland</a:t>
            </a:r>
            <a:r>
              <a:rPr lang="en-GB" altLang="it-IT" sz="2000" dirty="0" smtClean="0"/>
              <a:t> PJM)</a:t>
            </a:r>
            <a:endParaRPr lang="en-GB" altLang="it-IT" sz="2000" b="1" dirty="0" smtClean="0"/>
          </a:p>
          <a:p>
            <a:pPr>
              <a:lnSpc>
                <a:spcPct val="80000"/>
              </a:lnSpc>
            </a:pPr>
            <a:r>
              <a:rPr lang="en-GB" altLang="it-IT" sz="2000" b="1" dirty="0" err="1" smtClean="0"/>
              <a:t>Quel</a:t>
            </a:r>
            <a:r>
              <a:rPr lang="en-GB" altLang="it-IT" sz="2000" b="1" dirty="0"/>
              <a:t> </a:t>
            </a:r>
            <a:r>
              <a:rPr lang="en-GB" altLang="it-IT" sz="2000" b="1" dirty="0" err="1" smtClean="0"/>
              <a:t>est</a:t>
            </a:r>
            <a:r>
              <a:rPr lang="en-GB" altLang="it-IT" sz="2000" b="1" dirty="0" smtClean="0"/>
              <a:t> le </a:t>
            </a:r>
            <a:r>
              <a:rPr lang="en-GB" altLang="it-IT" sz="2000" b="1" dirty="0" err="1" smtClean="0"/>
              <a:t>meilleur</a:t>
            </a:r>
            <a:r>
              <a:rPr lang="en-GB" altLang="it-IT" sz="2000" b="1" dirty="0" smtClean="0"/>
              <a:t> </a:t>
            </a:r>
            <a:r>
              <a:rPr lang="en-GB" altLang="it-IT" sz="2000" b="1" dirty="0" err="1" smtClean="0"/>
              <a:t>modèle</a:t>
            </a:r>
            <a:r>
              <a:rPr lang="en-GB" altLang="it-IT" sz="2000" b="1" dirty="0" smtClean="0"/>
              <a:t> de </a:t>
            </a:r>
            <a:r>
              <a:rPr lang="en-GB" altLang="it-IT" sz="2000" b="1" dirty="0" err="1" smtClean="0"/>
              <a:t>réseau</a:t>
            </a:r>
            <a:r>
              <a:rPr lang="en-GB" altLang="it-IT" sz="2000" b="1" dirty="0" smtClean="0"/>
              <a:t> pour le </a:t>
            </a:r>
            <a:r>
              <a:rPr lang="en-GB" altLang="it-IT" sz="2000" b="1" dirty="0" err="1" smtClean="0"/>
              <a:t>marché</a:t>
            </a:r>
            <a:r>
              <a:rPr lang="en-GB" altLang="it-IT" sz="2000" b="1" dirty="0" smtClean="0"/>
              <a:t> ?</a:t>
            </a:r>
          </a:p>
          <a:p>
            <a:pPr marL="692150" lvl="1" indent="-347663">
              <a:lnSpc>
                <a:spcPct val="80000"/>
              </a:lnSpc>
            </a:pPr>
            <a:r>
              <a:rPr lang="en-GB" altLang="it-IT" sz="2000" dirty="0" smtClean="0"/>
              <a:t>Zonal pour les </a:t>
            </a:r>
            <a:r>
              <a:rPr lang="en-GB" altLang="it-IT" sz="2000" dirty="0" err="1" smtClean="0"/>
              <a:t>réseaux</a:t>
            </a:r>
            <a:r>
              <a:rPr lang="en-GB" altLang="it-IT" sz="2000" dirty="0" smtClean="0"/>
              <a:t> “</a:t>
            </a:r>
            <a:r>
              <a:rPr lang="en-GB" altLang="it-IT" sz="2000" dirty="0" err="1" smtClean="0"/>
              <a:t>zonables</a:t>
            </a:r>
            <a:r>
              <a:rPr lang="en-GB" altLang="it-IT" sz="2000" dirty="0" smtClean="0"/>
              <a:t>” </a:t>
            </a:r>
            <a:r>
              <a:rPr lang="en-GB" altLang="it-IT" sz="2000" dirty="0" smtClean="0">
                <a:sym typeface="Wingdings" panose="05000000000000000000" pitchFamily="2" charset="2"/>
              </a:rPr>
              <a:t> </a:t>
            </a:r>
            <a:endParaRPr lang="en-GB" altLang="it-IT" sz="2000" dirty="0" smtClean="0"/>
          </a:p>
          <a:p>
            <a:pPr marL="692150" lvl="1" indent="-347663">
              <a:lnSpc>
                <a:spcPct val="80000"/>
              </a:lnSpc>
            </a:pPr>
            <a:r>
              <a:rPr lang="en-GB" altLang="it-IT" sz="2000" dirty="0" smtClean="0"/>
              <a:t>Nodal pour les </a:t>
            </a:r>
            <a:r>
              <a:rPr lang="en-GB" altLang="it-IT" sz="2000" dirty="0" err="1" smtClean="0"/>
              <a:t>réseaux</a:t>
            </a:r>
            <a:r>
              <a:rPr lang="en-GB" altLang="it-IT" sz="2000" dirty="0" smtClean="0"/>
              <a:t> “non-</a:t>
            </a:r>
            <a:r>
              <a:rPr lang="en-GB" altLang="it-IT" sz="2000" dirty="0" err="1" smtClean="0"/>
              <a:t>zonables</a:t>
            </a:r>
            <a:r>
              <a:rPr lang="en-GB" altLang="it-IT" sz="2000" dirty="0" smtClean="0"/>
              <a:t>” </a:t>
            </a:r>
            <a:r>
              <a:rPr lang="en-GB" altLang="it-IT" sz="2000" dirty="0" smtClean="0">
                <a:sym typeface="Wingdings" panose="05000000000000000000" pitchFamily="2" charset="2"/>
              </a:rPr>
              <a:t> Texas, PJM</a:t>
            </a:r>
            <a:endParaRPr lang="en-GB" altLang="it-IT" sz="2000" dirty="0" smtClean="0"/>
          </a:p>
          <a:p>
            <a:pPr>
              <a:lnSpc>
                <a:spcPct val="80000"/>
              </a:lnSpc>
            </a:pPr>
            <a:r>
              <a:rPr lang="en-GB" altLang="it-IT" sz="2000" b="1" dirty="0" err="1" smtClean="0"/>
              <a:t>Pourquoi</a:t>
            </a:r>
            <a:r>
              <a:rPr lang="en-GB" altLang="it-IT" sz="2000" b="1" dirty="0" smtClean="0"/>
              <a:t> ?</a:t>
            </a:r>
          </a:p>
          <a:p>
            <a:pPr marL="987425" lvl="2" indent="-293688">
              <a:lnSpc>
                <a:spcPct val="80000"/>
              </a:lnSpc>
            </a:pPr>
            <a:r>
              <a:rPr lang="en-GB" altLang="it-IT" sz="2000" dirty="0" smtClean="0"/>
              <a:t>Si on </a:t>
            </a:r>
            <a:r>
              <a:rPr lang="en-GB" altLang="it-IT" sz="2000" dirty="0" err="1" smtClean="0"/>
              <a:t>choisit</a:t>
            </a:r>
            <a:r>
              <a:rPr lang="en-GB" altLang="it-IT" sz="2000" dirty="0" smtClean="0"/>
              <a:t> Zonal pour un </a:t>
            </a:r>
            <a:r>
              <a:rPr lang="en-GB" altLang="it-IT" sz="2000" dirty="0" err="1" smtClean="0"/>
              <a:t>réseau</a:t>
            </a:r>
            <a:r>
              <a:rPr lang="en-GB" altLang="it-IT" sz="2000" dirty="0" smtClean="0"/>
              <a:t> “non-</a:t>
            </a:r>
            <a:r>
              <a:rPr lang="en-GB" altLang="it-IT" sz="2000" dirty="0" err="1" smtClean="0"/>
              <a:t>zonable</a:t>
            </a:r>
            <a:r>
              <a:rPr lang="en-GB" altLang="it-IT" sz="2000" dirty="0" smtClean="0"/>
              <a:t>” on a beaucoup de </a:t>
            </a:r>
            <a:r>
              <a:rPr lang="en-GB" altLang="it-IT" sz="2000" dirty="0" smtClean="0"/>
              <a:t>congestions </a:t>
            </a:r>
            <a:r>
              <a:rPr lang="en-GB" altLang="it-IT" sz="2000" dirty="0" smtClean="0"/>
              <a:t>et </a:t>
            </a:r>
            <a:r>
              <a:rPr lang="en-GB" altLang="it-IT" sz="2000" dirty="0" err="1" smtClean="0"/>
              <a:t>d’actions</a:t>
            </a:r>
            <a:r>
              <a:rPr lang="en-GB" altLang="it-IT" sz="2000" dirty="0" smtClean="0"/>
              <a:t> “</a:t>
            </a:r>
            <a:r>
              <a:rPr lang="en-GB" altLang="it-IT" sz="2000" dirty="0" smtClean="0"/>
              <a:t>hors-</a:t>
            </a:r>
            <a:r>
              <a:rPr lang="en-GB" altLang="it-IT" sz="2000" dirty="0" err="1" smtClean="0"/>
              <a:t>marché</a:t>
            </a:r>
            <a:r>
              <a:rPr lang="en-GB" altLang="it-IT" sz="2000" dirty="0" smtClean="0"/>
              <a:t>” du TSO</a:t>
            </a:r>
          </a:p>
          <a:p>
            <a:pPr marL="987425" lvl="2" indent="-293688">
              <a:lnSpc>
                <a:spcPct val="80000"/>
              </a:lnSpc>
            </a:pPr>
            <a:r>
              <a:rPr lang="en-GB" altLang="it-IT" sz="2000" dirty="0" smtClean="0"/>
              <a:t>Arbitrage </a:t>
            </a:r>
            <a:r>
              <a:rPr lang="en-GB" altLang="it-IT" sz="2000" dirty="0" smtClean="0"/>
              <a:t>à </a:t>
            </a:r>
            <a:r>
              <a:rPr lang="en-GB" altLang="it-IT" sz="2000" dirty="0" err="1" smtClean="0"/>
              <a:t>opérer</a:t>
            </a:r>
            <a:r>
              <a:rPr lang="en-GB" altLang="it-IT" sz="2000" dirty="0" smtClean="0"/>
              <a:t> entre la </a:t>
            </a:r>
            <a:r>
              <a:rPr lang="en-GB" altLang="it-IT" sz="2000" dirty="0" err="1" smtClean="0"/>
              <a:t>liquidité</a:t>
            </a:r>
            <a:r>
              <a:rPr lang="en-GB" altLang="it-IT" sz="2000" dirty="0" smtClean="0"/>
              <a:t> des actions </a:t>
            </a:r>
            <a:r>
              <a:rPr lang="en-GB" altLang="it-IT" sz="2000" dirty="0" err="1" smtClean="0"/>
              <a:t>vente</a:t>
            </a:r>
            <a:r>
              <a:rPr lang="en-GB" altLang="it-IT" sz="2000" dirty="0" smtClean="0"/>
              <a:t> </a:t>
            </a:r>
            <a:r>
              <a:rPr lang="en-GB" altLang="it-IT" sz="2000" dirty="0" smtClean="0"/>
              <a:t>/ </a:t>
            </a:r>
            <a:r>
              <a:rPr lang="en-GB" altLang="it-IT" sz="2000" dirty="0" err="1" smtClean="0"/>
              <a:t>achat</a:t>
            </a:r>
            <a:r>
              <a:rPr lang="en-GB" altLang="it-IT" sz="2000" dirty="0" smtClean="0"/>
              <a:t> et la </a:t>
            </a:r>
            <a:r>
              <a:rPr lang="en-GB" altLang="it-IT" sz="2000" dirty="0" err="1" smtClean="0"/>
              <a:t>vérité</a:t>
            </a:r>
            <a:r>
              <a:rPr lang="en-GB" altLang="it-IT" sz="2000" dirty="0" smtClean="0"/>
              <a:t> des </a:t>
            </a:r>
            <a:r>
              <a:rPr lang="en-GB" altLang="it-IT" sz="2000" dirty="0" err="1" smtClean="0"/>
              <a:t>signaux</a:t>
            </a:r>
            <a:r>
              <a:rPr lang="en-GB" altLang="it-IT" sz="2000" dirty="0" smtClean="0"/>
              <a:t> de prix  ( ‘</a:t>
            </a:r>
            <a:r>
              <a:rPr lang="en-GB" altLang="it-IT" sz="2000" dirty="0" err="1" smtClean="0"/>
              <a:t>Stratégies</a:t>
            </a:r>
            <a:r>
              <a:rPr lang="en-GB" altLang="it-IT" sz="2000" dirty="0" smtClean="0"/>
              <a:t> de </a:t>
            </a:r>
            <a:r>
              <a:rPr lang="en-GB" altLang="it-IT" sz="2000" dirty="0" err="1" smtClean="0"/>
              <a:t>jeu</a:t>
            </a:r>
            <a:r>
              <a:rPr lang="en-GB" altLang="it-IT" sz="2000" dirty="0" smtClean="0"/>
              <a:t>’ </a:t>
            </a:r>
            <a:r>
              <a:rPr lang="en-GB" altLang="it-IT" sz="2000" dirty="0" smtClean="0"/>
              <a:t>des </a:t>
            </a:r>
            <a:r>
              <a:rPr lang="en-GB" altLang="it-IT" sz="2000" dirty="0" err="1" smtClean="0"/>
              <a:t>acteurs</a:t>
            </a:r>
            <a:r>
              <a:rPr lang="en-GB" altLang="it-IT" sz="2000" dirty="0" smtClean="0"/>
              <a:t> &amp; </a:t>
            </a:r>
            <a:r>
              <a:rPr lang="en-GB" altLang="it-IT" sz="2000" dirty="0" err="1" smtClean="0"/>
              <a:t>inefficacité</a:t>
            </a:r>
            <a:r>
              <a:rPr lang="en-GB" altLang="it-IT" sz="2000" dirty="0" smtClean="0"/>
              <a:t>)</a:t>
            </a:r>
          </a:p>
          <a:p>
            <a:pPr marL="987425" lvl="2" indent="-293688">
              <a:lnSpc>
                <a:spcPct val="80000"/>
              </a:lnSpc>
            </a:pPr>
            <a:r>
              <a:rPr lang="en-GB" altLang="it-IT" sz="2000" dirty="0" smtClean="0"/>
              <a:t>On </a:t>
            </a:r>
            <a:r>
              <a:rPr lang="en-GB" altLang="it-IT" sz="2000" dirty="0" err="1" smtClean="0"/>
              <a:t>peut</a:t>
            </a:r>
            <a:r>
              <a:rPr lang="en-GB" altLang="it-IT" sz="2000" dirty="0" smtClean="0"/>
              <a:t> </a:t>
            </a:r>
            <a:r>
              <a:rPr lang="en-GB" altLang="it-IT" sz="2000" dirty="0" err="1" smtClean="0"/>
              <a:t>mettre</a:t>
            </a:r>
            <a:r>
              <a:rPr lang="en-GB" altLang="it-IT" sz="2000" dirty="0" smtClean="0"/>
              <a:t> </a:t>
            </a:r>
            <a:r>
              <a:rPr lang="en-GB" altLang="it-IT" sz="2000" dirty="0" err="1" smtClean="0"/>
              <a:t>incitations</a:t>
            </a:r>
            <a:r>
              <a:rPr lang="en-GB" altLang="it-IT" sz="2000" dirty="0" smtClean="0"/>
              <a:t> </a:t>
            </a:r>
            <a:r>
              <a:rPr lang="en-GB" altLang="it-IT" sz="2000" dirty="0" smtClean="0"/>
              <a:t>fortes </a:t>
            </a:r>
            <a:r>
              <a:rPr lang="en-GB" altLang="it-IT" sz="2000" dirty="0" err="1" smtClean="0"/>
              <a:t>sur</a:t>
            </a:r>
            <a:r>
              <a:rPr lang="en-GB" altLang="it-IT" sz="2000" dirty="0" smtClean="0"/>
              <a:t> le TSO pour </a:t>
            </a:r>
            <a:r>
              <a:rPr lang="en-GB" altLang="it-IT" sz="2000" dirty="0" err="1" smtClean="0"/>
              <a:t>qu’il</a:t>
            </a:r>
            <a:r>
              <a:rPr lang="en-GB" altLang="it-IT" sz="2000" dirty="0" smtClean="0"/>
              <a:t> </a:t>
            </a:r>
            <a:r>
              <a:rPr lang="en-GB" altLang="it-IT" sz="2000" dirty="0" err="1" smtClean="0"/>
              <a:t>gère</a:t>
            </a:r>
            <a:r>
              <a:rPr lang="en-GB" altLang="it-IT" sz="2000" dirty="0" smtClean="0"/>
              <a:t> le </a:t>
            </a:r>
            <a:r>
              <a:rPr lang="en-GB" altLang="it-IT" sz="2000" dirty="0" err="1" smtClean="0"/>
              <a:t>système</a:t>
            </a:r>
            <a:r>
              <a:rPr lang="en-GB" altLang="it-IT" sz="2000" dirty="0" smtClean="0"/>
              <a:t> avec </a:t>
            </a:r>
            <a:r>
              <a:rPr lang="en-GB" altLang="it-IT" sz="2000" dirty="0" err="1" smtClean="0"/>
              <a:t>efficacité</a:t>
            </a:r>
            <a:r>
              <a:rPr lang="en-GB" altLang="it-IT" sz="2000" dirty="0" smtClean="0"/>
              <a:t>  (</a:t>
            </a:r>
            <a:r>
              <a:rPr lang="en-GB" altLang="it-IT" sz="2000" dirty="0" err="1" smtClean="0"/>
              <a:t>coût</a:t>
            </a:r>
            <a:r>
              <a:rPr lang="en-GB" altLang="it-IT" sz="2000" dirty="0" smtClean="0"/>
              <a:t> des congestions et de </a:t>
            </a:r>
            <a:r>
              <a:rPr lang="en-GB" altLang="it-IT" sz="2000" dirty="0" err="1" smtClean="0"/>
              <a:t>l’équilibrage</a:t>
            </a:r>
            <a:r>
              <a:rPr lang="en-GB" altLang="it-IT" sz="2000" dirty="0" smtClean="0"/>
              <a:t>) &gt; </a:t>
            </a:r>
            <a:r>
              <a:rPr lang="en-GB" altLang="it-IT" sz="2000" dirty="0" err="1" smtClean="0"/>
              <a:t>schémas</a:t>
            </a:r>
            <a:r>
              <a:rPr lang="en-GB" altLang="it-IT" sz="2000" dirty="0" smtClean="0"/>
              <a:t> de </a:t>
            </a:r>
            <a:r>
              <a:rPr lang="en-GB" altLang="it-IT" sz="2000" dirty="0" err="1" smtClean="0"/>
              <a:t>régulation</a:t>
            </a:r>
            <a:r>
              <a:rPr lang="en-GB" altLang="it-IT" sz="2000" dirty="0" smtClean="0"/>
              <a:t> </a:t>
            </a:r>
            <a:r>
              <a:rPr lang="en-GB" altLang="it-IT" sz="2000" dirty="0" err="1" smtClean="0"/>
              <a:t>incitative</a:t>
            </a:r>
            <a:endParaRPr lang="en-GB" altLang="it-IT" sz="2000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347864" y="777568"/>
            <a:ext cx="5323453" cy="8969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it-IT" sz="2800" dirty="0" smtClean="0">
                <a:solidFill>
                  <a:srgbClr val="FF6600"/>
                </a:solidFill>
              </a:rPr>
              <a:t>Options de </a:t>
            </a:r>
            <a:r>
              <a:rPr lang="en-US" altLang="it-IT" sz="2800" dirty="0" err="1" smtClean="0">
                <a:solidFill>
                  <a:srgbClr val="FF6600"/>
                </a:solidFill>
              </a:rPr>
              <a:t>gestion</a:t>
            </a:r>
            <a:r>
              <a:rPr lang="en-US" altLang="it-IT" sz="2800" dirty="0" smtClean="0">
                <a:solidFill>
                  <a:srgbClr val="FF6600"/>
                </a:solidFill>
              </a:rPr>
              <a:t> du transport</a:t>
            </a:r>
            <a:endParaRPr lang="es-ES" altLang="it-IT" sz="2800" dirty="0" smtClean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3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0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0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0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0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0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0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0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0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0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0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0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0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0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0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0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0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0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0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0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0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0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0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0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0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Glachant\Desktop\Photo_defence_Arth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00213"/>
            <a:ext cx="7775575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987824" y="836712"/>
            <a:ext cx="6059016" cy="652934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/>
              <a:t>Nous </a:t>
            </a:r>
            <a:r>
              <a:rPr lang="en-US" sz="2400" dirty="0" err="1" smtClean="0"/>
              <a:t>avons</a:t>
            </a:r>
            <a:r>
              <a:rPr lang="en-US" sz="2400" dirty="0" smtClean="0"/>
              <a:t> fait un grand pas ensemble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48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re 1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7054850" cy="571500"/>
          </a:xfrm>
        </p:spPr>
        <p:txBody>
          <a:bodyPr/>
          <a:lstStyle/>
          <a:p>
            <a:r>
              <a:rPr lang="fr-FR" altLang="it-IT" sz="3200" dirty="0" smtClean="0"/>
              <a:t>Merci pour votre attention!</a:t>
            </a:r>
          </a:p>
        </p:txBody>
      </p:sp>
      <p:pic>
        <p:nvPicPr>
          <p:cNvPr id="7" name="Picture 6" descr="Gjm_Photo_Jan20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2839636"/>
            <a:ext cx="3857652" cy="2893239"/>
          </a:xfrm>
          <a:prstGeom prst="rect">
            <a:avLst/>
          </a:prstGeom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148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864" y="908720"/>
            <a:ext cx="6059016" cy="652934"/>
          </a:xfrm>
        </p:spPr>
        <p:txBody>
          <a:bodyPr/>
          <a:lstStyle/>
          <a:p>
            <a:pPr algn="l"/>
            <a:r>
              <a:rPr lang="en-US" sz="2800" dirty="0" smtClean="0"/>
              <a:t>Je ne </a:t>
            </a:r>
            <a:r>
              <a:rPr lang="en-US" sz="2800" dirty="0" err="1" smtClean="0"/>
              <a:t>suis</a:t>
            </a:r>
            <a:r>
              <a:rPr lang="en-US" sz="2800" dirty="0" smtClean="0"/>
              <a:t> pas le </a:t>
            </a:r>
            <a:r>
              <a:rPr lang="en-US" sz="2800" dirty="0" err="1" smtClean="0"/>
              <a:t>seul</a:t>
            </a:r>
            <a:r>
              <a:rPr lang="en-US" sz="2800" dirty="0" smtClean="0"/>
              <a:t> qui </a:t>
            </a:r>
            <a:r>
              <a:rPr lang="en-US" sz="2800" dirty="0" err="1" smtClean="0"/>
              <a:t>soit</a:t>
            </a:r>
            <a:r>
              <a:rPr lang="en-US" sz="2800" dirty="0" smtClean="0"/>
              <a:t> né </a:t>
            </a:r>
            <a:r>
              <a:rPr lang="en-US" sz="2800" dirty="0" err="1" smtClean="0"/>
              <a:t>là</a:t>
            </a:r>
            <a:r>
              <a:rPr lang="en-US" sz="2800" dirty="0" smtClean="0"/>
              <a:t>…</a:t>
            </a:r>
            <a:endParaRPr lang="en-US" sz="2800" dirty="0"/>
          </a:p>
        </p:txBody>
      </p:sp>
      <p:pic>
        <p:nvPicPr>
          <p:cNvPr id="6" name="Picture 3" descr="KICX39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61" y="1703388"/>
            <a:ext cx="6199716" cy="464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75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CF6A046-5F0B-471C-A83A-F0819CF1B8EA}" type="slidenum">
              <a:rPr lang="en-US" altLang="zh-CN" sz="1200" smtClean="0">
                <a:solidFill>
                  <a:schemeClr val="bg2"/>
                </a:solidFill>
                <a:ea typeface="SimSun" pitchFamily="2" charset="-122"/>
              </a:rPr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n-US" altLang="zh-CN" sz="1200" dirty="0" smtClean="0">
              <a:solidFill>
                <a:schemeClr val="bg2"/>
              </a:solidFill>
              <a:ea typeface="SimSun" pitchFamily="2" charset="-122"/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49275"/>
            <a:ext cx="410527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4" name="Title 1"/>
          <p:cNvSpPr txBox="1">
            <a:spLocks/>
          </p:cNvSpPr>
          <p:nvPr/>
        </p:nvSpPr>
        <p:spPr bwMode="auto">
          <a:xfrm>
            <a:off x="611188" y="1939925"/>
            <a:ext cx="7772400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1" dirty="0" smtClean="0">
              <a:solidFill>
                <a:schemeClr val="bg2"/>
              </a:solidFill>
              <a:ea typeface="SimSun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chemeClr val="bg2"/>
                </a:solidFill>
                <a:ea typeface="SimSun" pitchFamily="2" charset="-122"/>
              </a:rPr>
              <a:t>Contact Email : </a:t>
            </a:r>
            <a:r>
              <a:rPr lang="en-US" altLang="en-US" b="1" dirty="0">
                <a:solidFill>
                  <a:schemeClr val="bg2"/>
                </a:solidFill>
                <a:ea typeface="SimSun" pitchFamily="2" charset="-122"/>
              </a:rPr>
              <a:t>jean-michel.glachant@eui.eu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rgbClr val="00B0F0"/>
              </a:solidFill>
              <a:ea typeface="SimSun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rgbClr val="FF6600"/>
              </a:solidFill>
              <a:ea typeface="SimSun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 smtClean="0">
                <a:solidFill>
                  <a:srgbClr val="FF6600"/>
                </a:solidFill>
                <a:ea typeface="SimSun" pitchFamily="2" charset="-122"/>
              </a:rPr>
              <a:t>Suivez-moi</a:t>
            </a:r>
            <a:r>
              <a:rPr lang="en-US" altLang="en-US" b="1" dirty="0" smtClean="0">
                <a:solidFill>
                  <a:srgbClr val="FF6600"/>
                </a:solidFill>
                <a:ea typeface="SimSun" pitchFamily="2" charset="-122"/>
              </a:rPr>
              <a:t> </a:t>
            </a:r>
            <a:r>
              <a:rPr lang="en-US" altLang="en-US" b="1" dirty="0" err="1" smtClean="0">
                <a:solidFill>
                  <a:srgbClr val="FF6600"/>
                </a:solidFill>
                <a:ea typeface="SimSun" pitchFamily="2" charset="-122"/>
              </a:rPr>
              <a:t>sur</a:t>
            </a:r>
            <a:r>
              <a:rPr lang="en-US" altLang="en-US" b="1" dirty="0" smtClean="0">
                <a:solidFill>
                  <a:srgbClr val="FF6600"/>
                </a:solidFill>
                <a:ea typeface="SimSun" pitchFamily="2" charset="-122"/>
              </a:rPr>
              <a:t> Twitter</a:t>
            </a:r>
            <a:r>
              <a:rPr lang="en-US" altLang="en-US" b="1" dirty="0">
                <a:solidFill>
                  <a:srgbClr val="FF6600"/>
                </a:solidFill>
                <a:ea typeface="SimSun" pitchFamily="2" charset="-122"/>
              </a:rPr>
              <a:t>: @</a:t>
            </a:r>
            <a:r>
              <a:rPr lang="en-US" altLang="en-US" b="1" dirty="0" err="1" smtClean="0">
                <a:solidFill>
                  <a:srgbClr val="FF6600"/>
                </a:solidFill>
                <a:ea typeface="SimSun" pitchFamily="2" charset="-122"/>
              </a:rPr>
              <a:t>JMGlachant</a:t>
            </a:r>
            <a:r>
              <a:rPr lang="en-US" altLang="en-US" b="1" dirty="0" smtClean="0">
                <a:solidFill>
                  <a:srgbClr val="FF6600"/>
                </a:solidFill>
                <a:ea typeface="SimSun" pitchFamily="2" charset="-122"/>
              </a:rPr>
              <a:t> ~ 35 000 tweets…</a:t>
            </a:r>
            <a:endParaRPr lang="en-US" altLang="en-US" b="1" dirty="0">
              <a:solidFill>
                <a:srgbClr val="FF6600"/>
              </a:solidFill>
              <a:ea typeface="SimSun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rgbClr val="FF0000"/>
              </a:solidFill>
              <a:ea typeface="SimSun" pitchFamily="2" charset="-122"/>
            </a:endParaRPr>
          </a:p>
          <a:p>
            <a:pPr>
              <a:spcBef>
                <a:spcPts val="600"/>
              </a:spcBef>
              <a:buFontTx/>
              <a:buNone/>
            </a:pPr>
            <a:endParaRPr lang="en-US" altLang="en-US" sz="1800" b="1" dirty="0">
              <a:solidFill>
                <a:srgbClr val="002060"/>
              </a:solidFill>
              <a:ea typeface="SimSun" pitchFamily="2" charset="-122"/>
            </a:endParaRPr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en-US" b="1" dirty="0" smtClean="0">
                <a:solidFill>
                  <a:srgbClr val="002060"/>
                </a:solidFill>
                <a:ea typeface="SimSun" pitchFamily="2" charset="-122"/>
              </a:rPr>
              <a:t>Mon </a:t>
            </a:r>
            <a:r>
              <a:rPr lang="en-US" altLang="en-US" b="1" dirty="0">
                <a:solidFill>
                  <a:srgbClr val="002060"/>
                </a:solidFill>
                <a:ea typeface="SimSun" pitchFamily="2" charset="-122"/>
              </a:rPr>
              <a:t>web site: http://www.florence-school.eu</a:t>
            </a:r>
          </a:p>
        </p:txBody>
      </p:sp>
    </p:spTree>
    <p:extLst>
      <p:ext uri="{BB962C8B-B14F-4D97-AF65-F5344CB8AC3E}">
        <p14:creationId xmlns:p14="http://schemas.microsoft.com/office/powerpoint/2010/main" val="335812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contenu 2"/>
          <p:cNvSpPr>
            <a:spLocks noGrp="1"/>
          </p:cNvSpPr>
          <p:nvPr>
            <p:ph idx="1"/>
          </p:nvPr>
        </p:nvSpPr>
        <p:spPr>
          <a:xfrm>
            <a:off x="530077" y="1700808"/>
            <a:ext cx="8072437" cy="4525962"/>
          </a:xfrm>
        </p:spPr>
        <p:txBody>
          <a:bodyPr/>
          <a:lstStyle/>
          <a:p>
            <a:pPr marL="514350" indent="-514350">
              <a:lnSpc>
                <a:spcPct val="140000"/>
              </a:lnSpc>
              <a:buFont typeface="Verdana" pitchFamily="34" charset="0"/>
              <a:buAutoNum type="arabicPeriod"/>
            </a:pPr>
            <a:r>
              <a:rPr lang="en-GB" altLang="it-IT" sz="2000" dirty="0" smtClean="0">
                <a:latin typeface="Verdana" pitchFamily="34" charset="0"/>
              </a:rPr>
              <a:t>Les 4 bases des architectures de </a:t>
            </a:r>
            <a:r>
              <a:rPr lang="en-GB" altLang="it-IT" sz="2000" dirty="0" err="1" smtClean="0">
                <a:latin typeface="Verdana" pitchFamily="34" charset="0"/>
              </a:rPr>
              <a:t>marché</a:t>
            </a:r>
            <a:endParaRPr lang="en-GB" altLang="it-IT" sz="2000" dirty="0" smtClean="0">
              <a:latin typeface="Verdana" pitchFamily="34" charset="0"/>
            </a:endParaRPr>
          </a:p>
          <a:p>
            <a:pPr marL="514350" indent="-514350">
              <a:lnSpc>
                <a:spcPct val="140000"/>
              </a:lnSpc>
              <a:buFont typeface="Verdana" pitchFamily="34" charset="0"/>
              <a:buAutoNum type="arabicPeriod"/>
            </a:pPr>
            <a:r>
              <a:rPr lang="en-GB" altLang="it-IT" sz="2000" dirty="0" smtClean="0">
                <a:latin typeface="Verdana" pitchFamily="34" charset="0"/>
              </a:rPr>
              <a:t>Les 5 </a:t>
            </a:r>
            <a:r>
              <a:rPr lang="en-GB" altLang="it-IT" sz="2000" dirty="0" err="1" smtClean="0">
                <a:latin typeface="Verdana" pitchFamily="34" charset="0"/>
              </a:rPr>
              <a:t>composantes</a:t>
            </a:r>
            <a:r>
              <a:rPr lang="en-GB" altLang="it-IT" sz="2000" dirty="0" smtClean="0">
                <a:latin typeface="Verdana" pitchFamily="34" charset="0"/>
              </a:rPr>
              <a:t> des </a:t>
            </a:r>
            <a:r>
              <a:rPr lang="en-GB" altLang="it-IT" sz="2000" dirty="0" err="1" smtClean="0">
                <a:latin typeface="Verdana" pitchFamily="34" charset="0"/>
              </a:rPr>
              <a:t>marchés</a:t>
            </a:r>
            <a:r>
              <a:rPr lang="en-GB" altLang="it-IT" sz="2000" dirty="0" smtClean="0">
                <a:latin typeface="Verdana" pitchFamily="34" charset="0"/>
              </a:rPr>
              <a:t> de </a:t>
            </a:r>
            <a:r>
              <a:rPr lang="en-GB" altLang="it-IT" sz="2000" dirty="0" err="1" smtClean="0">
                <a:latin typeface="Verdana" pitchFamily="34" charset="0"/>
              </a:rPr>
              <a:t>gros</a:t>
            </a:r>
            <a:endParaRPr lang="en-GB" altLang="it-IT" sz="2000" dirty="0" smtClean="0">
              <a:latin typeface="Verdana" pitchFamily="34" charset="0"/>
            </a:endParaRPr>
          </a:p>
          <a:p>
            <a:pPr marL="914400" lvl="1" indent="-514350">
              <a:lnSpc>
                <a:spcPct val="140000"/>
              </a:lnSpc>
              <a:buFont typeface="Verdana" pitchFamily="34" charset="0"/>
              <a:buAutoNum type="arabicPeriod"/>
            </a:pPr>
            <a:r>
              <a:rPr lang="en-GB" altLang="it-IT" sz="2000" dirty="0" err="1" smtClean="0">
                <a:latin typeface="Verdana" pitchFamily="34" charset="0"/>
              </a:rPr>
              <a:t>L’énergie</a:t>
            </a:r>
            <a:r>
              <a:rPr lang="en-GB" altLang="it-IT" sz="2000" dirty="0" smtClean="0">
                <a:latin typeface="Verdana" pitchFamily="34" charset="0"/>
              </a:rPr>
              <a:t> (“Jour pour le </a:t>
            </a:r>
            <a:r>
              <a:rPr lang="en-GB" altLang="it-IT" sz="2000" dirty="0" err="1" smtClean="0">
                <a:latin typeface="Verdana" pitchFamily="34" charset="0"/>
              </a:rPr>
              <a:t>lendemain</a:t>
            </a:r>
            <a:r>
              <a:rPr lang="en-GB" altLang="it-IT" sz="2000" dirty="0" smtClean="0">
                <a:latin typeface="Verdana" pitchFamily="34" charset="0"/>
              </a:rPr>
              <a:t>” et “infra-</a:t>
            </a:r>
            <a:r>
              <a:rPr lang="en-GB" altLang="it-IT" sz="2000" dirty="0" err="1" smtClean="0">
                <a:latin typeface="Verdana" pitchFamily="34" charset="0"/>
              </a:rPr>
              <a:t>journalier</a:t>
            </a:r>
            <a:r>
              <a:rPr lang="en-GB" altLang="it-IT" sz="2000" dirty="0" smtClean="0">
                <a:latin typeface="Verdana" pitchFamily="34" charset="0"/>
              </a:rPr>
              <a:t>”)</a:t>
            </a:r>
          </a:p>
          <a:p>
            <a:pPr marL="914400" lvl="1" indent="-514350">
              <a:lnSpc>
                <a:spcPct val="140000"/>
              </a:lnSpc>
              <a:buFont typeface="Verdana" pitchFamily="34" charset="0"/>
              <a:buAutoNum type="arabicPeriod"/>
            </a:pPr>
            <a:r>
              <a:rPr lang="en-GB" altLang="it-IT" sz="2000" dirty="0" err="1" smtClean="0">
                <a:latin typeface="Verdana" pitchFamily="34" charset="0"/>
              </a:rPr>
              <a:t>L’équilibrage</a:t>
            </a:r>
            <a:r>
              <a:rPr lang="en-GB" altLang="it-IT" sz="2000" dirty="0" smtClean="0">
                <a:latin typeface="Verdana" pitchFamily="34" charset="0"/>
              </a:rPr>
              <a:t> (le “temps </a:t>
            </a:r>
            <a:r>
              <a:rPr lang="en-GB" altLang="it-IT" sz="2000" dirty="0" err="1" smtClean="0">
                <a:latin typeface="Verdana" pitchFamily="34" charset="0"/>
              </a:rPr>
              <a:t>réel</a:t>
            </a:r>
            <a:r>
              <a:rPr lang="en-GB" altLang="it-IT" sz="2000" dirty="0" smtClean="0">
                <a:latin typeface="Verdana" pitchFamily="34" charset="0"/>
              </a:rPr>
              <a:t>”)</a:t>
            </a:r>
          </a:p>
          <a:p>
            <a:pPr marL="914400" lvl="1" indent="-514350">
              <a:lnSpc>
                <a:spcPct val="140000"/>
              </a:lnSpc>
              <a:buFont typeface="Verdana" pitchFamily="34" charset="0"/>
              <a:buAutoNum type="arabicPeriod"/>
            </a:pPr>
            <a:r>
              <a:rPr lang="en-GB" altLang="it-IT" sz="2000" dirty="0" smtClean="0">
                <a:latin typeface="Verdana" pitchFamily="34" charset="0"/>
              </a:rPr>
              <a:t>Les congestions (les </a:t>
            </a:r>
            <a:r>
              <a:rPr lang="en-GB" altLang="it-IT" sz="2000" dirty="0" err="1" smtClean="0">
                <a:latin typeface="Verdana" pitchFamily="34" charset="0"/>
              </a:rPr>
              <a:t>contraintes</a:t>
            </a:r>
            <a:r>
              <a:rPr lang="en-GB" altLang="it-IT" sz="2000" dirty="0" smtClean="0">
                <a:latin typeface="Verdana" pitchFamily="34" charset="0"/>
              </a:rPr>
              <a:t> de </a:t>
            </a:r>
            <a:r>
              <a:rPr lang="en-GB" altLang="it-IT" sz="2000" dirty="0" err="1" smtClean="0">
                <a:latin typeface="Verdana" pitchFamily="34" charset="0"/>
              </a:rPr>
              <a:t>réseau</a:t>
            </a:r>
            <a:r>
              <a:rPr lang="en-GB" altLang="it-IT" sz="2000" dirty="0" smtClean="0">
                <a:latin typeface="Verdana" pitchFamily="34" charset="0"/>
              </a:rPr>
              <a:t>)</a:t>
            </a:r>
          </a:p>
          <a:p>
            <a:pPr marL="914400" lvl="1" indent="-514350">
              <a:lnSpc>
                <a:spcPct val="140000"/>
              </a:lnSpc>
              <a:buFont typeface="Verdana" pitchFamily="34" charset="0"/>
              <a:buAutoNum type="arabicPeriod"/>
            </a:pPr>
            <a:r>
              <a:rPr lang="en-GB" altLang="it-IT" sz="1400" dirty="0" smtClean="0">
                <a:latin typeface="Verdana" pitchFamily="34" charset="0"/>
              </a:rPr>
              <a:t>Les </a:t>
            </a:r>
            <a:r>
              <a:rPr lang="en-GB" altLang="it-IT" sz="1400" dirty="0" err="1" smtClean="0">
                <a:latin typeface="Verdana" pitchFamily="34" charset="0"/>
              </a:rPr>
              <a:t>réserves</a:t>
            </a:r>
            <a:r>
              <a:rPr lang="en-GB" altLang="it-IT" sz="1400" dirty="0" smtClean="0">
                <a:latin typeface="Verdana" pitchFamily="34" charset="0"/>
              </a:rPr>
              <a:t> de puissance &amp; les “</a:t>
            </a:r>
            <a:r>
              <a:rPr lang="en-GB" altLang="it-IT" sz="1400" dirty="0" err="1" smtClean="0">
                <a:latin typeface="Verdana" pitchFamily="34" charset="0"/>
              </a:rPr>
              <a:t>capacités</a:t>
            </a:r>
            <a:r>
              <a:rPr lang="en-GB" altLang="it-IT" sz="1400" dirty="0" smtClean="0">
                <a:latin typeface="Verdana" pitchFamily="34" charset="0"/>
              </a:rPr>
              <a:t> de production” (</a:t>
            </a:r>
            <a:r>
              <a:rPr lang="en-GB" altLang="it-IT" sz="1400" dirty="0" smtClean="0">
                <a:solidFill>
                  <a:srgbClr val="FF0000"/>
                </a:solidFill>
                <a:latin typeface="Verdana" pitchFamily="34" charset="0"/>
              </a:rPr>
              <a:t>pour </a:t>
            </a:r>
            <a:r>
              <a:rPr lang="en-GB" altLang="it-IT" sz="1400" dirty="0" err="1" smtClean="0">
                <a:solidFill>
                  <a:srgbClr val="FF0000"/>
                </a:solidFill>
                <a:latin typeface="Verdana" pitchFamily="34" charset="0"/>
              </a:rPr>
              <a:t>mémoire</a:t>
            </a:r>
            <a:r>
              <a:rPr lang="en-GB" altLang="it-IT" sz="1400" dirty="0" smtClean="0">
                <a:solidFill>
                  <a:srgbClr val="FF0000"/>
                </a:solidFill>
                <a:latin typeface="Verdana" pitchFamily="34" charset="0"/>
              </a:rPr>
              <a:t>: je ne le </a:t>
            </a:r>
            <a:r>
              <a:rPr lang="en-GB" altLang="it-IT" sz="1400" dirty="0" err="1" smtClean="0">
                <a:solidFill>
                  <a:srgbClr val="FF0000"/>
                </a:solidFill>
                <a:latin typeface="Verdana" pitchFamily="34" charset="0"/>
              </a:rPr>
              <a:t>traiterai</a:t>
            </a:r>
            <a:r>
              <a:rPr lang="en-GB" altLang="it-IT" sz="1400" dirty="0" smtClean="0">
                <a:solidFill>
                  <a:srgbClr val="FF0000"/>
                </a:solidFill>
                <a:latin typeface="Verdana" pitchFamily="34" charset="0"/>
              </a:rPr>
              <a:t> pas</a:t>
            </a:r>
            <a:r>
              <a:rPr lang="en-GB" altLang="it-IT" sz="1400" dirty="0" smtClean="0">
                <a:latin typeface="Verdana" pitchFamily="34" charset="0"/>
              </a:rPr>
              <a:t>)</a:t>
            </a:r>
          </a:p>
          <a:p>
            <a:pPr marL="914400" lvl="1" indent="-514350">
              <a:lnSpc>
                <a:spcPct val="140000"/>
              </a:lnSpc>
              <a:buFont typeface="Verdana" pitchFamily="34" charset="0"/>
              <a:buAutoNum type="arabicPeriod"/>
            </a:pPr>
            <a:r>
              <a:rPr lang="en-GB" altLang="it-IT" sz="1400" dirty="0" smtClean="0">
                <a:latin typeface="Verdana" pitchFamily="34" charset="0"/>
              </a:rPr>
              <a:t>Les interconnections </a:t>
            </a:r>
            <a:r>
              <a:rPr lang="en-GB" altLang="it-IT" sz="1400" dirty="0">
                <a:latin typeface="Verdana" pitchFamily="34" charset="0"/>
              </a:rPr>
              <a:t>(</a:t>
            </a:r>
            <a:r>
              <a:rPr lang="en-GB" altLang="it-IT" sz="1400" dirty="0">
                <a:solidFill>
                  <a:srgbClr val="FF0000"/>
                </a:solidFill>
                <a:latin typeface="Verdana" pitchFamily="34" charset="0"/>
              </a:rPr>
              <a:t>pour </a:t>
            </a:r>
            <a:r>
              <a:rPr lang="en-GB" altLang="it-IT" sz="1400" dirty="0" err="1">
                <a:solidFill>
                  <a:srgbClr val="FF0000"/>
                </a:solidFill>
                <a:latin typeface="Verdana" pitchFamily="34" charset="0"/>
              </a:rPr>
              <a:t>mémoire</a:t>
            </a:r>
            <a:r>
              <a:rPr lang="en-GB" altLang="it-IT" sz="1400" dirty="0">
                <a:solidFill>
                  <a:srgbClr val="FF0000"/>
                </a:solidFill>
                <a:latin typeface="Verdana" pitchFamily="34" charset="0"/>
              </a:rPr>
              <a:t>: je ne le </a:t>
            </a:r>
            <a:r>
              <a:rPr lang="en-GB" altLang="it-IT" sz="1400" dirty="0" err="1">
                <a:solidFill>
                  <a:srgbClr val="FF0000"/>
                </a:solidFill>
                <a:latin typeface="Verdana" pitchFamily="34" charset="0"/>
              </a:rPr>
              <a:t>traiterai</a:t>
            </a:r>
            <a:r>
              <a:rPr lang="en-GB" altLang="it-IT" sz="1400" dirty="0">
                <a:solidFill>
                  <a:srgbClr val="FF0000"/>
                </a:solidFill>
                <a:latin typeface="Verdana" pitchFamily="34" charset="0"/>
              </a:rPr>
              <a:t> pas</a:t>
            </a:r>
            <a:r>
              <a:rPr lang="en-GB" altLang="it-IT" sz="1400" dirty="0">
                <a:latin typeface="Verdana" pitchFamily="34" charset="0"/>
              </a:rPr>
              <a:t>)</a:t>
            </a:r>
          </a:p>
          <a:p>
            <a:pPr marL="914400" lvl="1" indent="-514350">
              <a:lnSpc>
                <a:spcPct val="140000"/>
              </a:lnSpc>
              <a:buFont typeface="Verdana" pitchFamily="34" charset="0"/>
              <a:buAutoNum type="arabicPeriod"/>
            </a:pPr>
            <a:endParaRPr lang="en-GB" altLang="it-IT" sz="2000" dirty="0" smtClean="0">
              <a:latin typeface="Verdana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1547664" y="1000125"/>
            <a:ext cx="70548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fr-FR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Grandes lignes</a:t>
            </a:r>
            <a:endParaRPr lang="fr-FR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5698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contenu 2"/>
          <p:cNvSpPr>
            <a:spLocks noGrp="1"/>
          </p:cNvSpPr>
          <p:nvPr>
            <p:ph idx="1"/>
          </p:nvPr>
        </p:nvSpPr>
        <p:spPr>
          <a:xfrm>
            <a:off x="530077" y="1700808"/>
            <a:ext cx="8072437" cy="4525962"/>
          </a:xfrm>
        </p:spPr>
        <p:txBody>
          <a:bodyPr/>
          <a:lstStyle/>
          <a:p>
            <a:pPr marL="514350" indent="-514350">
              <a:lnSpc>
                <a:spcPct val="140000"/>
              </a:lnSpc>
              <a:buFont typeface="Verdana" pitchFamily="34" charset="0"/>
              <a:buAutoNum type="arabicPeriod"/>
            </a:pPr>
            <a:r>
              <a:rPr lang="en-GB" altLang="it-IT" sz="2000" b="1" i="1" u="sng" dirty="0" smtClean="0">
                <a:solidFill>
                  <a:srgbClr val="FF0000"/>
                </a:solidFill>
                <a:latin typeface="Verdana" pitchFamily="34" charset="0"/>
              </a:rPr>
              <a:t>Les 4 bases des architectures de </a:t>
            </a:r>
            <a:r>
              <a:rPr lang="en-GB" altLang="it-IT" sz="2000" b="1" i="1" u="sng" dirty="0" err="1" smtClean="0">
                <a:solidFill>
                  <a:srgbClr val="FF0000"/>
                </a:solidFill>
                <a:latin typeface="Verdana" pitchFamily="34" charset="0"/>
              </a:rPr>
              <a:t>marché</a:t>
            </a:r>
            <a:endParaRPr lang="en-GB" altLang="it-IT" sz="2000" b="1" i="1" u="sng" dirty="0" smtClean="0">
              <a:solidFill>
                <a:srgbClr val="FF0000"/>
              </a:solidFill>
              <a:latin typeface="Verdana" pitchFamily="34" charset="0"/>
            </a:endParaRPr>
          </a:p>
          <a:p>
            <a:pPr marL="514350" indent="-514350">
              <a:lnSpc>
                <a:spcPct val="140000"/>
              </a:lnSpc>
              <a:buFont typeface="Verdana" pitchFamily="34" charset="0"/>
              <a:buAutoNum type="arabicPeriod"/>
            </a:pPr>
            <a:r>
              <a:rPr lang="en-GB" altLang="it-IT" sz="2000" dirty="0">
                <a:latin typeface="Verdana" pitchFamily="34" charset="0"/>
              </a:rPr>
              <a:t>Les 5 </a:t>
            </a:r>
            <a:r>
              <a:rPr lang="en-GB" altLang="it-IT" sz="2000" dirty="0" err="1">
                <a:latin typeface="Verdana" pitchFamily="34" charset="0"/>
              </a:rPr>
              <a:t>composantes</a:t>
            </a:r>
            <a:r>
              <a:rPr lang="en-GB" altLang="it-IT" sz="2000" dirty="0">
                <a:latin typeface="Verdana" pitchFamily="34" charset="0"/>
              </a:rPr>
              <a:t> des </a:t>
            </a:r>
            <a:r>
              <a:rPr lang="en-GB" altLang="it-IT" sz="2000" dirty="0" err="1">
                <a:latin typeface="Verdana" pitchFamily="34" charset="0"/>
              </a:rPr>
              <a:t>marchés</a:t>
            </a:r>
            <a:r>
              <a:rPr lang="en-GB" altLang="it-IT" sz="2000" dirty="0">
                <a:latin typeface="Verdana" pitchFamily="34" charset="0"/>
              </a:rPr>
              <a:t> de </a:t>
            </a:r>
            <a:r>
              <a:rPr lang="en-GB" altLang="it-IT" sz="2000" dirty="0" err="1">
                <a:latin typeface="Verdana" pitchFamily="34" charset="0"/>
              </a:rPr>
              <a:t>gros</a:t>
            </a:r>
            <a:endParaRPr lang="en-GB" altLang="it-IT" sz="2000" dirty="0">
              <a:latin typeface="Verdana" pitchFamily="34" charset="0"/>
            </a:endParaRPr>
          </a:p>
          <a:p>
            <a:pPr marL="914400" lvl="1" indent="-514350">
              <a:lnSpc>
                <a:spcPct val="140000"/>
              </a:lnSpc>
              <a:buFont typeface="Verdana" pitchFamily="34" charset="0"/>
              <a:buAutoNum type="arabicPeriod"/>
            </a:pPr>
            <a:r>
              <a:rPr lang="en-GB" altLang="it-IT" sz="2000" dirty="0" err="1">
                <a:latin typeface="Verdana" pitchFamily="34" charset="0"/>
              </a:rPr>
              <a:t>L’énergie</a:t>
            </a:r>
            <a:r>
              <a:rPr lang="en-GB" altLang="it-IT" sz="2000" dirty="0">
                <a:latin typeface="Verdana" pitchFamily="34" charset="0"/>
              </a:rPr>
              <a:t> (“Jour pour le </a:t>
            </a:r>
            <a:r>
              <a:rPr lang="en-GB" altLang="it-IT" sz="2000" dirty="0" err="1">
                <a:latin typeface="Verdana" pitchFamily="34" charset="0"/>
              </a:rPr>
              <a:t>lendemain</a:t>
            </a:r>
            <a:r>
              <a:rPr lang="en-GB" altLang="it-IT" sz="2000" dirty="0">
                <a:latin typeface="Verdana" pitchFamily="34" charset="0"/>
              </a:rPr>
              <a:t>” et “infra-</a:t>
            </a:r>
            <a:r>
              <a:rPr lang="en-GB" altLang="it-IT" sz="2000" dirty="0" err="1">
                <a:latin typeface="Verdana" pitchFamily="34" charset="0"/>
              </a:rPr>
              <a:t>journalier</a:t>
            </a:r>
            <a:r>
              <a:rPr lang="en-GB" altLang="it-IT" sz="2000" dirty="0">
                <a:latin typeface="Verdana" pitchFamily="34" charset="0"/>
              </a:rPr>
              <a:t>”)</a:t>
            </a:r>
          </a:p>
          <a:p>
            <a:pPr marL="914400" lvl="1" indent="-514350">
              <a:lnSpc>
                <a:spcPct val="140000"/>
              </a:lnSpc>
              <a:buFont typeface="Verdana" pitchFamily="34" charset="0"/>
              <a:buAutoNum type="arabicPeriod"/>
            </a:pPr>
            <a:r>
              <a:rPr lang="en-GB" altLang="it-IT" sz="2000" dirty="0" err="1">
                <a:latin typeface="Verdana" pitchFamily="34" charset="0"/>
              </a:rPr>
              <a:t>L’équilibrage</a:t>
            </a:r>
            <a:r>
              <a:rPr lang="en-GB" altLang="it-IT" sz="2000" dirty="0">
                <a:latin typeface="Verdana" pitchFamily="34" charset="0"/>
              </a:rPr>
              <a:t> (le “temps </a:t>
            </a:r>
            <a:r>
              <a:rPr lang="en-GB" altLang="it-IT" sz="2000" dirty="0" err="1">
                <a:latin typeface="Verdana" pitchFamily="34" charset="0"/>
              </a:rPr>
              <a:t>réel</a:t>
            </a:r>
            <a:r>
              <a:rPr lang="en-GB" altLang="it-IT" sz="2000" dirty="0">
                <a:latin typeface="Verdana" pitchFamily="34" charset="0"/>
              </a:rPr>
              <a:t>”)</a:t>
            </a:r>
          </a:p>
          <a:p>
            <a:pPr marL="914400" lvl="1" indent="-514350">
              <a:lnSpc>
                <a:spcPct val="140000"/>
              </a:lnSpc>
              <a:buFont typeface="Verdana" pitchFamily="34" charset="0"/>
              <a:buAutoNum type="arabicPeriod"/>
            </a:pPr>
            <a:r>
              <a:rPr lang="en-GB" altLang="it-IT" sz="2000" dirty="0">
                <a:latin typeface="Verdana" pitchFamily="34" charset="0"/>
              </a:rPr>
              <a:t>Les congestions (les </a:t>
            </a:r>
            <a:r>
              <a:rPr lang="en-GB" altLang="it-IT" sz="2000" dirty="0" err="1">
                <a:latin typeface="Verdana" pitchFamily="34" charset="0"/>
              </a:rPr>
              <a:t>contraintes</a:t>
            </a:r>
            <a:r>
              <a:rPr lang="en-GB" altLang="it-IT" sz="2000" dirty="0">
                <a:latin typeface="Verdana" pitchFamily="34" charset="0"/>
              </a:rPr>
              <a:t> de </a:t>
            </a:r>
            <a:r>
              <a:rPr lang="en-GB" altLang="it-IT" sz="2000" dirty="0" err="1">
                <a:latin typeface="Verdana" pitchFamily="34" charset="0"/>
              </a:rPr>
              <a:t>réseau</a:t>
            </a:r>
            <a:r>
              <a:rPr lang="en-GB" altLang="it-IT" sz="2000" dirty="0">
                <a:latin typeface="Verdana" pitchFamily="34" charset="0"/>
              </a:rPr>
              <a:t>)</a:t>
            </a:r>
          </a:p>
          <a:p>
            <a:pPr marL="914400" lvl="1" indent="-514350">
              <a:lnSpc>
                <a:spcPct val="140000"/>
              </a:lnSpc>
              <a:buFont typeface="Verdana" pitchFamily="34" charset="0"/>
              <a:buAutoNum type="arabicPeriod"/>
            </a:pPr>
            <a:r>
              <a:rPr lang="en-GB" altLang="it-IT" sz="1400" dirty="0">
                <a:latin typeface="Verdana" pitchFamily="34" charset="0"/>
              </a:rPr>
              <a:t>Les </a:t>
            </a:r>
            <a:r>
              <a:rPr lang="en-GB" altLang="it-IT" sz="1400" dirty="0" err="1">
                <a:latin typeface="Verdana" pitchFamily="34" charset="0"/>
              </a:rPr>
              <a:t>réserves</a:t>
            </a:r>
            <a:r>
              <a:rPr lang="en-GB" altLang="it-IT" sz="1400" dirty="0">
                <a:latin typeface="Verdana" pitchFamily="34" charset="0"/>
              </a:rPr>
              <a:t> de puissance &amp; les “</a:t>
            </a:r>
            <a:r>
              <a:rPr lang="en-GB" altLang="it-IT" sz="1400" dirty="0" err="1">
                <a:latin typeface="Verdana" pitchFamily="34" charset="0"/>
              </a:rPr>
              <a:t>capacités</a:t>
            </a:r>
            <a:r>
              <a:rPr lang="en-GB" altLang="it-IT" sz="1400" dirty="0">
                <a:latin typeface="Verdana" pitchFamily="34" charset="0"/>
              </a:rPr>
              <a:t> de production” (</a:t>
            </a:r>
            <a:r>
              <a:rPr lang="en-GB" altLang="it-IT" sz="1400" dirty="0">
                <a:solidFill>
                  <a:srgbClr val="FF0000"/>
                </a:solidFill>
                <a:latin typeface="Verdana" pitchFamily="34" charset="0"/>
              </a:rPr>
              <a:t>pour </a:t>
            </a:r>
            <a:r>
              <a:rPr lang="en-GB" altLang="it-IT" sz="1400" dirty="0" err="1">
                <a:solidFill>
                  <a:srgbClr val="FF0000"/>
                </a:solidFill>
                <a:latin typeface="Verdana" pitchFamily="34" charset="0"/>
              </a:rPr>
              <a:t>mémoire</a:t>
            </a:r>
            <a:r>
              <a:rPr lang="en-GB" altLang="it-IT" sz="1400" dirty="0">
                <a:solidFill>
                  <a:srgbClr val="FF0000"/>
                </a:solidFill>
                <a:latin typeface="Verdana" pitchFamily="34" charset="0"/>
              </a:rPr>
              <a:t>: je ne le </a:t>
            </a:r>
            <a:r>
              <a:rPr lang="en-GB" altLang="it-IT" sz="1400" dirty="0" err="1">
                <a:solidFill>
                  <a:srgbClr val="FF0000"/>
                </a:solidFill>
                <a:latin typeface="Verdana" pitchFamily="34" charset="0"/>
              </a:rPr>
              <a:t>traiterai</a:t>
            </a:r>
            <a:r>
              <a:rPr lang="en-GB" altLang="it-IT" sz="1400" dirty="0">
                <a:solidFill>
                  <a:srgbClr val="FF0000"/>
                </a:solidFill>
                <a:latin typeface="Verdana" pitchFamily="34" charset="0"/>
              </a:rPr>
              <a:t> pas</a:t>
            </a:r>
            <a:r>
              <a:rPr lang="en-GB" altLang="it-IT" sz="1400" dirty="0">
                <a:latin typeface="Verdana" pitchFamily="34" charset="0"/>
              </a:rPr>
              <a:t>)</a:t>
            </a:r>
          </a:p>
          <a:p>
            <a:pPr marL="914400" lvl="1" indent="-514350">
              <a:lnSpc>
                <a:spcPct val="140000"/>
              </a:lnSpc>
              <a:buFont typeface="Verdana" pitchFamily="34" charset="0"/>
              <a:buAutoNum type="arabicPeriod"/>
            </a:pPr>
            <a:r>
              <a:rPr lang="en-GB" altLang="it-IT" sz="1400" dirty="0">
                <a:latin typeface="Verdana" pitchFamily="34" charset="0"/>
              </a:rPr>
              <a:t>Les interconnections (</a:t>
            </a:r>
            <a:r>
              <a:rPr lang="en-GB" altLang="it-IT" sz="1400" dirty="0">
                <a:solidFill>
                  <a:srgbClr val="FF0000"/>
                </a:solidFill>
                <a:latin typeface="Verdana" pitchFamily="34" charset="0"/>
              </a:rPr>
              <a:t>pour </a:t>
            </a:r>
            <a:r>
              <a:rPr lang="en-GB" altLang="it-IT" sz="1400" dirty="0" err="1">
                <a:solidFill>
                  <a:srgbClr val="FF0000"/>
                </a:solidFill>
                <a:latin typeface="Verdana" pitchFamily="34" charset="0"/>
              </a:rPr>
              <a:t>mémoire</a:t>
            </a:r>
            <a:r>
              <a:rPr lang="en-GB" altLang="it-IT" sz="1400" dirty="0">
                <a:solidFill>
                  <a:srgbClr val="FF0000"/>
                </a:solidFill>
                <a:latin typeface="Verdana" pitchFamily="34" charset="0"/>
              </a:rPr>
              <a:t>: je ne le </a:t>
            </a:r>
            <a:r>
              <a:rPr lang="en-GB" altLang="it-IT" sz="1400" dirty="0" err="1">
                <a:solidFill>
                  <a:srgbClr val="FF0000"/>
                </a:solidFill>
                <a:latin typeface="Verdana" pitchFamily="34" charset="0"/>
              </a:rPr>
              <a:t>traiterai</a:t>
            </a:r>
            <a:r>
              <a:rPr lang="en-GB" altLang="it-IT" sz="1400" dirty="0">
                <a:solidFill>
                  <a:srgbClr val="FF0000"/>
                </a:solidFill>
                <a:latin typeface="Verdana" pitchFamily="34" charset="0"/>
              </a:rPr>
              <a:t> pas</a:t>
            </a:r>
            <a:r>
              <a:rPr lang="en-GB" altLang="it-IT" sz="1400" dirty="0">
                <a:latin typeface="Verdana" pitchFamily="34" charset="0"/>
              </a:rPr>
              <a:t>)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1547664" y="1000125"/>
            <a:ext cx="70548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fr-FR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2182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AutoShape 2"/>
          <p:cNvSpPr>
            <a:spLocks noChangeArrowheads="1"/>
          </p:cNvSpPr>
          <p:nvPr/>
        </p:nvSpPr>
        <p:spPr bwMode="auto">
          <a:xfrm>
            <a:off x="838200" y="1905000"/>
            <a:ext cx="1687513" cy="2000250"/>
          </a:xfrm>
          <a:prstGeom prst="homePlate">
            <a:avLst>
              <a:gd name="adj" fmla="val 25000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4975" tIns="0" rIns="0" bIns="0" anchor="ctr"/>
          <a:lstStyle>
            <a:lvl1pPr defTabSz="849313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849313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849313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849313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849313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8493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8493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8493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8493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buFontTx/>
              <a:buChar char="•"/>
            </a:pPr>
            <a:endParaRPr lang="fr-FR" altLang="it-IT" sz="1100">
              <a:latin typeface="Times New Roman" pitchFamily="18" charset="0"/>
            </a:endParaRPr>
          </a:p>
        </p:txBody>
      </p:sp>
      <p:sp>
        <p:nvSpPr>
          <p:cNvPr id="107523" name="AutoShape 3"/>
          <p:cNvSpPr>
            <a:spLocks noChangeArrowheads="1"/>
          </p:cNvSpPr>
          <p:nvPr/>
        </p:nvSpPr>
        <p:spPr bwMode="auto">
          <a:xfrm>
            <a:off x="2667000" y="1905000"/>
            <a:ext cx="1689100" cy="2000250"/>
          </a:xfrm>
          <a:prstGeom prst="homePlat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0" rIns="0" bIns="0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lang="fr-FR" altLang="it-IT">
              <a:latin typeface="Calibri" pitchFamily="34" charset="0"/>
            </a:endParaRPr>
          </a:p>
        </p:txBody>
      </p:sp>
      <p:sp>
        <p:nvSpPr>
          <p:cNvPr id="107524" name="AutoShape 4"/>
          <p:cNvSpPr>
            <a:spLocks noChangeArrowheads="1"/>
          </p:cNvSpPr>
          <p:nvPr/>
        </p:nvSpPr>
        <p:spPr bwMode="auto">
          <a:xfrm>
            <a:off x="4495800" y="1905000"/>
            <a:ext cx="1689100" cy="2000250"/>
          </a:xfrm>
          <a:prstGeom prst="homePlat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0" rIns="0" bIns="0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lang="fr-FR" altLang="it-IT">
              <a:latin typeface="Calibri" pitchFamily="34" charset="0"/>
            </a:endParaRPr>
          </a:p>
        </p:txBody>
      </p:sp>
      <p:sp>
        <p:nvSpPr>
          <p:cNvPr id="107525" name="AutoShape 5"/>
          <p:cNvSpPr>
            <a:spLocks noChangeArrowheads="1"/>
          </p:cNvSpPr>
          <p:nvPr/>
        </p:nvSpPr>
        <p:spPr bwMode="auto">
          <a:xfrm>
            <a:off x="6324600" y="1905000"/>
            <a:ext cx="1687513" cy="2000250"/>
          </a:xfrm>
          <a:prstGeom prst="homePlat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0" rIns="0" bIns="0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lang="fr-FR" altLang="it-IT">
              <a:latin typeface="Calibri" pitchFamily="34" charset="0"/>
            </a:endParaRPr>
          </a:p>
        </p:txBody>
      </p:sp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914400" y="2133600"/>
            <a:ext cx="9081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975" tIns="0" rIns="0" bIns="0">
            <a:spAutoFit/>
          </a:bodyPr>
          <a:lstStyle>
            <a:lvl1pPr defTabSz="849313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849313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849313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849313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849313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8493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8493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8493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8493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r>
              <a:rPr lang="en-US" altLang="it-IT" sz="1500" b="1" dirty="0" smtClean="0">
                <a:latin typeface="Times New Roman" pitchFamily="18" charset="0"/>
              </a:rPr>
              <a:t>Base </a:t>
            </a:r>
            <a:r>
              <a:rPr lang="en-US" altLang="it-IT" sz="1500" b="1" dirty="0">
                <a:latin typeface="Times New Roman" pitchFamily="18" charset="0"/>
              </a:rPr>
              <a:t>1</a:t>
            </a:r>
          </a:p>
          <a:p>
            <a:r>
              <a:rPr lang="en-US" altLang="it-IT" sz="1500" b="1" dirty="0" smtClean="0">
                <a:latin typeface="Times New Roman" pitchFamily="18" charset="0"/>
              </a:rPr>
              <a:t>Monopole</a:t>
            </a:r>
            <a:endParaRPr lang="nl-NL" altLang="it-IT" sz="1500" b="1" dirty="0">
              <a:latin typeface="Times New Roman" pitchFamily="18" charset="0"/>
            </a:endParaRPr>
          </a:p>
        </p:txBody>
      </p:sp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2743200" y="2133600"/>
            <a:ext cx="14561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975" tIns="0" rIns="0" bIns="0">
            <a:spAutoFit/>
          </a:bodyPr>
          <a:lstStyle>
            <a:lvl1pPr defTabSz="849313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849313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849313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849313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849313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8493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8493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8493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8493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r>
              <a:rPr lang="en-US" altLang="it-IT" sz="1500" b="1" dirty="0" err="1" smtClean="0">
                <a:latin typeface="Times New Roman" pitchFamily="18" charset="0"/>
              </a:rPr>
              <a:t>Baqse</a:t>
            </a:r>
            <a:r>
              <a:rPr lang="en-US" altLang="it-IT" sz="1500" b="1" dirty="0" smtClean="0">
                <a:latin typeface="Times New Roman" pitchFamily="18" charset="0"/>
              </a:rPr>
              <a:t> 2</a:t>
            </a:r>
            <a:endParaRPr lang="en-US" altLang="it-IT" sz="1500" b="1" dirty="0">
              <a:latin typeface="Times New Roman" pitchFamily="18" charset="0"/>
            </a:endParaRPr>
          </a:p>
          <a:p>
            <a:r>
              <a:rPr lang="en-US" altLang="it-IT" sz="1500" b="1" dirty="0" err="1" smtClean="0">
                <a:latin typeface="Times New Roman" pitchFamily="18" charset="0"/>
              </a:rPr>
              <a:t>Acheteur</a:t>
            </a:r>
            <a:r>
              <a:rPr lang="en-US" altLang="it-IT" sz="1500" b="1" dirty="0" smtClean="0">
                <a:latin typeface="Times New Roman" pitchFamily="18" charset="0"/>
              </a:rPr>
              <a:t> unique</a:t>
            </a:r>
            <a:endParaRPr lang="nl-NL" altLang="it-IT" sz="1500" b="1" dirty="0">
              <a:latin typeface="Times New Roman" pitchFamily="18" charset="0"/>
            </a:endParaRPr>
          </a:p>
        </p:txBody>
      </p:sp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4724400" y="2057400"/>
            <a:ext cx="11980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975" tIns="0" rIns="0" bIns="0">
            <a:spAutoFit/>
          </a:bodyPr>
          <a:lstStyle>
            <a:lvl1pPr defTabSz="849313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849313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849313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849313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849313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8493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8493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8493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8493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r>
              <a:rPr lang="en-US" altLang="it-IT" sz="1500" b="1" dirty="0" smtClean="0">
                <a:latin typeface="Times New Roman" pitchFamily="18" charset="0"/>
              </a:rPr>
              <a:t>Base 3</a:t>
            </a:r>
            <a:endParaRPr lang="en-US" altLang="it-IT" sz="1500" b="1" dirty="0">
              <a:latin typeface="Times New Roman" pitchFamily="18" charset="0"/>
            </a:endParaRPr>
          </a:p>
          <a:p>
            <a:r>
              <a:rPr lang="en-US" altLang="it-IT" sz="1500" b="1" dirty="0" smtClean="0">
                <a:latin typeface="Times New Roman" pitchFamily="18" charset="0"/>
              </a:rPr>
              <a:t>Concurrence </a:t>
            </a:r>
          </a:p>
          <a:p>
            <a:r>
              <a:rPr lang="en-US" altLang="it-IT" sz="1500" b="1" dirty="0" smtClean="0">
                <a:latin typeface="Times New Roman" pitchFamily="18" charset="0"/>
              </a:rPr>
              <a:t>au </a:t>
            </a:r>
            <a:r>
              <a:rPr lang="en-US" altLang="it-IT" sz="1500" b="1" dirty="0" err="1" smtClean="0">
                <a:latin typeface="Times New Roman" pitchFamily="18" charset="0"/>
              </a:rPr>
              <a:t>marché</a:t>
            </a:r>
            <a:r>
              <a:rPr lang="en-US" altLang="it-IT" sz="1500" b="1" dirty="0" smtClean="0">
                <a:latin typeface="Times New Roman" pitchFamily="18" charset="0"/>
              </a:rPr>
              <a:t> </a:t>
            </a:r>
          </a:p>
          <a:p>
            <a:r>
              <a:rPr lang="en-US" altLang="it-IT" sz="1500" b="1" dirty="0" smtClean="0">
                <a:latin typeface="Times New Roman" pitchFamily="18" charset="0"/>
              </a:rPr>
              <a:t>de </a:t>
            </a:r>
            <a:r>
              <a:rPr lang="en-US" altLang="it-IT" sz="1500" b="1" dirty="0" err="1" smtClean="0">
                <a:latin typeface="Times New Roman" pitchFamily="18" charset="0"/>
              </a:rPr>
              <a:t>gros</a:t>
            </a:r>
            <a:endParaRPr lang="nl-NL" altLang="it-IT" sz="1500" b="1" dirty="0">
              <a:latin typeface="Times New Roman" pitchFamily="18" charset="0"/>
            </a:endParaRPr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6477000" y="2133600"/>
            <a:ext cx="114994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975" tIns="0" rIns="0" bIns="0">
            <a:spAutoFit/>
          </a:bodyPr>
          <a:lstStyle>
            <a:lvl1pPr defTabSz="849313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849313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849313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849313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849313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8493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8493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8493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8493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r>
              <a:rPr lang="en-US" altLang="it-IT" sz="1500" b="1" dirty="0" smtClean="0">
                <a:latin typeface="Times New Roman" pitchFamily="18" charset="0"/>
              </a:rPr>
              <a:t>Base </a:t>
            </a:r>
            <a:r>
              <a:rPr lang="en-US" altLang="it-IT" sz="1500" b="1" dirty="0">
                <a:latin typeface="Times New Roman" pitchFamily="18" charset="0"/>
              </a:rPr>
              <a:t>4</a:t>
            </a:r>
          </a:p>
          <a:p>
            <a:r>
              <a:rPr lang="en-US" altLang="it-IT" sz="1500" b="1" dirty="0" smtClean="0">
                <a:latin typeface="Times New Roman" pitchFamily="18" charset="0"/>
              </a:rPr>
              <a:t>Concurrence</a:t>
            </a:r>
          </a:p>
          <a:p>
            <a:r>
              <a:rPr lang="en-US" altLang="it-IT" sz="1500" b="1" dirty="0">
                <a:latin typeface="Times New Roman" pitchFamily="18" charset="0"/>
              </a:rPr>
              <a:t>a</a:t>
            </a:r>
            <a:r>
              <a:rPr lang="en-US" altLang="it-IT" sz="1500" b="1" dirty="0" smtClean="0">
                <a:latin typeface="Times New Roman" pitchFamily="18" charset="0"/>
              </a:rPr>
              <a:t>u </a:t>
            </a:r>
            <a:r>
              <a:rPr lang="en-US" altLang="it-IT" sz="1500" b="1" dirty="0" err="1" smtClean="0">
                <a:latin typeface="Times New Roman" pitchFamily="18" charset="0"/>
              </a:rPr>
              <a:t>marché</a:t>
            </a:r>
            <a:endParaRPr lang="en-US" altLang="it-IT" sz="1500" b="1" dirty="0" smtClean="0">
              <a:latin typeface="Times New Roman" pitchFamily="18" charset="0"/>
            </a:endParaRPr>
          </a:p>
          <a:p>
            <a:r>
              <a:rPr lang="en-US" altLang="it-IT" sz="1500" b="1" dirty="0">
                <a:latin typeface="Times New Roman" pitchFamily="18" charset="0"/>
              </a:rPr>
              <a:t>d</a:t>
            </a:r>
            <a:r>
              <a:rPr lang="en-US" altLang="it-IT" sz="1500" b="1" dirty="0" smtClean="0">
                <a:latin typeface="Times New Roman" pitchFamily="18" charset="0"/>
              </a:rPr>
              <a:t>e </a:t>
            </a:r>
            <a:r>
              <a:rPr lang="en-US" altLang="it-IT" sz="1500" b="1" dirty="0" err="1" smtClean="0">
                <a:latin typeface="Times New Roman" pitchFamily="18" charset="0"/>
              </a:rPr>
              <a:t>détail</a:t>
            </a:r>
            <a:endParaRPr lang="nl-NL" altLang="it-IT" sz="1500" b="1" dirty="0">
              <a:latin typeface="Times New Roman" pitchFamily="18" charset="0"/>
            </a:endParaRPr>
          </a:p>
        </p:txBody>
      </p:sp>
      <p:sp>
        <p:nvSpPr>
          <p:cNvPr id="107530" name="AutoShape 10"/>
          <p:cNvSpPr>
            <a:spLocks noChangeArrowheads="1"/>
          </p:cNvSpPr>
          <p:nvPr/>
        </p:nvSpPr>
        <p:spPr bwMode="auto">
          <a:xfrm>
            <a:off x="774700" y="4000500"/>
            <a:ext cx="7175500" cy="785813"/>
          </a:xfrm>
          <a:prstGeom prst="rightArrow">
            <a:avLst>
              <a:gd name="adj1" fmla="val 65148"/>
              <a:gd name="adj2" fmla="val 86536"/>
            </a:avLst>
          </a:prstGeom>
          <a:gradFill rotWithShape="0">
            <a:gsLst>
              <a:gs pos="0">
                <a:srgbClr val="FFC000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0" rIns="0" bIns="0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lang="fr-FR" altLang="it-IT">
              <a:latin typeface="Calibri" pitchFamily="34" charset="0"/>
            </a:endParaRPr>
          </a:p>
        </p:txBody>
      </p: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611560" y="4921250"/>
            <a:ext cx="7992888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975" tIns="0" rIns="0" bIns="0">
            <a:spAutoFit/>
          </a:bodyPr>
          <a:lstStyle>
            <a:lvl1pPr defTabSz="849313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849313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849313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849313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849313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8493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8493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8493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8493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r>
              <a:rPr lang="en-US" altLang="it-IT" b="1" dirty="0" err="1" smtClean="0">
                <a:latin typeface="Times New Roman" pitchFamily="18" charset="0"/>
              </a:rPr>
              <a:t>Progressivement</a:t>
            </a:r>
            <a:r>
              <a:rPr lang="en-US" altLang="it-IT" b="1" dirty="0" smtClean="0">
                <a:latin typeface="Times New Roman" pitchFamily="18" charset="0"/>
              </a:rPr>
              <a:t> </a:t>
            </a:r>
            <a:r>
              <a:rPr lang="en-US" altLang="it-IT" b="1" dirty="0" err="1" smtClean="0">
                <a:latin typeface="Times New Roman" pitchFamily="18" charset="0"/>
              </a:rPr>
              <a:t>l’électricité</a:t>
            </a:r>
            <a:r>
              <a:rPr lang="en-US" altLang="it-IT" b="1" dirty="0" smtClean="0">
                <a:latin typeface="Times New Roman" pitchFamily="18" charset="0"/>
              </a:rPr>
              <a:t> </a:t>
            </a:r>
            <a:r>
              <a:rPr lang="en-US" altLang="it-IT" b="1" dirty="0" err="1" smtClean="0">
                <a:latin typeface="Times New Roman" pitchFamily="18" charset="0"/>
              </a:rPr>
              <a:t>peut</a:t>
            </a:r>
            <a:r>
              <a:rPr lang="en-US" altLang="it-IT" b="1" dirty="0" smtClean="0">
                <a:latin typeface="Times New Roman" pitchFamily="18" charset="0"/>
              </a:rPr>
              <a:t> </a:t>
            </a:r>
            <a:r>
              <a:rPr lang="en-US" altLang="it-IT" b="1" dirty="0" err="1" smtClean="0">
                <a:latin typeface="Times New Roman" pitchFamily="18" charset="0"/>
              </a:rPr>
              <a:t>devenir</a:t>
            </a:r>
            <a:r>
              <a:rPr lang="en-US" altLang="it-IT" b="1" dirty="0" smtClean="0">
                <a:latin typeface="Times New Roman" pitchFamily="18" charset="0"/>
              </a:rPr>
              <a:t> </a:t>
            </a:r>
            <a:r>
              <a:rPr lang="en-US" altLang="it-IT" b="1" dirty="0" err="1" smtClean="0">
                <a:latin typeface="Times New Roman" pitchFamily="18" charset="0"/>
              </a:rPr>
              <a:t>une</a:t>
            </a:r>
            <a:r>
              <a:rPr lang="en-US" altLang="it-IT" b="1" dirty="0" smtClean="0">
                <a:latin typeface="Times New Roman" pitchFamily="18" charset="0"/>
              </a:rPr>
              <a:t> “</a:t>
            </a:r>
            <a:r>
              <a:rPr lang="en-US" altLang="it-IT" b="1" dirty="0" err="1" smtClean="0">
                <a:latin typeface="Times New Roman" pitchFamily="18" charset="0"/>
              </a:rPr>
              <a:t>commodité</a:t>
            </a:r>
            <a:r>
              <a:rPr lang="en-US" altLang="it-IT" b="1" dirty="0" smtClean="0">
                <a:latin typeface="Times New Roman" pitchFamily="18" charset="0"/>
              </a:rPr>
              <a:t>” </a:t>
            </a:r>
            <a:r>
              <a:rPr lang="en-US" altLang="it-IT" b="1" dirty="0">
                <a:latin typeface="Times New Roman" pitchFamily="18" charset="0"/>
              </a:rPr>
              <a:t> </a:t>
            </a:r>
            <a:r>
              <a:rPr lang="en-US" altLang="it-IT" b="1" dirty="0" smtClean="0">
                <a:latin typeface="Times New Roman" pitchFamily="18" charset="0"/>
              </a:rPr>
              <a:t> </a:t>
            </a:r>
            <a:r>
              <a:rPr lang="en-US" altLang="it-IT" b="1" dirty="0" err="1" smtClean="0">
                <a:latin typeface="Times New Roman" pitchFamily="18" charset="0"/>
              </a:rPr>
              <a:t>Mais</a:t>
            </a:r>
            <a:r>
              <a:rPr lang="en-US" altLang="it-IT" b="1" dirty="0" smtClean="0">
                <a:latin typeface="Times New Roman" pitchFamily="18" charset="0"/>
              </a:rPr>
              <a:t> :</a:t>
            </a:r>
            <a:endParaRPr lang="en-US" altLang="it-IT" b="1" dirty="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altLang="it-IT" b="1" dirty="0">
                <a:latin typeface="Times New Roman" pitchFamily="18" charset="0"/>
              </a:rPr>
              <a:t> </a:t>
            </a:r>
            <a:r>
              <a:rPr lang="en-US" altLang="it-IT" b="1" dirty="0" err="1" smtClean="0">
                <a:latin typeface="Times New Roman" pitchFamily="18" charset="0"/>
              </a:rPr>
              <a:t>Toujours</a:t>
            </a:r>
            <a:r>
              <a:rPr lang="en-US" altLang="it-IT" b="1" dirty="0" smtClean="0">
                <a:latin typeface="Times New Roman" pitchFamily="18" charset="0"/>
              </a:rPr>
              <a:t> </a:t>
            </a:r>
            <a:r>
              <a:rPr lang="en-US" altLang="it-IT" b="1" dirty="0" err="1" smtClean="0">
                <a:latin typeface="Times New Roman" pitchFamily="18" charset="0"/>
              </a:rPr>
              <a:t>complexe</a:t>
            </a:r>
            <a:r>
              <a:rPr lang="en-US" altLang="it-IT" b="1" dirty="0" smtClean="0">
                <a:latin typeface="Times New Roman" pitchFamily="18" charset="0"/>
              </a:rPr>
              <a:t>, beaucoup de </a:t>
            </a:r>
            <a:r>
              <a:rPr lang="en-US" altLang="it-IT" b="1" dirty="0" err="1" smtClean="0">
                <a:latin typeface="Times New Roman" pitchFamily="18" charset="0"/>
              </a:rPr>
              <a:t>règles</a:t>
            </a:r>
            <a:r>
              <a:rPr lang="en-US" altLang="it-IT" b="1" dirty="0" smtClean="0">
                <a:latin typeface="Times New Roman" pitchFamily="18" charset="0"/>
              </a:rPr>
              <a:t>, de </a:t>
            </a:r>
            <a:r>
              <a:rPr lang="en-US" altLang="it-IT" b="1" dirty="0" err="1" smtClean="0">
                <a:latin typeface="Times New Roman" pitchFamily="18" charset="0"/>
              </a:rPr>
              <a:t>contrats</a:t>
            </a:r>
            <a:r>
              <a:rPr lang="en-US" altLang="it-IT" b="1" dirty="0" smtClean="0">
                <a:latin typeface="Times New Roman" pitchFamily="18" charset="0"/>
              </a:rPr>
              <a:t>, </a:t>
            </a:r>
            <a:r>
              <a:rPr lang="en-US" altLang="it-IT" b="1" dirty="0" err="1">
                <a:latin typeface="Times New Roman" pitchFamily="18" charset="0"/>
              </a:rPr>
              <a:t>d’information</a:t>
            </a:r>
            <a:r>
              <a:rPr lang="en-US" altLang="it-IT" b="1" dirty="0" smtClean="0">
                <a:latin typeface="Times New Roman" pitchFamily="18" charset="0"/>
              </a:rPr>
              <a:t>, de </a:t>
            </a:r>
            <a:r>
              <a:rPr lang="en-US" altLang="it-IT" b="1" dirty="0" err="1" smtClean="0">
                <a:latin typeface="Times New Roman" pitchFamily="18" charset="0"/>
              </a:rPr>
              <a:t>mesures</a:t>
            </a:r>
            <a:r>
              <a:rPr lang="en-US" altLang="it-IT" b="1" dirty="0" smtClean="0">
                <a:latin typeface="Times New Roman" pitchFamily="18" charset="0"/>
              </a:rPr>
              <a:t>, de bases de </a:t>
            </a:r>
            <a:r>
              <a:rPr lang="en-US" altLang="it-IT" b="1" dirty="0" err="1" smtClean="0">
                <a:latin typeface="Times New Roman" pitchFamily="18" charset="0"/>
              </a:rPr>
              <a:t>données</a:t>
            </a:r>
            <a:r>
              <a:rPr lang="en-US" altLang="it-IT" b="1" dirty="0" smtClean="0">
                <a:latin typeface="Times New Roman" pitchFamily="18" charset="0"/>
              </a:rPr>
              <a:t>, </a:t>
            </a:r>
            <a:r>
              <a:rPr lang="en-US" altLang="it-IT" b="1" dirty="0" err="1" smtClean="0">
                <a:latin typeface="Times New Roman" pitchFamily="18" charset="0"/>
              </a:rPr>
              <a:t>etc</a:t>
            </a:r>
            <a:r>
              <a:rPr lang="en-US" altLang="it-IT" b="1" dirty="0" smtClean="0">
                <a:latin typeface="Times New Roman" pitchFamily="18" charset="0"/>
              </a:rPr>
              <a:t>, </a:t>
            </a:r>
            <a:r>
              <a:rPr lang="en-US" altLang="it-IT" b="1" dirty="0" err="1" smtClean="0">
                <a:latin typeface="Times New Roman" pitchFamily="18" charset="0"/>
              </a:rPr>
              <a:t>etc</a:t>
            </a:r>
            <a:endParaRPr lang="en-US" altLang="it-IT" b="1" dirty="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altLang="it-IT" b="1" dirty="0">
                <a:latin typeface="Times New Roman" pitchFamily="18" charset="0"/>
              </a:rPr>
              <a:t> </a:t>
            </a:r>
            <a:r>
              <a:rPr lang="en-US" altLang="it-IT" b="1" dirty="0" smtClean="0">
                <a:latin typeface="Times New Roman" pitchFamily="18" charset="0"/>
              </a:rPr>
              <a:t>Et beaucoup de </a:t>
            </a:r>
            <a:r>
              <a:rPr lang="en-US" altLang="it-IT" b="1" dirty="0" err="1" smtClean="0">
                <a:latin typeface="Times New Roman" pitchFamily="18" charset="0"/>
              </a:rPr>
              <a:t>changements</a:t>
            </a:r>
            <a:r>
              <a:rPr lang="en-US" altLang="it-IT" b="1" dirty="0" smtClean="0">
                <a:latin typeface="Times New Roman" pitchFamily="18" charset="0"/>
              </a:rPr>
              <a:t> </a:t>
            </a:r>
            <a:r>
              <a:rPr lang="en-US" altLang="it-IT" b="1" dirty="0" err="1" smtClean="0">
                <a:latin typeface="Times New Roman" pitchFamily="18" charset="0"/>
              </a:rPr>
              <a:t>structurels</a:t>
            </a:r>
            <a:r>
              <a:rPr lang="en-US" altLang="it-IT" b="1" dirty="0" smtClean="0">
                <a:latin typeface="Times New Roman" pitchFamily="18" charset="0"/>
              </a:rPr>
              <a:t> à </a:t>
            </a:r>
            <a:r>
              <a:rPr lang="en-US" altLang="it-IT" b="1" dirty="0" err="1" smtClean="0">
                <a:latin typeface="Times New Roman" pitchFamily="18" charset="0"/>
              </a:rPr>
              <a:t>opérer</a:t>
            </a:r>
            <a:endParaRPr lang="nl-NL" altLang="it-IT" b="1" dirty="0">
              <a:latin typeface="Times New Roman" pitchFamily="18" charset="0"/>
            </a:endParaRPr>
          </a:p>
        </p:txBody>
      </p:sp>
      <p:sp>
        <p:nvSpPr>
          <p:cNvPr id="13" name="Espace réservé du numéro de diapositive 5"/>
          <p:cNvSpPr txBox="1">
            <a:spLocks noGrp="1"/>
          </p:cNvSpPr>
          <p:nvPr/>
        </p:nvSpPr>
        <p:spPr bwMode="auto">
          <a:xfrm>
            <a:off x="6553200" y="6245225"/>
            <a:ext cx="1763713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60A82C4A-CA4E-4647-BA67-286F31F08BC9}" type="slidenum">
              <a:rPr lang="en-US" sz="1400">
                <a:latin typeface="+mn-lt"/>
                <a:cs typeface="Arial" charset="0"/>
              </a:rPr>
              <a:pPr algn="r">
                <a:defRPr/>
              </a:pPr>
              <a:t>6</a:t>
            </a:fld>
            <a:endParaRPr lang="en-US" sz="1400">
              <a:latin typeface="+mn-lt"/>
              <a:cs typeface="Arial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3275597" y="836712"/>
            <a:ext cx="5431168" cy="72008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it-IT" sz="2400" smtClean="0">
                <a:solidFill>
                  <a:srgbClr val="FF6600"/>
                </a:solidFill>
              </a:rPr>
              <a:t>L’architecture des marchés électriques</a:t>
            </a:r>
            <a:endParaRPr lang="fr-FR" altLang="it-IT" sz="2400" dirty="0" smtClean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29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 txBox="1">
            <a:spLocks noGrp="1"/>
          </p:cNvSpPr>
          <p:nvPr/>
        </p:nvSpPr>
        <p:spPr bwMode="auto">
          <a:xfrm>
            <a:off x="6553200" y="6245225"/>
            <a:ext cx="1763713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CCCD5C8-320D-49C5-B442-14564E011653}" type="slidenum">
              <a:rPr lang="en-US" sz="1400">
                <a:latin typeface="+mn-lt"/>
                <a:cs typeface="Arial" charset="0"/>
              </a:rPr>
              <a:pPr algn="r">
                <a:defRPr/>
              </a:pPr>
              <a:t>7</a:t>
            </a:fld>
            <a:endParaRPr lang="en-US" sz="1400">
              <a:latin typeface="+mn-lt"/>
              <a:cs typeface="Arial" charset="0"/>
            </a:endParaRPr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648" y="1556792"/>
            <a:ext cx="8835900" cy="4800600"/>
          </a:xfrm>
        </p:spPr>
        <p:txBody>
          <a:bodyPr lIns="92075" tIns="46038" rIns="92075" bIns="46038" rtlCol="0">
            <a:normAutofit fontScale="92500" lnSpcReduction="1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dirty="0" smtClean="0"/>
              <a:t>Il y a </a:t>
            </a:r>
            <a:r>
              <a:rPr lang="en-US" sz="2800" dirty="0" err="1" smtClean="0"/>
              <a:t>quatre</a:t>
            </a:r>
            <a:r>
              <a:rPr lang="en-US" sz="2800" dirty="0" smtClean="0"/>
              <a:t> bases (*)</a:t>
            </a:r>
            <a:endParaRPr lang="en-US" sz="2800" dirty="0"/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s-ES_tradnl" dirty="0" smtClean="0"/>
              <a:t>Idéales et </a:t>
            </a:r>
            <a:r>
              <a:rPr lang="es-ES_tradnl" dirty="0" err="1" smtClean="0"/>
              <a:t>générales</a:t>
            </a:r>
            <a:endParaRPr lang="es-ES_tradnl" dirty="0"/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s-ES_tradnl" dirty="0" err="1" smtClean="0"/>
              <a:t>Beaucoup</a:t>
            </a:r>
            <a:r>
              <a:rPr lang="es-ES_tradnl" dirty="0" smtClean="0"/>
              <a:t> de cas </a:t>
            </a:r>
            <a:r>
              <a:rPr lang="es-ES_tradnl" dirty="0" err="1" smtClean="0"/>
              <a:t>intermédiaires</a:t>
            </a:r>
            <a:r>
              <a:rPr lang="es-ES_tradnl" dirty="0" smtClean="0"/>
              <a:t> &amp; </a:t>
            </a:r>
            <a:r>
              <a:rPr lang="es-ES_tradnl" dirty="0" err="1" smtClean="0"/>
              <a:t>variations</a:t>
            </a:r>
            <a:r>
              <a:rPr lang="es-ES_tradnl" dirty="0"/>
              <a:t> </a:t>
            </a:r>
            <a:r>
              <a:rPr lang="es-ES_tradnl" dirty="0" err="1" smtClean="0"/>
              <a:t>possibles</a:t>
            </a:r>
            <a:endParaRPr lang="es-ES_tradnl" dirty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s-ES_tradnl" sz="3000" dirty="0" err="1"/>
              <a:t>C</a:t>
            </a:r>
            <a:r>
              <a:rPr lang="es-ES_tradnl" sz="3000" dirty="0" err="1" smtClean="0"/>
              <a:t>orrespondent</a:t>
            </a:r>
            <a:r>
              <a:rPr lang="es-ES_tradnl" sz="3000" dirty="0" smtClean="0"/>
              <a:t> à </a:t>
            </a:r>
            <a:r>
              <a:rPr lang="es-ES_tradnl" sz="3000" dirty="0" err="1" smtClean="0"/>
              <a:t>différents</a:t>
            </a:r>
            <a:r>
              <a:rPr lang="es-ES_tradnl" sz="3000" dirty="0" smtClean="0"/>
              <a:t> </a:t>
            </a:r>
            <a:r>
              <a:rPr lang="es-ES_tradnl" sz="3000" dirty="0" err="1" smtClean="0"/>
              <a:t>degrés</a:t>
            </a:r>
            <a:r>
              <a:rPr lang="es-ES_tradnl" sz="3000" dirty="0" smtClean="0"/>
              <a:t> de  </a:t>
            </a:r>
            <a:r>
              <a:rPr lang="es-ES_tradnl" sz="3000" dirty="0" err="1" smtClean="0"/>
              <a:t>monopole</a:t>
            </a:r>
            <a:r>
              <a:rPr lang="es-ES_tradnl" sz="3000" dirty="0" smtClean="0"/>
              <a:t>, de </a:t>
            </a:r>
            <a:r>
              <a:rPr lang="es-ES_tradnl" sz="3000" dirty="0" err="1" smtClean="0"/>
              <a:t>concurrence</a:t>
            </a:r>
            <a:r>
              <a:rPr lang="es-ES_tradnl" sz="3000" dirty="0" smtClean="0"/>
              <a:t> des </a:t>
            </a:r>
            <a:r>
              <a:rPr lang="es-ES_tradnl" sz="3000" dirty="0" err="1" smtClean="0"/>
              <a:t>entreprises</a:t>
            </a:r>
            <a:r>
              <a:rPr lang="es-ES_tradnl" sz="3000" dirty="0" smtClean="0"/>
              <a:t>, et de </a:t>
            </a:r>
            <a:r>
              <a:rPr lang="es-ES_tradnl" sz="3000" dirty="0" err="1" smtClean="0"/>
              <a:t>choix</a:t>
            </a:r>
            <a:r>
              <a:rPr lang="es-ES_tradnl" sz="3000" dirty="0" smtClean="0"/>
              <a:t> des </a:t>
            </a:r>
            <a:r>
              <a:rPr lang="es-ES_tradnl" sz="3000" dirty="0" err="1" smtClean="0"/>
              <a:t>consommateurs</a:t>
            </a:r>
            <a:endParaRPr lang="es-ES_tradnl" sz="3000" dirty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s-ES_tradnl" sz="3000" dirty="0" err="1" smtClean="0"/>
              <a:t>Propriété</a:t>
            </a:r>
            <a:r>
              <a:rPr lang="es-ES_tradnl" sz="3000" dirty="0" smtClean="0"/>
              <a:t> publique </a:t>
            </a:r>
            <a:r>
              <a:rPr lang="es-ES_tradnl" sz="3000" dirty="0" err="1" smtClean="0"/>
              <a:t>ou</a:t>
            </a:r>
            <a:r>
              <a:rPr lang="es-ES_tradnl" sz="3000" dirty="0" smtClean="0"/>
              <a:t> </a:t>
            </a:r>
            <a:r>
              <a:rPr lang="es-ES_tradnl" sz="3000" dirty="0" err="1" smtClean="0"/>
              <a:t>privée</a:t>
            </a:r>
            <a:r>
              <a:rPr lang="es-ES_tradnl" sz="3000" dirty="0" smtClean="0"/>
              <a:t> </a:t>
            </a:r>
            <a:r>
              <a:rPr lang="es-ES_tradnl" sz="3000" dirty="0" err="1" smtClean="0"/>
              <a:t>n’est</a:t>
            </a:r>
            <a:r>
              <a:rPr lang="es-ES_tradnl" sz="3000" dirty="0" smtClean="0"/>
              <a:t> </a:t>
            </a:r>
            <a:r>
              <a:rPr lang="es-ES_tradnl" sz="3000" dirty="0" err="1" smtClean="0"/>
              <a:t>pas</a:t>
            </a:r>
            <a:r>
              <a:rPr lang="es-ES_tradnl" sz="3000" dirty="0" smtClean="0"/>
              <a:t> le + </a:t>
            </a:r>
            <a:r>
              <a:rPr lang="es-ES_tradnl" sz="3000" dirty="0" err="1" smtClean="0"/>
              <a:t>important</a:t>
            </a:r>
            <a:endParaRPr lang="es-ES_tradnl" sz="3000" dirty="0"/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s-ES_tradnl" dirty="0" smtClean="0"/>
              <a:t>Base1</a:t>
            </a:r>
            <a:r>
              <a:rPr lang="es-ES_tradnl" dirty="0"/>
              <a:t>: </a:t>
            </a:r>
            <a:r>
              <a:rPr lang="es-ES_tradnl" dirty="0" err="1" smtClean="0"/>
              <a:t>monopole</a:t>
            </a:r>
            <a:r>
              <a:rPr lang="es-ES_tradnl" dirty="0" smtClean="0"/>
              <a:t> à </a:t>
            </a:r>
            <a:r>
              <a:rPr lang="es-ES_tradnl" dirty="0" err="1" smtClean="0"/>
              <a:t>tous</a:t>
            </a:r>
            <a:r>
              <a:rPr lang="es-ES_tradnl" dirty="0" smtClean="0"/>
              <a:t> les </a:t>
            </a:r>
            <a:r>
              <a:rPr lang="es-ES_tradnl" dirty="0" err="1" smtClean="0"/>
              <a:t>niveaux</a:t>
            </a:r>
            <a:endParaRPr lang="es-ES_tradnl" dirty="0"/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s-ES_tradnl" dirty="0" smtClean="0"/>
              <a:t>Base2</a:t>
            </a:r>
            <a:r>
              <a:rPr lang="es-ES_tradnl" dirty="0"/>
              <a:t>: </a:t>
            </a:r>
            <a:r>
              <a:rPr lang="es-ES_tradnl" dirty="0" err="1" smtClean="0"/>
              <a:t>acheteur</a:t>
            </a:r>
            <a:r>
              <a:rPr lang="es-ES_tradnl" dirty="0" smtClean="0"/>
              <a:t> </a:t>
            </a:r>
            <a:r>
              <a:rPr lang="es-ES_tradnl" dirty="0" err="1" smtClean="0"/>
              <a:t>unique</a:t>
            </a:r>
            <a:endParaRPr lang="es-ES_tradnl" dirty="0"/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s-ES_tradnl" dirty="0" smtClean="0"/>
              <a:t>Base3</a:t>
            </a:r>
            <a:r>
              <a:rPr lang="es-ES_tradnl" dirty="0"/>
              <a:t>: </a:t>
            </a:r>
            <a:r>
              <a:rPr lang="es-ES_tradnl" dirty="0" err="1" smtClean="0"/>
              <a:t>concurence</a:t>
            </a:r>
            <a:r>
              <a:rPr lang="es-ES_tradnl" dirty="0" smtClean="0"/>
              <a:t> </a:t>
            </a:r>
            <a:r>
              <a:rPr lang="es-ES_tradnl" dirty="0" err="1" smtClean="0"/>
              <a:t>aux</a:t>
            </a:r>
            <a:r>
              <a:rPr lang="es-ES_tradnl" dirty="0" smtClean="0"/>
              <a:t> </a:t>
            </a:r>
            <a:r>
              <a:rPr lang="es-ES_tradnl" dirty="0" err="1" smtClean="0"/>
              <a:t>marchés</a:t>
            </a:r>
            <a:r>
              <a:rPr lang="es-ES_tradnl" dirty="0" smtClean="0"/>
              <a:t> de gros</a:t>
            </a:r>
            <a:endParaRPr lang="es-ES_tradnl" dirty="0"/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s-ES_tradnl" dirty="0" smtClean="0"/>
              <a:t>Base4</a:t>
            </a:r>
            <a:r>
              <a:rPr lang="es-ES_tradnl" dirty="0"/>
              <a:t>: </a:t>
            </a:r>
            <a:r>
              <a:rPr lang="es-ES_tradnl" dirty="0" err="1" smtClean="0"/>
              <a:t>concurrence</a:t>
            </a:r>
            <a:r>
              <a:rPr lang="es-ES_tradnl" dirty="0" smtClean="0"/>
              <a:t> en gros et </a:t>
            </a:r>
            <a:r>
              <a:rPr lang="es-ES_tradnl" dirty="0" err="1" smtClean="0"/>
              <a:t>au</a:t>
            </a:r>
            <a:r>
              <a:rPr lang="es-ES_tradnl" dirty="0" smtClean="0"/>
              <a:t> </a:t>
            </a:r>
            <a:r>
              <a:rPr lang="es-ES_tradnl" dirty="0" err="1" smtClean="0"/>
              <a:t>détail</a:t>
            </a:r>
            <a:endParaRPr lang="es-ES_tradnl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s-ES_tradnl" sz="1800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_tradnl" sz="1800" dirty="0" smtClean="0"/>
              <a:t>(*) </a:t>
            </a:r>
            <a:r>
              <a:rPr lang="es-ES_tradnl" sz="1800" dirty="0" err="1" smtClean="0"/>
              <a:t>Tirées</a:t>
            </a:r>
            <a:r>
              <a:rPr lang="es-ES_tradnl" sz="1800" dirty="0" smtClean="0"/>
              <a:t> de “</a:t>
            </a:r>
            <a:r>
              <a:rPr lang="es-ES_tradnl" sz="1800" dirty="0" err="1" smtClean="0"/>
              <a:t>Competition</a:t>
            </a:r>
            <a:r>
              <a:rPr lang="es-ES_tradnl" sz="1800" dirty="0" smtClean="0"/>
              <a:t> </a:t>
            </a:r>
            <a:r>
              <a:rPr lang="es-ES_tradnl" sz="1800" dirty="0"/>
              <a:t>&amp; </a:t>
            </a:r>
            <a:r>
              <a:rPr lang="es-ES_tradnl" sz="1800" dirty="0" err="1"/>
              <a:t>choice</a:t>
            </a:r>
            <a:r>
              <a:rPr lang="es-ES_tradnl" sz="1800" dirty="0"/>
              <a:t> in </a:t>
            </a:r>
            <a:r>
              <a:rPr lang="es-ES_tradnl" sz="1800" dirty="0" err="1"/>
              <a:t>electricity</a:t>
            </a:r>
            <a:r>
              <a:rPr lang="es-ES_tradnl" sz="1800" dirty="0"/>
              <a:t>”, S. </a:t>
            </a:r>
            <a:r>
              <a:rPr lang="es-ES_tradnl" sz="1800" dirty="0" err="1"/>
              <a:t>Hunt</a:t>
            </a:r>
            <a:r>
              <a:rPr lang="es-ES_tradnl" sz="1800" dirty="0"/>
              <a:t> &amp; G. </a:t>
            </a:r>
            <a:r>
              <a:rPr lang="es-ES_tradnl" sz="1800" dirty="0" err="1"/>
              <a:t>Shuttleworth</a:t>
            </a:r>
            <a:r>
              <a:rPr lang="es-ES_tradnl" sz="1800" dirty="0"/>
              <a:t>, John </a:t>
            </a:r>
            <a:r>
              <a:rPr lang="es-ES_tradnl" sz="1800" dirty="0" err="1"/>
              <a:t>Wiley</a:t>
            </a:r>
            <a:r>
              <a:rPr lang="es-ES_tradnl" sz="1800" dirty="0"/>
              <a:t>, 1996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9408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numéro de diapositive 6"/>
          <p:cNvSpPr txBox="1">
            <a:spLocks noGrp="1"/>
          </p:cNvSpPr>
          <p:nvPr/>
        </p:nvSpPr>
        <p:spPr bwMode="auto">
          <a:xfrm>
            <a:off x="6553200" y="6245225"/>
            <a:ext cx="1763713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56579602-F03B-4B64-B172-6A2667FC4793}" type="slidenum">
              <a:rPr lang="en-US" sz="1400">
                <a:latin typeface="+mn-lt"/>
                <a:cs typeface="Arial" charset="0"/>
              </a:rPr>
              <a:pPr algn="r">
                <a:defRPr/>
              </a:pPr>
              <a:t>8</a:t>
            </a:fld>
            <a:endParaRPr lang="en-US" sz="1400">
              <a:latin typeface="+mn-lt"/>
              <a:cs typeface="Arial" charset="0"/>
            </a:endParaRPr>
          </a:p>
        </p:txBody>
      </p:sp>
      <p:sp>
        <p:nvSpPr>
          <p:cNvPr id="111619" name="Rectangle 2" descr="5%"/>
          <p:cNvSpPr>
            <a:spLocks noChangeArrowheads="1"/>
          </p:cNvSpPr>
          <p:nvPr/>
        </p:nvSpPr>
        <p:spPr bwMode="auto">
          <a:xfrm>
            <a:off x="554038" y="1392238"/>
            <a:ext cx="2925762" cy="3457575"/>
          </a:xfrm>
          <a:prstGeom prst="rect">
            <a:avLst/>
          </a:prstGeom>
          <a:pattFill prst="pct5">
            <a:fgClr>
              <a:srgbClr val="000000">
                <a:alpha val="67058"/>
              </a:srgbClr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lang="fr-FR" altLang="it-IT">
              <a:latin typeface="Calibri" pitchFamily="34" charset="0"/>
            </a:endParaRPr>
          </a:p>
        </p:txBody>
      </p:sp>
      <p:sp>
        <p:nvSpPr>
          <p:cNvPr id="11162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59832" y="764704"/>
            <a:ext cx="5323453" cy="896938"/>
          </a:xfrm>
          <a:prstGeom prst="rect">
            <a:avLst/>
          </a:prstGeom>
        </p:spPr>
        <p:txBody>
          <a:bodyPr/>
          <a:lstStyle/>
          <a:p>
            <a:r>
              <a:rPr lang="en-US" altLang="it-IT" sz="2800" dirty="0" smtClean="0">
                <a:solidFill>
                  <a:srgbClr val="FF6600"/>
                </a:solidFill>
              </a:rPr>
              <a:t>Base 1 – </a:t>
            </a:r>
            <a:r>
              <a:rPr lang="en-US" altLang="it-IT" sz="2800" dirty="0" err="1" smtClean="0">
                <a:solidFill>
                  <a:srgbClr val="FF6600"/>
                </a:solidFill>
              </a:rPr>
              <a:t>Monople</a:t>
            </a:r>
            <a:r>
              <a:rPr lang="en-US" altLang="it-IT" sz="2800" dirty="0" smtClean="0">
                <a:solidFill>
                  <a:srgbClr val="FF6600"/>
                </a:solidFill>
              </a:rPr>
              <a:t> </a:t>
            </a:r>
            <a:r>
              <a:rPr lang="en-US" altLang="it-IT" sz="2800" dirty="0" err="1" smtClean="0">
                <a:solidFill>
                  <a:srgbClr val="FF6600"/>
                </a:solidFill>
              </a:rPr>
              <a:t>intégré</a:t>
            </a:r>
            <a:endParaRPr lang="es-ES" altLang="it-IT" sz="2800" dirty="0" smtClean="0">
              <a:solidFill>
                <a:srgbClr val="FF6600"/>
              </a:solidFill>
            </a:endParaRPr>
          </a:p>
        </p:txBody>
      </p:sp>
      <p:sp>
        <p:nvSpPr>
          <p:cNvPr id="111621" name="Rectangle 4"/>
          <p:cNvSpPr>
            <a:spLocks noChangeArrowheads="1"/>
          </p:cNvSpPr>
          <p:nvPr/>
        </p:nvSpPr>
        <p:spPr bwMode="auto">
          <a:xfrm>
            <a:off x="768350" y="1582738"/>
            <a:ext cx="2495550" cy="674687"/>
          </a:xfrm>
          <a:prstGeom prst="rect">
            <a:avLst/>
          </a:prstGeom>
          <a:solidFill>
            <a:srgbClr val="9999FF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dirty="0" err="1" smtClean="0"/>
              <a:t>Production</a:t>
            </a:r>
            <a:endParaRPr lang="es-ES" altLang="it-IT" dirty="0"/>
          </a:p>
        </p:txBody>
      </p:sp>
      <p:sp>
        <p:nvSpPr>
          <p:cNvPr id="111622" name="Rectangle 5"/>
          <p:cNvSpPr>
            <a:spLocks noChangeArrowheads="1"/>
          </p:cNvSpPr>
          <p:nvPr/>
        </p:nvSpPr>
        <p:spPr bwMode="auto">
          <a:xfrm>
            <a:off x="768350" y="2782888"/>
            <a:ext cx="2495550" cy="674687"/>
          </a:xfrm>
          <a:prstGeom prst="rect">
            <a:avLst/>
          </a:prstGeom>
          <a:solidFill>
            <a:srgbClr val="F4B400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dirty="0" err="1" smtClean="0"/>
              <a:t>Transport</a:t>
            </a:r>
            <a:endParaRPr lang="es-ES" altLang="it-IT" dirty="0"/>
          </a:p>
        </p:txBody>
      </p:sp>
      <p:sp>
        <p:nvSpPr>
          <p:cNvPr id="111623" name="Rectangle 6"/>
          <p:cNvSpPr>
            <a:spLocks noChangeArrowheads="1"/>
          </p:cNvSpPr>
          <p:nvPr/>
        </p:nvSpPr>
        <p:spPr bwMode="auto">
          <a:xfrm>
            <a:off x="768350" y="3983038"/>
            <a:ext cx="2495550" cy="674687"/>
          </a:xfrm>
          <a:prstGeom prst="rect">
            <a:avLst/>
          </a:prstGeom>
          <a:solidFill>
            <a:srgbClr val="FF3300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dirty="0" err="1"/>
              <a:t>Distribution</a:t>
            </a:r>
            <a:r>
              <a:rPr lang="es-ES" altLang="it-IT" dirty="0"/>
              <a:t>/</a:t>
            </a:r>
            <a:br>
              <a:rPr lang="es-ES" altLang="it-IT" dirty="0"/>
            </a:br>
            <a:r>
              <a:rPr lang="es-ES" altLang="it-IT" dirty="0" err="1" smtClean="0"/>
              <a:t>Fourniture</a:t>
            </a:r>
            <a:endParaRPr lang="es-ES" altLang="it-IT" dirty="0"/>
          </a:p>
        </p:txBody>
      </p:sp>
      <p:sp>
        <p:nvSpPr>
          <p:cNvPr id="111624" name="Rectangle 7"/>
          <p:cNvSpPr>
            <a:spLocks noChangeArrowheads="1"/>
          </p:cNvSpPr>
          <p:nvPr/>
        </p:nvSpPr>
        <p:spPr bwMode="auto">
          <a:xfrm>
            <a:off x="768350" y="5183188"/>
            <a:ext cx="2495550" cy="674687"/>
          </a:xfrm>
          <a:prstGeom prst="rect">
            <a:avLst/>
          </a:prstGeom>
          <a:solidFill>
            <a:srgbClr val="00CC00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dirty="0" err="1" smtClean="0"/>
              <a:t>Consommateurs</a:t>
            </a:r>
            <a:endParaRPr lang="es-ES" altLang="it-IT" dirty="0"/>
          </a:p>
        </p:txBody>
      </p:sp>
      <p:cxnSp>
        <p:nvCxnSpPr>
          <p:cNvPr id="111625" name="AutoShape 8"/>
          <p:cNvCxnSpPr>
            <a:cxnSpLocks noChangeShapeType="1"/>
            <a:stCxn id="111621" idx="2"/>
            <a:endCxn id="111622" idx="0"/>
          </p:cNvCxnSpPr>
          <p:nvPr/>
        </p:nvCxnSpPr>
        <p:spPr bwMode="auto">
          <a:xfrm>
            <a:off x="2017713" y="2271713"/>
            <a:ext cx="0" cy="4968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626" name="AutoShape 9"/>
          <p:cNvCxnSpPr>
            <a:cxnSpLocks noChangeShapeType="1"/>
            <a:stCxn id="111622" idx="2"/>
            <a:endCxn id="111623" idx="0"/>
          </p:cNvCxnSpPr>
          <p:nvPr/>
        </p:nvCxnSpPr>
        <p:spPr bwMode="auto">
          <a:xfrm>
            <a:off x="2017713" y="3471863"/>
            <a:ext cx="0" cy="4968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627" name="AutoShape 10"/>
          <p:cNvCxnSpPr>
            <a:cxnSpLocks noChangeShapeType="1"/>
            <a:stCxn id="111623" idx="2"/>
            <a:endCxn id="111624" idx="0"/>
          </p:cNvCxnSpPr>
          <p:nvPr/>
        </p:nvCxnSpPr>
        <p:spPr bwMode="auto">
          <a:xfrm>
            <a:off x="2017713" y="4672013"/>
            <a:ext cx="0" cy="4968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628" name="Rectangle 11" descr="5%"/>
          <p:cNvSpPr>
            <a:spLocks noChangeArrowheads="1"/>
          </p:cNvSpPr>
          <p:nvPr/>
        </p:nvSpPr>
        <p:spPr bwMode="auto">
          <a:xfrm>
            <a:off x="5005388" y="1357313"/>
            <a:ext cx="2924175" cy="3500437"/>
          </a:xfrm>
          <a:prstGeom prst="rect">
            <a:avLst/>
          </a:prstGeom>
          <a:pattFill prst="pct5">
            <a:fgClr>
              <a:srgbClr val="000000">
                <a:alpha val="67058"/>
              </a:srgbClr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lang="fr-FR" altLang="it-IT">
              <a:latin typeface="Calibri" pitchFamily="34" charset="0"/>
            </a:endParaRPr>
          </a:p>
        </p:txBody>
      </p:sp>
      <p:sp>
        <p:nvSpPr>
          <p:cNvPr id="111629" name="Rectangle 12"/>
          <p:cNvSpPr>
            <a:spLocks noChangeArrowheads="1"/>
          </p:cNvSpPr>
          <p:nvPr/>
        </p:nvSpPr>
        <p:spPr bwMode="auto">
          <a:xfrm>
            <a:off x="5219700" y="1582738"/>
            <a:ext cx="2495550" cy="674687"/>
          </a:xfrm>
          <a:prstGeom prst="rect">
            <a:avLst/>
          </a:prstGeom>
          <a:solidFill>
            <a:srgbClr val="9999FF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dirty="0" err="1"/>
              <a:t>Production</a:t>
            </a:r>
            <a:endParaRPr lang="es-ES" altLang="it-IT" dirty="0"/>
          </a:p>
        </p:txBody>
      </p:sp>
      <p:sp>
        <p:nvSpPr>
          <p:cNvPr id="111630" name="Rectangle 13"/>
          <p:cNvSpPr>
            <a:spLocks noChangeArrowheads="1"/>
          </p:cNvSpPr>
          <p:nvPr/>
        </p:nvSpPr>
        <p:spPr bwMode="auto">
          <a:xfrm>
            <a:off x="5219700" y="2782888"/>
            <a:ext cx="2495550" cy="674687"/>
          </a:xfrm>
          <a:prstGeom prst="rect">
            <a:avLst/>
          </a:prstGeom>
          <a:solidFill>
            <a:srgbClr val="F4B400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dirty="0" err="1"/>
              <a:t>Transport</a:t>
            </a:r>
            <a:endParaRPr lang="es-ES" altLang="it-IT" dirty="0"/>
          </a:p>
        </p:txBody>
      </p:sp>
      <p:sp>
        <p:nvSpPr>
          <p:cNvPr id="111631" name="Rectangle 14"/>
          <p:cNvSpPr>
            <a:spLocks noChangeArrowheads="1"/>
          </p:cNvSpPr>
          <p:nvPr/>
        </p:nvSpPr>
        <p:spPr bwMode="auto">
          <a:xfrm>
            <a:off x="5219700" y="3983038"/>
            <a:ext cx="2495550" cy="674687"/>
          </a:xfrm>
          <a:prstGeom prst="rect">
            <a:avLst/>
          </a:prstGeom>
          <a:solidFill>
            <a:srgbClr val="FF3300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dirty="0" err="1"/>
              <a:t>Distribution</a:t>
            </a:r>
            <a:r>
              <a:rPr lang="es-ES" altLang="it-IT" dirty="0"/>
              <a:t>/</a:t>
            </a:r>
            <a:br>
              <a:rPr lang="es-ES" altLang="it-IT" dirty="0"/>
            </a:br>
            <a:r>
              <a:rPr lang="es-ES" altLang="it-IT" dirty="0" err="1"/>
              <a:t>Fourniture</a:t>
            </a:r>
            <a:endParaRPr lang="es-ES" altLang="it-IT" dirty="0"/>
          </a:p>
        </p:txBody>
      </p:sp>
      <p:sp>
        <p:nvSpPr>
          <p:cNvPr id="111632" name="Rectangle 15"/>
          <p:cNvSpPr>
            <a:spLocks noChangeArrowheads="1"/>
          </p:cNvSpPr>
          <p:nvPr/>
        </p:nvSpPr>
        <p:spPr bwMode="auto">
          <a:xfrm>
            <a:off x="5219700" y="5183188"/>
            <a:ext cx="2495550" cy="674687"/>
          </a:xfrm>
          <a:prstGeom prst="rect">
            <a:avLst/>
          </a:prstGeom>
          <a:solidFill>
            <a:srgbClr val="00CC00">
              <a:alpha val="6705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it-IT" dirty="0" err="1"/>
              <a:t>Consommateurs</a:t>
            </a:r>
            <a:endParaRPr lang="es-ES" altLang="it-IT" dirty="0"/>
          </a:p>
        </p:txBody>
      </p:sp>
      <p:cxnSp>
        <p:nvCxnSpPr>
          <p:cNvPr id="111633" name="AutoShape 16"/>
          <p:cNvCxnSpPr>
            <a:cxnSpLocks noChangeShapeType="1"/>
            <a:stCxn id="111629" idx="2"/>
            <a:endCxn id="111630" idx="0"/>
          </p:cNvCxnSpPr>
          <p:nvPr/>
        </p:nvCxnSpPr>
        <p:spPr bwMode="auto">
          <a:xfrm>
            <a:off x="6469063" y="2271713"/>
            <a:ext cx="0" cy="4968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634" name="AutoShape 17"/>
          <p:cNvCxnSpPr>
            <a:cxnSpLocks noChangeShapeType="1"/>
            <a:stCxn id="111630" idx="2"/>
            <a:endCxn id="111631" idx="0"/>
          </p:cNvCxnSpPr>
          <p:nvPr/>
        </p:nvCxnSpPr>
        <p:spPr bwMode="auto">
          <a:xfrm>
            <a:off x="6469063" y="3471863"/>
            <a:ext cx="0" cy="4968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635" name="AutoShape 18"/>
          <p:cNvCxnSpPr>
            <a:cxnSpLocks noChangeShapeType="1"/>
            <a:stCxn id="111631" idx="2"/>
            <a:endCxn id="111632" idx="0"/>
          </p:cNvCxnSpPr>
          <p:nvPr/>
        </p:nvCxnSpPr>
        <p:spPr bwMode="auto">
          <a:xfrm>
            <a:off x="6469063" y="4672013"/>
            <a:ext cx="0" cy="4968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636" name="AutoShape 19"/>
          <p:cNvCxnSpPr>
            <a:cxnSpLocks noChangeShapeType="1"/>
            <a:stCxn id="111622" idx="3"/>
            <a:endCxn id="111630" idx="1"/>
          </p:cNvCxnSpPr>
          <p:nvPr/>
        </p:nvCxnSpPr>
        <p:spPr bwMode="auto">
          <a:xfrm>
            <a:off x="3276600" y="3121025"/>
            <a:ext cx="19304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84759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 txBox="1">
            <a:spLocks noGrp="1"/>
          </p:cNvSpPr>
          <p:nvPr/>
        </p:nvSpPr>
        <p:spPr bwMode="auto">
          <a:xfrm>
            <a:off x="6553200" y="6245225"/>
            <a:ext cx="1763713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BDCBA0F3-FDAB-4E7B-B38D-5D558C9BA3A5}" type="slidenum">
              <a:rPr lang="en-US" sz="1400">
                <a:latin typeface="+mn-lt"/>
                <a:cs typeface="Arial" charset="0"/>
              </a:rPr>
              <a:pPr algn="r">
                <a:defRPr/>
              </a:pPr>
              <a:t>9</a:t>
            </a:fld>
            <a:endParaRPr lang="en-US" sz="1400">
              <a:latin typeface="+mn-lt"/>
              <a:cs typeface="Arial" charset="0"/>
            </a:endParaRPr>
          </a:p>
        </p:txBody>
      </p:sp>
      <p:sp>
        <p:nvSpPr>
          <p:cNvPr id="1136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556792"/>
            <a:ext cx="7678738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it-IT" sz="2000" dirty="0" err="1" smtClean="0"/>
              <a:t>Intégration</a:t>
            </a:r>
            <a:r>
              <a:rPr lang="en-US" altLang="it-IT" sz="2000" dirty="0" smtClean="0"/>
              <a:t> </a:t>
            </a:r>
            <a:r>
              <a:rPr lang="en-US" altLang="it-IT" sz="2000" dirty="0" err="1" smtClean="0"/>
              <a:t>verticale</a:t>
            </a:r>
            <a:r>
              <a:rPr lang="en-US" altLang="it-IT" sz="2000" dirty="0" smtClean="0"/>
              <a:t> </a:t>
            </a:r>
            <a:r>
              <a:rPr lang="en-US" altLang="it-IT" sz="2000" dirty="0" err="1" smtClean="0"/>
              <a:t>complète</a:t>
            </a:r>
            <a:endParaRPr lang="en-US" altLang="it-IT" sz="2000" dirty="0" smtClean="0"/>
          </a:p>
          <a:p>
            <a:pPr lvl="1">
              <a:lnSpc>
                <a:spcPct val="90000"/>
              </a:lnSpc>
            </a:pPr>
            <a:r>
              <a:rPr lang="en-US" altLang="it-IT" sz="2000" dirty="0" err="1" smtClean="0"/>
              <a:t>Quelques</a:t>
            </a:r>
            <a:r>
              <a:rPr lang="en-US" altLang="it-IT" sz="2000" dirty="0" smtClean="0"/>
              <a:t> </a:t>
            </a:r>
            <a:r>
              <a:rPr lang="en-US" altLang="it-IT" sz="2000" dirty="0" err="1" smtClean="0"/>
              <a:t>entreprises</a:t>
            </a:r>
            <a:r>
              <a:rPr lang="en-US" altLang="it-IT" sz="2000" dirty="0" smtClean="0"/>
              <a:t> de distribution </a:t>
            </a:r>
            <a:r>
              <a:rPr lang="en-US" altLang="it-IT" sz="2000" dirty="0" err="1" smtClean="0"/>
              <a:t>peuvent</a:t>
            </a:r>
            <a:r>
              <a:rPr lang="en-US" altLang="it-IT" sz="2000" dirty="0" smtClean="0"/>
              <a:t> </a:t>
            </a:r>
            <a:r>
              <a:rPr lang="en-US" altLang="it-IT" sz="2000" dirty="0" err="1" smtClean="0"/>
              <a:t>être</a:t>
            </a:r>
            <a:r>
              <a:rPr lang="en-US" altLang="it-IT" sz="2000" dirty="0" smtClean="0"/>
              <a:t> </a:t>
            </a:r>
            <a:r>
              <a:rPr lang="en-US" altLang="it-IT" sz="2000" dirty="0" err="1" smtClean="0"/>
              <a:t>indépendantes</a:t>
            </a:r>
            <a:endParaRPr lang="en-US" altLang="it-IT" sz="2000" dirty="0" smtClean="0"/>
          </a:p>
          <a:p>
            <a:pPr>
              <a:lnSpc>
                <a:spcPct val="90000"/>
              </a:lnSpc>
            </a:pPr>
            <a:r>
              <a:rPr lang="en-US" altLang="it-IT" sz="2000" dirty="0" err="1" smtClean="0"/>
              <a:t>Planification</a:t>
            </a:r>
            <a:r>
              <a:rPr lang="en-US" altLang="it-IT" sz="2000" dirty="0" smtClean="0"/>
              <a:t> </a:t>
            </a:r>
            <a:r>
              <a:rPr lang="en-US" altLang="it-IT" sz="2000" dirty="0" err="1" smtClean="0"/>
              <a:t>centrale</a:t>
            </a:r>
            <a:r>
              <a:rPr lang="en-US" altLang="it-IT" sz="2000" dirty="0" smtClean="0"/>
              <a:t> de la production et des </a:t>
            </a:r>
            <a:r>
              <a:rPr lang="en-US" altLang="it-IT" sz="2000" dirty="0" err="1" smtClean="0"/>
              <a:t>réseaux</a:t>
            </a:r>
            <a:endParaRPr lang="en-US" altLang="it-IT" sz="2000" dirty="0" smtClean="0"/>
          </a:p>
          <a:p>
            <a:pPr>
              <a:lnSpc>
                <a:spcPct val="90000"/>
              </a:lnSpc>
            </a:pPr>
            <a:endParaRPr lang="en-US" altLang="it-IT" sz="2000" dirty="0" smtClean="0"/>
          </a:p>
          <a:p>
            <a:pPr>
              <a:lnSpc>
                <a:spcPct val="90000"/>
              </a:lnSpc>
            </a:pPr>
            <a:r>
              <a:rPr lang="en-US" altLang="it-IT" sz="2000" dirty="0" err="1" smtClean="0"/>
              <a:t>Rémunération</a:t>
            </a:r>
            <a:r>
              <a:rPr lang="en-US" altLang="it-IT" sz="2000" dirty="0" smtClean="0"/>
              <a:t> aux </a:t>
            </a:r>
            <a:r>
              <a:rPr lang="en-US" altLang="it-IT" sz="2000" dirty="0" err="1" smtClean="0"/>
              <a:t>coûts</a:t>
            </a:r>
            <a:r>
              <a:rPr lang="en-US" altLang="it-IT" sz="2000" dirty="0" smtClean="0"/>
              <a:t> </a:t>
            </a:r>
            <a:r>
              <a:rPr lang="en-US" altLang="it-IT" sz="2000" dirty="0" smtClean="0"/>
              <a:t>du service de </a:t>
            </a:r>
            <a:r>
              <a:rPr lang="en-US" altLang="it-IT" sz="2000" dirty="0" err="1" smtClean="0"/>
              <a:t>l’ensemble</a:t>
            </a:r>
            <a:r>
              <a:rPr lang="en-US" altLang="it-IT" sz="2000" dirty="0" smtClean="0"/>
              <a:t> de </a:t>
            </a:r>
            <a:r>
              <a:rPr lang="en-US" altLang="it-IT" sz="2000" dirty="0" err="1" smtClean="0"/>
              <a:t>l’entreprise</a:t>
            </a:r>
            <a:r>
              <a:rPr lang="en-US" altLang="it-IT" sz="2000" dirty="0" smtClean="0"/>
              <a:t> </a:t>
            </a:r>
            <a:r>
              <a:rPr lang="en-US" altLang="it-IT" sz="2000" dirty="0" err="1" smtClean="0"/>
              <a:t>intégrée</a:t>
            </a:r>
            <a:r>
              <a:rPr lang="en-US" altLang="it-IT" sz="2000" dirty="0" smtClean="0"/>
              <a:t> </a:t>
            </a:r>
            <a:r>
              <a:rPr lang="en-US" altLang="it-IT" sz="2000" dirty="0" smtClean="0">
                <a:sym typeface="Wingdings" pitchFamily="2" charset="2"/>
              </a:rPr>
              <a:t> </a:t>
            </a:r>
            <a:r>
              <a:rPr lang="en-US" altLang="it-IT" sz="2000" dirty="0" err="1" smtClean="0">
                <a:sym typeface="Wingdings" pitchFamily="2" charset="2"/>
              </a:rPr>
              <a:t>tarifs</a:t>
            </a:r>
            <a:r>
              <a:rPr lang="en-US" altLang="it-IT" sz="2000" dirty="0" smtClean="0">
                <a:sym typeface="Wingdings" pitchFamily="2" charset="2"/>
              </a:rPr>
              <a:t> </a:t>
            </a:r>
            <a:r>
              <a:rPr lang="en-US" altLang="it-IT" sz="2000" dirty="0" err="1" smtClean="0">
                <a:sym typeface="Wingdings" pitchFamily="2" charset="2"/>
              </a:rPr>
              <a:t>régulés</a:t>
            </a:r>
            <a:endParaRPr lang="en-US" altLang="it-IT" sz="2000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en-US" altLang="it-IT" sz="2000" dirty="0" smtClean="0"/>
          </a:p>
          <a:p>
            <a:pPr>
              <a:lnSpc>
                <a:spcPct val="90000"/>
              </a:lnSpc>
            </a:pPr>
            <a:r>
              <a:rPr lang="en-US" altLang="it-IT" sz="2000" dirty="0" smtClean="0"/>
              <a:t>Transactions </a:t>
            </a:r>
            <a:r>
              <a:rPr lang="en-US" altLang="it-IT" sz="2000" dirty="0" err="1" smtClean="0"/>
              <a:t>en</a:t>
            </a:r>
            <a:r>
              <a:rPr lang="en-US" altLang="it-IT" sz="2000" dirty="0" smtClean="0"/>
              <a:t> </a:t>
            </a:r>
            <a:r>
              <a:rPr lang="en-US" altLang="it-IT" sz="2000" dirty="0" err="1" smtClean="0"/>
              <a:t>gros</a:t>
            </a:r>
            <a:endParaRPr lang="en-US" altLang="it-IT" sz="2000" dirty="0" smtClean="0"/>
          </a:p>
          <a:p>
            <a:pPr lvl="1">
              <a:lnSpc>
                <a:spcPct val="90000"/>
              </a:lnSpc>
            </a:pPr>
            <a:r>
              <a:rPr lang="en-US" altLang="it-IT" sz="2000" dirty="0" smtClean="0"/>
              <a:t>Entre </a:t>
            </a:r>
            <a:r>
              <a:rPr lang="en-US" altLang="it-IT" sz="2000" dirty="0" err="1" smtClean="0"/>
              <a:t>entreprises</a:t>
            </a:r>
            <a:r>
              <a:rPr lang="en-US" altLang="it-IT" sz="2000" dirty="0" smtClean="0"/>
              <a:t> </a:t>
            </a:r>
            <a:r>
              <a:rPr lang="en-US" altLang="it-IT" sz="2000" dirty="0" err="1" smtClean="0"/>
              <a:t>verticalement</a:t>
            </a:r>
            <a:r>
              <a:rPr lang="en-US" altLang="it-IT" sz="2000" dirty="0" smtClean="0"/>
              <a:t> </a:t>
            </a:r>
            <a:r>
              <a:rPr lang="en-US" altLang="it-IT" sz="2000" dirty="0" err="1" smtClean="0"/>
              <a:t>intégrées</a:t>
            </a:r>
            <a:endParaRPr lang="en-US" altLang="it-IT" sz="2000" dirty="0" smtClean="0"/>
          </a:p>
          <a:p>
            <a:pPr lvl="1">
              <a:lnSpc>
                <a:spcPct val="90000"/>
              </a:lnSpc>
            </a:pPr>
            <a:r>
              <a:rPr lang="en-US" altLang="it-IT" sz="2000" dirty="0" smtClean="0"/>
              <a:t>Entre un </a:t>
            </a:r>
            <a:r>
              <a:rPr lang="en-US" altLang="it-IT" sz="2000" dirty="0" err="1" smtClean="0"/>
              <a:t>distributeur</a:t>
            </a:r>
            <a:r>
              <a:rPr lang="en-US" altLang="it-IT" sz="2000" dirty="0" smtClean="0"/>
              <a:t> et </a:t>
            </a:r>
            <a:r>
              <a:rPr lang="en-US" altLang="it-IT" sz="2000" dirty="0" err="1" smtClean="0"/>
              <a:t>une</a:t>
            </a:r>
            <a:r>
              <a:rPr lang="en-US" altLang="it-IT" sz="2000" dirty="0" smtClean="0"/>
              <a:t> </a:t>
            </a:r>
            <a:r>
              <a:rPr lang="en-US" altLang="it-IT" sz="2000" dirty="0" err="1" smtClean="0"/>
              <a:t>entreprise</a:t>
            </a:r>
            <a:r>
              <a:rPr lang="en-US" altLang="it-IT" sz="2000" dirty="0" smtClean="0"/>
              <a:t> </a:t>
            </a:r>
            <a:r>
              <a:rPr lang="en-US" altLang="it-IT" sz="2000" dirty="0" err="1" smtClean="0"/>
              <a:t>verticalement</a:t>
            </a:r>
            <a:r>
              <a:rPr lang="en-US" altLang="it-IT" sz="2000" dirty="0" smtClean="0"/>
              <a:t> </a:t>
            </a:r>
            <a:r>
              <a:rPr lang="en-US" altLang="it-IT" sz="2000" dirty="0" err="1" smtClean="0"/>
              <a:t>intégrée</a:t>
            </a:r>
            <a:endParaRPr lang="en-US" altLang="it-IT" sz="20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it-IT" sz="2000" dirty="0" smtClean="0"/>
              <a:t>	avec des charges de transport à </a:t>
            </a:r>
            <a:r>
              <a:rPr lang="en-US" altLang="it-IT" sz="2000" dirty="0" err="1" smtClean="0"/>
              <a:t>déterminer</a:t>
            </a:r>
            <a:endParaRPr lang="en-US" altLang="it-IT" sz="2000" dirty="0" smtClean="0"/>
          </a:p>
          <a:p>
            <a:pPr>
              <a:lnSpc>
                <a:spcPct val="90000"/>
              </a:lnSpc>
            </a:pPr>
            <a:r>
              <a:rPr lang="en-US" altLang="it-IT" sz="2000" dirty="0" smtClean="0"/>
              <a:t>Un </a:t>
            </a:r>
            <a:r>
              <a:rPr lang="en-US" altLang="it-IT" sz="2000" dirty="0" err="1" smtClean="0"/>
              <a:t>peu</a:t>
            </a:r>
            <a:r>
              <a:rPr lang="en-US" altLang="it-IT" sz="2000" dirty="0" smtClean="0"/>
              <a:t> de </a:t>
            </a:r>
            <a:r>
              <a:rPr lang="en-US" altLang="it-IT" sz="2000" dirty="0" err="1" smtClean="0"/>
              <a:t>régulation</a:t>
            </a:r>
            <a:r>
              <a:rPr lang="en-US" altLang="it-IT" sz="2000" dirty="0" smtClean="0"/>
              <a:t> </a:t>
            </a:r>
            <a:r>
              <a:rPr lang="en-US" altLang="it-IT" sz="2000" dirty="0" err="1" smtClean="0"/>
              <a:t>incitative</a:t>
            </a:r>
            <a:r>
              <a:rPr lang="en-US" altLang="it-IT" sz="2000" dirty="0" smtClean="0"/>
              <a:t> </a:t>
            </a:r>
            <a:r>
              <a:rPr lang="en-US" altLang="it-IT" sz="2000" dirty="0" err="1" smtClean="0"/>
              <a:t>est</a:t>
            </a:r>
            <a:r>
              <a:rPr lang="en-US" altLang="it-IT" sz="2000" dirty="0" smtClean="0"/>
              <a:t> possible</a:t>
            </a:r>
          </a:p>
          <a:p>
            <a:pPr>
              <a:lnSpc>
                <a:spcPct val="90000"/>
              </a:lnSpc>
            </a:pPr>
            <a:endParaRPr lang="en-US" altLang="it-IT" sz="2000" dirty="0" smtClean="0"/>
          </a:p>
          <a:p>
            <a:pPr>
              <a:lnSpc>
                <a:spcPct val="90000"/>
              </a:lnSpc>
            </a:pPr>
            <a:r>
              <a:rPr lang="en-US" altLang="it-IT" sz="2000" dirty="0" smtClean="0"/>
              <a:t>Facile </a:t>
            </a:r>
            <a:r>
              <a:rPr lang="en-US" altLang="it-IT" sz="2000" dirty="0" err="1" smtClean="0"/>
              <a:t>d’imposer</a:t>
            </a:r>
            <a:r>
              <a:rPr lang="en-US" altLang="it-IT" sz="2000" dirty="0" smtClean="0"/>
              <a:t> de </a:t>
            </a:r>
            <a:r>
              <a:rPr lang="en-US" altLang="it-IT" sz="2000" dirty="0" err="1" smtClean="0"/>
              <a:t>nombreuses</a:t>
            </a:r>
            <a:r>
              <a:rPr lang="en-US" altLang="it-IT" sz="2000" dirty="0" smtClean="0"/>
              <a:t>  obligations </a:t>
            </a:r>
            <a:r>
              <a:rPr lang="en-US" altLang="it-IT" sz="2000" dirty="0" err="1" smtClean="0"/>
              <a:t>sociales</a:t>
            </a:r>
            <a:endParaRPr lang="en-US" altLang="it-IT" sz="2000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59832" y="764704"/>
            <a:ext cx="5323453" cy="8969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it-IT" sz="2800" smtClean="0">
                <a:solidFill>
                  <a:srgbClr val="FF6600"/>
                </a:solidFill>
              </a:rPr>
              <a:t>Base 1 – Monople intégré</a:t>
            </a:r>
            <a:endParaRPr lang="es-ES" altLang="it-IT" sz="2800" dirty="0" smtClean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21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20472</TotalTime>
  <Words>1654</Words>
  <Application>Microsoft Office PowerPoint</Application>
  <PresentationFormat>On-screen Show (4:3)</PresentationFormat>
  <Paragraphs>317</Paragraphs>
  <Slides>30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Default Design</vt:lpstr>
      <vt:lpstr>Default Theme</vt:lpstr>
      <vt:lpstr>Les marchés d’électricité: le B.A BA</vt:lpstr>
      <vt:lpstr>Je suis né dans une place de marché</vt:lpstr>
      <vt:lpstr>Je ne suis pas le seul qui soit né là…</vt:lpstr>
      <vt:lpstr>PowerPoint Presentation</vt:lpstr>
      <vt:lpstr>PowerPoint Presentation</vt:lpstr>
      <vt:lpstr>PowerPoint Presentation</vt:lpstr>
      <vt:lpstr>PowerPoint Presentation</vt:lpstr>
      <vt:lpstr>Base 1 – Monople intégré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L’architecture des marchés électriques</vt:lpstr>
      <vt:lpstr>PowerPoint Presentation</vt:lpstr>
      <vt:lpstr>PowerPoint Presentation</vt:lpstr>
      <vt:lpstr>Architectures “Réseau – Système” et “Marché”</vt:lpstr>
      <vt:lpstr>PowerPoint Presentation</vt:lpstr>
      <vt:lpstr>PowerPoint Presentation</vt:lpstr>
      <vt:lpstr>Merci pour votre attention!</vt:lpstr>
      <vt:lpstr>PowerPoint Presentation</vt:lpstr>
    </vt:vector>
  </TitlesOfParts>
  <Company>European University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sruester</dc:creator>
  <cp:lastModifiedBy>Glachant</cp:lastModifiedBy>
  <cp:revision>3149</cp:revision>
  <cp:lastPrinted>2014-03-29T10:14:54Z</cp:lastPrinted>
  <dcterms:created xsi:type="dcterms:W3CDTF">2010-10-01T13:44:18Z</dcterms:created>
  <dcterms:modified xsi:type="dcterms:W3CDTF">2017-10-31T07:44:19Z</dcterms:modified>
</cp:coreProperties>
</file>