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0" r:id="rId4"/>
    <p:sldId id="261" r:id="rId5"/>
    <p:sldId id="268" r:id="rId6"/>
    <p:sldId id="269" r:id="rId7"/>
    <p:sldId id="270" r:id="rId8"/>
    <p:sldId id="259" r:id="rId9"/>
    <p:sldId id="263" r:id="rId10"/>
    <p:sldId id="267" r:id="rId11"/>
    <p:sldId id="265" r:id="rId12"/>
    <p:sldId id="266" r:id="rId13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02">
          <p15:clr>
            <a:srgbClr val="A4A3A4"/>
          </p15:clr>
        </p15:guide>
        <p15:guide id="2" pos="49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971" autoAdjust="0"/>
  </p:normalViewPr>
  <p:slideViewPr>
    <p:cSldViewPr showGuides="1">
      <p:cViewPr>
        <p:scale>
          <a:sx n="70" d="100"/>
          <a:sy n="70" d="100"/>
        </p:scale>
        <p:origin x="-1651" y="-470"/>
      </p:cViewPr>
      <p:guideLst>
        <p:guide orient="horz" pos="3702"/>
        <p:guide pos="4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FFC83-C1C7-4552-9DF9-3FFC5D4D32E4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D538E-9F28-4FC4-8B5A-3752470D9D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15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749B2-99BF-4C5C-90A5-892F6B60191C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25BE1-0FDC-4E5E-A141-6036D6B006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7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BCB4964-670B-402E-A76C-2C32CE7B4923}" type="slidenum">
              <a:rPr lang="en-GB" altLang="it-IT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altLang="it-IT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3849688" y="9428164"/>
            <a:ext cx="2927350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DEE5D6C-F65C-4295-A347-6CDDA891751E}" type="slidenum">
              <a:rPr lang="en-GB" alt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alt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9800" y="744538"/>
            <a:ext cx="4908550" cy="3681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4" y="4714876"/>
            <a:ext cx="4960937" cy="4419600"/>
          </a:xfrm>
          <a:noFill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8E87120-D300-409F-A982-F086887DFCFC}" type="slidenum">
              <a:rPr lang="en-GB" altLang="it-IT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altLang="it-IT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3849688" y="9428164"/>
            <a:ext cx="2927350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4F600ED-538C-4C99-9B7D-C14D1B9FBC8A}" type="slidenum">
              <a:rPr lang="en-GB" alt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alt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1388" y="744538"/>
            <a:ext cx="4906962" cy="3681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4" y="4714876"/>
            <a:ext cx="4960937" cy="4419600"/>
          </a:xfrm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41298B8-3D39-46C1-B01E-CA4F8175F637}" type="slidenum">
              <a:rPr lang="en-GB" altLang="it-IT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altLang="it-IT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849688" y="9428164"/>
            <a:ext cx="2927350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D91D94C-2364-4BC8-938D-4FF645D89295}" type="slidenum">
              <a:rPr lang="en-GB" alt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alt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1388" y="744538"/>
            <a:ext cx="4906962" cy="3681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4" y="4714876"/>
            <a:ext cx="4960937" cy="4419600"/>
          </a:xfrm>
          <a:noFill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44AD5AE-E65C-4420-B891-9984AB593780}" type="slidenum">
              <a:rPr lang="en-US" altLang="zh-CN" smtClean="0"/>
              <a:pPr eaLnBrk="1" hangingPunct="1">
                <a:spcBef>
                  <a:spcPct val="0"/>
                </a:spcBef>
                <a:defRPr/>
              </a:pPr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04E1-B419-4FB5-83F9-EFEC29E1C32C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80E6-4526-4118-B3EC-FF4E77BA3A5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ABE35-CBFA-4E0C-A1A6-CD08CE0370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811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Patter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7"/>
          </a:xfrm>
        </p:spPr>
        <p:txBody>
          <a:bodyPr anchor="b"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6400800" cy="18722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E228-92E9-4B49-84B8-8E7FCBF8C5DA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6789-D242-4D40-AF71-1DA9CF44B5B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668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33B5-0B8B-408A-9FC2-010E6B2FEE78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19256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281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06330-644A-463E-8F9F-333A03169ABD}" type="datetime1">
              <a:rPr lang="it-IT" smtClean="0"/>
              <a:t>17/05/2017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5D07-00BF-4DD6-83F9-8C4B68E86700}" type="datetime1">
              <a:rPr lang="it-IT" smtClean="0"/>
              <a:t>17/05/2017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6481-3E94-4D5C-AFE8-1EFBE10D50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65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A1183-5D4E-435F-AC96-97FB5D3C13E3}" type="datetime1">
              <a:rPr lang="it-IT" smtClean="0"/>
              <a:t>17/05/2017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6E33-FBFD-4C59-9825-C3270BE70F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168352" cy="93610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245422" cy="4968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3168352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D01F3-9BDE-415F-8AB2-0E9F52DE8CE9}" type="datetime1">
              <a:rPr lang="it-IT" smtClean="0"/>
              <a:t>17/05/2017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ACD6-5B29-427E-B6BE-32C1944AA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4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68760"/>
            <a:ext cx="5486400" cy="353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F0178-6C37-46EF-B18E-7B91F0C3220C}" type="datetime1">
              <a:rPr lang="it-IT" smtClean="0"/>
              <a:t>17/05/2017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B6FA-0BCB-4306-B200-BD1629BD8D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5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with Patter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7"/>
          </a:xfrm>
        </p:spPr>
        <p:txBody>
          <a:bodyPr anchor="b"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6400800" cy="18722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E228-92E9-4B49-84B8-8E7FCBF8C5DA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6789-D242-4D40-AF71-1DA9CF44B5B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134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1680" y="1988840"/>
            <a:ext cx="712879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EE2963-F255-4419-AF18-AC0CC53A9960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4D80E6-4526-4118-B3EC-FF4E77BA3A56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pic>
        <p:nvPicPr>
          <p:cNvPr id="8" name="Picture 2" descr="C:\Users\jdabrows\AppData\Local\Microsoft\Windows\Temporary Internet Files\Content.Outlook\JM0W0OZK\FSR_one (3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6800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60648"/>
            <a:ext cx="821925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FE9105-5915-4103-93F6-455D3EBD3208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pic>
        <p:nvPicPr>
          <p:cNvPr id="10" name="Picture 9" descr="Screen Shot 2016-10-20 at 11.04.18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000" y="6381328"/>
            <a:ext cx="533647" cy="324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C10D1-6866-4AC9-B4C1-8A91528F5304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hf hdr="0" dt="0"/>
  <p:txStyles>
    <p:titleStyle>
      <a:lvl1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sr.eui.eu/publications/moving-electricity-transmission-system-towards-decarbonised-integrated-europe-missing-pillars-roadblocks/" TargetMode="External"/><Relationship Id="rId2" Type="http://schemas.openxmlformats.org/officeDocument/2006/relationships/hyperlink" Target="http://fsr.eui.eu/wp-content/uploads/QM-AX-17-011-EN-N.pdf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708920"/>
            <a:ext cx="7128792" cy="1797350"/>
          </a:xfrm>
        </p:spPr>
        <p:txBody>
          <a:bodyPr/>
          <a:lstStyle/>
          <a:p>
            <a:r>
              <a:rPr lang="en-GB" sz="2800" b="1" dirty="0" smtClean="0"/>
              <a:t>32nd Florence Forum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b="1" dirty="0" smtClean="0">
                <a:solidFill>
                  <a:srgbClr val="0070C0"/>
                </a:solidFill>
              </a:rPr>
              <a:t>Florence School “</a:t>
            </a:r>
            <a:r>
              <a:rPr lang="en-GB" sz="2800" b="1" i="1" dirty="0" smtClean="0">
                <a:solidFill>
                  <a:srgbClr val="0070C0"/>
                </a:solidFill>
              </a:rPr>
              <a:t>Pillars &amp; Roadblocks</a:t>
            </a:r>
            <a:r>
              <a:rPr lang="en-GB" sz="2800" b="1" dirty="0" smtClean="0">
                <a:solidFill>
                  <a:srgbClr val="0070C0"/>
                </a:solidFill>
              </a:rPr>
              <a:t>” towards EU seamless Transmission System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869160"/>
            <a:ext cx="7128792" cy="1752600"/>
          </a:xfrm>
        </p:spPr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Jean – Michel </a:t>
            </a:r>
            <a:r>
              <a:rPr lang="en-GB" sz="2000" dirty="0" err="1" smtClean="0">
                <a:solidFill>
                  <a:schemeClr val="tx1"/>
                </a:solidFill>
              </a:rPr>
              <a:t>Glachant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Director </a:t>
            </a:r>
            <a:r>
              <a:rPr lang="en-GB" sz="2000" i="1" dirty="0" smtClean="0">
                <a:solidFill>
                  <a:schemeClr val="tx1"/>
                </a:solidFill>
              </a:rPr>
              <a:t>Florence School of Regulation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endParaRPr lang="en-GB" sz="2000" i="1" dirty="0" smtClean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Florence Forum – 17 May 2017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D80E6-4526-4118-B3EC-FF4E77BA3A56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992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</a:t>
            </a:r>
            <a:r>
              <a:rPr lang="en-GB" sz="2400" u="sng" dirty="0" smtClean="0"/>
              <a:t>growing share of variable RES </a:t>
            </a:r>
            <a:r>
              <a:rPr lang="en-GB" sz="2400" dirty="0" smtClean="0"/>
              <a:t>in the generation mix and the </a:t>
            </a:r>
            <a:r>
              <a:rPr lang="en-GB" sz="2400" u="sng" dirty="0" smtClean="0"/>
              <a:t>surge in cross-border trade</a:t>
            </a:r>
            <a:r>
              <a:rPr lang="en-GB" sz="2400" dirty="0" smtClean="0"/>
              <a:t> have increased the need for TSOs to re-dispatch power plants after market closure. Costs have gone up.</a:t>
            </a:r>
          </a:p>
          <a:p>
            <a:r>
              <a:rPr lang="en-GB" sz="2400" dirty="0" smtClean="0"/>
              <a:t>Redispatching actions call for cross-border </a:t>
            </a:r>
            <a:r>
              <a:rPr lang="en-GB" sz="2400" u="sng" dirty="0" smtClean="0"/>
              <a:t>coordination</a:t>
            </a:r>
            <a:r>
              <a:rPr lang="en-GB" sz="2400" dirty="0" smtClean="0"/>
              <a:t> in system and market operation, in order to minimise overall costs, take into account spill-over effects and ensure security.</a:t>
            </a:r>
          </a:p>
          <a:p>
            <a:r>
              <a:rPr lang="en-GB" sz="2400" dirty="0" smtClean="0"/>
              <a:t>Redispatching actions call for identification of costs and benefits and their </a:t>
            </a:r>
            <a:r>
              <a:rPr lang="en-GB" sz="2400" u="sng" dirty="0" smtClean="0"/>
              <a:t>sharing</a:t>
            </a:r>
            <a:r>
              <a:rPr lang="en-GB" sz="2400" dirty="0" smtClean="0"/>
              <a:t> among interconnected systems.</a:t>
            </a:r>
          </a:p>
          <a:p>
            <a:endParaRPr lang="en-GB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0070C0"/>
                </a:solidFill>
              </a:rPr>
              <a:t>R</a:t>
            </a:r>
            <a:r>
              <a:rPr lang="en-GB" sz="3200" b="1" dirty="0" smtClean="0">
                <a:solidFill>
                  <a:srgbClr val="0070C0"/>
                </a:solidFill>
              </a:rPr>
              <a:t>oadblock </a:t>
            </a:r>
            <a:r>
              <a:rPr lang="en-GB" sz="3200" b="1" dirty="0" smtClean="0">
                <a:solidFill>
                  <a:srgbClr val="0070C0"/>
                </a:solidFill>
              </a:rPr>
              <a:t>1: </a:t>
            </a:r>
            <a:r>
              <a:rPr lang="en-GB" sz="3200" b="1" dirty="0" smtClean="0">
                <a:solidFill>
                  <a:srgbClr val="0070C0"/>
                </a:solidFill>
              </a:rPr>
              <a:t>Dealing with Redispatching Actions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4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4784"/>
            <a:ext cx="8661648" cy="4853136"/>
          </a:xfrm>
        </p:spPr>
        <p:txBody>
          <a:bodyPr/>
          <a:lstStyle/>
          <a:p>
            <a:r>
              <a:rPr lang="en-GB" sz="2400" dirty="0" smtClean="0"/>
              <a:t>The </a:t>
            </a:r>
            <a:r>
              <a:rPr lang="en-GB" sz="2400" u="sng" dirty="0" smtClean="0"/>
              <a:t>break-up of old monopolies</a:t>
            </a:r>
            <a:r>
              <a:rPr lang="en-GB" sz="2400" dirty="0" smtClean="0"/>
              <a:t>, the </a:t>
            </a:r>
            <a:r>
              <a:rPr lang="en-GB" sz="2400" u="sng" dirty="0" smtClean="0"/>
              <a:t>increasing interconnection</a:t>
            </a:r>
            <a:r>
              <a:rPr lang="en-GB" sz="2400" dirty="0" smtClean="0"/>
              <a:t> of neighbouring grids and the </a:t>
            </a:r>
            <a:r>
              <a:rPr lang="en-GB" sz="2400" u="sng" dirty="0" smtClean="0"/>
              <a:t>deployment of variable RES</a:t>
            </a:r>
            <a:r>
              <a:rPr lang="en-GB" sz="2400" dirty="0" smtClean="0"/>
              <a:t> make capacity adequacy difficult to assess and inefficient to promote at the national level.</a:t>
            </a:r>
          </a:p>
          <a:p>
            <a:r>
              <a:rPr lang="en-GB" sz="2400" u="sng" dirty="0" smtClean="0"/>
              <a:t>Interdependence between national systems</a:t>
            </a:r>
            <a:r>
              <a:rPr lang="en-GB" sz="2400" dirty="0" smtClean="0"/>
              <a:t> makes electricity crisis management at the national level expensive and often ineffective.</a:t>
            </a:r>
          </a:p>
          <a:p>
            <a:r>
              <a:rPr lang="en-GB" sz="2400" dirty="0" smtClean="0"/>
              <a:t>Capacity adequacy calls for </a:t>
            </a:r>
            <a:r>
              <a:rPr lang="en-GB" sz="2400" u="sng" dirty="0" smtClean="0"/>
              <a:t>coordination</a:t>
            </a:r>
            <a:r>
              <a:rPr lang="en-GB" sz="2400" dirty="0" smtClean="0"/>
              <a:t> in its assessment at the regional and European level. Equally, policies that promote it shall be coordinated beyond national borders.</a:t>
            </a:r>
          </a:p>
          <a:p>
            <a:r>
              <a:rPr lang="en-GB" sz="2400" dirty="0" smtClean="0"/>
              <a:t>Crisis management calls for cross-border </a:t>
            </a:r>
            <a:r>
              <a:rPr lang="en-GB" sz="2400" u="sng" dirty="0" smtClean="0"/>
              <a:t>sharing</a:t>
            </a:r>
            <a:r>
              <a:rPr lang="en-GB" sz="2400" dirty="0" smtClean="0"/>
              <a:t> of costs at market prices when scarcity affects one country and for </a:t>
            </a:r>
            <a:r>
              <a:rPr lang="en-GB" sz="2400" u="sng" dirty="0" smtClean="0"/>
              <a:t>solidarity </a:t>
            </a:r>
            <a:r>
              <a:rPr lang="en-GB" sz="2400" dirty="0" smtClean="0"/>
              <a:t>among countries when scarcity is multilateral and markets do not work properly anymore.  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Roadblock </a:t>
            </a:r>
            <a:r>
              <a:rPr lang="en-GB" sz="3200" b="1" dirty="0" smtClean="0">
                <a:solidFill>
                  <a:srgbClr val="0070C0"/>
                </a:solidFill>
              </a:rPr>
              <a:t>2: </a:t>
            </a:r>
            <a:r>
              <a:rPr lang="en-GB" sz="3200" b="1" dirty="0" smtClean="0">
                <a:solidFill>
                  <a:srgbClr val="0070C0"/>
                </a:solidFill>
              </a:rPr>
              <a:t>Capacity Adequacy and Crisis Management 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62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814388" y="1565275"/>
            <a:ext cx="7486650" cy="869950"/>
          </a:xfrm>
          <a:prstGeom prst="triangle">
            <a:avLst>
              <a:gd name="adj" fmla="val 49366"/>
            </a:avLst>
          </a:prstGeom>
          <a:solidFill>
            <a:srgbClr val="3333CC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wrap="none"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400" b="1" dirty="0">
                <a:solidFill>
                  <a:srgbClr val="FFFFFF"/>
                </a:solidFill>
                <a:latin typeface="Arial" charset="0"/>
              </a:rPr>
              <a:t>Seamless EU </a:t>
            </a:r>
            <a:r>
              <a:rPr lang="en-GB" altLang="it-IT" sz="2400" b="1" dirty="0" err="1" smtClean="0">
                <a:solidFill>
                  <a:srgbClr val="FFFFFF"/>
                </a:solidFill>
                <a:latin typeface="Arial" charset="0"/>
              </a:rPr>
              <a:t>Transm</a:t>
            </a:r>
            <a:r>
              <a:rPr lang="en-GB" altLang="it-IT" sz="24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GB" altLang="it-IT" sz="2400" b="1" dirty="0" smtClean="0">
                <a:solidFill>
                  <a:srgbClr val="FFFFFF"/>
                </a:solidFill>
                <a:latin typeface="Arial" charset="0"/>
              </a:rPr>
              <a:t>System</a:t>
            </a:r>
            <a:endParaRPr lang="en-GB" altLang="it-IT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817563" y="2435225"/>
            <a:ext cx="2600325" cy="1408113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dirty="0">
                <a:solidFill>
                  <a:srgbClr val="FF0000"/>
                </a:solidFill>
                <a:latin typeface="Arial" charset="0"/>
              </a:rPr>
              <a:t>Pillar 1</a:t>
            </a: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i="1" u="sng" dirty="0">
                <a:solidFill>
                  <a:srgbClr val="000000"/>
                </a:solidFill>
                <a:latin typeface="Arial" charset="0"/>
              </a:rPr>
              <a:t>Coordination </a:t>
            </a:r>
            <a:endParaRPr lang="en-GB" altLang="it-IT" sz="1900" b="1" i="1" u="sng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dirty="0" smtClean="0">
                <a:solidFill>
                  <a:srgbClr val="000000"/>
                </a:solidFill>
                <a:latin typeface="Arial" charset="0"/>
              </a:rPr>
              <a:t>Decisions &amp; Actions </a:t>
            </a:r>
            <a:endParaRPr lang="en-GB" altLang="it-IT" sz="1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417888" y="2435225"/>
            <a:ext cx="2603500" cy="1408113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dirty="0">
                <a:solidFill>
                  <a:srgbClr val="FF0000"/>
                </a:solidFill>
                <a:latin typeface="Arial" charset="0"/>
              </a:rPr>
              <a:t>Pillar 2</a:t>
            </a: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i="1" u="sng" dirty="0" smtClean="0">
                <a:solidFill>
                  <a:srgbClr val="000000"/>
                </a:solidFill>
                <a:latin typeface="Arial" charset="0"/>
              </a:rPr>
              <a:t>Sharing</a:t>
            </a:r>
            <a:r>
              <a:rPr lang="en-GB" altLang="it-IT" sz="1900" b="1" u="sng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GB" altLang="it-IT" sz="1900" b="1" u="sng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dirty="0" smtClean="0">
                <a:solidFill>
                  <a:srgbClr val="000000"/>
                </a:solidFill>
                <a:latin typeface="Arial" charset="0"/>
              </a:rPr>
              <a:t>Costs </a:t>
            </a:r>
            <a:r>
              <a:rPr lang="en-GB" altLang="it-IT" sz="1900" b="1" dirty="0">
                <a:solidFill>
                  <a:srgbClr val="000000"/>
                </a:solidFill>
                <a:latin typeface="Arial" charset="0"/>
              </a:rPr>
              <a:t>&amp; Benefits</a:t>
            </a:r>
            <a:r>
              <a:rPr lang="en-GB" altLang="it-IT" sz="1900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6021388" y="2435224"/>
            <a:ext cx="2278062" cy="1408113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dirty="0">
                <a:solidFill>
                  <a:srgbClr val="FF0000"/>
                </a:solidFill>
                <a:latin typeface="Arial" charset="0"/>
              </a:rPr>
              <a:t>Pillar 3 </a:t>
            </a: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900" b="1" i="1" u="sng" dirty="0">
                <a:solidFill>
                  <a:srgbClr val="000000"/>
                </a:solidFill>
                <a:latin typeface="Arial" charset="0"/>
              </a:rPr>
              <a:t>Solidarity </a:t>
            </a:r>
            <a:endParaRPr lang="en-GB" altLang="it-IT" sz="1900" b="1" i="1" u="sng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b="1" dirty="0" smtClean="0">
                <a:solidFill>
                  <a:srgbClr val="000000"/>
                </a:solidFill>
                <a:latin typeface="Arial" charset="0"/>
              </a:rPr>
              <a:t>&gt; </a:t>
            </a:r>
            <a:r>
              <a:rPr lang="en-GB" altLang="it-IT" b="1" dirty="0" smtClean="0">
                <a:solidFill>
                  <a:srgbClr val="000000"/>
                </a:solidFill>
                <a:latin typeface="Arial" charset="0"/>
              </a:rPr>
              <a:t>Costs &amp; Benefit</a:t>
            </a:r>
            <a:r>
              <a:rPr lang="en-GB" altLang="it-IT" b="1" dirty="0" smtClean="0">
                <a:solidFill>
                  <a:srgbClr val="000000"/>
                </a:solidFill>
                <a:latin typeface="Arial" charset="0"/>
              </a:rPr>
              <a:t>s</a:t>
            </a:r>
            <a:endParaRPr lang="en-GB" altLang="it-IT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819388" y="3789040"/>
            <a:ext cx="7486650" cy="1368425"/>
          </a:xfrm>
          <a:prstGeom prst="rect">
            <a:avLst/>
          </a:prstGeom>
          <a:solidFill>
            <a:srgbClr val="999999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 dirty="0">
                <a:solidFill>
                  <a:srgbClr val="FF0000"/>
                </a:solidFill>
                <a:latin typeface="Arial" charset="0"/>
              </a:rPr>
              <a:t>Common foundations</a:t>
            </a:r>
            <a:endParaRPr lang="en-GB" altLang="it-IT" sz="20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400" b="1" dirty="0">
                <a:solidFill>
                  <a:srgbClr val="000000"/>
                </a:solidFill>
                <a:latin typeface="Arial" charset="0"/>
              </a:rPr>
              <a:t>Power Target Model &amp; Network Codes</a:t>
            </a:r>
          </a:p>
        </p:txBody>
      </p:sp>
      <p:sp>
        <p:nvSpPr>
          <p:cNvPr id="6152" name="Text Box 2"/>
          <p:cNvSpPr txBox="1">
            <a:spLocks noChangeArrowheads="1"/>
          </p:cNvSpPr>
          <p:nvPr/>
        </p:nvSpPr>
        <p:spPr bwMode="auto">
          <a:xfrm>
            <a:off x="641350" y="5407025"/>
            <a:ext cx="7832725" cy="98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400" b="1" i="1" dirty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Our </a:t>
            </a:r>
            <a:r>
              <a:rPr lang="en-GB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Analytical Framework</a:t>
            </a:r>
            <a:endParaRPr lang="en-GB" altLang="it-IT" sz="2400" b="1" i="1" dirty="0">
              <a:solidFill>
                <a:srgbClr val="0070C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D6E33-FBFD-4C59-9825-C3270BE70F6D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819388" y="500042"/>
            <a:ext cx="711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Florence School Vision</a:t>
            </a:r>
            <a:endParaRPr lang="en-GB" sz="2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6" grpId="0" animBg="1"/>
      <p:bldP spid="6148" grpId="0" animBg="1"/>
      <p:bldP spid="6150" grpId="0" animBg="1"/>
      <p:bldP spid="6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429000" y="3000375"/>
            <a:ext cx="2600325" cy="1506538"/>
          </a:xfrm>
          <a:prstGeom prst="rect">
            <a:avLst/>
          </a:prstGeom>
          <a:solidFill>
            <a:srgbClr val="CCCCFF"/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>
                <a:solidFill>
                  <a:srgbClr val="000000"/>
                </a:solidFill>
                <a:latin typeface="Arial" charset="0"/>
              </a:rPr>
              <a:t>R1: Adoption of a common methodology for costs calculation.</a:t>
            </a: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814388" y="1341438"/>
            <a:ext cx="7486650" cy="869950"/>
          </a:xfrm>
          <a:prstGeom prst="triangle">
            <a:avLst>
              <a:gd name="adj" fmla="val 49366"/>
            </a:avLst>
          </a:prstGeom>
          <a:solidFill>
            <a:srgbClr val="3333CC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wrap="none"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400" b="1" dirty="0">
                <a:solidFill>
                  <a:srgbClr val="FFFFFF"/>
                </a:solidFill>
                <a:latin typeface="Arial" charset="0"/>
              </a:rPr>
              <a:t>Seamless EU </a:t>
            </a:r>
            <a:r>
              <a:rPr lang="en-GB" altLang="it-IT" sz="2400" b="1" dirty="0" err="1" smtClean="0">
                <a:solidFill>
                  <a:srgbClr val="FFFFFF"/>
                </a:solidFill>
                <a:latin typeface="Arial" charset="0"/>
              </a:rPr>
              <a:t>Transm</a:t>
            </a:r>
            <a:r>
              <a:rPr lang="en-GB" altLang="it-IT" sz="24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GB" altLang="it-IT" sz="2400" b="1" dirty="0" smtClean="0">
                <a:solidFill>
                  <a:srgbClr val="FFFFFF"/>
                </a:solidFill>
                <a:latin typeface="Arial" charset="0"/>
              </a:rPr>
              <a:t>System</a:t>
            </a:r>
            <a:endParaRPr lang="en-GB" altLang="it-IT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828675" y="3000375"/>
            <a:ext cx="2600325" cy="1504950"/>
          </a:xfrm>
          <a:prstGeom prst="rect">
            <a:avLst/>
          </a:prstGeom>
          <a:solidFill>
            <a:srgbClr val="CCCCFF"/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>
                <a:solidFill>
                  <a:srgbClr val="000000"/>
                </a:solidFill>
                <a:latin typeface="Arial" charset="0"/>
              </a:rPr>
              <a:t>R2: Review of bidding zones for DA and ID markets.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 flipV="1">
            <a:off x="828675" y="4506913"/>
            <a:ext cx="7489825" cy="1587"/>
          </a:xfrm>
          <a:prstGeom prst="line">
            <a:avLst/>
          </a:prstGeom>
          <a:noFill/>
          <a:ln w="28440">
            <a:solidFill>
              <a:srgbClr val="808080"/>
            </a:solidFill>
            <a:miter lim="800000"/>
            <a:headEnd/>
            <a:tailEnd/>
          </a:ln>
        </p:spPr>
        <p:txBody>
          <a:bodyPr lIns="85021" tIns="42510" rIns="85021" bIns="42510"/>
          <a:lstStyle/>
          <a:p>
            <a:endParaRPr lang="it-IT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6021388" y="2997200"/>
            <a:ext cx="2278062" cy="1508125"/>
          </a:xfrm>
          <a:prstGeom prst="rect">
            <a:avLst/>
          </a:prstGeom>
          <a:solidFill>
            <a:srgbClr val="CCCCFF"/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endParaRPr lang="en-GB" altLang="it-IT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5" name="Text Box 2"/>
          <p:cNvSpPr txBox="1">
            <a:spLocks noChangeArrowheads="1"/>
          </p:cNvSpPr>
          <p:nvPr/>
        </p:nvSpPr>
        <p:spPr bwMode="auto">
          <a:xfrm>
            <a:off x="684213" y="5516563"/>
            <a:ext cx="7832725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400" b="1" i="1" dirty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Our Vision</a:t>
            </a:r>
          </a:p>
        </p:txBody>
      </p:sp>
      <p:sp>
        <p:nvSpPr>
          <p:cNvPr id="7176" name="Titolo 1"/>
          <p:cNvSpPr txBox="1">
            <a:spLocks/>
          </p:cNvSpPr>
          <p:nvPr/>
        </p:nvSpPr>
        <p:spPr bwMode="auto">
          <a:xfrm>
            <a:off x="457200" y="14285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altLang="fr-FR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Roadblock </a:t>
            </a:r>
            <a:r>
              <a:rPr lang="en-GB" altLang="fr-F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en-GB" altLang="fr-FR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GB" altLang="fr-FR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Dealing with Redispatching Actions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17563" y="2997200"/>
            <a:ext cx="2600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17563" y="2211388"/>
            <a:ext cx="2600325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1</a:t>
            </a: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Coordinating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Actions &amp; Decisions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3417888" y="2211388"/>
            <a:ext cx="2603500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2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Sharing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Costs &amp; Benefits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21388" y="2211388"/>
            <a:ext cx="2278062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3 </a:t>
            </a:r>
          </a:p>
          <a:p>
            <a:pPr algn="ctr" eaLnBrk="1" hangingPunct="1">
              <a:defRPr/>
            </a:pP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Solidarity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&gt; Costs &amp; Benefits</a:t>
            </a:r>
            <a:endParaRPr lang="en-GB" altLang="it-IT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81" name="Rectangle 8"/>
          <p:cNvSpPr>
            <a:spLocks noChangeArrowheads="1"/>
          </p:cNvSpPr>
          <p:nvPr/>
        </p:nvSpPr>
        <p:spPr bwMode="auto">
          <a:xfrm>
            <a:off x="828675" y="4508500"/>
            <a:ext cx="7486650" cy="1008063"/>
          </a:xfrm>
          <a:prstGeom prst="rect">
            <a:avLst/>
          </a:prstGeom>
          <a:solidFill>
            <a:srgbClr val="999999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>
                <a:solidFill>
                  <a:srgbClr val="FF0000"/>
                </a:solidFill>
                <a:latin typeface="Arial" charset="0"/>
              </a:rPr>
              <a:t>Common foundations</a:t>
            </a:r>
            <a:endParaRPr lang="en-GB" altLang="it-IT" sz="2000" b="1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>
                <a:solidFill>
                  <a:srgbClr val="000000"/>
                </a:solidFill>
                <a:latin typeface="Arial" charset="0"/>
              </a:rPr>
              <a:t>Power Target Model &amp; Network Codes</a:t>
            </a:r>
          </a:p>
        </p:txBody>
      </p:sp>
      <p:sp>
        <p:nvSpPr>
          <p:cNvPr id="7182" name="Rectangle 3"/>
          <p:cNvSpPr>
            <a:spLocks noChangeArrowheads="1"/>
          </p:cNvSpPr>
          <p:nvPr/>
        </p:nvSpPr>
        <p:spPr bwMode="auto">
          <a:xfrm>
            <a:off x="3436938" y="2997200"/>
            <a:ext cx="2600325" cy="1506538"/>
          </a:xfrm>
          <a:prstGeom prst="rect">
            <a:avLst/>
          </a:prstGeom>
          <a:solidFill>
            <a:srgbClr val="CCCCFF"/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 u="sng" dirty="0" smtClean="0">
                <a:solidFill>
                  <a:srgbClr val="000000"/>
                </a:solidFill>
                <a:latin typeface="Arial" charset="0"/>
              </a:rPr>
              <a:t>R1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: Common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methodology for 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costs &amp; benefits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calculation and 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costs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allocation.</a:t>
            </a: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----- Long Term -----</a:t>
            </a:r>
          </a:p>
          <a:p>
            <a:pPr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 u="sng" dirty="0" smtClean="0">
                <a:solidFill>
                  <a:srgbClr val="000000"/>
                </a:solidFill>
                <a:latin typeface="Arial" charset="0"/>
              </a:rPr>
              <a:t>R3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: Common regulatory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principles for the adoption of the results of the bidding zones review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GB" altLang="it-IT" sz="1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83" name="Rectangle 5"/>
          <p:cNvSpPr>
            <a:spLocks noChangeArrowheads="1"/>
          </p:cNvSpPr>
          <p:nvPr/>
        </p:nvSpPr>
        <p:spPr bwMode="auto">
          <a:xfrm>
            <a:off x="836613" y="2997200"/>
            <a:ext cx="2600325" cy="1504950"/>
          </a:xfrm>
          <a:prstGeom prst="rect">
            <a:avLst/>
          </a:prstGeom>
          <a:solidFill>
            <a:srgbClr val="CCCCFF"/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endParaRPr lang="en-GB" altLang="it-IT" sz="1200" b="1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endParaRPr lang="en-GB" altLang="it-IT" sz="12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1200" b="1" u="sng" dirty="0" smtClean="0">
                <a:solidFill>
                  <a:srgbClr val="000000"/>
                </a:solidFill>
                <a:latin typeface="Arial" charset="0"/>
              </a:rPr>
              <a:t>R2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Review of the bidding zones for DA and ID markets.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5500" y="2208213"/>
            <a:ext cx="2600325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1</a:t>
            </a: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Coordination </a:t>
            </a:r>
          </a:p>
          <a:p>
            <a:pPr algn="ctr" eaLnBrk="1" hangingPunct="1">
              <a:defRPr/>
            </a:pPr>
            <a:r>
              <a:rPr lang="en-GB" altLang="it-IT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Decisions &amp; Actions </a:t>
            </a:r>
            <a:endParaRPr lang="en-GB" altLang="it-IT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5825" y="2208213"/>
            <a:ext cx="2603500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2 </a:t>
            </a:r>
          </a:p>
          <a:p>
            <a:pPr algn="ctr" eaLnBrk="1" hangingPunct="1">
              <a:defRPr/>
            </a:pP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Sharing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Costs &amp; Benefits</a:t>
            </a:r>
            <a:endParaRPr lang="en-GB" altLang="it-IT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86" name="Rectangle 8"/>
          <p:cNvSpPr>
            <a:spLocks noChangeArrowheads="1"/>
          </p:cNvSpPr>
          <p:nvPr/>
        </p:nvSpPr>
        <p:spPr bwMode="auto">
          <a:xfrm>
            <a:off x="836613" y="4505325"/>
            <a:ext cx="7486650" cy="1008063"/>
          </a:xfrm>
          <a:prstGeom prst="rect">
            <a:avLst/>
          </a:prstGeom>
          <a:solidFill>
            <a:srgbClr val="999999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>
                <a:solidFill>
                  <a:srgbClr val="FF0000"/>
                </a:solidFill>
                <a:latin typeface="Arial" charset="0"/>
              </a:rPr>
              <a:t>Common foundations</a:t>
            </a:r>
            <a:endParaRPr lang="en-GB" altLang="it-IT" sz="2000" b="1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>
                <a:solidFill>
                  <a:srgbClr val="000000"/>
                </a:solidFill>
                <a:latin typeface="Arial" charset="0"/>
              </a:rPr>
              <a:t>Power Target Model &amp; Network Codes</a:t>
            </a:r>
          </a:p>
        </p:txBody>
      </p:sp>
      <p:sp>
        <p:nvSpPr>
          <p:cNvPr id="19" name="Segnaposto numero diapositiva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D6E33-FBFD-4C59-9825-C3270BE70F6D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817563" y="2997200"/>
            <a:ext cx="2600325" cy="1504950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eaLnBrk="1" hangingPunct="1">
              <a:buFont typeface="Arial" charset="0"/>
              <a:buNone/>
            </a:pPr>
            <a:r>
              <a:rPr lang="en-GB" altLang="it-IT" sz="1200" b="1" u="sng" dirty="0">
                <a:solidFill>
                  <a:srgbClr val="0070C0"/>
                </a:solidFill>
                <a:latin typeface="Arial" charset="0"/>
              </a:rPr>
              <a:t>R1</a:t>
            </a:r>
            <a:r>
              <a:rPr lang="en-GB" altLang="it-IT" sz="1200" b="1" dirty="0">
                <a:solidFill>
                  <a:srgbClr val="0070C0"/>
                </a:solidFill>
                <a:latin typeface="Arial" charset="0"/>
              </a:rPr>
              <a:t>: </a:t>
            </a:r>
            <a:r>
              <a:rPr lang="en-GB" altLang="it-IT" sz="1200" b="1" dirty="0" smtClean="0">
                <a:solidFill>
                  <a:srgbClr val="0070C0"/>
                </a:solidFill>
                <a:latin typeface="Arial" charset="0"/>
              </a:rPr>
              <a:t>TSO common </a:t>
            </a:r>
            <a:r>
              <a:rPr lang="en-GB" altLang="it-IT" sz="1200" b="1" dirty="0">
                <a:solidFill>
                  <a:srgbClr val="0070C0"/>
                </a:solidFill>
                <a:latin typeface="Arial" charset="0"/>
              </a:rPr>
              <a:t>methodology to assess capacity adequacy </a:t>
            </a:r>
            <a:r>
              <a:rPr lang="en-GB" altLang="it-IT" sz="1200" b="1" dirty="0" smtClean="0">
                <a:solidFill>
                  <a:srgbClr val="0070C0"/>
                </a:solidFill>
                <a:latin typeface="Arial" charset="0"/>
              </a:rPr>
              <a:t>&amp; value </a:t>
            </a:r>
            <a:r>
              <a:rPr lang="en-GB" altLang="it-IT" sz="1200" b="1" dirty="0">
                <a:solidFill>
                  <a:srgbClr val="0070C0"/>
                </a:solidFill>
                <a:latin typeface="Arial" charset="0"/>
              </a:rPr>
              <a:t>it cross-border.</a:t>
            </a:r>
          </a:p>
          <a:p>
            <a:pPr eaLnBrk="1" hangingPunct="1">
              <a:buFont typeface="Arial" charset="0"/>
              <a:buNone/>
            </a:pPr>
            <a:r>
              <a:rPr lang="en-GB" altLang="it-IT" sz="1200" b="1" u="sng" dirty="0">
                <a:solidFill>
                  <a:srgbClr val="0070C0"/>
                </a:solidFill>
                <a:latin typeface="Arial" charset="0"/>
              </a:rPr>
              <a:t>R2</a:t>
            </a:r>
            <a:r>
              <a:rPr lang="en-GB" altLang="it-IT" sz="1200" b="1" dirty="0">
                <a:solidFill>
                  <a:srgbClr val="0070C0"/>
                </a:solidFill>
                <a:latin typeface="Arial" charset="0"/>
              </a:rPr>
              <a:t>: </a:t>
            </a:r>
            <a:r>
              <a:rPr lang="en-GB" altLang="it-IT" sz="1200" b="1" dirty="0" smtClean="0">
                <a:solidFill>
                  <a:srgbClr val="0070C0"/>
                </a:solidFill>
                <a:latin typeface="Arial" charset="0"/>
              </a:rPr>
              <a:t>EU &amp; MS  common </a:t>
            </a:r>
            <a:r>
              <a:rPr lang="en-GB" altLang="it-IT" sz="1200" b="1" dirty="0">
                <a:solidFill>
                  <a:srgbClr val="0070C0"/>
                </a:solidFill>
                <a:latin typeface="Arial" charset="0"/>
              </a:rPr>
              <a:t>methodology for assessing the need of CRMs.</a:t>
            </a:r>
            <a:endParaRPr lang="en-GB" altLang="it-IT" sz="14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812800" y="1341438"/>
            <a:ext cx="7486650" cy="869950"/>
          </a:xfrm>
          <a:prstGeom prst="triangle">
            <a:avLst>
              <a:gd name="adj" fmla="val 49366"/>
            </a:avLst>
          </a:prstGeom>
          <a:solidFill>
            <a:srgbClr val="3333CC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wrap="none"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400" b="1" dirty="0">
                <a:solidFill>
                  <a:srgbClr val="FFFFFF"/>
                </a:solidFill>
                <a:latin typeface="Arial" charset="0"/>
              </a:rPr>
              <a:t>Seamless EU </a:t>
            </a:r>
            <a:r>
              <a:rPr lang="en-GB" altLang="it-IT" sz="2400" b="1" dirty="0" err="1" smtClean="0">
                <a:solidFill>
                  <a:srgbClr val="FFFFFF"/>
                </a:solidFill>
                <a:latin typeface="Arial" charset="0"/>
              </a:rPr>
              <a:t>Transm</a:t>
            </a:r>
            <a:r>
              <a:rPr lang="en-GB" altLang="it-IT" sz="24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GB" altLang="it-IT" sz="2400" b="1" dirty="0" smtClean="0">
                <a:solidFill>
                  <a:srgbClr val="FFFFFF"/>
                </a:solidFill>
                <a:latin typeface="Arial" charset="0"/>
              </a:rPr>
              <a:t>System</a:t>
            </a:r>
            <a:endParaRPr lang="en-GB" altLang="it-IT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417888" y="2997200"/>
            <a:ext cx="2603500" cy="1504950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buFont typeface="Arial" charset="0"/>
              <a:buNone/>
            </a:pPr>
            <a:endParaRPr lang="en-GB" altLang="it-IT" sz="1200" b="1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GB" altLang="it-IT" sz="12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GB" altLang="it-IT" sz="1200" b="1" dirty="0" smtClean="0">
              <a:solidFill>
                <a:srgbClr val="000000"/>
              </a:solidFill>
              <a:latin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en-GB" altLang="it-IT" sz="1200" b="1" u="sng" dirty="0" smtClean="0">
                <a:solidFill>
                  <a:srgbClr val="000000"/>
                </a:solidFill>
                <a:latin typeface="Arial" charset="0"/>
              </a:rPr>
              <a:t>R3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Full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access to neighbouring resources under market conditions when crisis affects a single MS.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814388" y="4508500"/>
            <a:ext cx="7485062" cy="1588"/>
          </a:xfrm>
          <a:prstGeom prst="line">
            <a:avLst/>
          </a:prstGeom>
          <a:noFill/>
          <a:ln w="28440">
            <a:solidFill>
              <a:srgbClr val="808080"/>
            </a:solidFill>
            <a:miter lim="800000"/>
            <a:headEnd/>
            <a:tailEnd/>
          </a:ln>
        </p:spPr>
        <p:txBody>
          <a:bodyPr lIns="85021" tIns="42510" rIns="85021" bIns="42510"/>
          <a:lstStyle/>
          <a:p>
            <a:endParaRPr lang="it-IT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6021388" y="2997200"/>
            <a:ext cx="2278062" cy="1504950"/>
          </a:xfrm>
          <a:prstGeom prst="rect">
            <a:avLst/>
          </a:prstGeom>
          <a:solidFill>
            <a:srgbClr val="CCCCFF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buFont typeface="Arial" charset="0"/>
              <a:buNone/>
            </a:pPr>
            <a:endParaRPr lang="en-GB" altLang="it-IT" sz="1200" b="1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GB" altLang="it-IT" sz="12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GB" altLang="it-IT" sz="1200" b="1" dirty="0" smtClean="0">
              <a:solidFill>
                <a:srgbClr val="000000"/>
              </a:solidFill>
              <a:latin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en-GB" altLang="it-IT" sz="1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R4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TSO driven coordination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and sharing of scarce available resources </a:t>
            </a:r>
            <a:r>
              <a:rPr lang="en-GB" altLang="it-IT" sz="1200" b="1" dirty="0" smtClean="0">
                <a:solidFill>
                  <a:srgbClr val="000000"/>
                </a:solidFill>
                <a:latin typeface="Arial" charset="0"/>
              </a:rPr>
              <a:t>during </a:t>
            </a:r>
            <a:r>
              <a:rPr lang="en-GB" altLang="it-IT" sz="1200" b="1" dirty="0">
                <a:solidFill>
                  <a:srgbClr val="000000"/>
                </a:solidFill>
                <a:latin typeface="Arial" charset="0"/>
              </a:rPr>
              <a:t>multilateral crises.</a:t>
            </a:r>
          </a:p>
        </p:txBody>
      </p:sp>
      <p:sp>
        <p:nvSpPr>
          <p:cNvPr id="8199" name="Text Box 2"/>
          <p:cNvSpPr txBox="1">
            <a:spLocks noChangeArrowheads="1"/>
          </p:cNvSpPr>
          <p:nvPr/>
        </p:nvSpPr>
        <p:spPr bwMode="auto">
          <a:xfrm>
            <a:off x="684213" y="5516563"/>
            <a:ext cx="7832725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2400" b="1" i="1" dirty="0">
                <a:solidFill>
                  <a:srgbClr val="0070C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Our Vision</a:t>
            </a:r>
          </a:p>
        </p:txBody>
      </p:sp>
      <p:sp>
        <p:nvSpPr>
          <p:cNvPr id="8200" name="Titolo 1"/>
          <p:cNvSpPr txBox="1">
            <a:spLocks/>
          </p:cNvSpPr>
          <p:nvPr/>
        </p:nvSpPr>
        <p:spPr bwMode="auto">
          <a:xfrm>
            <a:off x="457200" y="14285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altLang="fr-FR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Roadblock </a:t>
            </a:r>
            <a:r>
              <a:rPr lang="en-GB" altLang="fr-F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GB" altLang="fr-FR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GB" altLang="fr-FR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Capacity Adequacy and </a:t>
            </a:r>
            <a:r>
              <a:rPr lang="en-GB" altLang="fr-FR" sz="3200" b="1" i="1" dirty="0">
                <a:latin typeface="Times New Roman" pitchFamily="18" charset="0"/>
                <a:cs typeface="Times New Roman" pitchFamily="18" charset="0"/>
              </a:rPr>
              <a:t>Crisis Management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17563" y="2997200"/>
            <a:ext cx="2600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17563" y="2211388"/>
            <a:ext cx="2600325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1</a:t>
            </a: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Coordination </a:t>
            </a:r>
            <a:endParaRPr lang="en-GB" altLang="it-IT" sz="1400" b="1" i="1" u="sng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Decisions &amp; Actions </a:t>
            </a:r>
            <a:endParaRPr lang="en-GB" altLang="it-IT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7888" y="2211388"/>
            <a:ext cx="2603500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2 </a:t>
            </a:r>
          </a:p>
          <a:p>
            <a:pPr algn="ctr" eaLnBrk="1" hangingPunct="1">
              <a:defRPr/>
            </a:pP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Sharing </a:t>
            </a:r>
          </a:p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Costs &amp; Benefits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21388" y="2211388"/>
            <a:ext cx="2278062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altLang="it-IT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Pillar 3 </a:t>
            </a:r>
          </a:p>
          <a:p>
            <a:pPr algn="ctr" eaLnBrk="1" hangingPunct="1">
              <a:defRPr/>
            </a:pPr>
            <a:r>
              <a:rPr lang="en-GB" altLang="it-IT" sz="1400" b="1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Solidarity </a:t>
            </a:r>
            <a:endParaRPr lang="en-GB" altLang="it-IT" sz="1400" b="1" i="1" u="sng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GB" altLang="it-IT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&gt; Costs </a:t>
            </a:r>
            <a:r>
              <a:rPr lang="en-GB" altLang="it-IT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&amp; Benefits</a:t>
            </a:r>
          </a:p>
        </p:txBody>
      </p:sp>
      <p:sp>
        <p:nvSpPr>
          <p:cNvPr id="8205" name="Rectangle 8"/>
          <p:cNvSpPr>
            <a:spLocks noChangeArrowheads="1"/>
          </p:cNvSpPr>
          <p:nvPr/>
        </p:nvSpPr>
        <p:spPr bwMode="auto">
          <a:xfrm>
            <a:off x="830263" y="4508500"/>
            <a:ext cx="7486650" cy="1135078"/>
          </a:xfrm>
          <a:prstGeom prst="rect">
            <a:avLst/>
          </a:prstGeom>
          <a:solidFill>
            <a:srgbClr val="999999"/>
          </a:solidFill>
          <a:ln w="9360">
            <a:solidFill>
              <a:srgbClr val="808080"/>
            </a:solidFill>
            <a:miter lim="800000"/>
            <a:headEnd/>
            <a:tailEnd/>
          </a:ln>
        </p:spPr>
        <p:txBody>
          <a:bodyPr lIns="83682" tIns="43515" rIns="83682" bIns="43515" anchor="ctr"/>
          <a:lstStyle/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000" b="1" dirty="0">
                <a:solidFill>
                  <a:srgbClr val="FF0000"/>
                </a:solidFill>
                <a:latin typeface="Arial" charset="0"/>
              </a:rPr>
              <a:t>Common foundations</a:t>
            </a:r>
            <a:endParaRPr lang="en-GB" altLang="it-IT" sz="20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tabLst>
                <a:tab pos="0" algn="l"/>
                <a:tab pos="415925" algn="l"/>
                <a:tab pos="833438" algn="l"/>
                <a:tab pos="1250950" algn="l"/>
                <a:tab pos="1668463" algn="l"/>
                <a:tab pos="2085975" algn="l"/>
                <a:tab pos="2503488" algn="l"/>
                <a:tab pos="2922588" algn="l"/>
                <a:tab pos="3340100" algn="l"/>
                <a:tab pos="3757613" algn="l"/>
                <a:tab pos="4175125" algn="l"/>
                <a:tab pos="4592638" algn="l"/>
                <a:tab pos="5010150" algn="l"/>
                <a:tab pos="5427663" algn="l"/>
                <a:tab pos="5845175" algn="l"/>
                <a:tab pos="6264275" algn="l"/>
                <a:tab pos="6681788" algn="l"/>
                <a:tab pos="7099300" algn="l"/>
                <a:tab pos="7516813" algn="l"/>
                <a:tab pos="7934325" algn="l"/>
                <a:tab pos="8351838" algn="l"/>
              </a:tabLst>
            </a:pPr>
            <a:r>
              <a:rPr lang="en-GB" altLang="it-IT" sz="2400" b="1" dirty="0">
                <a:solidFill>
                  <a:srgbClr val="000000"/>
                </a:solidFill>
                <a:latin typeface="Arial" charset="0"/>
              </a:rPr>
              <a:t>Power Target Model &amp; Network Codes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D6E33-FBFD-4C59-9825-C3270BE70F6D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207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 smtClean="0"/>
              <a:t>Thank you for </a:t>
            </a:r>
            <a:r>
              <a:rPr lang="en-GB" sz="3200" dirty="0" smtClean="0"/>
              <a:t>your </a:t>
            </a:r>
            <a:r>
              <a:rPr lang="en-GB" sz="3200" dirty="0" smtClean="0"/>
              <a:t>attention</a:t>
            </a:r>
            <a:endParaRPr lang="en-GB" sz="32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16789-D242-4D40-AF71-1DA9CF44B5BB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3" name="TextBox 2"/>
          <p:cNvSpPr txBox="1"/>
          <p:nvPr/>
        </p:nvSpPr>
        <p:spPr>
          <a:xfrm>
            <a:off x="1691680" y="371703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For more information,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read corresponding 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FSR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Policy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Brief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FSR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Research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Report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6F4B6D87-5EA3-4430-9C9A-1B828F8FF7FC}" type="slidenum">
              <a:rPr lang="en-US" altLang="zh-CN" sz="1200" smtClean="0">
                <a:solidFill>
                  <a:schemeClr val="bg2"/>
                </a:solidFill>
                <a:ea typeface="宋体" pitchFamily="2" charset="-122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zh-CN" sz="1200" smtClean="0">
              <a:solidFill>
                <a:schemeClr val="bg2"/>
              </a:solidFill>
              <a:ea typeface="宋体" pitchFamily="2" charset="-122"/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41052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8" name="Title 1"/>
          <p:cNvSpPr txBox="1">
            <a:spLocks/>
          </p:cNvSpPr>
          <p:nvPr/>
        </p:nvSpPr>
        <p:spPr bwMode="auto">
          <a:xfrm>
            <a:off x="611188" y="1939925"/>
            <a:ext cx="8064500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4000" b="1" dirty="0" smtClean="0">
                <a:ea typeface="宋体" pitchFamily="2" charset="-122"/>
              </a:rPr>
              <a:t>(Thank you)2 </a:t>
            </a:r>
            <a:r>
              <a:rPr lang="en-US" altLang="zh-CN" sz="4000" b="1" dirty="0">
                <a:ea typeface="宋体" pitchFamily="2" charset="-122"/>
              </a:rPr>
              <a:t>for your attention</a:t>
            </a:r>
            <a:endParaRPr lang="en-US" altLang="zh-CN" sz="3600" b="1" dirty="0">
              <a:ea typeface="宋体" pitchFamily="2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chemeClr val="bg2"/>
              </a:solidFill>
              <a:ea typeface="宋体" pitchFamily="2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ea typeface="宋体" pitchFamily="2" charset="-122"/>
              </a:rPr>
              <a:t>Email contact: jean-michel.glachant@eui.eu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00B0F0"/>
              </a:solidFill>
              <a:ea typeface="宋体" pitchFamily="2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6600"/>
                </a:solidFill>
                <a:ea typeface="宋体" pitchFamily="2" charset="-122"/>
              </a:rPr>
              <a:t>Follow me on Twitter: @</a:t>
            </a:r>
            <a:r>
              <a:rPr lang="en-US" altLang="en-US" b="1" dirty="0" err="1">
                <a:solidFill>
                  <a:srgbClr val="FF6600"/>
                </a:solidFill>
                <a:ea typeface="宋体" pitchFamily="2" charset="-122"/>
              </a:rPr>
              <a:t>JMGlachant</a:t>
            </a:r>
            <a:r>
              <a:rPr lang="en-US" altLang="en-US" b="1" dirty="0">
                <a:solidFill>
                  <a:srgbClr val="FF6600"/>
                </a:solidFill>
                <a:ea typeface="宋体" pitchFamily="2" charset="-122"/>
              </a:rPr>
              <a:t> already </a:t>
            </a:r>
            <a:r>
              <a:rPr lang="en-US" altLang="en-US" b="1" dirty="0" smtClean="0">
                <a:solidFill>
                  <a:srgbClr val="FF6600"/>
                </a:solidFill>
                <a:ea typeface="宋体" pitchFamily="2" charset="-122"/>
              </a:rPr>
              <a:t>28 </a:t>
            </a:r>
            <a:r>
              <a:rPr lang="en-US" altLang="en-US" b="1" dirty="0">
                <a:solidFill>
                  <a:srgbClr val="FF6600"/>
                </a:solidFill>
                <a:ea typeface="宋体" pitchFamily="2" charset="-122"/>
              </a:rPr>
              <a:t>000+ tweets</a:t>
            </a: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800" b="1" dirty="0">
              <a:solidFill>
                <a:srgbClr val="002060"/>
              </a:solidFill>
              <a:ea typeface="宋体" pitchFamily="2" charset="-122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ea typeface="宋体" pitchFamily="2" charset="-122"/>
              </a:rPr>
              <a:t>My web site: http://www.florence-school.eu</a:t>
            </a:r>
          </a:p>
        </p:txBody>
      </p:sp>
    </p:spTree>
    <p:extLst>
      <p:ext uri="{BB962C8B-B14F-4D97-AF65-F5344CB8AC3E}">
        <p14:creationId xmlns:p14="http://schemas.microsoft.com/office/powerpoint/2010/main" val="42625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43076"/>
            <a:ext cx="8229600" cy="4329130"/>
          </a:xfrm>
        </p:spPr>
        <p:txBody>
          <a:bodyPr/>
          <a:lstStyle/>
          <a:p>
            <a:r>
              <a:rPr lang="en-IE" sz="2400" i="1" dirty="0" smtClean="0"/>
              <a:t>One Analytical Framework</a:t>
            </a:r>
          </a:p>
          <a:p>
            <a:pPr marL="0" indent="0">
              <a:buNone/>
            </a:pPr>
            <a:r>
              <a:rPr lang="en-IE" sz="2400" dirty="0" smtClean="0"/>
              <a:t># EU already has foundations</a:t>
            </a:r>
          </a:p>
          <a:p>
            <a:pPr marL="0" indent="0">
              <a:buNone/>
            </a:pPr>
            <a:r>
              <a:rPr lang="en-IE" sz="2400" dirty="0" smtClean="0"/>
              <a:t># We check </a:t>
            </a:r>
            <a:r>
              <a:rPr lang="en-IE" sz="2400" i="1" dirty="0" smtClean="0"/>
              <a:t>three </a:t>
            </a:r>
            <a:r>
              <a:rPr lang="en-IE" sz="2400" i="1" dirty="0" smtClean="0"/>
              <a:t>Pillars </a:t>
            </a:r>
            <a:r>
              <a:rPr lang="en-IE" sz="2400" dirty="0" smtClean="0"/>
              <a:t>for a </a:t>
            </a:r>
            <a:r>
              <a:rPr lang="en-IE" sz="2400" dirty="0" smtClean="0"/>
              <a:t>seamless </a:t>
            </a:r>
            <a:r>
              <a:rPr lang="en-IE" sz="2400" dirty="0" smtClean="0"/>
              <a:t>Transmission </a:t>
            </a:r>
            <a:r>
              <a:rPr lang="en-IE" sz="2400" dirty="0" smtClean="0"/>
              <a:t>System</a:t>
            </a:r>
          </a:p>
          <a:p>
            <a:pPr marL="0" indent="0">
              <a:buNone/>
            </a:pPr>
            <a:endParaRPr lang="en-IE" sz="2400" dirty="0" smtClean="0"/>
          </a:p>
          <a:p>
            <a:r>
              <a:rPr lang="en-IE" sz="2400" i="1" dirty="0" smtClean="0"/>
              <a:t>Two Illustrations</a:t>
            </a:r>
          </a:p>
          <a:p>
            <a:pPr marL="0" indent="0">
              <a:buNone/>
            </a:pPr>
            <a:r>
              <a:rPr lang="en-IE" sz="2400" dirty="0" smtClean="0"/>
              <a:t># Roadblock 1: </a:t>
            </a:r>
            <a:r>
              <a:rPr lang="en-IE" sz="2400" i="1" dirty="0" smtClean="0"/>
              <a:t>Dealing with Redispatching Actions</a:t>
            </a:r>
          </a:p>
          <a:p>
            <a:pPr marL="0" indent="0">
              <a:buNone/>
            </a:pPr>
            <a:r>
              <a:rPr lang="en-IE" sz="2400" dirty="0" smtClean="0"/>
              <a:t># Roadblock 2: </a:t>
            </a:r>
            <a:r>
              <a:rPr lang="en-IE" sz="2400" i="1" dirty="0" smtClean="0"/>
              <a:t>Capacity Adequacy </a:t>
            </a:r>
            <a:r>
              <a:rPr lang="en-IE" sz="2400" i="1" dirty="0" smtClean="0"/>
              <a:t>&amp; Crisis </a:t>
            </a:r>
            <a:r>
              <a:rPr lang="en-IE" sz="2400" i="1" dirty="0" smtClean="0"/>
              <a:t>Management</a:t>
            </a:r>
          </a:p>
          <a:p>
            <a:endParaRPr lang="en-IE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4962"/>
            <a:ext cx="8219256" cy="739460"/>
          </a:xfrm>
        </p:spPr>
        <p:txBody>
          <a:bodyPr/>
          <a:lstStyle/>
          <a:p>
            <a:r>
              <a:rPr lang="en-IE" sz="3200" b="1" dirty="0" smtClean="0">
                <a:solidFill>
                  <a:srgbClr val="0070C0"/>
                </a:solidFill>
              </a:rPr>
              <a:t>Our lesson = our vision</a:t>
            </a:r>
            <a:endParaRPr lang="en-IE" sz="3200" b="1" dirty="0">
              <a:solidFill>
                <a:srgbClr val="0070C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Integration of the European electricity systems began in the 1990s and was addressed by successive Energy Packages.</a:t>
            </a:r>
          </a:p>
          <a:p>
            <a:r>
              <a:rPr lang="en-GB" sz="2400" dirty="0" smtClean="0"/>
              <a:t>Nevertheless, the completion of the IEM is not yet achieved and the energy transition is creating new challenges.</a:t>
            </a:r>
          </a:p>
          <a:p>
            <a:r>
              <a:rPr lang="en-GB" sz="2400" u="sng" dirty="0" smtClean="0"/>
              <a:t>Several, often basic, questions were not properly dealt with</a:t>
            </a:r>
            <a:r>
              <a:rPr lang="en-GB" sz="2400" dirty="0" smtClean="0"/>
              <a:t> in the past decades.</a:t>
            </a:r>
          </a:p>
          <a:p>
            <a:pPr>
              <a:buFont typeface="Symbol"/>
              <a:buChar char="Þ"/>
            </a:pPr>
            <a:r>
              <a:rPr lang="en-GB" sz="2400" dirty="0" smtClean="0"/>
              <a:t>The EU is </a:t>
            </a:r>
            <a:r>
              <a:rPr lang="en-GB" sz="2400" dirty="0" smtClean="0"/>
              <a:t>needing at </a:t>
            </a:r>
            <a:r>
              <a:rPr lang="en-GB" sz="2400" dirty="0" smtClean="0"/>
              <a:t>least </a:t>
            </a:r>
            <a:r>
              <a:rPr lang="en-GB" sz="2400" u="sng" dirty="0" smtClean="0"/>
              <a:t>three core pillars</a:t>
            </a:r>
            <a:r>
              <a:rPr lang="en-GB" sz="2400" dirty="0" smtClean="0"/>
              <a:t>: 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/>
              <a:t>Comprehensive set of coordination tools;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/>
              <a:t>Working principles for sharing costs &amp; benefits;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/>
              <a:t>Solidarity beyond costs &amp; benefits.</a:t>
            </a:r>
          </a:p>
          <a:p>
            <a:pPr lvl="1">
              <a:buFont typeface="Courier New" pitchFamily="49" charset="0"/>
              <a:buChar char="o"/>
            </a:pPr>
            <a:endParaRPr lang="en-GB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Florence Forum – 17 May 2017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Analytical Framework: Three Pillars </a:t>
            </a:r>
            <a:r>
              <a:rPr lang="en-GB" sz="3200" dirty="0" smtClean="0">
                <a:solidFill>
                  <a:schemeClr val="accent3">
                    <a:lumMod val="75000"/>
                  </a:schemeClr>
                </a:solidFill>
              </a:rPr>
              <a:t>for a Seamless Transmission System (1)</a:t>
            </a:r>
            <a:endParaRPr lang="en-GB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78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525963"/>
          </a:xfrm>
        </p:spPr>
        <p:txBody>
          <a:bodyPr/>
          <a:lstStyle/>
          <a:p>
            <a:r>
              <a:rPr lang="en-GB" sz="2400" dirty="0" smtClean="0"/>
              <a:t>Around 35 </a:t>
            </a:r>
            <a:r>
              <a:rPr lang="en-GB" sz="2400" dirty="0" smtClean="0"/>
              <a:t>TSOs from </a:t>
            </a:r>
            <a:r>
              <a:rPr lang="en-GB" sz="2400" dirty="0" smtClean="0"/>
              <a:t>30 </a:t>
            </a:r>
            <a:r>
              <a:rPr lang="en-GB" sz="2400" dirty="0" smtClean="0"/>
              <a:t>countries are there in </a:t>
            </a:r>
            <a:r>
              <a:rPr lang="en-GB" sz="2400" dirty="0" smtClean="0"/>
              <a:t>Europe (EU + Norway &amp;Switzerland). </a:t>
            </a:r>
            <a:r>
              <a:rPr lang="en-GB" sz="2400" dirty="0" smtClean="0"/>
              <a:t>Coordination among such a large number of entities is key to have a </a:t>
            </a:r>
            <a:r>
              <a:rPr lang="en-GB" sz="2400" u="sng" dirty="0" smtClean="0"/>
              <a:t>seamless operation of the interconnected system</a:t>
            </a:r>
            <a:r>
              <a:rPr lang="en-GB" sz="2400" dirty="0" smtClean="0"/>
              <a:t>, ensuring service delivery and a level playing field.</a:t>
            </a:r>
          </a:p>
          <a:p>
            <a:r>
              <a:rPr lang="en-GB" sz="2400" dirty="0" smtClean="0"/>
              <a:t>The operation and expansion of the electric system crosses several political borders. Fair and efficient sharing of the costs and benefits is </a:t>
            </a:r>
            <a:r>
              <a:rPr lang="en-GB" sz="2400" u="sng" dirty="0" smtClean="0"/>
              <a:t>essential to enable coordination and cooperation</a:t>
            </a:r>
            <a:r>
              <a:rPr lang="en-GB" sz="2400" dirty="0" smtClean="0"/>
              <a:t> between actors with different “shareholders”.</a:t>
            </a:r>
          </a:p>
          <a:p>
            <a:r>
              <a:rPr lang="en-GB" sz="2400" u="sng" dirty="0" smtClean="0"/>
              <a:t>During emergency conditions </a:t>
            </a:r>
            <a:r>
              <a:rPr lang="en-GB" sz="2400" dirty="0" smtClean="0"/>
              <a:t>markets are not always able to take the necessary swift decisions. </a:t>
            </a:r>
            <a:r>
              <a:rPr lang="en-US" sz="2400" dirty="0"/>
              <a:t>In these moments, </a:t>
            </a:r>
            <a:r>
              <a:rPr lang="en-US" sz="2400" u="sng" dirty="0"/>
              <a:t>solidarity</a:t>
            </a:r>
            <a:r>
              <a:rPr lang="en-US" sz="2400" dirty="0"/>
              <a:t> beyond narrow costs &amp; benefits calculation </a:t>
            </a:r>
            <a:r>
              <a:rPr lang="en-US" sz="2400" u="sng" dirty="0"/>
              <a:t>must be </a:t>
            </a:r>
            <a:r>
              <a:rPr lang="en-US" sz="2400" u="sng" dirty="0" smtClean="0"/>
              <a:t>displayed in order to </a:t>
            </a:r>
            <a:r>
              <a:rPr lang="en-GB" sz="2400" u="sng" dirty="0" smtClean="0"/>
              <a:t>guarantee continuity of supply and the protection of the most vulnerable customers</a:t>
            </a:r>
            <a:r>
              <a:rPr lang="en-GB" sz="2400" dirty="0" smtClean="0"/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Florence Forum – 17 May 2017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Analytical Framework: Three Pillars </a:t>
            </a:r>
            <a:r>
              <a:rPr lang="en-GB" sz="3200" dirty="0" smtClean="0">
                <a:solidFill>
                  <a:schemeClr val="accent3">
                    <a:lumMod val="75000"/>
                  </a:schemeClr>
                </a:solidFill>
              </a:rPr>
              <a:t>for a Seamless Transmission System (2)</a:t>
            </a:r>
            <a:endParaRPr lang="en-GB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2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695</TotalTime>
  <Words>876</Words>
  <Application>Microsoft Office PowerPoint</Application>
  <PresentationFormat>On-screen Show (4:3)</PresentationFormat>
  <Paragraphs>138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Presentation1</vt:lpstr>
      <vt:lpstr>1_Custom Design</vt:lpstr>
      <vt:lpstr>32nd Florence Forum  Florence School “Pillars &amp; Roadblocks” towards EU seamless Transmission System</vt:lpstr>
      <vt:lpstr>PowerPoint Presentation</vt:lpstr>
      <vt:lpstr>PowerPoint Presentation</vt:lpstr>
      <vt:lpstr>PowerPoint Presentation</vt:lpstr>
      <vt:lpstr>Thank you for your attention</vt:lpstr>
      <vt:lpstr>PowerPoint Presentation</vt:lpstr>
      <vt:lpstr>Our lesson = our vision</vt:lpstr>
      <vt:lpstr>Analytical Framework: Three Pillars for a Seamless Transmission System (1)</vt:lpstr>
      <vt:lpstr>Analytical Framework: Three Pillars for a Seamless Transmission System (2)</vt:lpstr>
      <vt:lpstr>Roadblock 1: Dealing with Redispatching Actions</vt:lpstr>
      <vt:lpstr>Roadblock 2: Capacity Adequacy and Crisis Management </vt:lpstr>
    </vt:vector>
  </TitlesOfParts>
  <Company>EUI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Glachant</cp:lastModifiedBy>
  <cp:revision>107</cp:revision>
  <cp:lastPrinted>2017-05-16T12:55:50Z</cp:lastPrinted>
  <dcterms:created xsi:type="dcterms:W3CDTF">2012-11-28T14:19:22Z</dcterms:created>
  <dcterms:modified xsi:type="dcterms:W3CDTF">2017-05-17T10:46:27Z</dcterms:modified>
</cp:coreProperties>
</file>