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1" r:id="rId2"/>
  </p:sldMasterIdLst>
  <p:notesMasterIdLst>
    <p:notesMasterId r:id="rId25"/>
  </p:notesMasterIdLst>
  <p:handoutMasterIdLst>
    <p:handoutMasterId r:id="rId26"/>
  </p:handoutMasterIdLst>
  <p:sldIdLst>
    <p:sldId id="548" r:id="rId3"/>
    <p:sldId id="655" r:id="rId4"/>
    <p:sldId id="651" r:id="rId5"/>
    <p:sldId id="658" r:id="rId6"/>
    <p:sldId id="660" r:id="rId7"/>
    <p:sldId id="659" r:id="rId8"/>
    <p:sldId id="644" r:id="rId9"/>
    <p:sldId id="661" r:id="rId10"/>
    <p:sldId id="678" r:id="rId11"/>
    <p:sldId id="645" r:id="rId12"/>
    <p:sldId id="662" r:id="rId13"/>
    <p:sldId id="663" r:id="rId14"/>
    <p:sldId id="692" r:id="rId15"/>
    <p:sldId id="664" r:id="rId16"/>
    <p:sldId id="667" r:id="rId17"/>
    <p:sldId id="668" r:id="rId18"/>
    <p:sldId id="680" r:id="rId19"/>
    <p:sldId id="683" r:id="rId20"/>
    <p:sldId id="684" r:id="rId21"/>
    <p:sldId id="685" r:id="rId22"/>
    <p:sldId id="686" r:id="rId23"/>
    <p:sldId id="621" r:id="rId24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E3E5"/>
    <a:srgbClr val="FF6600"/>
    <a:srgbClr val="1A8D17"/>
    <a:srgbClr val="FF5050"/>
    <a:srgbClr val="00FF00"/>
    <a:srgbClr val="FFCCCC"/>
    <a:srgbClr val="66FF66"/>
    <a:srgbClr val="FFFF00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EBBBCC-DAD2-459C-BE2E-F6DE35CF9A28}" styleName="Dunkle Formatvorlage 2 - Akzent 3/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unkle Formatvorlage 2 - Akzent 1/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unkle Formatvorlag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03447BB-5D67-496B-8E87-E561075AD55C}" styleName="Dunkle Formatvorlage 1 - Akz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unkle Formatvorlage 1 - Akz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unkle Formatvorlage 1 - Akz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344D84-9AFB-497E-A393-DC336BA19D2E}" styleName="Mittlere Formatvorlage 3 - Akz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4C1A8A3-306A-4EB7-A6B1-4F7E0EB9C5D6}" styleName="Mittlere Formatvorlage 3 - Akz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Mittlere Formatvorlage 4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Helle Formatvorlage 3 - Akz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A111915-BE36-4E01-A7E5-04B1672EAD32}" styleName="Helle Formatvorlage 2 - Akz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5" autoAdjust="0"/>
    <p:restoredTop sz="84114" autoAdjust="0"/>
  </p:normalViewPr>
  <p:slideViewPr>
    <p:cSldViewPr showGuides="1">
      <p:cViewPr>
        <p:scale>
          <a:sx n="80" d="100"/>
          <a:sy n="80" d="100"/>
        </p:scale>
        <p:origin x="-1560" y="58"/>
      </p:cViewPr>
      <p:guideLst>
        <p:guide orient="horz" pos="2160"/>
        <p:guide pos="2880"/>
      </p:guideLst>
    </p:cSldViewPr>
  </p:slideViewPr>
  <p:notesTextViewPr>
    <p:cViewPr>
      <p:scale>
        <a:sx n="115" d="100"/>
        <a:sy n="115" d="100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64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64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D1A8152-1D3D-499C-8C13-5F0EA1F99E0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392760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BE11A90-5770-48D1-B39E-620723FB98F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193917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 smtClean="0">
              <a:latin typeface="Arial" pitchFamily="34" charset="0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95C7960-6756-4BE5-9F28-06A2A184EF34}" type="slidenum">
              <a:rPr lang="en-US" altLang="zh-CN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zh-CN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 smtClean="0">
              <a:latin typeface="Arial" pitchFamily="34" charset="0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95C7960-6756-4BE5-9F28-06A2A184EF34}" type="slidenum">
              <a:rPr lang="en-US" altLang="zh-CN" smtClean="0"/>
              <a:pPr eaLnBrk="1" hangingPunct="1">
                <a:spcBef>
                  <a:spcPct val="0"/>
                </a:spcBef>
              </a:pPr>
              <a:t>2</a:t>
            </a:fld>
            <a:endParaRPr lang="en-US" altLang="zh-CN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2CD0FB-2A71-49C4-9B26-D0DFF9F9A128}" type="slidenum">
              <a:rPr lang="fr-FR" altLang="en-US"/>
              <a:pPr/>
              <a:t>7</a:t>
            </a:fld>
            <a:endParaRPr lang="fr-FR" alt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D5BC60-6F8D-4E40-A34C-3218C7CC5171}" type="slidenum">
              <a:rPr lang="fr-FR" altLang="en-US"/>
              <a:pPr/>
              <a:t>10</a:t>
            </a:fld>
            <a:endParaRPr lang="fr-FR" altLang="en-US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2950"/>
            <a:ext cx="4965700" cy="3724275"/>
          </a:xfrm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777" y="4714427"/>
            <a:ext cx="4984122" cy="4468764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08DCEC-3BA5-4DC3-81B5-13063A9066F0}" type="slidenum">
              <a:rPr lang="fr-FR" altLang="en-US"/>
              <a:pPr/>
              <a:t>14</a:t>
            </a:fld>
            <a:endParaRPr lang="fr-FR" altLang="en-US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15DA01-EC73-47F6-9E77-75A197E1389E}" type="slidenum">
              <a:rPr lang="fr-FR" altLang="en-US"/>
              <a:pPr/>
              <a:t>15</a:t>
            </a:fld>
            <a:endParaRPr lang="fr-FR" altLang="en-US"/>
          </a:p>
        </p:txBody>
      </p:sp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777" y="4714426"/>
            <a:ext cx="4984122" cy="4467149"/>
          </a:xfrm>
        </p:spPr>
        <p:txBody>
          <a:bodyPr/>
          <a:lstStyle/>
          <a:p>
            <a:r>
              <a:rPr lang="en-US" altLang="en-US"/>
              <a:t>Definition: A cartel is essentially an agreement to limit output with the objective of increasing prices and profits. In practice this is generally done by means of price-fixing, allocation of production quotas or sharing of geographic markets or product markets. </a:t>
            </a:r>
          </a:p>
          <a:p>
            <a:endParaRPr lang="en-US" altLang="en-US"/>
          </a:p>
          <a:p>
            <a:r>
              <a:rPr lang="en-US" altLang="en-US"/>
              <a:t>A cartel agreement is generally viewed as an infringement of a very high  level of gravity. George Stigler, the Chicagoan economist has used the term of industrial incest to designate such a firm’s behavior.</a:t>
            </a:r>
          </a:p>
          <a:p>
            <a:endParaRPr lang="en-US" altLang="en-US"/>
          </a:p>
          <a:p>
            <a:r>
              <a:rPr lang="en-US" altLang="en-US"/>
              <a:t>The basic reason is that one can see no countervailing benefits. In comparison to a merger for instance where the integration of firms may result lower costs or better products that may counterbalance in terms of social welfare their increase in market power.</a:t>
            </a:r>
          </a:p>
          <a:p>
            <a:endParaRPr lang="en-US" altLang="en-US"/>
          </a:p>
          <a:p>
            <a:r>
              <a:rPr lang="en-US" altLang="en-US"/>
              <a:t>Such an absence of benefits from cartels is not, however, systematic. It is a good rule of thumb. But one may find sometimes some economic interest in collective action from firms. For instance in the chemical sector a cartel may ensure fixed costs recovery and therefore is a guarantee that long term investment will be made.</a:t>
            </a:r>
          </a:p>
          <a:p>
            <a:endParaRPr lang="en-US" altLang="en-US"/>
          </a:p>
          <a:p>
            <a:r>
              <a:rPr lang="en-US" altLang="en-US"/>
              <a:t>Anyway, taking aside this exceptional circumstances, cartels are very harmful to society and, therefore, must be fought and condemned without pity. </a:t>
            </a:r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Priority because the aim of the EU competition law reform is to have more time, to dedicate more resources to serious infringement</a:t>
            </a:r>
          </a:p>
          <a:p>
            <a:r>
              <a:rPr lang="en-US" altLang="en-US"/>
              <a:t>Monti: In fact the very aim of the reform is to strengthen the enforcement of the Community rules in the field of cartels and other serious infringements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57B5A6-6FFB-4F33-84EA-D0E7841EF243}" type="slidenum">
              <a:rPr lang="fr-FR" altLang="en-US"/>
              <a:pPr/>
              <a:t>16</a:t>
            </a:fld>
            <a:endParaRPr lang="fr-FR" altLang="en-US"/>
          </a:p>
        </p:txBody>
      </p:sp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777" y="4714426"/>
            <a:ext cx="4984122" cy="4467149"/>
          </a:xfrm>
        </p:spPr>
        <p:txBody>
          <a:bodyPr/>
          <a:lstStyle/>
          <a:p>
            <a:r>
              <a:rPr lang="en-US" altLang="en-US"/>
              <a:t>Definition: A cartel is essentially an agreement to limit output with the objective of increasing prices and profits. In practice this is generally done by means of price-fixing, allocation of production quotas or sharing of geographic markets or product markets. </a:t>
            </a:r>
          </a:p>
          <a:p>
            <a:endParaRPr lang="en-US" altLang="en-US"/>
          </a:p>
          <a:p>
            <a:r>
              <a:rPr lang="en-US" altLang="en-US"/>
              <a:t>A cartel agreement is generally viewed as an infringement of a very high  level of gravity. George Stigler, the Chicagoan economist has used the term of industrial incest to designate such a firm’s behavior.</a:t>
            </a:r>
          </a:p>
          <a:p>
            <a:endParaRPr lang="en-US" altLang="en-US"/>
          </a:p>
          <a:p>
            <a:r>
              <a:rPr lang="en-US" altLang="en-US"/>
              <a:t>The basic reason is that one can see no countervailing benefits. In comparison to a merger for instance where the integration of firms may result lower costs or better products that may counterbalance in terms of social welfare their increase in market power.</a:t>
            </a:r>
          </a:p>
          <a:p>
            <a:endParaRPr lang="en-US" altLang="en-US"/>
          </a:p>
          <a:p>
            <a:r>
              <a:rPr lang="en-US" altLang="en-US"/>
              <a:t>Such an absence of benefits from cartels is not, however, systematic. It is a good rule of thumb. But one may find sometimes some economic interest in collective action from firms. For instance in the chemical sector a cartel may ensure fixed costs recovery and therefore is a guarantee that long term investment will be made.</a:t>
            </a:r>
          </a:p>
          <a:p>
            <a:endParaRPr lang="en-US" altLang="en-US"/>
          </a:p>
          <a:p>
            <a:r>
              <a:rPr lang="en-US" altLang="en-US"/>
              <a:t>Anyway, taking aside this exceptional circumstances, cartels are very harmful to society and, therefore, must be fought and condemned without pity. </a:t>
            </a:r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Priority because the aim of the EU competition law reform is to have more time, to dedicate more resources to serious infringement</a:t>
            </a:r>
          </a:p>
          <a:p>
            <a:r>
              <a:rPr lang="en-US" altLang="en-US"/>
              <a:t>Monti: In fact the very aim of the reform is to strengthen the enforcement of the Community rules in the field of cartels and other serious infringements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7E7C65-6889-4842-95FA-F8D777276CE8}" type="slidenum">
              <a:rPr lang="fr-FR" altLang="en-US"/>
              <a:pPr/>
              <a:t>21</a:t>
            </a:fld>
            <a:endParaRPr lang="fr-FR" altLang="en-US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 smtClean="0">
              <a:latin typeface="Arial" pitchFamily="34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DF31621-49D7-43C4-8C9C-74769EC776D4}" type="slidenum">
              <a:rPr lang="en-US" altLang="zh-CN" smtClean="0"/>
              <a:pPr eaLnBrk="1" hangingPunct="1">
                <a:spcBef>
                  <a:spcPct val="0"/>
                </a:spcBef>
              </a:pPr>
              <a:t>22</a:t>
            </a:fld>
            <a:endParaRPr lang="en-US" altLang="zh-CN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B1ED0-9731-45CF-88AF-82DD1EDE70D4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513783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04D80-7F11-4913-971D-02E2A09CBAE6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738811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24998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24998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980B0-C178-4117-8E1D-75A1A4DBDB84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381587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57200" y="1412875"/>
            <a:ext cx="8229600" cy="511175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5509C-5754-482A-B123-96C73A37FEEC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170808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152400"/>
            <a:ext cx="7696200" cy="5334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A318727-F7E3-4E66-98FA-4F60ECE33622}" type="slidenum">
              <a:rPr lang="fr-FR" altLang="en-US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890830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0571C2-8D35-4719-B4D7-E7BFC1A656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539552" y="6021288"/>
            <a:ext cx="1584176" cy="576064"/>
          </a:xfrm>
          <a:prstGeom prst="rect">
            <a:avLst/>
          </a:prstGeom>
          <a:solidFill>
            <a:srgbClr val="E4E3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611560" y="6237312"/>
            <a:ext cx="1192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6"/>
                </a:solidFill>
                <a:latin typeface="Helvetica"/>
                <a:cs typeface="Helvetica"/>
              </a:rPr>
              <a:t>FSR.EUI.EU</a:t>
            </a:r>
            <a:endParaRPr lang="en-US" sz="1400" dirty="0">
              <a:solidFill>
                <a:schemeClr val="accent6"/>
              </a:solidFill>
              <a:latin typeface="Helvetica"/>
              <a:cs typeface="Helvetica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4947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64FD00-7C41-42E8-B070-D83324B688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3970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9C9547D-C740-44B2-8404-2DD62F05C6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9602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BEF6A4-8D74-4D6E-9813-61FE427724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8651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AB75953-7B26-4921-90C7-DE18959532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383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D2D2F0F-0C1A-4D29-8B13-72539DA93A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928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07951-5AF5-4FC8-90D8-C38A09C88B8D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3602519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61C4CC-4527-45A7-8A81-5B810B7FC0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1962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9238D8-0C38-4BB6-B113-77132FC5D7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8373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dirty="0" smtClean="0"/>
              <a:t>Drag </a:t>
            </a:r>
            <a:r>
              <a:rPr lang="it-IT" noProof="0" dirty="0" err="1" smtClean="0"/>
              <a:t>picture</a:t>
            </a:r>
            <a:r>
              <a:rPr lang="it-IT" noProof="0" dirty="0" smtClean="0"/>
              <a:t> to </a:t>
            </a:r>
            <a:r>
              <a:rPr lang="it-IT" noProof="0" dirty="0" err="1" smtClean="0"/>
              <a:t>placeholder</a:t>
            </a:r>
            <a:r>
              <a:rPr lang="it-IT" noProof="0" dirty="0" smtClean="0"/>
              <a:t> or click </a:t>
            </a:r>
            <a:r>
              <a:rPr lang="it-IT" noProof="0" dirty="0" err="1" smtClean="0"/>
              <a:t>icon</a:t>
            </a:r>
            <a:r>
              <a:rPr lang="it-IT" noProof="0" dirty="0" smtClean="0"/>
              <a:t> to </a:t>
            </a:r>
            <a:r>
              <a:rPr lang="it-IT" noProof="0" dirty="0" err="1" smtClean="0"/>
              <a:t>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6558EDF-7187-4CB4-8D8C-373A3757B7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320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1B12F26-D1A8-4934-A2D9-CABC165327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5241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8BF2AD-EEF1-4961-9885-1ED9613E2B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732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BCCE2-4E45-4596-9109-8337DCCEBE77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663352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4128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5720F-C64F-405A-B8FC-600EDF147A9D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572440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237AD-6DF9-4734-A547-976E6C870B04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857183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C01E1-98E8-48A7-9327-8B2482B071BF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949163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5D729-0C9C-4F36-8037-B0F68F5A092B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328464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11293-83BF-429E-99BD-0322D51C9162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735021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F24AD-07B0-46E6-92DF-544A793E4D86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49468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12875"/>
            <a:ext cx="8229600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24625"/>
            <a:ext cx="2133600" cy="333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Calibri" pitchFamily="34" charset="0"/>
                <a:ea typeface="宋体" charset="-122"/>
              </a:defRPr>
            </a:lvl1pPr>
          </a:lstStyle>
          <a:p>
            <a:pPr>
              <a:defRPr/>
            </a:pPr>
            <a:fld id="{7C635116-E770-490C-8144-E84C242E1234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2" name="Text Box 8"/>
          <p:cNvSpPr txBox="1">
            <a:spLocks noChangeArrowheads="1"/>
          </p:cNvSpPr>
          <p:nvPr userDrawn="1"/>
        </p:nvSpPr>
        <p:spPr bwMode="auto">
          <a:xfrm>
            <a:off x="468313" y="6597650"/>
            <a:ext cx="1881187" cy="22860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l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zh-CN" sz="1000" b="1" dirty="0" smtClean="0">
                <a:solidFill>
                  <a:srgbClr val="FF6600"/>
                </a:solidFill>
                <a:latin typeface="Cambria" pitchFamily="18" charset="0"/>
                <a:ea typeface="宋体" charset="-122"/>
              </a:rPr>
              <a:t>FSR.EUI.EU</a:t>
            </a:r>
            <a:endParaRPr lang="en-US" altLang="zh-CN" sz="1000" dirty="0" smtClean="0">
              <a:solidFill>
                <a:srgbClr val="FF6600"/>
              </a:solidFill>
              <a:latin typeface="Cambria" pitchFamily="18" charset="0"/>
              <a:ea typeface="宋体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2" r:id="rId1"/>
    <p:sldLayoutId id="2147484443" r:id="rId2"/>
    <p:sldLayoutId id="2147484444" r:id="rId3"/>
    <p:sldLayoutId id="2147484445" r:id="rId4"/>
    <p:sldLayoutId id="2147484446" r:id="rId5"/>
    <p:sldLayoutId id="2147484447" r:id="rId6"/>
    <p:sldLayoutId id="2147484448" r:id="rId7"/>
    <p:sldLayoutId id="2147484449" r:id="rId8"/>
    <p:sldLayoutId id="2147484450" r:id="rId9"/>
    <p:sldLayoutId id="2147484451" r:id="rId10"/>
    <p:sldLayoutId id="2147484452" r:id="rId11"/>
    <p:sldLayoutId id="2147484453" r:id="rId12"/>
    <p:sldLayoutId id="2147484477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66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6600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6600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6600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6600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30238" y="1703388"/>
            <a:ext cx="7954962" cy="464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 smtClean="0"/>
              <a:t>Click to edit Master text styles</a:t>
            </a:r>
          </a:p>
          <a:p>
            <a:pPr lvl="1"/>
            <a:r>
              <a:rPr lang="it-IT" altLang="en-US" smtClean="0"/>
              <a:t>Second level</a:t>
            </a:r>
          </a:p>
          <a:p>
            <a:pPr lvl="2"/>
            <a:r>
              <a:rPr lang="it-IT" altLang="en-US" smtClean="0"/>
              <a:t>Third level</a:t>
            </a:r>
          </a:p>
          <a:p>
            <a:pPr lvl="3"/>
            <a:r>
              <a:rPr lang="it-IT" altLang="en-US" smtClean="0"/>
              <a:t>Fourth level</a:t>
            </a:r>
          </a:p>
          <a:p>
            <a:pPr lvl="4"/>
            <a:r>
              <a:rPr lang="it-IT" altLang="en-US" smtClean="0"/>
              <a:t>Fifth level</a:t>
            </a:r>
            <a:endParaRPr lang="en-US" altLang="en-US" smtClean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977675" y="648683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539552" y="6021288"/>
            <a:ext cx="8136904" cy="576064"/>
          </a:xfrm>
          <a:prstGeom prst="rect">
            <a:avLst/>
          </a:prstGeom>
          <a:solidFill>
            <a:srgbClr val="E4E3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611560" y="6237312"/>
            <a:ext cx="1192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6"/>
                </a:solidFill>
                <a:latin typeface="Helvetica"/>
                <a:cs typeface="Helvetica"/>
              </a:rPr>
              <a:t>FSR.EUI.EU</a:t>
            </a:r>
            <a:endParaRPr lang="en-US" sz="1400" dirty="0">
              <a:solidFill>
                <a:schemeClr val="accent6"/>
              </a:solidFill>
              <a:latin typeface="Helvetica"/>
              <a:cs typeface="Helvetic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6" r:id="rId1"/>
    <p:sldLayoutId id="2147484467" r:id="rId2"/>
    <p:sldLayoutId id="2147484468" r:id="rId3"/>
    <p:sldLayoutId id="2147484469" r:id="rId4"/>
    <p:sldLayoutId id="2147484470" r:id="rId5"/>
    <p:sldLayoutId id="2147484471" r:id="rId6"/>
    <p:sldLayoutId id="2147484472" r:id="rId7"/>
    <p:sldLayoutId id="2147484473" r:id="rId8"/>
    <p:sldLayoutId id="2147484474" r:id="rId9"/>
    <p:sldLayoutId id="2147484475" r:id="rId10"/>
    <p:sldLayoutId id="214748447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3" Type="http://schemas.microsoft.com/office/2007/relationships/media" Target="../media/media2.WAV"/><Relationship Id="rId7" Type="http://schemas.openxmlformats.org/officeDocument/2006/relationships/slideLayout" Target="../slideLayouts/slideLayout1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openxmlformats.org/officeDocument/2006/relationships/image" Target="../media/image8.png"/><Relationship Id="rId5" Type="http://schemas.microsoft.com/office/2007/relationships/media" Target="../media/media3.WAV"/><Relationship Id="rId10" Type="http://schemas.openxmlformats.org/officeDocument/2006/relationships/image" Target="../media/image7.png"/><Relationship Id="rId4" Type="http://schemas.openxmlformats.org/officeDocument/2006/relationships/audio" Target="../media/media2.WAV"/><Relationship Id="rId9" Type="http://schemas.openxmlformats.org/officeDocument/2006/relationships/image" Target="../media/image6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SR_on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0688"/>
            <a:ext cx="1368152" cy="136815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39552" y="5949280"/>
            <a:ext cx="8136904" cy="6480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560" y="6237312"/>
            <a:ext cx="1192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6"/>
                </a:solidFill>
                <a:latin typeface="Helvetica"/>
                <a:cs typeface="Helvetica"/>
              </a:rPr>
              <a:t>FSR.EUI.EU</a:t>
            </a:r>
            <a:endParaRPr lang="en-US" sz="1400" dirty="0">
              <a:solidFill>
                <a:schemeClr val="accent6"/>
              </a:solidFill>
              <a:latin typeface="Helvetica"/>
              <a:cs typeface="Helvetica"/>
            </a:endParaRPr>
          </a:p>
        </p:txBody>
      </p:sp>
      <p:sp>
        <p:nvSpPr>
          <p:cNvPr id="15362" name="Title 1"/>
          <p:cNvSpPr>
            <a:spLocks noGrp="1"/>
          </p:cNvSpPr>
          <p:nvPr>
            <p:ph type="ctrTitle"/>
          </p:nvPr>
        </p:nvSpPr>
        <p:spPr bwMode="auto">
          <a:xfrm>
            <a:off x="611188" y="2349500"/>
            <a:ext cx="7772400" cy="410368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en-US" altLang="zh-CN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,Bold" charset="0"/>
                <a:cs typeface="+mn-cs"/>
              </a:rPr>
              <a:t/>
            </a:r>
            <a:br>
              <a:rPr lang="en-US" altLang="zh-CN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,Bold" charset="0"/>
                <a:cs typeface="+mn-cs"/>
              </a:rPr>
            </a:br>
            <a:r>
              <a:rPr lang="en-US" altLang="zh-CN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,Bold" charset="0"/>
                <a:cs typeface="+mn-cs"/>
              </a:rPr>
              <a:t/>
            </a:r>
            <a:br>
              <a:rPr lang="en-US" altLang="zh-CN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,Bold" charset="0"/>
                <a:cs typeface="+mn-cs"/>
              </a:rPr>
            </a:br>
            <a:r>
              <a:rPr lang="en-US" altLang="zh-C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,Bold" charset="0"/>
                <a:cs typeface="+mn-cs"/>
              </a:rPr>
              <a:t> </a:t>
            </a:r>
            <a:r>
              <a:rPr lang="en-US" altLang="zh-CN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,Bold" charset="0"/>
                <a:cs typeface="+mn-cs"/>
              </a:rPr>
              <a:t/>
            </a:r>
            <a:br>
              <a:rPr lang="en-US" altLang="zh-CN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,Bold" charset="0"/>
                <a:cs typeface="+mn-cs"/>
              </a:rPr>
            </a:br>
            <a:r>
              <a:rPr lang="en-US" altLang="zh-C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,Bold" charset="0"/>
                <a:cs typeface="+mn-cs"/>
              </a:rPr>
              <a:t>EU</a:t>
            </a:r>
            <a:br>
              <a:rPr lang="en-US" altLang="zh-C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,Bold" charset="0"/>
                <a:cs typeface="+mn-cs"/>
              </a:rPr>
            </a:br>
            <a:r>
              <a:rPr lang="en-US" altLang="zh-C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,Bold" charset="0"/>
                <a:cs typeface="+mn-cs"/>
              </a:rPr>
              <a:t>Electricity </a:t>
            </a:r>
            <a:r>
              <a:rPr lang="en-US" altLang="zh-C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,Bold" charset="0"/>
                <a:cs typeface="+mn-cs"/>
              </a:rPr>
              <a:t>(&amp; Gas)</a:t>
            </a:r>
            <a:r>
              <a:rPr lang="en-US" altLang="zh-C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,Bold" charset="0"/>
                <a:cs typeface="+mn-cs"/>
              </a:rPr>
              <a:t/>
            </a:r>
            <a:br>
              <a:rPr lang="en-US" altLang="zh-C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,Bold" charset="0"/>
                <a:cs typeface="+mn-cs"/>
              </a:rPr>
            </a:br>
            <a:r>
              <a:rPr lang="en-US" altLang="zh-C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,Bold" charset="0"/>
                <a:cs typeface="+mn-cs"/>
              </a:rPr>
              <a:t>Markets</a:t>
            </a:r>
            <a:br>
              <a:rPr lang="en-US" altLang="zh-C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,Bold" charset="0"/>
                <a:cs typeface="+mn-cs"/>
              </a:rPr>
            </a:br>
            <a:r>
              <a:rPr lang="en-US" altLang="zh-C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,Bold" charset="0"/>
                <a:cs typeface="+mn-cs"/>
              </a:rPr>
              <a:t/>
            </a:r>
            <a:br>
              <a:rPr lang="en-US" altLang="zh-C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,Bold" charset="0"/>
                <a:cs typeface="+mn-cs"/>
              </a:rPr>
            </a:br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,Bold" charset="0"/>
                <a:cs typeface="+mn-cs"/>
              </a:rPr>
              <a:t/>
            </a:r>
            <a:b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,Bold" charset="0"/>
                <a:cs typeface="+mn-cs"/>
              </a:rPr>
            </a:br>
            <a:r>
              <a:rPr lang="en-US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Jean-Michel Glachant</a:t>
            </a:r>
            <a:br>
              <a:rPr lang="en-US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en-US" altLang="zh-CN" sz="2000" dirty="0">
                <a:cs typeface="Times New Roman" pitchFamily="18" charset="0"/>
              </a:rPr>
              <a:t>Director Florence School of Regulation</a:t>
            </a:r>
            <a:br>
              <a:rPr lang="en-US" altLang="zh-CN" sz="2000" dirty="0">
                <a:cs typeface="Times New Roman" pitchFamily="18" charset="0"/>
              </a:rPr>
            </a:br>
            <a:r>
              <a:rPr lang="en-US" altLang="zh-CN" sz="2000" dirty="0">
                <a:cs typeface="Times New Roman" pitchFamily="18" charset="0"/>
              </a:rPr>
              <a:t>European University Institute (Florence, Italy)</a:t>
            </a:r>
            <a:br>
              <a:rPr lang="en-US" altLang="zh-CN" sz="2000" dirty="0">
                <a:cs typeface="Times New Roman" pitchFamily="18" charset="0"/>
              </a:rPr>
            </a:br>
            <a:endParaRPr lang="en-US" sz="2000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 descr="Parchemin"/>
          <p:cNvSpPr>
            <a:spLocks noChangeArrowheads="1"/>
          </p:cNvSpPr>
          <p:nvPr/>
        </p:nvSpPr>
        <p:spPr bwMode="auto">
          <a:xfrm rot="-906809">
            <a:off x="596900" y="3673475"/>
            <a:ext cx="8288338" cy="1773238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kumimoji="1" lang="fr-FR" altLang="en-US" sz="3600">
                <a:solidFill>
                  <a:srgbClr val="0066FF"/>
                </a:solidFill>
                <a:latin typeface="Arial Black" pitchFamily="34" charset="0"/>
              </a:rPr>
              <a:t>Electricity Regulatory Governance Models</a:t>
            </a:r>
            <a:r>
              <a:rPr kumimoji="1" lang="fr-FR" altLang="en-US" sz="2400" i="0">
                <a:solidFill>
                  <a:srgbClr val="0066FF"/>
                </a:solidFill>
                <a:latin typeface="Arial Black" pitchFamily="34" charset="0"/>
              </a:rPr>
              <a:t>: </a:t>
            </a:r>
          </a:p>
          <a:p>
            <a:pPr eaLnBrk="0" hangingPunct="0"/>
            <a:r>
              <a:rPr kumimoji="1" lang="fr-FR" altLang="en-US" sz="3200">
                <a:solidFill>
                  <a:srgbClr val="FF0066"/>
                </a:solidFill>
                <a:latin typeface="Arial Black" pitchFamily="34" charset="0"/>
              </a:rPr>
              <a:t>Do turkeys vote for Christmas?</a:t>
            </a:r>
          </a:p>
        </p:txBody>
      </p:sp>
      <p:sp>
        <p:nvSpPr>
          <p:cNvPr id="3075" name="Rectangle 3" descr="Parchemin"/>
          <p:cNvSpPr>
            <a:spLocks noGrp="1" noChangeArrowheads="1"/>
          </p:cNvSpPr>
          <p:nvPr>
            <p:ph type="ctrTitle"/>
          </p:nvPr>
        </p:nvSpPr>
        <p:spPr>
          <a:xfrm>
            <a:off x="611188" y="333375"/>
            <a:ext cx="5545137" cy="2663825"/>
          </a:xfrm>
          <a:blipFill dpi="0" rotWithShape="0">
            <a:blip r:embed="rId3"/>
            <a:srcRect/>
            <a:tile tx="0" ty="0" sx="100000" sy="100000" flip="none" algn="tl"/>
          </a:blipFill>
          <a:ln/>
        </p:spPr>
        <p:txBody>
          <a:bodyPr anchor="b"/>
          <a:lstStyle/>
          <a:p>
            <a:pPr>
              <a:lnSpc>
                <a:spcPct val="80000"/>
              </a:lnSpc>
            </a:pPr>
            <a:r>
              <a:rPr lang="fr-FR" altLang="en-US" sz="2800" b="1" i="1">
                <a:solidFill>
                  <a:schemeClr val="tx1"/>
                </a:solidFill>
              </a:rPr>
              <a:t>EURELECTRIC </a:t>
            </a:r>
            <a:br>
              <a:rPr lang="fr-FR" altLang="en-US" sz="2800" b="1" i="1">
                <a:solidFill>
                  <a:schemeClr val="tx1"/>
                </a:solidFill>
              </a:rPr>
            </a:br>
            <a:r>
              <a:rPr lang="fr-FR" altLang="en-US" sz="2800" b="1" i="1">
                <a:solidFill>
                  <a:schemeClr val="tx1"/>
                </a:solidFill>
              </a:rPr>
              <a:t>15th JUNE 2004</a:t>
            </a:r>
            <a:br>
              <a:rPr lang="fr-FR" altLang="en-US" sz="2800" b="1" i="1">
                <a:solidFill>
                  <a:schemeClr val="tx1"/>
                </a:solidFill>
              </a:rPr>
            </a:br>
            <a:r>
              <a:rPr lang="fr-FR" altLang="en-US" sz="2800" b="1" i="1">
                <a:solidFill>
                  <a:schemeClr val="tx1"/>
                </a:solidFill>
              </a:rPr>
              <a:t/>
            </a:r>
            <a:br>
              <a:rPr lang="fr-FR" altLang="en-US" sz="2800" b="1" i="1">
                <a:solidFill>
                  <a:schemeClr val="tx1"/>
                </a:solidFill>
              </a:rPr>
            </a:br>
            <a:r>
              <a:rPr lang="fr-FR" altLang="en-US" sz="2800" b="1" i="1">
                <a:solidFill>
                  <a:schemeClr val="tx1"/>
                </a:solidFill>
              </a:rPr>
              <a:t>Jean-Michel Glachant </a:t>
            </a:r>
            <a:br>
              <a:rPr lang="fr-FR" altLang="en-US" sz="2800" b="1" i="1">
                <a:solidFill>
                  <a:schemeClr val="tx1"/>
                </a:solidFill>
              </a:rPr>
            </a:br>
            <a:r>
              <a:rPr lang="fr-FR" altLang="en-US" sz="2800" b="1" i="1">
                <a:solidFill>
                  <a:schemeClr val="tx1"/>
                </a:solidFill>
              </a:rPr>
              <a:t>University Paris XI</a:t>
            </a:r>
            <a:br>
              <a:rPr lang="fr-FR" altLang="en-US" sz="2800" b="1" i="1">
                <a:solidFill>
                  <a:schemeClr val="tx1"/>
                </a:solidFill>
              </a:rPr>
            </a:br>
            <a:r>
              <a:rPr lang="fr-FR" altLang="en-US" sz="2800" b="1" i="1">
                <a:solidFill>
                  <a:schemeClr val="tx1"/>
                </a:solidFill>
              </a:rPr>
              <a:t>www.grjm.net</a:t>
            </a:r>
            <a:r>
              <a:rPr lang="fr-FR" altLang="en-US" sz="2800">
                <a:solidFill>
                  <a:schemeClr val="tx1"/>
                </a:solidFill>
              </a:rPr>
              <a:t/>
            </a:r>
            <a:br>
              <a:rPr lang="fr-FR" altLang="en-US" sz="2800">
                <a:solidFill>
                  <a:schemeClr val="tx1"/>
                </a:solidFill>
              </a:rPr>
            </a:br>
            <a:endParaRPr lang="fr-FR" altLang="en-US" sz="2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7526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367712" cy="877887"/>
          </a:xfrm>
        </p:spPr>
        <p:txBody>
          <a:bodyPr/>
          <a:lstStyle/>
          <a:p>
            <a:r>
              <a:rPr lang="fr-FR" altLang="en-US" sz="3200" b="1" i="1">
                <a:solidFill>
                  <a:schemeClr val="bg2"/>
                </a:solidFill>
              </a:rPr>
              <a:t>Electricity Turkeys’ Governance </a:t>
            </a:r>
            <a:br>
              <a:rPr lang="fr-FR" altLang="en-US" sz="3200" b="1" i="1">
                <a:solidFill>
                  <a:schemeClr val="bg2"/>
                </a:solidFill>
              </a:rPr>
            </a:br>
            <a:r>
              <a:rPr lang="fr-FR" altLang="en-US" sz="3200" b="1" i="1">
                <a:solidFill>
                  <a:schemeClr val="bg2"/>
                </a:solidFill>
              </a:rPr>
              <a:t>seen through Academic Eyes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341438"/>
            <a:ext cx="8520113" cy="5256212"/>
          </a:xfrm>
          <a:ln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endParaRPr lang="fr-FR" altLang="en-US" sz="800" i="1" u="sng" dirty="0">
              <a:solidFill>
                <a:srgbClr val="6699FF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fr-FR" altLang="en-US" i="1" dirty="0">
                <a:solidFill>
                  <a:schemeClr val="bg2"/>
                </a:solidFill>
              </a:rPr>
              <a:t>‘Foie Gras’ of El. </a:t>
            </a:r>
            <a:r>
              <a:rPr lang="fr-FR" altLang="en-US" i="1" dirty="0" err="1">
                <a:solidFill>
                  <a:schemeClr val="bg2"/>
                </a:solidFill>
              </a:rPr>
              <a:t>Turkeys</a:t>
            </a:r>
            <a:r>
              <a:rPr lang="fr-FR" altLang="en-US" i="1" dirty="0">
                <a:solidFill>
                  <a:schemeClr val="bg2"/>
                </a:solidFill>
              </a:rPr>
              <a:t> </a:t>
            </a:r>
            <a:r>
              <a:rPr lang="fr-FR" altLang="en-US" i="1" dirty="0" err="1">
                <a:solidFill>
                  <a:schemeClr val="bg2"/>
                </a:solidFill>
              </a:rPr>
              <a:t>is</a:t>
            </a:r>
            <a:r>
              <a:rPr lang="fr-FR" altLang="en-US" i="1" dirty="0">
                <a:solidFill>
                  <a:schemeClr val="bg2"/>
                </a:solidFill>
              </a:rPr>
              <a:t> made of </a:t>
            </a:r>
            <a:r>
              <a:rPr lang="fr-FR" altLang="en-US" i="1" dirty="0" err="1">
                <a:solidFill>
                  <a:schemeClr val="bg2"/>
                </a:solidFill>
              </a:rPr>
              <a:t>Wholesale</a:t>
            </a:r>
            <a:r>
              <a:rPr lang="fr-FR" altLang="en-US" i="1" dirty="0">
                <a:solidFill>
                  <a:schemeClr val="bg2"/>
                </a:solidFill>
              </a:rPr>
              <a:t> </a:t>
            </a:r>
            <a:r>
              <a:rPr lang="fr-FR" altLang="en-US" i="1" dirty="0" err="1">
                <a:solidFill>
                  <a:schemeClr val="bg2"/>
                </a:solidFill>
              </a:rPr>
              <a:t>Market</a:t>
            </a:r>
            <a:r>
              <a:rPr lang="fr-FR" altLang="en-US" i="1" dirty="0">
                <a:solidFill>
                  <a:schemeClr val="bg2"/>
                </a:solidFill>
              </a:rPr>
              <a:t> + Transmission Services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fr-FR" altLang="en-US" i="1" dirty="0" err="1">
                <a:solidFill>
                  <a:schemeClr val="bg2"/>
                </a:solidFill>
              </a:rPr>
              <a:t>Academic</a:t>
            </a:r>
            <a:r>
              <a:rPr lang="fr-FR" altLang="en-US" i="1" dirty="0">
                <a:solidFill>
                  <a:schemeClr val="bg2"/>
                </a:solidFill>
              </a:rPr>
              <a:t> </a:t>
            </a:r>
            <a:r>
              <a:rPr lang="fr-FR" altLang="en-US" i="1" dirty="0" err="1">
                <a:solidFill>
                  <a:schemeClr val="bg2"/>
                </a:solidFill>
              </a:rPr>
              <a:t>Eyes</a:t>
            </a:r>
            <a:r>
              <a:rPr lang="fr-FR" altLang="en-US" i="1" dirty="0">
                <a:solidFill>
                  <a:schemeClr val="bg2"/>
                </a:solidFill>
              </a:rPr>
              <a:t> on </a:t>
            </a:r>
            <a:r>
              <a:rPr lang="fr-FR" altLang="en-US" i="1" dirty="0" err="1">
                <a:solidFill>
                  <a:schemeClr val="bg2"/>
                </a:solidFill>
              </a:rPr>
              <a:t>Regulatory</a:t>
            </a:r>
            <a:r>
              <a:rPr lang="fr-FR" altLang="en-US" i="1" dirty="0">
                <a:solidFill>
                  <a:schemeClr val="bg2"/>
                </a:solidFill>
              </a:rPr>
              <a:t> </a:t>
            </a:r>
            <a:r>
              <a:rPr lang="fr-FR" altLang="en-US" i="1" dirty="0" err="1">
                <a:solidFill>
                  <a:schemeClr val="bg2"/>
                </a:solidFill>
              </a:rPr>
              <a:t>Governance</a:t>
            </a:r>
            <a:r>
              <a:rPr lang="fr-FR" altLang="en-US" i="1" dirty="0">
                <a:solidFill>
                  <a:schemeClr val="bg2"/>
                </a:solidFill>
              </a:rPr>
              <a:t>:</a:t>
            </a:r>
            <a:r>
              <a:rPr lang="fr-FR" altLang="en-US" i="1" dirty="0">
                <a:solidFill>
                  <a:srgbClr val="0066FF"/>
                </a:solidFill>
              </a:rPr>
              <a:t> 	 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fr-FR" altLang="en-US" i="1" dirty="0">
                <a:solidFill>
                  <a:srgbClr val="0066FF"/>
                </a:solidFill>
              </a:rPr>
              <a:t> 		</a:t>
            </a:r>
            <a:r>
              <a:rPr lang="fr-FR" altLang="en-US" i="1" dirty="0" err="1">
                <a:solidFill>
                  <a:srgbClr val="FF0066"/>
                </a:solidFill>
              </a:rPr>
              <a:t>Who</a:t>
            </a:r>
            <a:r>
              <a:rPr lang="fr-FR" altLang="en-US" i="1" dirty="0">
                <a:solidFill>
                  <a:srgbClr val="FF0066"/>
                </a:solidFill>
              </a:rPr>
              <a:t> </a:t>
            </a:r>
            <a:r>
              <a:rPr lang="fr-FR" altLang="en-US" i="1" dirty="0" err="1">
                <a:solidFill>
                  <a:srgbClr val="FF0066"/>
                </a:solidFill>
              </a:rPr>
              <a:t>rules</a:t>
            </a:r>
            <a:r>
              <a:rPr lang="fr-FR" altLang="en-US" i="1" dirty="0">
                <a:solidFill>
                  <a:srgbClr val="FF0066"/>
                </a:solidFill>
              </a:rPr>
              <a:t> </a:t>
            </a:r>
            <a:r>
              <a:rPr lang="fr-FR" altLang="en-US" i="1" dirty="0" err="1">
                <a:solidFill>
                  <a:srgbClr val="FF0066"/>
                </a:solidFill>
              </a:rPr>
              <a:t>what</a:t>
            </a:r>
            <a:r>
              <a:rPr lang="fr-FR" altLang="en-US" i="1" dirty="0">
                <a:solidFill>
                  <a:srgbClr val="FF0066"/>
                </a:solidFill>
              </a:rPr>
              <a:t> </a:t>
            </a:r>
            <a:r>
              <a:rPr lang="fr-FR" altLang="en-US" i="1" dirty="0" err="1">
                <a:solidFill>
                  <a:srgbClr val="FF0066"/>
                </a:solidFill>
              </a:rPr>
              <a:t>when</a:t>
            </a:r>
            <a:r>
              <a:rPr lang="fr-FR" altLang="en-US" i="1" dirty="0">
                <a:solidFill>
                  <a:srgbClr val="FF0066"/>
                </a:solidFill>
              </a:rPr>
              <a:t> the </a:t>
            </a:r>
            <a:r>
              <a:rPr lang="fr-FR" altLang="en-US" i="1" dirty="0" err="1">
                <a:solidFill>
                  <a:srgbClr val="FF0066"/>
                </a:solidFill>
              </a:rPr>
              <a:t>reform</a:t>
            </a:r>
            <a:r>
              <a:rPr lang="fr-FR" altLang="en-US" i="1" dirty="0">
                <a:solidFill>
                  <a:srgbClr val="FF0066"/>
                </a:solidFill>
              </a:rPr>
              <a:t> </a:t>
            </a:r>
            <a:r>
              <a:rPr lang="fr-FR" altLang="en-US" i="1" dirty="0" err="1">
                <a:solidFill>
                  <a:srgbClr val="FF0066"/>
                </a:solidFill>
              </a:rPr>
              <a:t>starts</a:t>
            </a:r>
            <a:r>
              <a:rPr lang="fr-FR" altLang="en-US" i="1" dirty="0">
                <a:solidFill>
                  <a:srgbClr val="0066FF"/>
                </a:solidFill>
              </a:rPr>
              <a:t>?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fr-FR" altLang="en-US" i="1" dirty="0">
                <a:solidFill>
                  <a:srgbClr val="0066FF"/>
                </a:solidFill>
              </a:rPr>
              <a:t>			              </a:t>
            </a:r>
            <a:r>
              <a:rPr lang="fr-FR" altLang="en-US" i="1" dirty="0">
                <a:solidFill>
                  <a:srgbClr val="FF0066"/>
                </a:solidFill>
              </a:rPr>
              <a:t>+ </a:t>
            </a:r>
            <a:r>
              <a:rPr lang="fr-FR" altLang="en-US" i="1" dirty="0" err="1">
                <a:solidFill>
                  <a:srgbClr val="0066FF"/>
                </a:solidFill>
              </a:rPr>
              <a:t>Acheaving</a:t>
            </a:r>
            <a:r>
              <a:rPr lang="fr-FR" altLang="en-US" i="1" dirty="0">
                <a:solidFill>
                  <a:srgbClr val="0066FF"/>
                </a:solidFill>
              </a:rPr>
              <a:t> </a:t>
            </a:r>
            <a:r>
              <a:rPr lang="fr-FR" altLang="en-US" i="1" dirty="0" err="1">
                <a:solidFill>
                  <a:srgbClr val="0066FF"/>
                </a:solidFill>
              </a:rPr>
              <a:t>what</a:t>
            </a:r>
            <a:r>
              <a:rPr lang="fr-FR" altLang="en-US" i="1" dirty="0">
                <a:solidFill>
                  <a:srgbClr val="0066FF"/>
                </a:solidFill>
              </a:rPr>
              <a:t> ends</a:t>
            </a:r>
            <a:r>
              <a:rPr lang="fr-FR" altLang="en-US" i="1" dirty="0">
                <a:solidFill>
                  <a:srgbClr val="FF0066"/>
                </a:solidFill>
              </a:rPr>
              <a:t>?</a:t>
            </a:r>
            <a:endParaRPr lang="fr-FR" altLang="en-US" i="1" dirty="0">
              <a:solidFill>
                <a:srgbClr val="0066FF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fr-FR" altLang="en-US" dirty="0">
                <a:solidFill>
                  <a:schemeClr val="bg2"/>
                </a:solidFill>
              </a:rPr>
              <a:t>5 </a:t>
            </a:r>
            <a:r>
              <a:rPr lang="fr-FR" altLang="en-US" dirty="0" err="1">
                <a:solidFill>
                  <a:schemeClr val="bg2"/>
                </a:solidFill>
              </a:rPr>
              <a:t>Models</a:t>
            </a:r>
            <a:r>
              <a:rPr lang="fr-FR" altLang="en-US" dirty="0">
                <a:solidFill>
                  <a:schemeClr val="bg2"/>
                </a:solidFill>
              </a:rPr>
              <a:t> of El. </a:t>
            </a:r>
            <a:r>
              <a:rPr lang="fr-FR" altLang="en-US" dirty="0" err="1" smtClean="0">
                <a:solidFill>
                  <a:schemeClr val="bg2"/>
                </a:solidFill>
              </a:rPr>
              <a:t>Turkeys</a:t>
            </a:r>
            <a:r>
              <a:rPr lang="fr-FR" altLang="en-US" dirty="0" smtClean="0">
                <a:solidFill>
                  <a:schemeClr val="bg2"/>
                </a:solidFill>
              </a:rPr>
              <a:t>’ </a:t>
            </a:r>
            <a:r>
              <a:rPr lang="fr-FR" altLang="en-US" dirty="0" err="1" smtClean="0">
                <a:solidFill>
                  <a:schemeClr val="bg2"/>
                </a:solidFill>
              </a:rPr>
              <a:t>Governance</a:t>
            </a:r>
            <a:r>
              <a:rPr lang="fr-FR" altLang="en-US" dirty="0" smtClean="0">
                <a:solidFill>
                  <a:schemeClr val="bg2"/>
                </a:solidFill>
              </a:rPr>
              <a:t>:</a:t>
            </a:r>
            <a:r>
              <a:rPr lang="fr-FR" altLang="en-US" i="1" dirty="0" smtClean="0">
                <a:solidFill>
                  <a:schemeClr val="bg2"/>
                </a:solidFill>
              </a:rPr>
              <a:t> </a:t>
            </a:r>
            <a:r>
              <a:rPr lang="fr-FR" altLang="en-US" i="1" dirty="0">
                <a:solidFill>
                  <a:schemeClr val="bg2"/>
                </a:solidFill>
              </a:rPr>
              <a:t>	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fr-FR" altLang="en-US" i="1" dirty="0">
                <a:solidFill>
                  <a:schemeClr val="bg2"/>
                </a:solidFill>
              </a:rPr>
              <a:t>		</a:t>
            </a:r>
            <a:r>
              <a:rPr lang="fr-FR" altLang="en-US" i="1" dirty="0">
                <a:solidFill>
                  <a:srgbClr val="FF0066"/>
                </a:solidFill>
              </a:rPr>
              <a:t>3 </a:t>
            </a:r>
            <a:r>
              <a:rPr lang="fr-FR" altLang="en-US" i="1" dirty="0" err="1">
                <a:solidFill>
                  <a:srgbClr val="FF0066"/>
                </a:solidFill>
              </a:rPr>
              <a:t>Reform</a:t>
            </a:r>
            <a:r>
              <a:rPr lang="fr-FR" altLang="en-US" i="1" dirty="0">
                <a:solidFill>
                  <a:srgbClr val="FF0066"/>
                </a:solidFill>
              </a:rPr>
              <a:t> </a:t>
            </a:r>
            <a:r>
              <a:rPr lang="fr-FR" altLang="en-US" i="1" dirty="0" err="1">
                <a:solidFill>
                  <a:srgbClr val="FF0066"/>
                </a:solidFill>
              </a:rPr>
              <a:t>Pioneers</a:t>
            </a:r>
            <a:endParaRPr lang="fr-FR" altLang="en-US" i="1" dirty="0">
              <a:solidFill>
                <a:schemeClr val="bg2"/>
              </a:solidFill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fr-FR" altLang="en-US" sz="2800" i="1" dirty="0">
                <a:solidFill>
                  <a:schemeClr val="bg2"/>
                </a:solidFill>
              </a:rPr>
              <a:t>		 ( GB 1989; </a:t>
            </a:r>
            <a:r>
              <a:rPr lang="fr-FR" altLang="en-US" sz="2800" i="1" dirty="0" err="1">
                <a:solidFill>
                  <a:schemeClr val="bg2"/>
                </a:solidFill>
              </a:rPr>
              <a:t>California</a:t>
            </a:r>
            <a:r>
              <a:rPr lang="fr-FR" altLang="en-US" sz="2800" i="1" dirty="0">
                <a:solidFill>
                  <a:schemeClr val="bg2"/>
                </a:solidFill>
              </a:rPr>
              <a:t> 1996; </a:t>
            </a:r>
            <a:r>
              <a:rPr lang="fr-FR" altLang="en-US" sz="2800" i="1" dirty="0" err="1">
                <a:solidFill>
                  <a:schemeClr val="bg2"/>
                </a:solidFill>
              </a:rPr>
              <a:t>Sweden</a:t>
            </a:r>
            <a:r>
              <a:rPr lang="fr-FR" altLang="en-US" sz="2800" i="1" dirty="0">
                <a:solidFill>
                  <a:schemeClr val="bg2"/>
                </a:solidFill>
              </a:rPr>
              <a:t> 1994)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fr-FR" altLang="en-US" sz="2800" i="1" dirty="0">
                <a:solidFill>
                  <a:srgbClr val="FF0066"/>
                </a:solidFill>
              </a:rPr>
              <a:t>+   2 EU </a:t>
            </a:r>
            <a:r>
              <a:rPr lang="fr-FR" altLang="en-US" sz="2800" i="1" dirty="0" err="1">
                <a:solidFill>
                  <a:srgbClr val="FF0066"/>
                </a:solidFill>
              </a:rPr>
              <a:t>Heavyweights</a:t>
            </a:r>
            <a:endParaRPr lang="fr-FR" altLang="en-US" sz="2800" i="1" dirty="0">
              <a:solidFill>
                <a:schemeClr val="bg2"/>
              </a:solidFill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fr-FR" altLang="en-US" sz="2800" i="1" dirty="0">
                <a:solidFill>
                  <a:schemeClr val="bg2"/>
                </a:solidFill>
              </a:rPr>
              <a:t>		 (Germany 1998; France 2000)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fr-FR" alt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1156430353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0" fill="hold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0" fill="hold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367712" cy="877887"/>
          </a:xfrm>
        </p:spPr>
        <p:txBody>
          <a:bodyPr/>
          <a:lstStyle/>
          <a:p>
            <a:r>
              <a:rPr lang="fr-FR" altLang="en-US" sz="3200" b="1" i="1">
                <a:solidFill>
                  <a:schemeClr val="bg2"/>
                </a:solidFill>
              </a:rPr>
              <a:t>El. Turkey Recipe N°1: ‘au whisky’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196975"/>
            <a:ext cx="8520113" cy="5400675"/>
          </a:xfrm>
          <a:ln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endParaRPr lang="fr-FR" altLang="en-US" sz="400" i="1" u="sng" dirty="0">
              <a:solidFill>
                <a:srgbClr val="6699FF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fr-FR" altLang="en-US" sz="3200" i="1" dirty="0">
                <a:solidFill>
                  <a:srgbClr val="FF0066"/>
                </a:solidFill>
              </a:rPr>
              <a:t>British </a:t>
            </a:r>
            <a:r>
              <a:rPr lang="fr-FR" altLang="en-US" sz="3200" i="1" dirty="0" err="1">
                <a:solidFill>
                  <a:srgbClr val="FF0066"/>
                </a:solidFill>
              </a:rPr>
              <a:t>Wholesale</a:t>
            </a:r>
            <a:r>
              <a:rPr lang="fr-FR" altLang="en-US" sz="3200" i="1" dirty="0">
                <a:solidFill>
                  <a:srgbClr val="FF0066"/>
                </a:solidFill>
              </a:rPr>
              <a:t> </a:t>
            </a:r>
            <a:r>
              <a:rPr lang="fr-FR" altLang="en-US" sz="3200" i="1" dirty="0" err="1">
                <a:solidFill>
                  <a:srgbClr val="FF0066"/>
                </a:solidFill>
              </a:rPr>
              <a:t>Features</a:t>
            </a:r>
            <a:r>
              <a:rPr lang="fr-FR" altLang="en-US" sz="3200" i="1" dirty="0">
                <a:solidFill>
                  <a:srgbClr val="FF0066"/>
                </a:solidFill>
              </a:rPr>
              <a:t> (1990-1994)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fr-FR" altLang="en-US" sz="3200" i="1" dirty="0">
                <a:solidFill>
                  <a:srgbClr val="FF0066"/>
                </a:solidFill>
              </a:rPr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fr-FR" altLang="en-US" i="1" dirty="0">
                <a:solidFill>
                  <a:schemeClr val="bg2"/>
                </a:solidFill>
              </a:rPr>
              <a:t>1°Day </a:t>
            </a:r>
            <a:r>
              <a:rPr lang="fr-FR" altLang="en-US" i="1" dirty="0" err="1">
                <a:solidFill>
                  <a:schemeClr val="bg2"/>
                </a:solidFill>
              </a:rPr>
              <a:t>Ahead</a:t>
            </a:r>
            <a:r>
              <a:rPr lang="fr-FR" altLang="en-US" i="1" dirty="0">
                <a:solidFill>
                  <a:schemeClr val="bg2"/>
                </a:solidFill>
              </a:rPr>
              <a:t> </a:t>
            </a:r>
            <a:r>
              <a:rPr lang="fr-FR" altLang="en-US" i="1" dirty="0" err="1">
                <a:solidFill>
                  <a:schemeClr val="bg2"/>
                </a:solidFill>
              </a:rPr>
              <a:t>Wholesale</a:t>
            </a:r>
            <a:r>
              <a:rPr lang="fr-FR" altLang="en-US" i="1" dirty="0">
                <a:solidFill>
                  <a:schemeClr val="bg2"/>
                </a:solidFill>
              </a:rPr>
              <a:t> </a:t>
            </a:r>
            <a:r>
              <a:rPr lang="fr-FR" altLang="en-US" i="1" dirty="0" err="1">
                <a:solidFill>
                  <a:schemeClr val="bg2"/>
                </a:solidFill>
              </a:rPr>
              <a:t>Market</a:t>
            </a:r>
            <a:r>
              <a:rPr lang="fr-FR" altLang="en-US" i="1" dirty="0">
                <a:solidFill>
                  <a:schemeClr val="bg2"/>
                </a:solidFill>
              </a:rPr>
              <a:t> (</a:t>
            </a:r>
            <a:r>
              <a:rPr lang="fr-FR" altLang="en-US" i="1" dirty="0" err="1">
                <a:solidFill>
                  <a:schemeClr val="bg2"/>
                </a:solidFill>
              </a:rPr>
              <a:t>Electricity</a:t>
            </a:r>
            <a:r>
              <a:rPr lang="fr-FR" altLang="en-US" i="1" dirty="0">
                <a:solidFill>
                  <a:schemeClr val="bg2"/>
                </a:solidFill>
              </a:rPr>
              <a:t> Pool)</a:t>
            </a:r>
            <a:r>
              <a:rPr lang="fr-FR" altLang="en-US" i="1" dirty="0">
                <a:solidFill>
                  <a:srgbClr val="0066FF"/>
                </a:solidFill>
              </a:rPr>
              <a:t> </a:t>
            </a:r>
            <a:r>
              <a:rPr lang="fr-FR" altLang="en-US" i="1" dirty="0" err="1">
                <a:solidFill>
                  <a:srgbClr val="FF0066"/>
                </a:solidFill>
              </a:rPr>
              <a:t>mandatory</a:t>
            </a:r>
            <a:r>
              <a:rPr lang="fr-FR" altLang="en-US" i="1" dirty="0">
                <a:solidFill>
                  <a:srgbClr val="FF0066"/>
                </a:solidFill>
              </a:rPr>
              <a:t> for </a:t>
            </a:r>
            <a:r>
              <a:rPr lang="fr-FR" altLang="en-US" i="1" dirty="0" err="1">
                <a:solidFill>
                  <a:srgbClr val="FF0066"/>
                </a:solidFill>
              </a:rPr>
              <a:t>generators</a:t>
            </a:r>
            <a:r>
              <a:rPr lang="fr-FR" altLang="en-US" i="1" dirty="0">
                <a:solidFill>
                  <a:srgbClr val="FF0066"/>
                </a:solidFill>
              </a:rPr>
              <a:t> and </a:t>
            </a:r>
            <a:r>
              <a:rPr lang="fr-FR" altLang="en-US" i="1" dirty="0" err="1">
                <a:solidFill>
                  <a:srgbClr val="FF0066"/>
                </a:solidFill>
              </a:rPr>
              <a:t>suppliers</a:t>
            </a:r>
            <a:r>
              <a:rPr lang="fr-FR" altLang="en-US" i="1" dirty="0">
                <a:solidFill>
                  <a:srgbClr val="FF0066"/>
                </a:solidFill>
              </a:rPr>
              <a:t> </a:t>
            </a:r>
            <a:r>
              <a:rPr lang="fr-FR" altLang="en-US" i="1" dirty="0" smtClean="0">
                <a:solidFill>
                  <a:srgbClr val="FF0066"/>
                </a:solidFill>
              </a:rPr>
              <a:t>and </a:t>
            </a:r>
            <a:r>
              <a:rPr lang="fr-FR" altLang="en-US" i="1" dirty="0" err="1" smtClean="0">
                <a:solidFill>
                  <a:srgbClr val="FF0066"/>
                </a:solidFill>
              </a:rPr>
              <a:t>both</a:t>
            </a:r>
            <a:r>
              <a:rPr lang="fr-FR" altLang="en-US" i="1" dirty="0" smtClean="0">
                <a:solidFill>
                  <a:srgbClr val="FF0066"/>
                </a:solidFill>
              </a:rPr>
              <a:t> </a:t>
            </a:r>
            <a:r>
              <a:rPr lang="fr-FR" altLang="en-US" i="1" dirty="0" err="1">
                <a:solidFill>
                  <a:srgbClr val="FF0066"/>
                </a:solidFill>
              </a:rPr>
              <a:t>vertically</a:t>
            </a:r>
            <a:r>
              <a:rPr lang="fr-FR" altLang="en-US" i="1" dirty="0">
                <a:solidFill>
                  <a:srgbClr val="FF0066"/>
                </a:solidFill>
              </a:rPr>
              <a:t> </a:t>
            </a:r>
            <a:r>
              <a:rPr lang="fr-FR" altLang="en-US" i="1" dirty="0" err="1">
                <a:solidFill>
                  <a:srgbClr val="FF0066"/>
                </a:solidFill>
              </a:rPr>
              <a:t>unbundled</a:t>
            </a:r>
            <a:endParaRPr lang="fr-FR" altLang="en-US" i="1" dirty="0">
              <a:solidFill>
                <a:srgbClr val="FF0066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fr-FR" altLang="en-US" i="1" dirty="0">
              <a:solidFill>
                <a:srgbClr val="0066FF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fr-FR" altLang="en-US" i="1" dirty="0">
                <a:solidFill>
                  <a:schemeClr val="bg2"/>
                </a:solidFill>
              </a:rPr>
              <a:t>2°Pool</a:t>
            </a:r>
            <a:r>
              <a:rPr lang="fr-FR" altLang="en-US" i="1" dirty="0">
                <a:solidFill>
                  <a:srgbClr val="0066FF"/>
                </a:solidFill>
              </a:rPr>
              <a:t> </a:t>
            </a:r>
            <a:r>
              <a:rPr lang="fr-FR" altLang="en-US" i="1" dirty="0">
                <a:solidFill>
                  <a:srgbClr val="FF0066"/>
                </a:solidFill>
              </a:rPr>
              <a:t>a ‘non profit’ </a:t>
            </a:r>
            <a:r>
              <a:rPr lang="fr-FR" altLang="en-US" i="1" dirty="0" err="1">
                <a:solidFill>
                  <a:srgbClr val="FF0066"/>
                </a:solidFill>
              </a:rPr>
              <a:t>organization</a:t>
            </a:r>
            <a:r>
              <a:rPr lang="fr-FR" altLang="en-US" i="1" dirty="0">
                <a:solidFill>
                  <a:srgbClr val="FF0066"/>
                </a:solidFill>
              </a:rPr>
              <a:t> </a:t>
            </a:r>
            <a:r>
              <a:rPr lang="fr-FR" altLang="en-US" i="1" dirty="0" err="1">
                <a:solidFill>
                  <a:srgbClr val="FF0066"/>
                </a:solidFill>
              </a:rPr>
              <a:t>governed</a:t>
            </a:r>
            <a:r>
              <a:rPr lang="fr-FR" altLang="en-US" i="1" dirty="0">
                <a:solidFill>
                  <a:srgbClr val="FF0066"/>
                </a:solidFill>
              </a:rPr>
              <a:t> by </a:t>
            </a:r>
            <a:r>
              <a:rPr lang="fr-FR" altLang="en-US" i="1" dirty="0" err="1">
                <a:solidFill>
                  <a:srgbClr val="FF0066"/>
                </a:solidFill>
              </a:rPr>
              <a:t>generators</a:t>
            </a:r>
            <a:r>
              <a:rPr lang="fr-FR" altLang="en-US" i="1" dirty="0">
                <a:solidFill>
                  <a:srgbClr val="FF0066"/>
                </a:solidFill>
              </a:rPr>
              <a:t> and </a:t>
            </a:r>
            <a:r>
              <a:rPr lang="fr-FR" altLang="en-US" i="1" dirty="0" err="1">
                <a:solidFill>
                  <a:srgbClr val="FF0066"/>
                </a:solidFill>
              </a:rPr>
              <a:t>suppliers</a:t>
            </a:r>
            <a:r>
              <a:rPr lang="fr-FR" altLang="en-US" i="1" dirty="0">
                <a:solidFill>
                  <a:srgbClr val="0066FF"/>
                </a:solidFill>
              </a:rPr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fr-FR" altLang="en-US" i="1" dirty="0">
              <a:solidFill>
                <a:srgbClr val="0066FF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fr-FR" altLang="en-US" i="1" dirty="0">
                <a:solidFill>
                  <a:schemeClr val="bg2"/>
                </a:solidFill>
              </a:rPr>
              <a:t>3°TSO </a:t>
            </a:r>
            <a:r>
              <a:rPr lang="fr-FR" altLang="en-US" i="1" dirty="0" smtClean="0">
                <a:solidFill>
                  <a:schemeClr val="bg2"/>
                </a:solidFill>
              </a:rPr>
              <a:t>operating </a:t>
            </a:r>
            <a:r>
              <a:rPr lang="fr-FR" altLang="en-US" i="1" dirty="0">
                <a:solidFill>
                  <a:schemeClr val="bg2"/>
                </a:solidFill>
              </a:rPr>
              <a:t>Pool &amp; TRSM services</a:t>
            </a:r>
            <a:r>
              <a:rPr lang="fr-FR" altLang="en-US" i="1" dirty="0">
                <a:solidFill>
                  <a:srgbClr val="FF0066"/>
                </a:solidFill>
              </a:rPr>
              <a:t> </a:t>
            </a:r>
            <a:r>
              <a:rPr lang="fr-FR" altLang="en-US" i="1" dirty="0" err="1">
                <a:solidFill>
                  <a:srgbClr val="FF0066"/>
                </a:solidFill>
              </a:rPr>
              <a:t>under</a:t>
            </a:r>
            <a:r>
              <a:rPr lang="fr-FR" altLang="en-US" i="1" dirty="0">
                <a:solidFill>
                  <a:srgbClr val="FF0066"/>
                </a:solidFill>
              </a:rPr>
              <a:t> supervision of </a:t>
            </a:r>
            <a:r>
              <a:rPr lang="fr-FR" altLang="en-US" i="1" dirty="0" err="1">
                <a:solidFill>
                  <a:srgbClr val="FF0066"/>
                </a:solidFill>
              </a:rPr>
              <a:t>generators</a:t>
            </a:r>
            <a:r>
              <a:rPr lang="fr-FR" altLang="en-US" i="1" dirty="0">
                <a:solidFill>
                  <a:srgbClr val="FF0066"/>
                </a:solidFill>
              </a:rPr>
              <a:t> and </a:t>
            </a:r>
            <a:r>
              <a:rPr lang="fr-FR" altLang="en-US" i="1" dirty="0" err="1">
                <a:solidFill>
                  <a:srgbClr val="FF0066"/>
                </a:solidFill>
              </a:rPr>
              <a:t>suppliers</a:t>
            </a:r>
            <a:endParaRPr lang="fr-FR" altLang="en-US" i="1" dirty="0">
              <a:solidFill>
                <a:srgbClr val="FF0066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fr-FR" altLang="en-US" sz="1600" i="1" dirty="0">
                <a:solidFill>
                  <a:srgbClr val="FF0066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22824713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560" y="2204864"/>
            <a:ext cx="3956248" cy="3561259"/>
          </a:xfrm>
        </p:spPr>
        <p:txBody>
          <a:bodyPr/>
          <a:lstStyle/>
          <a:p>
            <a:r>
              <a:rPr lang="en-US" sz="2400" dirty="0"/>
              <a:t>Is </a:t>
            </a:r>
            <a:r>
              <a:rPr lang="en-US" sz="2400" dirty="0" smtClean="0"/>
              <a:t>governance anymore a market issue?</a:t>
            </a:r>
            <a:endParaRPr lang="en-US" sz="2400" dirty="0"/>
          </a:p>
          <a:p>
            <a:r>
              <a:rPr lang="en-US" sz="2400" dirty="0"/>
              <a:t>Is </a:t>
            </a:r>
            <a:r>
              <a:rPr lang="en-US" sz="2400" dirty="0" smtClean="0"/>
              <a:t>congestion governance about (market) or (network) issue?</a:t>
            </a:r>
            <a:endParaRPr lang="en-US" sz="2400" dirty="0"/>
          </a:p>
          <a:p>
            <a:r>
              <a:rPr lang="en-US" sz="2400" dirty="0" smtClean="0"/>
              <a:t>Should market or network governance be set by (market players)?</a:t>
            </a:r>
            <a:endParaRPr lang="en-US" sz="2400" dirty="0"/>
          </a:p>
          <a:p>
            <a:endParaRPr lang="it-IT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2348880"/>
            <a:ext cx="4042792" cy="3960440"/>
          </a:xfrm>
        </p:spPr>
        <p:txBody>
          <a:bodyPr/>
          <a:lstStyle/>
          <a:p>
            <a:r>
              <a:rPr lang="en-US" sz="2400" dirty="0"/>
              <a:t>Yes / No / Maybe</a:t>
            </a:r>
          </a:p>
          <a:p>
            <a:endParaRPr lang="en-US" sz="2400" dirty="0"/>
          </a:p>
          <a:p>
            <a:r>
              <a:rPr lang="en-US" sz="2400" dirty="0"/>
              <a:t>Yes / No / Maybe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Yes / No / Maybe</a:t>
            </a:r>
          </a:p>
          <a:p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BEF6A4-8D74-4D6E-9813-61FE4277242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39552" y="1412776"/>
            <a:ext cx="8064896" cy="1143000"/>
          </a:xfrm>
        </p:spPr>
        <p:txBody>
          <a:bodyPr/>
          <a:lstStyle/>
          <a:p>
            <a:r>
              <a:rPr lang="en-US" dirty="0" smtClean="0"/>
              <a:t>Third Poll: Governance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918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ext Box 2"/>
          <p:cNvSpPr txBox="1">
            <a:spLocks noChangeArrowheads="1"/>
          </p:cNvSpPr>
          <p:nvPr/>
        </p:nvSpPr>
        <p:spPr bwMode="auto">
          <a:xfrm>
            <a:off x="2555875" y="1052513"/>
            <a:ext cx="55451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18843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18843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18843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18843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18843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8843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8843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8843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8843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GB" altLang="en-US" sz="1200" b="1">
              <a:solidFill>
                <a:srgbClr val="003399"/>
              </a:solidFill>
              <a:latin typeface="Arial Narrow" pitchFamily="34" charset="0"/>
            </a:endParaRPr>
          </a:p>
          <a:p>
            <a:endParaRPr lang="en-GB" altLang="en-US" sz="800" b="1">
              <a:solidFill>
                <a:srgbClr val="003399"/>
              </a:solidFill>
              <a:latin typeface="Arial Narrow" pitchFamily="34" charset="0"/>
            </a:endParaRPr>
          </a:p>
          <a:p>
            <a:endParaRPr lang="en-GB" altLang="en-US" sz="800" b="1">
              <a:solidFill>
                <a:srgbClr val="003399"/>
              </a:solidFill>
              <a:latin typeface="Arial Narrow" pitchFamily="34" charset="0"/>
            </a:endParaRPr>
          </a:p>
          <a:p>
            <a:r>
              <a:rPr lang="en-GB" altLang="en-US" sz="800" b="1">
                <a:solidFill>
                  <a:srgbClr val="003399"/>
                </a:solidFill>
                <a:latin typeface="Arial Narrow" pitchFamily="34" charset="0"/>
              </a:rPr>
              <a:t>                                </a:t>
            </a:r>
            <a:endParaRPr lang="fr-FR" altLang="en-US" b="1">
              <a:solidFill>
                <a:schemeClr val="accent2"/>
              </a:solidFill>
              <a:latin typeface="Arial Narrow" pitchFamily="34" charset="0"/>
            </a:endParaRPr>
          </a:p>
        </p:txBody>
      </p:sp>
      <p:sp>
        <p:nvSpPr>
          <p:cNvPr id="129027" name="Rectangle 3"/>
          <p:cNvSpPr>
            <a:spLocks noChangeArrowheads="1"/>
          </p:cNvSpPr>
          <p:nvPr/>
        </p:nvSpPr>
        <p:spPr bwMode="auto">
          <a:xfrm>
            <a:off x="3059113" y="2997200"/>
            <a:ext cx="5616575" cy="200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9pPr>
          </a:lstStyle>
          <a:p>
            <a:r>
              <a:rPr lang="fr-FR" altLang="en-US" sz="3600" b="1" i="1">
                <a:solidFill>
                  <a:srgbClr val="00582C"/>
                </a:solidFill>
                <a:latin typeface="Arial" charset="0"/>
              </a:rPr>
              <a:t>SESSA research…</a:t>
            </a:r>
            <a:br>
              <a:rPr lang="fr-FR" altLang="en-US" sz="3600" b="1" i="1">
                <a:solidFill>
                  <a:srgbClr val="00582C"/>
                </a:solidFill>
                <a:latin typeface="Arial" charset="0"/>
              </a:rPr>
            </a:br>
            <a:endParaRPr lang="fr-FR" altLang="en-US" sz="3600" b="1" i="1">
              <a:latin typeface="Arial" charset="0"/>
            </a:endParaRPr>
          </a:p>
        </p:txBody>
      </p:sp>
      <p:pic>
        <p:nvPicPr>
          <p:cNvPr id="129028" name="Picture 4" descr="PE01460_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836613"/>
            <a:ext cx="2559050" cy="317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9029" name="Oval 5"/>
          <p:cNvSpPr>
            <a:spLocks noChangeArrowheads="1"/>
          </p:cNvSpPr>
          <p:nvPr/>
        </p:nvSpPr>
        <p:spPr bwMode="auto">
          <a:xfrm>
            <a:off x="1187450" y="4292600"/>
            <a:ext cx="7273925" cy="129698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altLang="en-US" sz="2800" b="1" i="1">
                <a:solidFill>
                  <a:srgbClr val="00582C"/>
                </a:solidFill>
              </a:rPr>
              <a:t>Acheiving the Internal Market in 2009?</a:t>
            </a:r>
          </a:p>
        </p:txBody>
      </p:sp>
      <p:pic>
        <p:nvPicPr>
          <p:cNvPr id="129030" name="Son 2190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031" name="Son 2205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032" name="Son 2206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033" name="Son 2207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034" name="Picture 10">
            <a:hlinkClick r:id="" action="ppaction://media"/>
          </p:cNvPr>
          <p:cNvPicPr>
            <a:picLocks noRot="1" noChangeAspect="1" noChangeArrowheads="1"/>
          </p:cNvPicPr>
          <p:nvPr>
            <a:audioCd>
              <a:st track="1"/>
              <a:end track="1"/>
            </a:audioCd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035" name="Son 2208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036" name="Son 2209.WAV">
            <a:hlinkClick r:id="" action="ppaction://media"/>
          </p:cNvPr>
          <p:cNvPicPr>
            <a:picLocks noRot="1" noChangeAspect="1" noChangeArrowheads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9037" name="Text Box 13"/>
          <p:cNvSpPr txBox="1">
            <a:spLocks noChangeArrowheads="1"/>
          </p:cNvSpPr>
          <p:nvPr/>
        </p:nvSpPr>
        <p:spPr bwMode="auto">
          <a:xfrm>
            <a:off x="6877050" y="6467475"/>
            <a:ext cx="226695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en-US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www.sessa.eu.com</a:t>
            </a:r>
          </a:p>
          <a:p>
            <a:pPr>
              <a:spcBef>
                <a:spcPct val="50000"/>
              </a:spcBef>
            </a:pPr>
            <a:endParaRPr lang="fr-FR" altLang="en-US" u="sng">
              <a:solidFill>
                <a:srgbClr val="3333FF"/>
              </a:solidFill>
            </a:endParaRPr>
          </a:p>
        </p:txBody>
      </p:sp>
      <p:sp>
        <p:nvSpPr>
          <p:cNvPr id="129038" name="Rectangle 14"/>
          <p:cNvSpPr>
            <a:spLocks noChangeArrowheads="1"/>
          </p:cNvSpPr>
          <p:nvPr/>
        </p:nvSpPr>
        <p:spPr bwMode="auto">
          <a:xfrm>
            <a:off x="0" y="0"/>
            <a:ext cx="1622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en-US">
                <a:solidFill>
                  <a:schemeClr val="tx2"/>
                </a:solidFill>
              </a:rPr>
              <a:t>www.grjm.net</a:t>
            </a:r>
          </a:p>
        </p:txBody>
      </p:sp>
      <p:sp>
        <p:nvSpPr>
          <p:cNvPr id="129039" name="Text Box 15"/>
          <p:cNvSpPr txBox="1">
            <a:spLocks noChangeArrowheads="1"/>
          </p:cNvSpPr>
          <p:nvPr/>
        </p:nvSpPr>
        <p:spPr bwMode="auto">
          <a:xfrm>
            <a:off x="3419475" y="1052513"/>
            <a:ext cx="4608513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altLang="en-US" sz="2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Jean-Michel Glachant</a:t>
            </a:r>
          </a:p>
          <a:p>
            <a:pPr algn="ctr"/>
            <a:r>
              <a:rPr lang="fr-FR" altLang="en-US" sz="2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(Univ. Paris Sud)</a:t>
            </a:r>
            <a:endParaRPr lang="fr-FR" altLang="en-US" sz="24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fr-FR" alt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Brussels, 9th March 2006</a:t>
            </a:r>
          </a:p>
        </p:txBody>
      </p:sp>
    </p:spTree>
    <p:extLst>
      <p:ext uri="{BB962C8B-B14F-4D97-AF65-F5344CB8AC3E}">
        <p14:creationId xmlns:p14="http://schemas.microsoft.com/office/powerpoint/2010/main" val="39940461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6000" fill="hold"/>
                                        <p:tgtEl>
                                          <p:spTgt spid="129036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129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49" presetClass="entr" presetSubtype="0" repeatCount="200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129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6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733 -0.02868 C -0.14566 -0.03955 -0.14723 -0.03677 -0.16042 -0.03515 C -0.16927 -0.03099 -0.17223 -0.02914 -0.17882 -0.02058 C -0.17934 -0.01873 -0.17969 -0.01619 -0.18039 -0.01411 C -0.18125 -0.01226 -0.18282 -0.01041 -0.18351 -0.00809 C -0.18507 -0.0037 -0.18542 0.00139 -0.18664 0.00625 C -0.18959 0.03215 -0.19184 0.05782 -0.19427 0.08395 C -0.19618 0.10361 -0.19636 0.12442 -0.20504 0.14107 C -0.20764 0.15148 -0.21094 0.15796 -0.21736 0.16397 C -0.24115 0.2123 -0.32309 0.18802 -0.34497 0.18848 C -0.35573 0.19334 -0.35712 0.20537 -0.36198 0.21693 C -0.36789 0.23127 -0.37327 0.24052 -0.38507 0.24561 C -0.40104 0.24353 -0.39879 0.24607 -0.40191 0.22919 C -0.40139 0.22479 -0.40157 0.21947 -0.40035 0.21508 C -0.3967 0.20236 -0.37518 0.18178 -0.3665 0.16998 C -0.36111 0.16304 -0.35973 0.15356 -0.35573 0.14547 C -0.35625 0.14269 -0.35591 0.13945 -0.35729 0.13737 C -0.35886 0.13506 -0.36164 0.13483 -0.36354 0.13344 C -0.37049 0.12743 -0.37587 0.11818 -0.38351 0.11448 C -0.39636 0.10245 -0.40868 0.08996 -0.42188 0.07817 C -0.42535 0.07516 -0.42934 0.07262 -0.43264 0.06938 C -0.44427 0.05805 -0.43386 0.06406 -0.44341 0.05944 C -0.45313 0.04972 -0.4632 0.04741 -0.47431 0.04094 C -0.48924 0.03284 -0.48212 0.03723 -0.4974 0.02428 C -0.50209 0.02058 -0.5066 0.01665 -0.51111 0.01226 C -0.51424 0.00948 -0.52032 0.00416 -0.52032 0.00439 C -0.52466 -0.00462 -0.53125 -0.00925 -0.53577 -0.01873 C -0.53993 -0.0451 -0.5375 -0.0747 -0.54341 -0.10014 C -0.54514 -0.11818 -0.54532 -0.13622 -0.54966 -0.15356 C -0.55434 -0.20375 -0.55903 -0.25925 -0.54966 -0.30712 C -0.54844 -0.3203 -0.54861 -0.32585 -0.54341 -0.3358 C -0.53993 -0.35014 -0.5342 -0.3661 -0.53125 -0.3809 C -0.52848 -0.39477 -0.52622 -0.40587 -0.52032 -0.4179 C -0.51858 -0.42553 -0.51459 -0.42993 -0.51111 -0.4364 C -0.50816 -0.44195 -0.50191 -0.45282 -0.50191 -0.45259 C -0.49844 -0.46623 -0.50139 -0.45745 -0.48802 -0.47525 L -0.48802 -0.47502 C -0.47986 -0.49237 -0.46771 -0.50439 -0.45573 -0.51619 C -0.45382 -0.51804 -0.45157 -0.5185 -0.44966 -0.52035 C -0.4474 -0.52266 -0.44584 -0.52636 -0.44341 -0.52845 C -0.44028 -0.53099 -0.43611 -0.53053 -0.43264 -0.53261 C -0.43056 -0.53376 -0.42848 -0.53515 -0.42657 -0.53677 C -0.425 -0.53793 -0.42361 -0.54001 -0.42188 -0.54093 C -0.41077 -0.54741 -0.39809 -0.54995 -0.38664 -0.55527 C -0.37379 -0.55458 -0.36094 -0.55435 -0.34809 -0.55319 C -0.33681 -0.55203 -0.32518 -0.54533 -0.31424 -0.54093 C -0.30365 -0.53145 -0.29705 -0.51966 -0.28802 -0.50809 C -0.28542 -0.50069 -0.28351 -0.4926 -0.28039 -0.48543 C -0.27657 -0.47664 -0.27726 -0.48196 -0.27431 -0.47109 C -0.2724 -0.46392 -0.27118 -0.45513 -0.26806 -0.44866 C -0.26684 -0.44658 -0.26476 -0.44473 -0.26354 -0.44241 C -0.2599 -0.43548 -0.25782 -0.42692 -0.25417 -0.41998 C -0.25295 -0.41767 -0.25104 -0.41605 -0.24966 -0.41374 C -0.24844 -0.41189 -0.24757 -0.4098 -0.24653 -0.40772 C -0.24236 -0.3913 -0.24601 -0.4031 -0.22969 -0.37696 C -0.21528 -0.35384 -0.19931 -0.31892 -0.18039 -0.30342 C -0.16823 -0.28168 -0.14792 -0.26758 -0.12969 -0.25624 C -0.12622 -0.2537 -0.12257 -0.25185 -0.11893 -0.25 C -0.11285 -0.24676 -0.10035 -0.2419 -0.10035 -0.24167 C -0.08195 -0.22479 -0.05573 -0.22479 -0.0342 -0.21924 C 0.01198 -0.20745 0.06024 -0.20421 0.10729 -0.20074 C 0.1335 -0.19565 0.15677 -0.19704 0.18264 -0.20259 C 0.19253 -0.20721 0.20017 -0.21277 0.21041 -0.21716 C 0.21823 -0.2241 0.22639 -0.22942 0.2335 -0.23797 C 0.23541 -0.24005 0.23784 -0.24167 0.23958 -0.24399 C 0.24201 -0.24769 0.24583 -0.25624 0.24583 -0.25601 C 0.2493 -0.27128 0.24409 -0.25023 0.25191 -0.27451 C 0.25312 -0.27891 0.25503 -0.28723 0.25503 -0.287 C 0.25729 -0.30689 0.25538 -0.32609 0.25347 -0.34621 C 0.25156 -0.36748 0.25 -0.3876 0.24427 -0.40772 C 0.24201 -0.41582 0.2335 -0.43756 0.22882 -0.44241 C 0.22482 -0.44658 0.22135 -0.44958 0.21805 -0.45467 C 0.21632 -0.45721 0.21545 -0.46068 0.21336 -0.463 C 0.20972 -0.46716 0.20503 -0.46924 0.20121 -0.47317 C 0.19878 -0.47548 0.19739 -0.47919 0.19496 -0.4815 C 0.19218 -0.48404 0.18871 -0.4852 0.18576 -0.48751 C 0.1776 -0.49399 0.16979 -0.50277 0.16111 -0.50809 C 0.12621 -0.52937 0.09097 -0.54301 0.05347 -0.55319 C 0.04166 -0.5525 0.02986 -0.55227 0.01805 -0.55111 C 0.01146 -0.55042 -0.00035 -0.54093 -0.00035 -0.5407 C -0.00712 -0.53191 -0.01372 -0.52451 -0.01893 -0.51411 C -0.02275 -0.49792 -0.02136 -0.50601 -0.02344 -0.48959 C -0.0217 -0.463 -0.01789 -0.43548 -0.00816 -0.41166 C 0.00486 -0.37974 0.03194 -0.35014 0.05347 -0.33002 C 0.06389 -0.31984 0.07222 -0.30735 0.0842 -0.30157 C 0.09045 -0.29301 0.09705 -0.2907 0.10416 -0.28469 C 0.11007 -0.28006 0.11527 -0.27382 0.12118 -0.26827 C 0.12482 -0.26526 0.12968 -0.26503 0.1335 -0.26203 C 0.15121 -0.24977 0.13472 -0.25948 0.15034 -0.24561 C 0.15486 -0.24214 0.15989 -0.23959 0.16423 -0.23566 C 0.1717 -0.22895 0.17777 -0.21947 0.18576 -0.21346 C 0.20399 -0.18178 0.18142 -0.21716 0.19809 -0.19866 C 0.21076 -0.18455 0.2217 -0.16674 0.2335 -0.15148 C 0.24652 -0.13483 0.25225 -0.10638 0.25659 -0.08372 C 0.25521 -0.02683 0.25451 0.02822 0.23507 0.07979 C 0.2283 0.09783 0.22152 0.11286 0.20885 0.12465 C 0.20399 0.12951 0.19184 0.13344 0.19184 0.13367 C 0.18055 0.13252 0.16927 0.13275 0.15798 0.1309 C 0.14409 0.12882 0.12968 0.11378 0.11961 0.10222 C 0.11632 0.09829 0.10764 0.09343 0.10729 0.0858 C 0.10642 0.07031 0.10729 0.05458 0.10729 0.03885 " pathEditMode="relative" rAng="0" ptsTypes="fffffffffffffffffffffffffffffffffffFffffffffffffffffffffffffffffffffffffffffffffffffffffffffffffffffA">
                                      <p:cBhvr>
                                        <p:cTn id="34" dur="5000" fill="hold"/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4" y="-12604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9" presetClass="entr" presetSubtype="0" repeatCount="200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129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29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1290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0"/>
                                        <p:tgtEl>
                                          <p:spTgt spid="129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9030"/>
                </p:tgtEl>
              </p:cMediaNode>
            </p:audio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9031"/>
                </p:tgtEl>
              </p:cMediaNode>
            </p:audio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9032"/>
                </p:tgtEl>
              </p:cMediaNode>
            </p:audio>
            <p:audio>
              <p:cMediaNode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9033"/>
                </p:tgtEl>
              </p:cMediaNode>
            </p:audio>
            <p:audio>
              <p:cMediaNode>
                <p:cTn id="4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9034"/>
                </p:tgtEl>
              </p:cMediaNode>
            </p:audio>
            <p:audio>
              <p:cMediaNode>
                <p:cTn id="4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9035"/>
                </p:tgtEl>
              </p:cMediaNode>
            </p:audio>
            <p:audio>
              <p:cMediaNode vol="78000" showWhenStopped="0">
                <p:cTn id="4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9036"/>
                </p:tgtEl>
              </p:cMediaNode>
            </p:audio>
          </p:childTnLst>
        </p:cTn>
      </p:par>
    </p:tnLst>
    <p:bldLst>
      <p:bldP spid="129027" grpId="0" build="allAtOnce"/>
      <p:bldP spid="129029" grpId="0" animBg="1"/>
      <p:bldP spid="1290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6870700" cy="1203325"/>
          </a:xfrm>
          <a:ln>
            <a:solidFill>
              <a:srgbClr val="00582C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3200">
                <a:solidFill>
                  <a:srgbClr val="008000"/>
                </a:solidFill>
              </a:rPr>
              <a:t>20 priorities derived from SESSA </a:t>
            </a:r>
            <a:br>
              <a:rPr lang="en-US" altLang="en-US" sz="3200">
                <a:solidFill>
                  <a:srgbClr val="008000"/>
                </a:solidFill>
              </a:rPr>
            </a:br>
            <a:r>
              <a:rPr lang="en-US" altLang="en-US" sz="3200">
                <a:solidFill>
                  <a:srgbClr val="008000"/>
                </a:solidFill>
              </a:rPr>
              <a:t>Research Programme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412875"/>
            <a:ext cx="7924800" cy="4876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en-US" altLang="en-US" sz="2400"/>
          </a:p>
          <a:p>
            <a:pPr>
              <a:lnSpc>
                <a:spcPct val="90000"/>
              </a:lnSpc>
            </a:pPr>
            <a:r>
              <a:rPr lang="en-US" altLang="en-US" sz="2800">
                <a:solidFill>
                  <a:srgbClr val="0000FF"/>
                </a:solidFill>
              </a:rPr>
              <a:t>Premises 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Making progress towards a competitive and integrated EU market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Feasible priorities for 2006-2009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Without new pieces of legislation (i.e., no third package)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Driving forces: </a:t>
            </a:r>
            <a:r>
              <a:rPr lang="en-US" altLang="en-US" sz="2400" b="1" i="1"/>
              <a:t>EU law enforcement</a:t>
            </a:r>
            <a:r>
              <a:rPr lang="en-US" altLang="en-US" sz="2400"/>
              <a:t> (2d Directive and companion Regulations, Regulation 1/2003, ECMR, …) </a:t>
            </a:r>
            <a:r>
              <a:rPr lang="en-US" altLang="en-US" sz="2400" b="1" i="1"/>
              <a:t>+ regional cooperation</a:t>
            </a:r>
            <a:r>
              <a:rPr lang="en-US" altLang="en-US" sz="2400"/>
              <a:t> (between TSOs, NRAs, PXs…)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400"/>
          </a:p>
          <a:p>
            <a:pPr lvl="1">
              <a:lnSpc>
                <a:spcPct val="90000"/>
              </a:lnSpc>
            </a:pPr>
            <a:endParaRPr lang="en-US" altLang="en-US" sz="2000"/>
          </a:p>
          <a:p>
            <a:pPr lvl="1">
              <a:lnSpc>
                <a:spcPct val="90000"/>
              </a:lnSpc>
            </a:pPr>
            <a:endParaRPr lang="en-US" altLang="en-US" sz="2000"/>
          </a:p>
          <a:p>
            <a:pPr lvl="1">
              <a:lnSpc>
                <a:spcPct val="90000"/>
              </a:lnSpc>
            </a:pPr>
            <a:endParaRPr lang="en-US" altLang="en-US" sz="2000"/>
          </a:p>
        </p:txBody>
      </p:sp>
      <p:sp>
        <p:nvSpPr>
          <p:cNvPr id="205828" name="Rectangle 4"/>
          <p:cNvSpPr>
            <a:spLocks noChangeArrowheads="1"/>
          </p:cNvSpPr>
          <p:nvPr/>
        </p:nvSpPr>
        <p:spPr bwMode="auto">
          <a:xfrm>
            <a:off x="4421188" y="774858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 altLang="en-US" sz="24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998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6870700" cy="1203325"/>
          </a:xfrm>
          <a:ln>
            <a:solidFill>
              <a:srgbClr val="00582C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3200">
                <a:solidFill>
                  <a:srgbClr val="008000"/>
                </a:solidFill>
              </a:rPr>
              <a:t>20 priorities derived from SESSA </a:t>
            </a:r>
            <a:br>
              <a:rPr lang="en-US" altLang="en-US" sz="3200">
                <a:solidFill>
                  <a:srgbClr val="008000"/>
                </a:solidFill>
              </a:rPr>
            </a:br>
            <a:r>
              <a:rPr lang="en-US" altLang="en-US" sz="3200">
                <a:solidFill>
                  <a:srgbClr val="008000"/>
                </a:solidFill>
              </a:rPr>
              <a:t>Research Programme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412875"/>
            <a:ext cx="7924800" cy="4876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en-US" altLang="en-US" sz="2400"/>
          </a:p>
          <a:p>
            <a:pPr>
              <a:lnSpc>
                <a:spcPct val="90000"/>
              </a:lnSpc>
            </a:pPr>
            <a:r>
              <a:rPr lang="en-US" altLang="en-US" sz="2800">
                <a:solidFill>
                  <a:srgbClr val="0000FF"/>
                </a:solidFill>
              </a:rPr>
              <a:t>Premises 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Making progress towards a competitive and integrated EU market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Feasible priorities for 2006-2009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Without new pieces of legislation (i.e., no third package)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Driving forces: </a:t>
            </a:r>
            <a:r>
              <a:rPr lang="en-US" altLang="en-US" sz="2400" b="1" i="1"/>
              <a:t>EU law enforcement</a:t>
            </a:r>
            <a:r>
              <a:rPr lang="en-US" altLang="en-US" sz="2400"/>
              <a:t> (2d Directive and companion Regulations, Regulation 1/2003, ECMR, …) </a:t>
            </a:r>
            <a:r>
              <a:rPr lang="en-US" altLang="en-US" sz="2400" b="1" i="1"/>
              <a:t>+ regional cooperation</a:t>
            </a:r>
            <a:r>
              <a:rPr lang="en-US" altLang="en-US" sz="2400"/>
              <a:t> (between TSOs, NRAs, PXs…)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400"/>
          </a:p>
          <a:p>
            <a:pPr lvl="1">
              <a:lnSpc>
                <a:spcPct val="90000"/>
              </a:lnSpc>
            </a:pPr>
            <a:endParaRPr lang="en-US" altLang="en-US" sz="2000"/>
          </a:p>
          <a:p>
            <a:pPr lvl="1">
              <a:lnSpc>
                <a:spcPct val="90000"/>
              </a:lnSpc>
            </a:pPr>
            <a:endParaRPr lang="en-US" altLang="en-US" sz="2000"/>
          </a:p>
          <a:p>
            <a:pPr lvl="1">
              <a:lnSpc>
                <a:spcPct val="90000"/>
              </a:lnSpc>
            </a:pPr>
            <a:endParaRPr lang="en-US" altLang="en-US" sz="2000"/>
          </a:p>
        </p:txBody>
      </p:sp>
      <p:sp>
        <p:nvSpPr>
          <p:cNvPr id="214020" name="Rectangle 4"/>
          <p:cNvSpPr>
            <a:spLocks noChangeArrowheads="1"/>
          </p:cNvSpPr>
          <p:nvPr/>
        </p:nvSpPr>
        <p:spPr bwMode="auto">
          <a:xfrm>
            <a:off x="4421188" y="774858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 altLang="en-US" sz="2400">
              <a:latin typeface="Times" charset="0"/>
            </a:endParaRPr>
          </a:p>
        </p:txBody>
      </p:sp>
      <p:sp>
        <p:nvSpPr>
          <p:cNvPr id="214021" name="Rectangle 5" descr="Gouttelettes"/>
          <p:cNvSpPr>
            <a:spLocks noChangeArrowheads="1"/>
          </p:cNvSpPr>
          <p:nvPr/>
        </p:nvSpPr>
        <p:spPr bwMode="auto">
          <a:xfrm>
            <a:off x="611188" y="404813"/>
            <a:ext cx="6870700" cy="115252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rgbClr val="00582C"/>
            </a:solidFill>
            <a:miter lim="800000"/>
            <a:headEnd/>
            <a:tailEnd/>
          </a:ln>
        </p:spPr>
        <p:txBody>
          <a:bodyPr anchor="b"/>
          <a:lstStyle>
            <a:lvl1pPr algn="ctr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algn="ctr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algn="ctr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algn="ctr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algn="ctr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altLang="en-US" sz="3600">
                <a:solidFill>
                  <a:srgbClr val="008000"/>
                </a:solidFill>
              </a:rPr>
              <a:t>6 months latter…</a:t>
            </a:r>
          </a:p>
        </p:txBody>
      </p:sp>
      <p:sp>
        <p:nvSpPr>
          <p:cNvPr id="214022" name="Rectangle 6" descr="Gouttelettes"/>
          <p:cNvSpPr>
            <a:spLocks noChangeArrowheads="1"/>
          </p:cNvSpPr>
          <p:nvPr/>
        </p:nvSpPr>
        <p:spPr bwMode="auto">
          <a:xfrm>
            <a:off x="468313" y="1700213"/>
            <a:ext cx="7924800" cy="48768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rgbClr val="61EEF5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endParaRPr lang="en-US" altLang="en-US" sz="2400"/>
          </a:p>
          <a:p>
            <a:pPr lvl="1">
              <a:lnSpc>
                <a:spcPct val="90000"/>
              </a:lnSpc>
            </a:pPr>
            <a:r>
              <a:rPr lang="en-US" altLang="en-US" sz="2400"/>
              <a:t>Feasible priorities for 2006-2009 </a:t>
            </a:r>
            <a:r>
              <a:rPr lang="en-US" altLang="en-US" sz="2400" b="1" u="sng">
                <a:solidFill>
                  <a:schemeClr val="tx2"/>
                </a:solidFill>
              </a:rPr>
              <a:t>&gt;&gt; EURELECTRIC, ETSO, CEER &amp; ERGEG competing with  initiatives to achieve Internal Market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Without new pieces of legislation (i.e., no third package) </a:t>
            </a:r>
            <a:r>
              <a:rPr lang="en-US" altLang="en-US" sz="2400" b="1" u="sng">
                <a:solidFill>
                  <a:schemeClr val="tx2"/>
                </a:solidFill>
              </a:rPr>
              <a:t>&gt;&gt; To be seen &gt;&gt; 2++ Package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Driving forces: </a:t>
            </a:r>
            <a:r>
              <a:rPr lang="en-US" altLang="en-US" sz="2400" b="1" i="1"/>
              <a:t>EU law enforcement</a:t>
            </a:r>
            <a:r>
              <a:rPr lang="en-US" altLang="en-US" sz="2400"/>
              <a:t> (2d Directive and companion Regulations, Regulation 1/2003, ECMR, …) </a:t>
            </a:r>
            <a:r>
              <a:rPr lang="en-US" altLang="en-US" sz="2400" b="1" i="1"/>
              <a:t>+ regional cooperation</a:t>
            </a:r>
            <a:r>
              <a:rPr lang="en-US" altLang="en-US" sz="2400"/>
              <a:t> (between TSOs, NRAs, PXs…) </a:t>
            </a:r>
            <a:r>
              <a:rPr lang="en-US" altLang="en-US" sz="2400" b="1" u="sng">
                <a:solidFill>
                  <a:schemeClr val="tx2"/>
                </a:solidFill>
              </a:rPr>
              <a:t>&gt;&gt; + DG COMP adding “incentives” + M&amp;As Frenzy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altLang="en-US" sz="2400" b="1" u="sng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400" u="sng"/>
          </a:p>
          <a:p>
            <a:pPr lvl="1">
              <a:lnSpc>
                <a:spcPct val="90000"/>
              </a:lnSpc>
            </a:pPr>
            <a:endParaRPr lang="en-US" altLang="en-US" sz="2000"/>
          </a:p>
          <a:p>
            <a:pPr lvl="1">
              <a:lnSpc>
                <a:spcPct val="90000"/>
              </a:lnSpc>
            </a:pPr>
            <a:endParaRPr lang="en-US" altLang="en-US" sz="2000"/>
          </a:p>
          <a:p>
            <a:pPr lvl="1">
              <a:lnSpc>
                <a:spcPct val="90000"/>
              </a:lnSpc>
            </a:pPr>
            <a:endParaRPr lang="en-US" altLang="en-US" sz="2000"/>
          </a:p>
        </p:txBody>
      </p:sp>
    </p:spTree>
    <p:extLst>
      <p:ext uri="{BB962C8B-B14F-4D97-AF65-F5344CB8AC3E}">
        <p14:creationId xmlns:p14="http://schemas.microsoft.com/office/powerpoint/2010/main" val="383849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14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14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2140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214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214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4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4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21" grpId="0" animBg="1"/>
      <p:bldP spid="2140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5856" y="836712"/>
            <a:ext cx="5410944" cy="652934"/>
          </a:xfrm>
        </p:spPr>
        <p:txBody>
          <a:bodyPr/>
          <a:lstStyle/>
          <a:p>
            <a:pPr algn="l"/>
            <a:r>
              <a:rPr lang="en-US" sz="2800" dirty="0" smtClean="0"/>
              <a:t>Fourth Poll: EU market achievement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 March 2006 dominant mood’s EU achievement in 2009 with NO new legislation?</a:t>
            </a:r>
            <a:endParaRPr lang="en-US" dirty="0" smtClean="0"/>
          </a:p>
          <a:p>
            <a:r>
              <a:rPr lang="en-US" dirty="0" smtClean="0"/>
              <a:t>September 2006 dominant mood’s EU achievement</a:t>
            </a:r>
          </a:p>
          <a:p>
            <a:r>
              <a:rPr lang="en-US" dirty="0" smtClean="0"/>
              <a:t>November 2016 dominant mood’s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EU Law enforcement /or Regional Cooperation / or?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DG Comp </a:t>
            </a:r>
            <a:r>
              <a:rPr lang="en-US" dirty="0" smtClean="0"/>
              <a:t>/ or 2</a:t>
            </a:r>
            <a:r>
              <a:rPr lang="en-US" dirty="0" smtClean="0"/>
              <a:t>++ </a:t>
            </a:r>
            <a:r>
              <a:rPr lang="en-US" dirty="0" smtClean="0"/>
              <a:t>Package / or 3d Package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DG Comp / </a:t>
            </a:r>
            <a:r>
              <a:rPr lang="en-US" dirty="0" smtClean="0"/>
              <a:t>or Regional Cooperation / or 3++ or 4</a:t>
            </a:r>
            <a:r>
              <a:rPr lang="en-US" baseline="30000" dirty="0" smtClean="0"/>
              <a:t>th</a:t>
            </a:r>
            <a:r>
              <a:rPr lang="en-US" dirty="0" smtClean="0"/>
              <a:t> Package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BEF6A4-8D74-4D6E-9813-61FE4277242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65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9792" y="764704"/>
            <a:ext cx="5987008" cy="652934"/>
          </a:xfrm>
        </p:spPr>
        <p:txBody>
          <a:bodyPr/>
          <a:lstStyle/>
          <a:p>
            <a:r>
              <a:rPr lang="en-US" sz="3600" dirty="0" smtClean="0"/>
              <a:t>Why a </a:t>
            </a:r>
            <a:r>
              <a:rPr lang="en-US" sz="3600" b="1" i="1" u="sng" dirty="0" smtClean="0"/>
              <a:t>European</a:t>
            </a:r>
            <a:r>
              <a:rPr lang="en-US" sz="3600" dirty="0" smtClean="0"/>
              <a:t> market?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238" y="1484784"/>
            <a:ext cx="7954962" cy="4868391"/>
          </a:xfrm>
        </p:spPr>
        <p:txBody>
          <a:bodyPr/>
          <a:lstStyle/>
          <a:p>
            <a:r>
              <a:rPr lang="en-US" dirty="0" smtClean="0"/>
              <a:t>1-Because we are Europeans? </a:t>
            </a:r>
            <a:r>
              <a:rPr lang="en-US" dirty="0"/>
              <a:t>A</a:t>
            </a:r>
            <a:r>
              <a:rPr lang="en-US" dirty="0" smtClean="0"/>
              <a:t>s Bread &amp; bakery? TV Channels? Telephone?</a:t>
            </a:r>
          </a:p>
          <a:p>
            <a:r>
              <a:rPr lang="en-US" dirty="0" smtClean="0"/>
              <a:t>2-Because the scale of industry is as big as the EU? Electricity? Gas? Bank? Insurance?</a:t>
            </a:r>
          </a:p>
          <a:p>
            <a:r>
              <a:rPr lang="en-US" dirty="0" smtClean="0"/>
              <a:t>3-Because competition expected from one national (monopoly) champion vs the other?</a:t>
            </a:r>
          </a:p>
          <a:p>
            <a:r>
              <a:rPr lang="en-US" dirty="0" smtClean="0"/>
              <a:t>4-Because governments were OK to have the bad cop in Brussels?</a:t>
            </a:r>
          </a:p>
          <a:p>
            <a:r>
              <a:rPr lang="en-US" dirty="0" smtClean="0"/>
              <a:t>5- Simply because &amp; because?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64FD00-7C41-42E8-B070-D83324B6882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87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5856" y="908720"/>
            <a:ext cx="5410943" cy="508918"/>
          </a:xfrm>
        </p:spPr>
        <p:txBody>
          <a:bodyPr/>
          <a:lstStyle/>
          <a:p>
            <a:pPr algn="l"/>
            <a:r>
              <a:rPr lang="en-US" sz="2800" dirty="0" smtClean="0"/>
              <a:t>5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&amp; Last </a:t>
            </a:r>
            <a:r>
              <a:rPr lang="en-US" sz="2800" dirty="0" smtClean="0"/>
              <a:t>Poll: Why </a:t>
            </a:r>
            <a:r>
              <a:rPr lang="en-US" sz="2800" b="1" i="1" u="sng" dirty="0" smtClean="0"/>
              <a:t>EU</a:t>
            </a:r>
            <a:r>
              <a:rPr lang="en-US" sz="2800" dirty="0" smtClean="0"/>
              <a:t> markets?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smtClean="0"/>
              <a:t>1- Because we are Europeans </a:t>
            </a:r>
            <a:endParaRPr lang="en-US" sz="2400" dirty="0" smtClean="0"/>
          </a:p>
          <a:p>
            <a:r>
              <a:rPr lang="en-US" sz="2400" dirty="0" smtClean="0"/>
              <a:t>2- Because Large Scale of this  Industry </a:t>
            </a:r>
            <a:endParaRPr lang="en-US" sz="2400" dirty="0" smtClean="0"/>
          </a:p>
          <a:p>
            <a:r>
              <a:rPr lang="en-US" sz="2400" dirty="0" smtClean="0"/>
              <a:t>3- Because we need </a:t>
            </a:r>
            <a:r>
              <a:rPr lang="en-US" sz="2400" dirty="0" err="1" smtClean="0"/>
              <a:t>Nat.Champions</a:t>
            </a:r>
            <a:r>
              <a:rPr lang="en-US" sz="2400" dirty="0" smtClean="0"/>
              <a:t> to compete another </a:t>
            </a:r>
            <a:r>
              <a:rPr lang="en-US" sz="2400" dirty="0" err="1" smtClean="0"/>
              <a:t>Nat.Champions</a:t>
            </a:r>
            <a:r>
              <a:rPr lang="en-US" sz="2400" dirty="0" smtClean="0"/>
              <a:t> </a:t>
            </a:r>
            <a:endParaRPr lang="en-US" sz="2400" dirty="0" smtClean="0"/>
          </a:p>
          <a:p>
            <a:r>
              <a:rPr lang="en-US" sz="2400" dirty="0" smtClean="0"/>
              <a:t>4- Because </a:t>
            </a:r>
            <a:r>
              <a:rPr lang="en-US" sz="2400" dirty="0" smtClean="0"/>
              <a:t>MS prefer 2put Bad Cop in Brussels </a:t>
            </a:r>
            <a:endParaRPr lang="en-US" sz="2400" dirty="0" smtClean="0"/>
          </a:p>
          <a:p>
            <a:r>
              <a:rPr lang="en-US" sz="2400" dirty="0" smtClean="0"/>
              <a:t>5- Because it is like that, you know 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BEF6A4-8D74-4D6E-9813-61FE4277242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00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SR_on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0688"/>
            <a:ext cx="1368152" cy="13681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9552" y="5949280"/>
            <a:ext cx="8136904" cy="6480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6237312"/>
            <a:ext cx="1192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6"/>
                </a:solidFill>
                <a:latin typeface="Helvetica"/>
                <a:cs typeface="Helvetica"/>
              </a:rPr>
              <a:t>FSR.EUI.EU</a:t>
            </a:r>
            <a:endParaRPr lang="en-US" sz="1400" dirty="0">
              <a:solidFill>
                <a:schemeClr val="accent6"/>
              </a:solidFill>
              <a:latin typeface="Helvetica"/>
              <a:cs typeface="Helvetica"/>
            </a:endParaRPr>
          </a:p>
        </p:txBody>
      </p:sp>
      <p:sp>
        <p:nvSpPr>
          <p:cNvPr id="15362" name="Title 1"/>
          <p:cNvSpPr>
            <a:spLocks noGrp="1"/>
          </p:cNvSpPr>
          <p:nvPr>
            <p:ph type="ctrTitle"/>
          </p:nvPr>
        </p:nvSpPr>
        <p:spPr bwMode="auto">
          <a:xfrm>
            <a:off x="611188" y="2349500"/>
            <a:ext cx="7772400" cy="410368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en-US" altLang="zh-CN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,Bold" charset="0"/>
                <a:cs typeface="+mn-cs"/>
              </a:rPr>
              <a:t/>
            </a:r>
            <a:br>
              <a:rPr lang="en-US" altLang="zh-CN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,Bold" charset="0"/>
                <a:cs typeface="+mn-cs"/>
              </a:rPr>
            </a:br>
            <a:r>
              <a:rPr lang="en-US" altLang="zh-CN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,Bold" charset="0"/>
                <a:cs typeface="+mn-cs"/>
              </a:rPr>
              <a:t/>
            </a:r>
            <a:br>
              <a:rPr lang="en-US" altLang="zh-CN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,Bold" charset="0"/>
                <a:cs typeface="+mn-cs"/>
              </a:rPr>
            </a:br>
            <a:r>
              <a:rPr lang="en-US" altLang="zh-C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,Bold" charset="0"/>
                <a:cs typeface="+mn-cs"/>
              </a:rPr>
              <a:t> </a:t>
            </a:r>
            <a:r>
              <a:rPr lang="en-US" altLang="zh-CN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,Bold" charset="0"/>
                <a:cs typeface="+mn-cs"/>
              </a:rPr>
              <a:t/>
            </a:r>
            <a:br>
              <a:rPr lang="en-US" altLang="zh-CN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,Bold" charset="0"/>
                <a:cs typeface="+mn-cs"/>
              </a:rPr>
            </a:br>
            <a:r>
              <a:rPr lang="en-US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,Bold" charset="0"/>
                <a:cs typeface="+mn-cs"/>
              </a:rPr>
              <a:t>2- Why </a:t>
            </a:r>
            <a:r>
              <a:rPr lang="en-US" altLang="zh-C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,Bold" charset="0"/>
                <a:cs typeface="+mn-cs"/>
              </a:rPr>
              <a:t>EU?</a:t>
            </a:r>
            <a:br>
              <a:rPr lang="en-US" altLang="zh-C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,Bold" charset="0"/>
                <a:cs typeface="+mn-cs"/>
              </a:rPr>
            </a:br>
            <a:r>
              <a:rPr lang="en-US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,Bold" charset="0"/>
              </a:rPr>
              <a:t>3</a:t>
            </a:r>
            <a:r>
              <a:rPr lang="en-US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,Bold" charset="0"/>
              </a:rPr>
              <a:t>- Why </a:t>
            </a:r>
            <a:r>
              <a:rPr lang="en-US" altLang="zh-C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,Bold" charset="0"/>
                <a:cs typeface="+mn-cs"/>
              </a:rPr>
              <a:t>Electricity? as Gas?</a:t>
            </a:r>
            <a:br>
              <a:rPr lang="en-US" altLang="zh-C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,Bold" charset="0"/>
                <a:cs typeface="+mn-cs"/>
              </a:rPr>
            </a:br>
            <a:r>
              <a:rPr lang="en-US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,Bold" charset="0"/>
              </a:rPr>
              <a:t>1</a:t>
            </a:r>
            <a:r>
              <a:rPr lang="en-US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,Bold" charset="0"/>
              </a:rPr>
              <a:t>- Why </a:t>
            </a:r>
            <a:r>
              <a:rPr lang="en-US" altLang="zh-C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,Bold" charset="0"/>
                <a:cs typeface="+mn-cs"/>
              </a:rPr>
              <a:t>Markets?</a:t>
            </a:r>
            <a:br>
              <a:rPr lang="en-US" altLang="zh-C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,Bold" charset="0"/>
                <a:cs typeface="+mn-cs"/>
              </a:rPr>
            </a:br>
            <a:r>
              <a:rPr lang="en-US" altLang="zh-C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,Bold" charset="0"/>
                <a:cs typeface="+mn-cs"/>
              </a:rPr>
              <a:t/>
            </a:r>
            <a:br>
              <a:rPr lang="en-US" altLang="zh-C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,Bold" charset="0"/>
                <a:cs typeface="+mn-cs"/>
              </a:rPr>
            </a:br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,Bold" charset="0"/>
                <a:cs typeface="+mn-cs"/>
              </a:rPr>
              <a:t/>
            </a:r>
            <a:b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,Bold" charset="0"/>
                <a:cs typeface="+mn-cs"/>
              </a:rPr>
            </a:br>
            <a:r>
              <a:rPr lang="en-US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Jean-Michel Glachant</a:t>
            </a:r>
            <a:br>
              <a:rPr lang="en-US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en-US" altLang="zh-CN" sz="2000" dirty="0">
                <a:cs typeface="Times New Roman" pitchFamily="18" charset="0"/>
              </a:rPr>
              <a:t>Director Florence School of Regulation</a:t>
            </a:r>
            <a:br>
              <a:rPr lang="en-US" altLang="zh-CN" sz="2000" dirty="0">
                <a:cs typeface="Times New Roman" pitchFamily="18" charset="0"/>
              </a:rPr>
            </a:br>
            <a:r>
              <a:rPr lang="en-US" altLang="zh-CN" sz="2000" dirty="0">
                <a:cs typeface="Times New Roman" pitchFamily="18" charset="0"/>
              </a:rPr>
              <a:t>European University Institute (Florence, Italy)</a:t>
            </a:r>
            <a:br>
              <a:rPr lang="en-US" altLang="zh-CN" sz="2000" dirty="0">
                <a:cs typeface="Times New Roman" pitchFamily="18" charset="0"/>
              </a:rPr>
            </a:br>
            <a:endParaRPr lang="en-US" sz="20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51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1840" y="764704"/>
            <a:ext cx="5554960" cy="652934"/>
          </a:xfrm>
        </p:spPr>
        <p:txBody>
          <a:bodyPr/>
          <a:lstStyle/>
          <a:p>
            <a:r>
              <a:rPr lang="en-US" dirty="0" smtClean="0"/>
              <a:t>Why electricity </a:t>
            </a:r>
            <a:r>
              <a:rPr lang="en-US" b="1" i="1" u="sng" dirty="0" smtClean="0"/>
              <a:t>as</a:t>
            </a:r>
            <a:r>
              <a:rPr lang="en-US" dirty="0" smtClean="0"/>
              <a:t> gas?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there so many large countries in the world having open </a:t>
            </a:r>
            <a:r>
              <a:rPr lang="en-US" dirty="0" smtClean="0"/>
              <a:t>continental markets </a:t>
            </a:r>
            <a:r>
              <a:rPr lang="en-US" dirty="0" smtClean="0"/>
              <a:t>for electricity or/ and for gas?</a:t>
            </a:r>
          </a:p>
          <a:p>
            <a:r>
              <a:rPr lang="en-US" dirty="0" smtClean="0"/>
              <a:t>Do they build markets similar to the EU for electricity and/or for gas?</a:t>
            </a:r>
          </a:p>
          <a:p>
            <a:r>
              <a:rPr lang="en-US" dirty="0" smtClean="0"/>
              <a:t>Why should an electricity open market should be like a gas market and not like a telecom market, a train transportation market or a postal service market?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64FD00-7C41-42E8-B070-D83324B6882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02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549275"/>
            <a:ext cx="7777162" cy="771525"/>
          </a:xfrm>
        </p:spPr>
        <p:txBody>
          <a:bodyPr/>
          <a:lstStyle/>
          <a:p>
            <a:r>
              <a:rPr lang="fr-FR" altLang="en-US" sz="3600" i="1" dirty="0">
                <a:solidFill>
                  <a:srgbClr val="660066"/>
                </a:solidFill>
              </a:rPr>
              <a:t/>
            </a:r>
            <a:br>
              <a:rPr lang="fr-FR" altLang="en-US" sz="3600" i="1" dirty="0">
                <a:solidFill>
                  <a:srgbClr val="660066"/>
                </a:solidFill>
              </a:rPr>
            </a:br>
            <a:r>
              <a:rPr lang="fr-FR" altLang="en-US" sz="3600" i="1" dirty="0" smtClean="0">
                <a:solidFill>
                  <a:srgbClr val="660066"/>
                </a:solidFill>
              </a:rPr>
              <a:t/>
            </a:r>
            <a:br>
              <a:rPr lang="fr-FR" altLang="en-US" sz="3600" i="1" dirty="0" smtClean="0">
                <a:solidFill>
                  <a:srgbClr val="660066"/>
                </a:solidFill>
              </a:rPr>
            </a:br>
            <a:r>
              <a:rPr lang="fr-FR" altLang="en-US" sz="3600" i="1" dirty="0" smtClean="0">
                <a:solidFill>
                  <a:srgbClr val="660066"/>
                </a:solidFill>
              </a:rPr>
              <a:t>EU Energy Markets « à la carte</a:t>
            </a:r>
            <a:r>
              <a:rPr lang="fr-FR" altLang="en-US" sz="3600" i="1" dirty="0">
                <a:solidFill>
                  <a:srgbClr val="660066"/>
                </a:solidFill>
              </a:rPr>
              <a:t> »</a:t>
            </a:r>
          </a:p>
        </p:txBody>
      </p:sp>
      <p:sp>
        <p:nvSpPr>
          <p:cNvPr id="124931" name="Rectangle 3"/>
          <p:cNvSpPr>
            <a:spLocks noChangeArrowheads="1"/>
          </p:cNvSpPr>
          <p:nvPr/>
        </p:nvSpPr>
        <p:spPr bwMode="auto">
          <a:xfrm>
            <a:off x="0" y="0"/>
            <a:ext cx="1622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en-US">
                <a:solidFill>
                  <a:schemeClr val="tx2"/>
                </a:solidFill>
              </a:rPr>
              <a:t>www.grjm.net</a:t>
            </a:r>
          </a:p>
        </p:txBody>
      </p:sp>
      <p:pic>
        <p:nvPicPr>
          <p:cNvPr id="124934" name="Picture 6" descr="KICX449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5736" y="2348880"/>
            <a:ext cx="5668962" cy="3873500"/>
          </a:xfrm>
        </p:spPr>
      </p:pic>
    </p:spTree>
    <p:extLst>
      <p:ext uri="{BB962C8B-B14F-4D97-AF65-F5344CB8AC3E}">
        <p14:creationId xmlns:p14="http://schemas.microsoft.com/office/powerpoint/2010/main" val="284300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4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4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CF6A046-5F0B-471C-A83A-F0819CF1B8EA}" type="slidenum">
              <a:rPr lang="en-US" altLang="zh-CN" sz="1200" smtClean="0">
                <a:solidFill>
                  <a:schemeClr val="bg2"/>
                </a:solidFill>
                <a:ea typeface="SimSun" pitchFamily="2" charset="-122"/>
              </a:rPr>
              <a:pPr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en-US" altLang="zh-CN" sz="1200" dirty="0" smtClean="0">
              <a:solidFill>
                <a:schemeClr val="bg2"/>
              </a:solidFill>
              <a:ea typeface="SimSun" pitchFamily="2" charset="-122"/>
            </a:endParaRP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49275"/>
            <a:ext cx="4105275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4" name="Title 1"/>
          <p:cNvSpPr txBox="1">
            <a:spLocks/>
          </p:cNvSpPr>
          <p:nvPr/>
        </p:nvSpPr>
        <p:spPr bwMode="auto">
          <a:xfrm>
            <a:off x="611188" y="1939925"/>
            <a:ext cx="7772400" cy="422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4000" b="1" dirty="0">
                <a:ea typeface="SimSun" pitchFamily="2" charset="-122"/>
              </a:rPr>
              <a:t>Thank you for your attention</a:t>
            </a:r>
            <a:endParaRPr lang="en-US" altLang="zh-CN" sz="3600" b="1" dirty="0">
              <a:ea typeface="SimSun" pitchFamily="2" charset="-12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bg2"/>
                </a:solidFill>
                <a:ea typeface="SimSun" pitchFamily="2" charset="-122"/>
              </a:rPr>
              <a:t>Email contact: jean-michel.glachant@eui.eu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rgbClr val="FF6600"/>
              </a:solidFill>
              <a:ea typeface="SimSun" pitchFamily="2" charset="-12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6600"/>
                </a:solidFill>
                <a:ea typeface="SimSun" pitchFamily="2" charset="-122"/>
              </a:rPr>
              <a:t>Follow me on Twitter: @</a:t>
            </a:r>
            <a:r>
              <a:rPr lang="en-US" altLang="en-US" b="1" dirty="0" err="1" smtClean="0">
                <a:solidFill>
                  <a:srgbClr val="FF6600"/>
                </a:solidFill>
                <a:ea typeface="SimSun" pitchFamily="2" charset="-122"/>
              </a:rPr>
              <a:t>JMGlachant</a:t>
            </a:r>
            <a:r>
              <a:rPr lang="en-US" altLang="en-US" b="1" dirty="0" smtClean="0">
                <a:solidFill>
                  <a:srgbClr val="FF6600"/>
                </a:solidFill>
                <a:ea typeface="SimSun" pitchFamily="2" charset="-122"/>
              </a:rPr>
              <a:t> </a:t>
            </a:r>
            <a:r>
              <a:rPr lang="en-US" altLang="en-US" b="1" dirty="0" smtClean="0">
                <a:solidFill>
                  <a:srgbClr val="FF6600"/>
                </a:solidFill>
                <a:ea typeface="SimSun" pitchFamily="2" charset="-122"/>
              </a:rPr>
              <a:t>(&gt;25K </a:t>
            </a:r>
            <a:r>
              <a:rPr lang="en-US" altLang="en-US" b="1" dirty="0" smtClean="0">
                <a:solidFill>
                  <a:srgbClr val="FF6600"/>
                </a:solidFill>
                <a:ea typeface="SimSun" pitchFamily="2" charset="-122"/>
              </a:rPr>
              <a:t>tweets)</a:t>
            </a:r>
            <a:endParaRPr lang="en-US" altLang="en-US" b="1" dirty="0">
              <a:solidFill>
                <a:srgbClr val="FF6600"/>
              </a:solidFill>
              <a:ea typeface="SimSun" pitchFamily="2" charset="-122"/>
            </a:endParaRPr>
          </a:p>
          <a:p>
            <a:pPr>
              <a:spcBef>
                <a:spcPts val="600"/>
              </a:spcBef>
              <a:buFontTx/>
              <a:buNone/>
            </a:pPr>
            <a:endParaRPr lang="en-US" altLang="en-US" sz="1800" b="1" dirty="0">
              <a:solidFill>
                <a:srgbClr val="002060"/>
              </a:solidFill>
              <a:ea typeface="SimSun" pitchFamily="2" charset="-122"/>
            </a:endParaRPr>
          </a:p>
          <a:p>
            <a:pPr>
              <a:spcBef>
                <a:spcPts val="60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ea typeface="SimSun" pitchFamily="2" charset="-122"/>
              </a:rPr>
              <a:t>My web site: </a:t>
            </a:r>
            <a:r>
              <a:rPr lang="en-US" altLang="en-US" b="1" dirty="0" err="1" smtClean="0">
                <a:solidFill>
                  <a:srgbClr val="002060"/>
                </a:solidFill>
                <a:ea typeface="SimSun" pitchFamily="2" charset="-122"/>
              </a:rPr>
              <a:t>fsr.eui.eu</a:t>
            </a:r>
            <a:endParaRPr lang="en-US" altLang="en-US" b="1" dirty="0">
              <a:solidFill>
                <a:srgbClr val="002060"/>
              </a:solidFill>
              <a:ea typeface="SimSun" pitchFamily="2" charset="-122"/>
            </a:endParaRPr>
          </a:p>
        </p:txBody>
      </p:sp>
      <p:pic>
        <p:nvPicPr>
          <p:cNvPr id="5" name="Picture 4" descr="FSR_on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0688"/>
            <a:ext cx="1368152" cy="1368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5856" y="836712"/>
            <a:ext cx="5770984" cy="652934"/>
          </a:xfrm>
        </p:spPr>
        <p:txBody>
          <a:bodyPr/>
          <a:lstStyle/>
          <a:p>
            <a:pPr algn="l"/>
            <a:r>
              <a:rPr lang="en-US" sz="2800" dirty="0"/>
              <a:t>F</a:t>
            </a:r>
            <a:r>
              <a:rPr lang="en-US" sz="2800" dirty="0" smtClean="0"/>
              <a:t>irst </a:t>
            </a:r>
            <a:r>
              <a:rPr lang="en-US" sz="2800" dirty="0" smtClean="0"/>
              <a:t>step with </a:t>
            </a:r>
            <a:r>
              <a:rPr lang="en-US" sz="2800" dirty="0" smtClean="0"/>
              <a:t>markets: a case study</a:t>
            </a:r>
            <a:endParaRPr lang="en-US" sz="2800" dirty="0"/>
          </a:p>
        </p:txBody>
      </p:sp>
      <p:pic>
        <p:nvPicPr>
          <p:cNvPr id="5" name="Picture 19" descr="1960 boucherie-001"/>
          <p:cNvPicPr preferRelativeResize="0">
            <a:picLocks noGrp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72816"/>
            <a:ext cx="7272808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34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7864" y="692696"/>
            <a:ext cx="5338936" cy="724942"/>
          </a:xfrm>
        </p:spPr>
        <p:txBody>
          <a:bodyPr/>
          <a:lstStyle/>
          <a:p>
            <a:pPr algn="l"/>
            <a:r>
              <a:rPr lang="en-US" dirty="0" smtClean="0"/>
              <a:t>First </a:t>
            </a:r>
            <a:r>
              <a:rPr lang="en-US" dirty="0" smtClean="0"/>
              <a:t>Poll: a market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Is this boy </a:t>
            </a:r>
            <a:r>
              <a:rPr lang="en-US" dirty="0" smtClean="0"/>
              <a:t>sitting in a market</a:t>
            </a:r>
            <a:r>
              <a:rPr lang="en-US" dirty="0" smtClean="0"/>
              <a:t>?</a:t>
            </a:r>
            <a:endParaRPr lang="en-US" dirty="0" smtClean="0"/>
          </a:p>
          <a:p>
            <a:r>
              <a:rPr lang="en-US" dirty="0" smtClean="0"/>
              <a:t>Would you say that his father was buying electricity in a market?</a:t>
            </a:r>
          </a:p>
          <a:p>
            <a:r>
              <a:rPr lang="en-US" dirty="0" smtClean="0"/>
              <a:t>At </a:t>
            </a:r>
            <a:r>
              <a:rPr lang="en-US" dirty="0" smtClean="0"/>
              <a:t>what age </a:t>
            </a:r>
            <a:r>
              <a:rPr lang="en-US" dirty="0" smtClean="0"/>
              <a:t>will this </a:t>
            </a:r>
            <a:r>
              <a:rPr lang="en-US" dirty="0" smtClean="0"/>
              <a:t>boy </a:t>
            </a:r>
            <a:r>
              <a:rPr lang="en-US" dirty="0" smtClean="0"/>
              <a:t>discover </a:t>
            </a:r>
            <a:r>
              <a:rPr lang="en-US" dirty="0" smtClean="0"/>
              <a:t>that electricity could be sold in a market?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Yes / No / Maybe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Yes / No / Maybe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Next day / 36 years later </a:t>
            </a:r>
            <a:r>
              <a:rPr lang="en-US" dirty="0" smtClean="0"/>
              <a:t>/ </a:t>
            </a:r>
            <a:r>
              <a:rPr lang="en-US" dirty="0" smtClean="0"/>
              <a:t>Still waiting 60 years later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BEF6A4-8D74-4D6E-9813-61FE4277242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01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1840" y="764704"/>
            <a:ext cx="5554960" cy="652934"/>
          </a:xfrm>
        </p:spPr>
        <p:txBody>
          <a:bodyPr/>
          <a:lstStyle/>
          <a:p>
            <a:r>
              <a:rPr lang="en-US" dirty="0" smtClean="0"/>
              <a:t>Everything for more </a:t>
            </a:r>
            <a:r>
              <a:rPr lang="en-US" dirty="0" err="1" smtClean="0"/>
              <a:t>xy</a:t>
            </a:r>
            <a:r>
              <a:rPr lang="en-US" dirty="0" smtClean="0"/>
              <a:t>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Everything you would like to be told about my discovery of </a:t>
            </a:r>
            <a:r>
              <a:rPr lang="en-US" dirty="0" smtClean="0"/>
              <a:t>energy </a:t>
            </a:r>
            <a:r>
              <a:rPr lang="en-US" dirty="0" smtClean="0"/>
              <a:t>markets since April 1994 (Just ask)</a:t>
            </a:r>
          </a:p>
          <a:p>
            <a:r>
              <a:rPr lang="en-US" dirty="0" smtClean="0"/>
              <a:t>Everything you wouldn’t like to be told about it (Don’t ask – I will do by myself)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64FD00-7C41-42E8-B070-D83324B6882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6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61C4CC-4527-45A7-8A81-5B810B7FC0A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987824" y="836712"/>
            <a:ext cx="6059016" cy="652934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 smtClean="0"/>
              <a:t>Second market step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87624" y="2276872"/>
            <a:ext cx="64087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Snapshots from </a:t>
            </a:r>
            <a:r>
              <a:rPr lang="en-US" sz="3200" dirty="0" err="1"/>
              <a:t>Gjm</a:t>
            </a:r>
            <a:r>
              <a:rPr lang="en-US" sz="3200" dirty="0"/>
              <a:t> in </a:t>
            </a:r>
            <a:r>
              <a:rPr lang="en-US" sz="3200" dirty="0" smtClean="0"/>
              <a:t>2002-2006</a:t>
            </a:r>
          </a:p>
          <a:p>
            <a:r>
              <a:rPr lang="en-US" sz="3200" dirty="0"/>
              <a:t>So long ago… </a:t>
            </a:r>
            <a:r>
              <a:rPr lang="en-US" sz="3200" dirty="0" smtClean="0"/>
              <a:t>so </a:t>
            </a:r>
            <a:r>
              <a:rPr lang="en-US" sz="3200" dirty="0"/>
              <a:t>far so good? </a:t>
            </a:r>
          </a:p>
        </p:txBody>
      </p:sp>
    </p:spTree>
    <p:extLst>
      <p:ext uri="{BB962C8B-B14F-4D97-AF65-F5344CB8AC3E}">
        <p14:creationId xmlns:p14="http://schemas.microsoft.com/office/powerpoint/2010/main" val="292940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604000" y="6229350"/>
            <a:ext cx="1828800" cy="514350"/>
          </a:xfrm>
          <a:prstGeom prst="rect">
            <a:avLst/>
          </a:prstGeom>
        </p:spPr>
        <p:txBody>
          <a:bodyPr/>
          <a:lstStyle/>
          <a:p>
            <a:fld id="{01E482D3-E327-4A65-993B-AB51A24C89E0}" type="slidenum">
              <a:rPr lang="fr-FR" altLang="en-US"/>
              <a:pPr/>
              <a:t>7</a:t>
            </a:fld>
            <a:endParaRPr lang="fr-FR" altLang="en-US"/>
          </a:p>
        </p:txBody>
      </p:sp>
      <p:sp>
        <p:nvSpPr>
          <p:cNvPr id="10246" name="Rectangle 6" descr="Parchemin"/>
          <p:cNvSpPr>
            <a:spLocks noChangeArrowheads="1"/>
          </p:cNvSpPr>
          <p:nvPr/>
        </p:nvSpPr>
        <p:spPr bwMode="auto">
          <a:xfrm>
            <a:off x="609600" y="3124200"/>
            <a:ext cx="8001000" cy="20574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kumimoji="1" lang="fr-FR" altLang="en-US">
                <a:solidFill>
                  <a:schemeClr val="tx2"/>
                </a:solidFill>
                <a:latin typeface="Arial Black" pitchFamily="34" charset="0"/>
              </a:rPr>
              <a:t>Nordic Congestion’s Arrangement </a:t>
            </a:r>
            <a:br>
              <a:rPr kumimoji="1" lang="fr-FR" altLang="en-US">
                <a:solidFill>
                  <a:schemeClr val="tx2"/>
                </a:solidFill>
                <a:latin typeface="Arial Black" pitchFamily="34" charset="0"/>
              </a:rPr>
            </a:br>
            <a:r>
              <a:rPr kumimoji="1" lang="fr-FR" altLang="en-US">
                <a:solidFill>
                  <a:schemeClr val="tx2"/>
                </a:solidFill>
                <a:latin typeface="Arial Black" pitchFamily="34" charset="0"/>
              </a:rPr>
              <a:t>as a Model for EU El. Market: </a:t>
            </a:r>
          </a:p>
          <a:p>
            <a:r>
              <a:rPr kumimoji="1" lang="fr-FR" altLang="en-US">
                <a:solidFill>
                  <a:schemeClr val="tx2"/>
                </a:solidFill>
                <a:latin typeface="Arial Black" pitchFamily="34" charset="0"/>
              </a:rPr>
              <a:t/>
            </a:r>
            <a:br>
              <a:rPr kumimoji="1" lang="fr-FR" altLang="en-US">
                <a:solidFill>
                  <a:schemeClr val="tx2"/>
                </a:solidFill>
                <a:latin typeface="Arial Black" pitchFamily="34" charset="0"/>
              </a:rPr>
            </a:br>
            <a:r>
              <a:rPr kumimoji="1" lang="fr-FR" altLang="en-US">
                <a:solidFill>
                  <a:schemeClr val="tx2"/>
                </a:solidFill>
                <a:latin typeface="Arial Black" pitchFamily="34" charset="0"/>
              </a:rPr>
              <a:t>	</a:t>
            </a:r>
            <a:r>
              <a:rPr kumimoji="1" lang="fr-FR" altLang="en-US" i="1">
                <a:solidFill>
                  <a:srgbClr val="FF00FF"/>
                </a:solidFill>
                <a:latin typeface="Arial Black" pitchFamily="34" charset="0"/>
              </a:rPr>
              <a:t>More Liquidity for EU El. Market… or… </a:t>
            </a:r>
            <a:br>
              <a:rPr kumimoji="1" lang="fr-FR" altLang="en-US" i="1">
                <a:solidFill>
                  <a:srgbClr val="FF00FF"/>
                </a:solidFill>
                <a:latin typeface="Arial Black" pitchFamily="34" charset="0"/>
              </a:rPr>
            </a:br>
            <a:r>
              <a:rPr kumimoji="1" lang="fr-FR" altLang="en-US" i="1">
                <a:solidFill>
                  <a:srgbClr val="FF00FF"/>
                </a:solidFill>
                <a:latin typeface="Arial Black" pitchFamily="34" charset="0"/>
              </a:rPr>
              <a:t>	More Money for EU Transmission S.O.s?</a:t>
            </a:r>
            <a:endParaRPr kumimoji="1" lang="fr-FR" altLang="en-US">
              <a:solidFill>
                <a:srgbClr val="FF00FF"/>
              </a:solidFill>
              <a:latin typeface="Arial Black" pitchFamily="34" charset="0"/>
            </a:endParaRPr>
          </a:p>
        </p:txBody>
      </p:sp>
      <p:sp>
        <p:nvSpPr>
          <p:cNvPr id="10248" name="Rectangle 8" descr="Parchemin"/>
          <p:cNvSpPr>
            <a:spLocks noGrp="1" noChangeArrowheads="1"/>
          </p:cNvSpPr>
          <p:nvPr>
            <p:ph type="ctrTitle"/>
          </p:nvPr>
        </p:nvSpPr>
        <p:spPr>
          <a:xfrm>
            <a:off x="2133600" y="457200"/>
            <a:ext cx="5029200" cy="1219200"/>
          </a:xfrm>
          <a:blipFill dpi="0" rotWithShape="0">
            <a:blip r:embed="rId3"/>
            <a:srcRect/>
            <a:tile tx="0" ty="0" sx="100000" sy="100000" flip="none" algn="tl"/>
          </a:blipFill>
          <a:ln/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kumimoji="1" lang="fr-FR" altLang="en-US" sz="1400">
                <a:solidFill>
                  <a:schemeClr val="tx2"/>
                </a:solidFill>
              </a:rPr>
              <a:t/>
            </a:r>
            <a:br>
              <a:rPr kumimoji="1" lang="fr-FR" altLang="en-US" sz="1400">
                <a:solidFill>
                  <a:schemeClr val="tx2"/>
                </a:solidFill>
              </a:rPr>
            </a:br>
            <a:r>
              <a:rPr kumimoji="1" lang="fr-FR" altLang="en-US" sz="1400">
                <a:solidFill>
                  <a:schemeClr val="tx2"/>
                </a:solidFill>
              </a:rPr>
              <a:t/>
            </a:r>
            <a:br>
              <a:rPr kumimoji="1" lang="fr-FR" altLang="en-US" sz="1400">
                <a:solidFill>
                  <a:schemeClr val="tx2"/>
                </a:solidFill>
              </a:rPr>
            </a:br>
            <a:r>
              <a:rPr kumimoji="1" lang="fr-FR" altLang="en-US" sz="1600">
                <a:solidFill>
                  <a:schemeClr val="tx2"/>
                </a:solidFill>
              </a:rPr>
              <a:t/>
            </a:r>
            <a:br>
              <a:rPr kumimoji="1" lang="fr-FR" altLang="en-US" sz="1600">
                <a:solidFill>
                  <a:schemeClr val="tx2"/>
                </a:solidFill>
              </a:rPr>
            </a:br>
            <a:r>
              <a:rPr kumimoji="1" lang="fr-FR" altLang="en-US" sz="1400">
                <a:solidFill>
                  <a:schemeClr val="tx2"/>
                </a:solidFill>
              </a:rPr>
              <a:t/>
            </a:r>
            <a:br>
              <a:rPr kumimoji="1" lang="fr-FR" altLang="en-US" sz="1400">
                <a:solidFill>
                  <a:schemeClr val="tx2"/>
                </a:solidFill>
              </a:rPr>
            </a:br>
            <a:r>
              <a:rPr kumimoji="1" lang="fr-FR" altLang="en-US" sz="1400">
                <a:solidFill>
                  <a:schemeClr val="tx2"/>
                </a:solidFill>
              </a:rPr>
              <a:t>ESNIE @ MIT -  Cambridge (Mass.)</a:t>
            </a:r>
            <a:br>
              <a:rPr kumimoji="1" lang="fr-FR" altLang="en-US" sz="1400">
                <a:solidFill>
                  <a:schemeClr val="tx2"/>
                </a:solidFill>
              </a:rPr>
            </a:br>
            <a:r>
              <a:rPr kumimoji="1" lang="fr-FR" altLang="en-US" sz="1400">
                <a:solidFill>
                  <a:schemeClr val="tx2"/>
                </a:solidFill>
              </a:rPr>
              <a:t>September 29th 2002</a:t>
            </a:r>
            <a:br>
              <a:rPr kumimoji="1" lang="fr-FR" altLang="en-US" sz="1400">
                <a:solidFill>
                  <a:schemeClr val="tx2"/>
                </a:solidFill>
              </a:rPr>
            </a:br>
            <a:r>
              <a:rPr kumimoji="1" lang="fr-FR" altLang="en-US" sz="1400">
                <a:solidFill>
                  <a:schemeClr val="tx2"/>
                </a:solidFill>
              </a:rPr>
              <a:t/>
            </a:r>
            <a:br>
              <a:rPr kumimoji="1" lang="fr-FR" altLang="en-US" sz="1400">
                <a:solidFill>
                  <a:schemeClr val="tx2"/>
                </a:solidFill>
              </a:rPr>
            </a:br>
            <a:r>
              <a:rPr kumimoji="1" lang="fr-FR" altLang="en-US" sz="1400">
                <a:solidFill>
                  <a:schemeClr val="tx2"/>
                </a:solidFill>
              </a:rPr>
              <a:t>Jean-Michel Glachant &amp; Virginie Pignon</a:t>
            </a:r>
            <a:br>
              <a:rPr kumimoji="1" lang="fr-FR" altLang="en-US" sz="1400">
                <a:solidFill>
                  <a:schemeClr val="tx2"/>
                </a:solidFill>
              </a:rPr>
            </a:br>
            <a:r>
              <a:rPr kumimoji="1" lang="fr-FR" altLang="en-US" sz="1400">
                <a:solidFill>
                  <a:schemeClr val="tx2"/>
                </a:solidFill>
              </a:rPr>
              <a:t>Universities Paris XI &amp; Paris I</a:t>
            </a:r>
            <a:br>
              <a:rPr kumimoji="1" lang="fr-FR" altLang="en-US" sz="1400">
                <a:solidFill>
                  <a:schemeClr val="tx2"/>
                </a:solidFill>
              </a:rPr>
            </a:br>
            <a:endParaRPr kumimoji="1" lang="fr-FR" altLang="en-US" sz="14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46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6731000" y="6229350"/>
            <a:ext cx="1905000" cy="457200"/>
          </a:xfrm>
          <a:prstGeom prst="rect">
            <a:avLst/>
          </a:prstGeom>
        </p:spPr>
        <p:txBody>
          <a:bodyPr/>
          <a:lstStyle/>
          <a:p>
            <a:fld id="{4B18570D-507F-487E-850D-CFCCBCC4273A}" type="slidenum">
              <a:rPr lang="fr-FR" altLang="en-US"/>
              <a:pPr/>
              <a:t>8</a:t>
            </a:fld>
            <a:endParaRPr lang="fr-FR" altLang="en-US"/>
          </a:p>
        </p:txBody>
      </p:sp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367712" cy="877887"/>
          </a:xfrm>
        </p:spPr>
        <p:txBody>
          <a:bodyPr/>
          <a:lstStyle/>
          <a:p>
            <a:r>
              <a:rPr lang="fr-FR" altLang="en-US" sz="2800">
                <a:solidFill>
                  <a:srgbClr val="FF00FF"/>
                </a:solidFill>
              </a:rPr>
              <a:t>A Core Issue of El. Reforms:</a:t>
            </a:r>
            <a:br>
              <a:rPr lang="fr-FR" altLang="en-US" sz="2800">
                <a:solidFill>
                  <a:srgbClr val="FF00FF"/>
                </a:solidFill>
              </a:rPr>
            </a:br>
            <a:r>
              <a:rPr lang="fr-FR" altLang="en-US" sz="2000" i="1">
                <a:solidFill>
                  <a:srgbClr val="FF00FF"/>
                </a:solidFill>
              </a:rPr>
              <a:t>Coordinating Competitive Markets &amp; Network Constraints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00200"/>
            <a:ext cx="4318000" cy="48006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fr-FR" altLang="en-US" sz="700" i="1" u="sng">
              <a:solidFill>
                <a:srgbClr val="6699FF"/>
              </a:solidFill>
            </a:endParaRPr>
          </a:p>
          <a:p>
            <a:pPr>
              <a:lnSpc>
                <a:spcPct val="80000"/>
              </a:lnSpc>
            </a:pPr>
            <a:r>
              <a:rPr lang="fr-FR" altLang="en-US" sz="2400" i="1" u="sng">
                <a:solidFill>
                  <a:srgbClr val="0066FF"/>
                </a:solidFill>
              </a:rPr>
              <a:t>UK (1990-2001)</a:t>
            </a:r>
            <a:endParaRPr lang="fr-FR" altLang="en-US" sz="2400" i="1"/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fr-FR" altLang="en-US" sz="2400" i="1"/>
              <a:t>Single Wholesale El. Market sets a single Energy Price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fr-FR" altLang="en-US" sz="2400" i="1"/>
              <a:t>At Congestion Time: 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fr-FR" altLang="en-US" sz="2400" i="1"/>
              <a:t>	The Network Operator adds  to this a Congestion Uplift</a:t>
            </a:r>
            <a:endParaRPr lang="fr-FR" altLang="en-US" sz="2400"/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endParaRPr lang="fr-FR" altLang="en-US" sz="2400"/>
          </a:p>
          <a:p>
            <a:pPr>
              <a:lnSpc>
                <a:spcPct val="80000"/>
              </a:lnSpc>
            </a:pPr>
            <a:r>
              <a:rPr lang="fr-FR" altLang="en-US" sz="2400" i="1" u="sng">
                <a:solidFill>
                  <a:srgbClr val="00FF00"/>
                </a:solidFill>
              </a:rPr>
              <a:t>NORDIC  Countries (1996-)</a:t>
            </a:r>
            <a:endParaRPr lang="fr-FR" altLang="en-US" sz="2400" i="1"/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fr-FR" altLang="en-US" sz="2400" i="1"/>
              <a:t>At Congestion Time: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fr-FR" altLang="en-US" sz="2400" i="1"/>
              <a:t>	Splited Wholesale El. Markets setting separated Energy Prices who valuate the Congestion</a:t>
            </a:r>
            <a:endParaRPr lang="fr-FR" altLang="en-US" sz="2400"/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endParaRPr lang="fr-FR" altLang="en-US" sz="2400">
              <a:solidFill>
                <a:srgbClr val="99660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fr-FR" altLang="en-US" sz="1800"/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endParaRPr lang="fr-FR" altLang="en-US" sz="1800"/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endParaRPr lang="fr-FR" altLang="en-US" sz="700"/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endParaRPr lang="fr-FR" altLang="en-US" sz="400"/>
          </a:p>
          <a:p>
            <a:pPr>
              <a:lnSpc>
                <a:spcPct val="80000"/>
              </a:lnSpc>
            </a:pPr>
            <a:endParaRPr lang="fr-FR" altLang="en-US" sz="400"/>
          </a:p>
          <a:p>
            <a:pPr>
              <a:lnSpc>
                <a:spcPct val="80000"/>
              </a:lnSpc>
            </a:pPr>
            <a:endParaRPr lang="fr-FR" altLang="en-US" sz="400"/>
          </a:p>
          <a:p>
            <a:pPr>
              <a:lnSpc>
                <a:spcPct val="80000"/>
              </a:lnSpc>
            </a:pPr>
            <a:endParaRPr lang="fr-FR" altLang="en-US" sz="400"/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endParaRPr lang="fr-FR" altLang="en-US" sz="400"/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endParaRPr lang="fr-FR" altLang="en-US" sz="400"/>
          </a:p>
          <a:p>
            <a:pPr>
              <a:lnSpc>
                <a:spcPct val="80000"/>
              </a:lnSpc>
            </a:pPr>
            <a:endParaRPr lang="fr-FR" altLang="en-US" sz="400"/>
          </a:p>
          <a:p>
            <a:pPr>
              <a:lnSpc>
                <a:spcPct val="80000"/>
              </a:lnSpc>
            </a:pPr>
            <a:endParaRPr lang="fr-FR" altLang="en-US" sz="600"/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22800" y="1600200"/>
            <a:ext cx="4292600" cy="50292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66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endParaRPr lang="fr-FR" altLang="en-US" sz="700" i="1" u="sng">
              <a:solidFill>
                <a:srgbClr val="0066FF"/>
              </a:solidFill>
            </a:endParaRP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fr-FR" altLang="en-US" sz="2400" i="1">
                <a:solidFill>
                  <a:srgbClr val="0066FF"/>
                </a:solidFill>
              </a:rPr>
              <a:t>&gt;Pionnering European Model 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fr-FR" altLang="en-US" sz="2400" i="1">
                <a:solidFill>
                  <a:srgbClr val="0066FF"/>
                </a:solidFill>
              </a:rPr>
              <a:t>	for Internal Coordination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fr-FR" altLang="en-US" sz="2400" i="1">
                <a:solidFill>
                  <a:srgbClr val="0066FF"/>
                </a:solidFill>
              </a:rPr>
              <a:t>	in a ‘Single Country’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endParaRPr lang="fr-FR" altLang="en-US" sz="20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fr-FR" altLang="en-US" sz="20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fr-FR" altLang="en-US" sz="20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fr-FR" altLang="en-US" sz="20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fr-FR" altLang="en-US" sz="2400" i="1">
                <a:solidFill>
                  <a:srgbClr val="00FF00"/>
                </a:solidFill>
              </a:rPr>
              <a:t>&gt;Pionnering European Model 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fr-FR" altLang="en-US" sz="2400" i="1">
                <a:solidFill>
                  <a:srgbClr val="00FF00"/>
                </a:solidFill>
              </a:rPr>
              <a:t>for International Coordination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fr-FR" altLang="en-US" sz="2400" i="1">
                <a:solidFill>
                  <a:srgbClr val="00FF00"/>
                </a:solidFill>
              </a:rPr>
              <a:t>	between 2 to 4 Countries (Norway, Sweden,etc.)</a:t>
            </a:r>
            <a:endParaRPr lang="fr-FR" altLang="en-US" sz="2400" i="1">
              <a:solidFill>
                <a:srgbClr val="0066FF"/>
              </a:solidFill>
            </a:endParaRP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fr-FR" altLang="en-US" sz="2400" i="1">
                <a:solidFill>
                  <a:srgbClr val="FF00FF"/>
                </a:solidFill>
              </a:rPr>
              <a:t>&gt;Is that Nordic Model the Best solution for the whole EUROPEAN UNION?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endParaRPr lang="fr-FR" altLang="en-US" sz="2000" i="1">
              <a:solidFill>
                <a:srgbClr val="FF00FF"/>
              </a:solidFill>
            </a:endParaRP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endParaRPr lang="fr-FR" altLang="en-US" sz="2000" i="1" u="sng">
              <a:solidFill>
                <a:srgbClr val="00FF00"/>
              </a:solidFill>
            </a:endParaRP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endParaRPr lang="fr-FR" altLang="en-US" sz="2000"/>
          </a:p>
          <a:p>
            <a:pPr>
              <a:lnSpc>
                <a:spcPct val="80000"/>
              </a:lnSpc>
            </a:pPr>
            <a:endParaRPr lang="fr-FR" altLang="en-US" sz="500"/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endParaRPr lang="fr-FR" altLang="en-US" sz="500"/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fr-FR" altLang="en-US" sz="500"/>
              <a:t> 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endParaRPr lang="fr-FR" altLang="en-US" sz="500"/>
          </a:p>
        </p:txBody>
      </p:sp>
    </p:spTree>
    <p:extLst>
      <p:ext uri="{BB962C8B-B14F-4D97-AF65-F5344CB8AC3E}">
        <p14:creationId xmlns:p14="http://schemas.microsoft.com/office/powerpoint/2010/main" val="336487513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4" grpId="0"/>
      <p:bldP spid="115715" grpId="0" build="p"/>
      <p:bldP spid="11571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7864" y="836712"/>
            <a:ext cx="5338936" cy="580926"/>
          </a:xfrm>
        </p:spPr>
        <p:txBody>
          <a:bodyPr/>
          <a:lstStyle/>
          <a:p>
            <a:pPr algn="l"/>
            <a:r>
              <a:rPr lang="en-US" dirty="0" smtClean="0"/>
              <a:t>Second </a:t>
            </a:r>
            <a:r>
              <a:rPr lang="en-US" dirty="0" smtClean="0"/>
              <a:t>Poll: a market?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Is this </a:t>
            </a: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story </a:t>
            </a:r>
            <a:r>
              <a:rPr lang="en-US" dirty="0" smtClean="0"/>
              <a:t>more about market?</a:t>
            </a:r>
          </a:p>
          <a:p>
            <a:r>
              <a:rPr lang="en-US" dirty="0" smtClean="0"/>
              <a:t>Is this </a:t>
            </a: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story </a:t>
            </a:r>
            <a:r>
              <a:rPr lang="en-US" dirty="0" smtClean="0"/>
              <a:t>more about network?</a:t>
            </a:r>
          </a:p>
          <a:p>
            <a:r>
              <a:rPr lang="en-US" dirty="0" smtClean="0"/>
              <a:t>Is this </a:t>
            </a: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story </a:t>
            </a:r>
            <a:r>
              <a:rPr lang="en-US" dirty="0" smtClean="0"/>
              <a:t>more about regulation?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Yes / No / Maybe</a:t>
            </a:r>
          </a:p>
          <a:p>
            <a:endParaRPr lang="en-US" dirty="0"/>
          </a:p>
          <a:p>
            <a:r>
              <a:rPr lang="en-US" dirty="0" smtClean="0"/>
              <a:t>Yes / No / Maybe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Yes / No / Maybe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BEF6A4-8D74-4D6E-9813-61FE4277242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52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7845</TotalTime>
  <Words>1423</Words>
  <Application>Microsoft Office PowerPoint</Application>
  <PresentationFormat>On-screen Show (4:3)</PresentationFormat>
  <Paragraphs>223</Paragraphs>
  <Slides>22</Slides>
  <Notes>9</Notes>
  <HiddenSlides>0</HiddenSlides>
  <MMClips>7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Default Design</vt:lpstr>
      <vt:lpstr>Default Theme</vt:lpstr>
      <vt:lpstr>    EU Electricity (&amp; Gas) Markets   Jean-Michel Glachant Director Florence School of Regulation European University Institute (Florence, Italy) </vt:lpstr>
      <vt:lpstr>    2- Why EU? 3- Why Electricity? as Gas? 1- Why Markets?   Jean-Michel Glachant Director Florence School of Regulation European University Institute (Florence, Italy) </vt:lpstr>
      <vt:lpstr>First step with markets: a case study</vt:lpstr>
      <vt:lpstr>First Poll: a market</vt:lpstr>
      <vt:lpstr>Everything for more xy’</vt:lpstr>
      <vt:lpstr>PowerPoint Presentation</vt:lpstr>
      <vt:lpstr>    ESNIE @ MIT -  Cambridge (Mass.) September 29th 2002  Jean-Michel Glachant &amp; Virginie Pignon Universities Paris XI &amp; Paris I </vt:lpstr>
      <vt:lpstr>A Core Issue of El. Reforms: Coordinating Competitive Markets &amp; Network Constraints</vt:lpstr>
      <vt:lpstr>Second Poll: a market?</vt:lpstr>
      <vt:lpstr>EURELECTRIC  15th JUNE 2004  Jean-Michel Glachant  University Paris XI www.grjm.net </vt:lpstr>
      <vt:lpstr>Electricity Turkeys’ Governance  seen through Academic Eyes</vt:lpstr>
      <vt:lpstr>El. Turkey Recipe N°1: ‘au whisky’</vt:lpstr>
      <vt:lpstr>Third Poll: Governance</vt:lpstr>
      <vt:lpstr>PowerPoint Presentation</vt:lpstr>
      <vt:lpstr>20 priorities derived from SESSA  Research Programme</vt:lpstr>
      <vt:lpstr>20 priorities derived from SESSA  Research Programme</vt:lpstr>
      <vt:lpstr>Fourth Poll: EU market achievement</vt:lpstr>
      <vt:lpstr>Why a European market?</vt:lpstr>
      <vt:lpstr>5th &amp; Last Poll: Why EU markets?</vt:lpstr>
      <vt:lpstr>Why electricity as gas?</vt:lpstr>
      <vt:lpstr>  EU Energy Markets « à la carte »</vt:lpstr>
      <vt:lpstr>PowerPoint Presentation</vt:lpstr>
    </vt:vector>
  </TitlesOfParts>
  <Company>European University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sruester</dc:creator>
  <cp:lastModifiedBy>Glachant</cp:lastModifiedBy>
  <cp:revision>1980</cp:revision>
  <cp:lastPrinted>2014-02-07T09:16:28Z</cp:lastPrinted>
  <dcterms:created xsi:type="dcterms:W3CDTF">2010-10-01T13:44:18Z</dcterms:created>
  <dcterms:modified xsi:type="dcterms:W3CDTF">2017-03-02T14:42:46Z</dcterms:modified>
</cp:coreProperties>
</file>