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27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730" r:id="rId3"/>
    <p:sldMasterId id="2147483744" r:id="rId4"/>
    <p:sldMasterId id="2147483756" r:id="rId5"/>
    <p:sldMasterId id="2147483768" r:id="rId6"/>
    <p:sldMasterId id="2147483783" r:id="rId7"/>
  </p:sldMasterIdLst>
  <p:notesMasterIdLst>
    <p:notesMasterId r:id="rId44"/>
  </p:notesMasterIdLst>
  <p:handoutMasterIdLst>
    <p:handoutMasterId r:id="rId45"/>
  </p:handoutMasterIdLst>
  <p:sldIdLst>
    <p:sldId id="753" r:id="rId8"/>
    <p:sldId id="1202" r:id="rId9"/>
    <p:sldId id="1201" r:id="rId10"/>
    <p:sldId id="1174" r:id="rId11"/>
    <p:sldId id="1205" r:id="rId12"/>
    <p:sldId id="1191" r:id="rId13"/>
    <p:sldId id="1226" r:id="rId14"/>
    <p:sldId id="1227" r:id="rId15"/>
    <p:sldId id="1228" r:id="rId16"/>
    <p:sldId id="1197" r:id="rId17"/>
    <p:sldId id="1210" r:id="rId18"/>
    <p:sldId id="1194" r:id="rId19"/>
    <p:sldId id="1200" r:id="rId20"/>
    <p:sldId id="1178" r:id="rId21"/>
    <p:sldId id="1177" r:id="rId22"/>
    <p:sldId id="1179" r:id="rId23"/>
    <p:sldId id="1180" r:id="rId24"/>
    <p:sldId id="1181" r:id="rId25"/>
    <p:sldId id="1182" r:id="rId26"/>
    <p:sldId id="1183" r:id="rId27"/>
    <p:sldId id="1184" r:id="rId28"/>
    <p:sldId id="1185" r:id="rId29"/>
    <p:sldId id="1186" r:id="rId30"/>
    <p:sldId id="1195" r:id="rId31"/>
    <p:sldId id="1223" r:id="rId32"/>
    <p:sldId id="1224" r:id="rId33"/>
    <p:sldId id="1222" r:id="rId34"/>
    <p:sldId id="1204" r:id="rId35"/>
    <p:sldId id="1225" r:id="rId36"/>
    <p:sldId id="1196" r:id="rId37"/>
    <p:sldId id="1215" r:id="rId38"/>
    <p:sldId id="1216" r:id="rId39"/>
    <p:sldId id="1217" r:id="rId40"/>
    <p:sldId id="1218" r:id="rId41"/>
    <p:sldId id="1229" r:id="rId42"/>
    <p:sldId id="1193" r:id="rId43"/>
  </p:sldIdLst>
  <p:sldSz cx="9144000" cy="6858000" type="screen4x3"/>
  <p:notesSz cx="6797675" cy="9926638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xian" initials="x" lastIdx="3" clrIdx="0"/>
  <p:cmAuthor id="1" name="xian " initials="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scaleToFitPaper="1"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F69CB"/>
    <a:srgbClr val="E4E4E5"/>
    <a:srgbClr val="FF9900"/>
    <a:srgbClr val="BBE0E3"/>
    <a:srgbClr val="00B050"/>
    <a:srgbClr val="FF0000"/>
    <a:srgbClr val="CC0000"/>
    <a:srgbClr val="CC0066"/>
    <a:srgbClr val="72BFC5"/>
    <a:srgbClr val="A3A3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0" autoAdjust="0"/>
    <p:restoredTop sz="86409" autoAdjust="0"/>
  </p:normalViewPr>
  <p:slideViewPr>
    <p:cSldViewPr snapToGrid="0">
      <p:cViewPr varScale="1">
        <p:scale>
          <a:sx n="76" d="100"/>
          <a:sy n="76" d="100"/>
        </p:scale>
        <p:origin x="-883" y="-77"/>
      </p:cViewPr>
      <p:guideLst>
        <p:guide orient="horz" pos="2182"/>
        <p:guide pos="2880"/>
      </p:guideLst>
    </p:cSldViewPr>
  </p:slideViewPr>
  <p:outlineViewPr>
    <p:cViewPr>
      <p:scale>
        <a:sx n="33" d="100"/>
        <a:sy n="33" d="100"/>
      </p:scale>
      <p:origin x="0" y="-825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69848" cy="6984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viewProps" Target="viewProp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commentAuthors" Target="commentAuthor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C11BD-F06F-3743-9883-7BDD63FC84D4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7299CD-BF59-3E4C-8A61-2CFD35E00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46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1" y="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101" name="Rectangle 5"/>
          <p:cNvSpPr>
            <a:spLocks noGrp="1" noRot="1" noChangeAspect="1" noChangeArrowheads="1" noTextEdit="1"/>
          </p:cNvSpPr>
          <p:nvPr/>
        </p:nvSpPr>
        <p:spPr bwMode="auto">
          <a:xfrm>
            <a:off x="679451" y="4714876"/>
            <a:ext cx="54387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/>
          <a:p>
            <a:pPr defTabSz="0">
              <a:spcBef>
                <a:spcPct val="30000"/>
              </a:spcBef>
              <a:buFontTx/>
              <a:buNone/>
            </a:pPr>
            <a:r>
              <a:rPr lang="en-US" altLang="zh-CN" sz="1200"/>
              <a:t>Click to edit Master text styles</a:t>
            </a:r>
          </a:p>
          <a:p>
            <a:pPr defTabSz="0">
              <a:spcBef>
                <a:spcPct val="30000"/>
              </a:spcBef>
              <a:buFontTx/>
              <a:buNone/>
            </a:pPr>
            <a:r>
              <a:rPr lang="en-US" altLang="zh-CN" sz="1200"/>
              <a:t>Second level</a:t>
            </a:r>
          </a:p>
          <a:p>
            <a:pPr defTabSz="0">
              <a:spcBef>
                <a:spcPct val="30000"/>
              </a:spcBef>
              <a:buFontTx/>
              <a:buNone/>
            </a:pPr>
            <a:r>
              <a:rPr lang="en-US" altLang="zh-CN" sz="1200"/>
              <a:t>Third level</a:t>
            </a:r>
          </a:p>
          <a:p>
            <a:pPr defTabSz="0">
              <a:spcBef>
                <a:spcPct val="30000"/>
              </a:spcBef>
              <a:buFontTx/>
              <a:buNone/>
            </a:pPr>
            <a:r>
              <a:rPr lang="en-US" altLang="zh-CN" sz="1200"/>
              <a:t>Fourth level</a:t>
            </a:r>
          </a:p>
          <a:p>
            <a:pPr defTabSz="0">
              <a:spcBef>
                <a:spcPct val="30000"/>
              </a:spcBef>
              <a:buFontTx/>
              <a:buNone/>
            </a:pPr>
            <a:r>
              <a:rPr lang="en-US" altLang="zh-CN" sz="120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0148AB2E-D729-4143-83D6-C28CA0BFA03A}" type="slidenum">
              <a:rPr lang="en-US"/>
              <a:pPr/>
              <a:t>‹#›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372662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1" y="4714876"/>
            <a:ext cx="5438775" cy="4467225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8AB2E-D729-4143-83D6-C28CA0BFA03A}" type="slidenum">
              <a:rPr lang="en-US" smtClean="0"/>
              <a:pPr/>
              <a:t>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5177584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606" y="4777612"/>
            <a:ext cx="5438464" cy="39078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8AB2E-D729-4143-83D6-C28CA0BFA03A}" type="slidenum">
              <a:rPr lang="en-US" smtClean="0"/>
              <a:pPr/>
              <a:t>10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913790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606" y="4777612"/>
            <a:ext cx="5438464" cy="39078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8AB2E-D729-4143-83D6-C28CA0BFA03A}" type="slidenum">
              <a:rPr lang="en-US" smtClean="0"/>
              <a:pPr/>
              <a:t>11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5196973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606" y="4777612"/>
            <a:ext cx="5438464" cy="39078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8AB2E-D729-4143-83D6-C28CA0BFA03A}" type="slidenum">
              <a:rPr lang="en-US" smtClean="0"/>
              <a:pPr/>
              <a:t>12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333239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606" y="4777612"/>
            <a:ext cx="5438464" cy="39078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8AB2E-D729-4143-83D6-C28CA0BFA03A}" type="slidenum">
              <a:rPr lang="en-US" smtClean="0"/>
              <a:pPr/>
              <a:t>13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6094419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92710" y="4714957"/>
            <a:ext cx="5543323" cy="4465797"/>
          </a:xfrm>
          <a:prstGeom prst="rect">
            <a:avLst/>
          </a:prstGeom>
        </p:spPr>
        <p:txBody>
          <a:bodyPr/>
          <a:lstStyle/>
          <a:p>
            <a:endParaRPr lang="en-US" baseline="0" noProof="0" dirty="0" smtClean="0"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38D7EC-6D51-45DE-AC1F-88510BEA1C9D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5070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606" y="4777612"/>
            <a:ext cx="5438464" cy="39078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8AB2E-D729-4143-83D6-C28CA0BFA03A}" type="slidenum">
              <a:rPr lang="en-US" smtClean="0"/>
              <a:pPr/>
              <a:t>15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500288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92551" y="4714122"/>
            <a:ext cx="5543640" cy="4466511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8AB2E-D729-4143-83D6-C28CA0BFA03A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0920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92710" y="4714957"/>
            <a:ext cx="5543323" cy="4465797"/>
          </a:xfrm>
          <a:prstGeom prst="rect">
            <a:avLst/>
          </a:prstGeom>
        </p:spPr>
        <p:txBody>
          <a:bodyPr/>
          <a:lstStyle/>
          <a:p>
            <a:endParaRPr lang="en-US" baseline="0" noProof="0" dirty="0" smtClean="0"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38D7EC-6D51-45DE-AC1F-88510BEA1C9D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7778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92551" y="4714122"/>
            <a:ext cx="5543640" cy="4466511"/>
          </a:xfrm>
          <a:prstGeom prst="rect">
            <a:avLst/>
          </a:prstGeom>
        </p:spPr>
        <p:txBody>
          <a:bodyPr/>
          <a:lstStyle/>
          <a:p>
            <a:pPr marL="0" marR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noProof="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8AB2E-D729-4143-83D6-C28CA0BFA03A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5483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606" y="4777612"/>
            <a:ext cx="5438464" cy="39078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8AB2E-D729-4143-83D6-C28CA0BFA03A}" type="slidenum">
              <a:rPr lang="en-US" smtClean="0"/>
              <a:pPr/>
              <a:t>19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853396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606" y="4777612"/>
            <a:ext cx="5438464" cy="39078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8AB2E-D729-4143-83D6-C28CA0BFA03A}" type="slidenum">
              <a:rPr lang="en-US" smtClean="0"/>
              <a:pPr/>
              <a:t>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6426411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92710" y="4714957"/>
            <a:ext cx="5543323" cy="4465797"/>
          </a:xfrm>
          <a:prstGeom prst="rect">
            <a:avLst/>
          </a:prstGeom>
        </p:spPr>
        <p:txBody>
          <a:bodyPr/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38D7EC-6D51-45DE-AC1F-88510BEA1C9D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7944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92710" y="4714957"/>
            <a:ext cx="5543323" cy="4465797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38D7EC-6D51-45DE-AC1F-88510BEA1C9D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658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92710" y="4714957"/>
            <a:ext cx="5543323" cy="4465797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38D7EC-6D51-45DE-AC1F-88510BEA1C9D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8030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92710" y="4714957"/>
            <a:ext cx="5543323" cy="4465797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38D7EC-6D51-45DE-AC1F-88510BEA1C9D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458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606" y="4777612"/>
            <a:ext cx="5438464" cy="39078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8AB2E-D729-4143-83D6-C28CA0BFA03A}" type="slidenum">
              <a:rPr lang="en-US" smtClean="0"/>
              <a:pPr/>
              <a:t>24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9891181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en-US" smtClean="0"/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7124649-6B30-434F-A534-BD5533DD4818}" type="slidenum">
              <a:rPr lang="en-GB" altLang="en-US">
                <a:solidFill>
                  <a:srgbClr val="000000"/>
                </a:solidFill>
              </a:rPr>
              <a:pPr/>
              <a:t>25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4943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en-US" smtClean="0"/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7124649-6B30-434F-A534-BD5533DD4818}" type="slidenum">
              <a:rPr lang="en-GB" altLang="en-US">
                <a:solidFill>
                  <a:srgbClr val="000000"/>
                </a:solidFill>
              </a:rPr>
              <a:pPr/>
              <a:t>26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0233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606" y="4777612"/>
            <a:ext cx="5438464" cy="39078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8AB2E-D729-4143-83D6-C28CA0BFA03A}" type="slidenum">
              <a:rPr lang="en-US" smtClean="0"/>
              <a:pPr/>
              <a:t>27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1164224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606" y="4777612"/>
            <a:ext cx="5438464" cy="3907800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8AB2E-D729-4143-83D6-C28CA0BFA03A}" type="slidenum">
              <a:rPr lang="en-US" smtClean="0"/>
              <a:pPr/>
              <a:t>28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1626706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en-US" smtClean="0"/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7124649-6B30-434F-A534-BD5533DD4818}" type="slidenum">
              <a:rPr lang="en-GB" altLang="en-US">
                <a:solidFill>
                  <a:srgbClr val="000000"/>
                </a:solidFill>
              </a:rPr>
              <a:pPr/>
              <a:t>29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329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1" y="4776788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0148AB2E-D729-4143-83D6-C28CA0BFA03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05773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606" y="4777612"/>
            <a:ext cx="5438464" cy="39078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8AB2E-D729-4143-83D6-C28CA0BFA03A}" type="slidenum">
              <a:rPr lang="en-US" smtClean="0"/>
              <a:pPr/>
              <a:t>30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8512336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9023" y="4399847"/>
            <a:ext cx="5592184" cy="359987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E71C9B9D-3D61-4742-A6CA-CC402C14594F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31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66991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606" y="4777612"/>
            <a:ext cx="5438464" cy="39078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8AB2E-D729-4143-83D6-C28CA0BFA03A}" type="slidenum">
              <a:rPr lang="en-US" smtClean="0"/>
              <a:pPr/>
              <a:t>32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6956809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9023" y="4399847"/>
            <a:ext cx="5592184" cy="359987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E71C9B9D-3D61-4742-A6CA-CC402C14594F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33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78966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606" y="4777612"/>
            <a:ext cx="5438464" cy="39078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8AB2E-D729-4143-83D6-C28CA0BFA03A}" type="slidenum">
              <a:rPr lang="en-US" smtClean="0"/>
              <a:pPr/>
              <a:t>34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54634818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606" y="4777612"/>
            <a:ext cx="5438464" cy="39078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8AB2E-D729-4143-83D6-C28CA0BFA03A}" type="slidenum">
              <a:rPr lang="en-US" smtClean="0"/>
              <a:pPr/>
              <a:t>35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280803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606" y="4777612"/>
            <a:ext cx="5438464" cy="39078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8AB2E-D729-4143-83D6-C28CA0BFA03A}" type="slidenum">
              <a:rPr lang="en-US" smtClean="0"/>
              <a:pPr/>
              <a:t>36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40498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606" y="4777612"/>
            <a:ext cx="5438464" cy="39078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8AB2E-D729-4143-83D6-C28CA0BFA03A}" type="slidenum">
              <a:rPr lang="en-US" smtClean="0"/>
              <a:pPr/>
              <a:t>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606862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606" y="4777612"/>
            <a:ext cx="5438464" cy="39078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8AB2E-D729-4143-83D6-C28CA0BFA03A}" type="slidenum">
              <a:rPr lang="en-US" smtClean="0"/>
              <a:pPr/>
              <a:t>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573738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606" y="4777612"/>
            <a:ext cx="5438464" cy="39078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8AB2E-D729-4143-83D6-C28CA0BFA03A}" type="slidenum">
              <a:rPr lang="en-US" smtClean="0"/>
              <a:pPr/>
              <a:t>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77912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606" y="4777612"/>
            <a:ext cx="5438464" cy="39078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8AB2E-D729-4143-83D6-C28CA0BFA03A}" type="slidenum">
              <a:rPr lang="en-US" smtClean="0"/>
              <a:pPr/>
              <a:t>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363741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606" y="4777612"/>
            <a:ext cx="5438464" cy="39078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8AB2E-D729-4143-83D6-C28CA0BFA03A}" type="slidenum">
              <a:rPr lang="en-US" smtClean="0"/>
              <a:pPr/>
              <a:t>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196323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606" y="4777612"/>
            <a:ext cx="5438464" cy="39078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8AB2E-D729-4143-83D6-C28CA0BFA03A}" type="slidenum">
              <a:rPr lang="en-US" smtClean="0"/>
              <a:pPr/>
              <a:t>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799213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DB5E8D8-CC22-4863-8D01-CC681C438874}" type="slidenum">
              <a:rPr lang="en-US" altLang="en-US"/>
              <a:pPr/>
              <a:t>‹#›</a:t>
            </a:fld>
            <a:endParaRPr lang="en-US" sz="180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452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3B70DF-EC40-4779-97BB-C36D2E267D4A}" type="slidenum">
              <a:rPr lang="en-US" altLang="en-US"/>
              <a:pPr/>
              <a:t>‹#›</a:t>
            </a:fld>
            <a:endParaRPr lang="en-US" sz="180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904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249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249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8642081-AF34-4AEC-BE2D-559FB2122615}" type="slidenum">
              <a:rPr lang="en-US" altLang="en-US"/>
              <a:pPr/>
              <a:t>‹#›</a:t>
            </a:fld>
            <a:endParaRPr lang="en-US" sz="180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662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TitleBlue200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0894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0" y="4914000"/>
            <a:ext cx="8280000" cy="1008000"/>
          </a:xfrm>
        </p:spPr>
        <p:txBody>
          <a:bodyPr anchor="ctr" anchorCtr="0"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000" y="6102000"/>
            <a:ext cx="8280000" cy="540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 i="0" cap="all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2088000"/>
            <a:ext cx="9144000" cy="2682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910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1pPr marL="0" indent="0">
              <a:buFontTx/>
              <a:buNone/>
              <a:defRPr sz="2000"/>
            </a:lvl1pPr>
            <a:lvl2pPr marL="216000" indent="-216000">
              <a:buClr>
                <a:schemeClr val="accent1"/>
              </a:buClr>
              <a:buSzPct val="70000"/>
              <a:buFont typeface="Wingdings" panose="05000000000000000000" pitchFamily="2" charset="2"/>
              <a:buChar char=""/>
              <a:defRPr sz="1800"/>
            </a:lvl2pPr>
            <a:lvl3pPr>
              <a:defRPr sz="1600"/>
            </a:lvl3pPr>
            <a:lvl4pPr>
              <a:defRPr sz="1400" baseline="0"/>
            </a:lvl4pPr>
            <a:lvl5pPr>
              <a:defRPr sz="1200"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7025" y="333374"/>
            <a:ext cx="8489950" cy="899381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300" b="1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0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  <a:p>
            <a:pPr lvl="1"/>
            <a:r>
              <a:rPr lang="en-US" noProof="0" dirty="0" smtClean="0"/>
              <a:t>Sub-title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 bwMode="gray">
          <a:xfrm>
            <a:off x="323850" y="6524625"/>
            <a:ext cx="1079798" cy="333376"/>
          </a:xfrm>
          <a:prstGeom prst="rect">
            <a:avLst/>
          </a:prstGeom>
        </p:spPr>
        <p:txBody>
          <a:bodyPr/>
          <a:lstStyle/>
          <a:p>
            <a:pPr algn="l"/>
            <a:endParaRPr lang="en-US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 bwMode="gray">
          <a:xfrm>
            <a:off x="1439652" y="6524625"/>
            <a:ext cx="6804236" cy="333376"/>
          </a:xfrm>
          <a:prstGeom prst="rect">
            <a:avLst/>
          </a:prstGeom>
        </p:spPr>
        <p:txBody>
          <a:bodyPr/>
          <a:lstStyle/>
          <a:p>
            <a:pPr algn="l"/>
            <a:endParaRPr lang="en-US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28460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8313" y="620688"/>
            <a:ext cx="5770984" cy="288032"/>
          </a:xfrm>
        </p:spPr>
        <p:txBody>
          <a:bodyPr anchor="ctr">
            <a:noAutofit/>
          </a:bodyPr>
          <a:lstStyle>
            <a:lvl1pPr marL="0" indent="0" algn="l">
              <a:buNone/>
              <a:defRPr sz="1600" cap="small" baseline="0">
                <a:solidFill>
                  <a:srgbClr val="2F3A46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en-US" dirty="0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468313" y="3076"/>
            <a:ext cx="5770984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>
                <a:solidFill>
                  <a:srgbClr val="2F3A46"/>
                </a:solidFill>
                <a:latin typeface="+mj-lt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048512" y="5774480"/>
            <a:ext cx="1095488" cy="1083520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</a:schemeClr>
          </a:solidFill>
        </p:grpSpPr>
        <p:sp>
          <p:nvSpPr>
            <p:cNvPr id="11" name="Rectangle 10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6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80312" y="100097"/>
            <a:ext cx="1627773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88622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880" userDrawn="1">
          <p15:clr>
            <a:srgbClr val="FBAE40"/>
          </p15:clr>
        </p15:guide>
        <p15:guide id="2" pos="5465" userDrawn="1">
          <p15:clr>
            <a:srgbClr val="FBAE40"/>
          </p15:clr>
        </p15:guide>
        <p15:guide id="3" pos="295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105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579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18532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0238" y="1703388"/>
            <a:ext cx="3900487" cy="4649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703388"/>
            <a:ext cx="3902075" cy="4649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216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367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68D6F48-4E91-4743-B0EE-7049BFDD9CC9}" type="slidenum">
              <a:rPr lang="en-US" altLang="en-US"/>
              <a:pPr/>
              <a:t>‹#›</a:t>
            </a:fld>
            <a:endParaRPr lang="en-US" sz="180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6436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7077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008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67178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32042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9078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7853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785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2762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3DB5E8D8-CC22-4863-8D01-CC681C43887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宋体" pitchFamily="2" charset="-122"/>
                <a:sym typeface="Calibri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7964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A68D6F48-4E91-4743-B0EE-7049BFDD9CC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宋体" pitchFamily="2" charset="-122"/>
                <a:sym typeface="Calibri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287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45ABAFD0-1E2C-4720-9A6C-E054CCB627B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宋体" pitchFamily="2" charset="-122"/>
                <a:sym typeface="Calibri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9903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28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F1AA8481-4A7B-4654-B26C-D94466D78FB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宋体" pitchFamily="2" charset="-122"/>
                <a:sym typeface="Calibri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257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5ABAFD0-1E2C-4720-9A6C-E054CCB627BF}" type="slidenum">
              <a:rPr lang="en-US" altLang="en-US"/>
              <a:pPr/>
              <a:t>‹#›</a:t>
            </a:fld>
            <a:endParaRPr lang="en-US" sz="180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2831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753105BF-C162-4F79-B987-8B1158108F7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宋体" pitchFamily="2" charset="-122"/>
                <a:sym typeface="Calibri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091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C763BAB6-9181-4D91-B398-338D4D9F761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宋体" pitchFamily="2" charset="-122"/>
                <a:sym typeface="Calibri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8461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C990C779-5BBF-4077-8753-ECCD7C91D9E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宋体" pitchFamily="2" charset="-122"/>
                <a:sym typeface="Calibri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5043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13CA0052-6EAA-409D-A2FA-789D4B093AD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宋体" pitchFamily="2" charset="-122"/>
                <a:sym typeface="Calibri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0475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06210ED3-5CF9-460A-9813-94AD705CBEC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宋体" pitchFamily="2" charset="-122"/>
                <a:sym typeface="Calibri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8657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8F3B70DF-EC40-4779-97BB-C36D2E267D4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宋体" pitchFamily="2" charset="-122"/>
                <a:sym typeface="Calibri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2993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249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249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68642081-AF34-4AEC-BE2D-559FB212261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宋体" pitchFamily="2" charset="-122"/>
                <a:sym typeface="Calibri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5932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TitleBlue200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0894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0" y="4914000"/>
            <a:ext cx="8280000" cy="1008000"/>
          </a:xfrm>
        </p:spPr>
        <p:txBody>
          <a:bodyPr anchor="ctr" anchorCtr="0"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000" y="6102000"/>
            <a:ext cx="8280000" cy="540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 i="0" cap="all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2088000"/>
            <a:ext cx="9144000" cy="2682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8445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1pPr marL="0" indent="0">
              <a:buFontTx/>
              <a:buNone/>
              <a:defRPr sz="2000"/>
            </a:lvl1pPr>
            <a:lvl2pPr marL="216000" indent="-216000">
              <a:buClr>
                <a:schemeClr val="accent1"/>
              </a:buClr>
              <a:buSzPct val="70000"/>
              <a:buFont typeface="Wingdings" panose="05000000000000000000" pitchFamily="2" charset="2"/>
              <a:buChar char=""/>
              <a:defRPr sz="1800"/>
            </a:lvl2pPr>
            <a:lvl3pPr>
              <a:defRPr sz="1600"/>
            </a:lvl3pPr>
            <a:lvl4pPr>
              <a:defRPr sz="1400" baseline="0"/>
            </a:lvl4pPr>
            <a:lvl5pPr>
              <a:defRPr sz="1200"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7025" y="333374"/>
            <a:ext cx="8489950" cy="899381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300" b="1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0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  <a:p>
            <a:pPr lvl="1"/>
            <a:r>
              <a:rPr lang="en-US" noProof="0" dirty="0" smtClean="0"/>
              <a:t>Sub-title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 bwMode="gray">
          <a:xfrm>
            <a:off x="323850" y="6524625"/>
            <a:ext cx="1079798" cy="3333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 bwMode="gray">
          <a:xfrm>
            <a:off x="1439652" y="6524625"/>
            <a:ext cx="6804236" cy="3333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733122C9-A0B9-462F-8757-0847AD287B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宋体" pitchFamily="2" charset="-122"/>
                <a:sym typeface="Calibri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/>
              <a:ea typeface="宋体" pitchFamily="2" charset="-122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9495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6E7F1-5AD2-44A9-81F4-C29BE750DE95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9201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28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1AA8481-4A7B-4654-B26C-D94466D78FB3}" type="slidenum">
              <a:rPr lang="en-US" altLang="en-US"/>
              <a:pPr/>
              <a:t>‹#›</a:t>
            </a:fld>
            <a:endParaRPr lang="en-US" sz="180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1064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C8BA7B-BD0B-44FC-97AD-029EAA6C7945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2381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AE663D-F85D-4A7B-B8E0-B9700AD32DA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66140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34DE8-8B4F-41CE-B232-E88CE31CCAF6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17783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C08BEA-2655-4745-B684-0D7BC37C7E84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0908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87B633-0DCD-496A-979B-C0224C843BE9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5905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76489D-6C93-4043-9ABC-382E61366993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09191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3C70B9-6E25-4088-B91C-6E0F7AD7873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2430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B0781A-DED7-4B7B-8076-F09E17E6E021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5308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CD269-3C06-4E6C-BFEF-EC50B1395298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8592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2D4EE8-A0F5-42B4-9212-61012A543A2F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088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53105BF-C162-4F79-B987-8B1158108F7E}" type="slidenum">
              <a:rPr lang="en-US" altLang="en-US"/>
              <a:pPr/>
              <a:t>‹#›</a:t>
            </a:fld>
            <a:endParaRPr lang="en-US" sz="180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519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3494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9318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22809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0238" y="1703388"/>
            <a:ext cx="3900487" cy="4649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703388"/>
            <a:ext cx="3902075" cy="4649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9021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7679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9671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64231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5604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76944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498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63BAB6-9181-4D91-B398-338D4D9F7612}" type="slidenum">
              <a:rPr lang="en-US" altLang="en-US"/>
              <a:pPr/>
              <a:t>‹#›</a:t>
            </a:fld>
            <a:endParaRPr lang="en-US" sz="180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59714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7853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785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2927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3DB5E8D8-CC22-4863-8D01-CC681C43887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宋体" pitchFamily="2" charset="-122"/>
                <a:sym typeface="Calibri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8616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A68D6F48-4E91-4743-B0EE-7049BFDD9CC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宋体" pitchFamily="2" charset="-122"/>
                <a:sym typeface="Calibri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3837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45ABAFD0-1E2C-4720-9A6C-E054CCB627B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宋体" pitchFamily="2" charset="-122"/>
                <a:sym typeface="Calibri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8411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28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F1AA8481-4A7B-4654-B26C-D94466D78FB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宋体" pitchFamily="2" charset="-122"/>
                <a:sym typeface="Calibri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9382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753105BF-C162-4F79-B987-8B1158108F7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宋体" pitchFamily="2" charset="-122"/>
                <a:sym typeface="Calibri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56245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C763BAB6-9181-4D91-B398-338D4D9F761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宋体" pitchFamily="2" charset="-122"/>
                <a:sym typeface="Calibri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9182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C990C779-5BBF-4077-8753-ECCD7C91D9E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宋体" pitchFamily="2" charset="-122"/>
                <a:sym typeface="Calibri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21096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13CA0052-6EAA-409D-A2FA-789D4B093AD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宋体" pitchFamily="2" charset="-122"/>
                <a:sym typeface="Calibri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1777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06210ED3-5CF9-460A-9813-94AD705CBEC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宋体" pitchFamily="2" charset="-122"/>
                <a:sym typeface="Calibri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115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990C779-5BBF-4077-8753-ECCD7C91D9E4}" type="slidenum">
              <a:rPr lang="en-US" altLang="en-US"/>
              <a:pPr/>
              <a:t>‹#›</a:t>
            </a:fld>
            <a:endParaRPr lang="en-US" sz="180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96547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8F3B70DF-EC40-4779-97BB-C36D2E267D4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宋体" pitchFamily="2" charset="-122"/>
                <a:sym typeface="Calibri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1843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249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249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68642081-AF34-4AEC-BE2D-559FB212261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宋体" pitchFamily="2" charset="-122"/>
                <a:sym typeface="Calibri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03373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TitleBlue200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0894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0" y="4914000"/>
            <a:ext cx="8280000" cy="1008000"/>
          </a:xfrm>
        </p:spPr>
        <p:txBody>
          <a:bodyPr anchor="ctr" anchorCtr="0"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000" y="6102000"/>
            <a:ext cx="8280000" cy="540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 i="0" cap="all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2088000"/>
            <a:ext cx="9144000" cy="2682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87142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1pPr marL="0" indent="0">
              <a:buFontTx/>
              <a:buNone/>
              <a:defRPr sz="2000"/>
            </a:lvl1pPr>
            <a:lvl2pPr marL="216000" indent="-216000">
              <a:buClr>
                <a:schemeClr val="accent1"/>
              </a:buClr>
              <a:buSzPct val="70000"/>
              <a:buFont typeface="Wingdings" panose="05000000000000000000" pitchFamily="2" charset="2"/>
              <a:buChar char=""/>
              <a:defRPr sz="1800"/>
            </a:lvl2pPr>
            <a:lvl3pPr>
              <a:defRPr sz="1600"/>
            </a:lvl3pPr>
            <a:lvl4pPr>
              <a:defRPr sz="1400" baseline="0"/>
            </a:lvl4pPr>
            <a:lvl5pPr>
              <a:defRPr sz="1200"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7025" y="333374"/>
            <a:ext cx="8489950" cy="899381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300" b="1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0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  <a:p>
            <a:pPr lvl="1"/>
            <a:r>
              <a:rPr lang="en-US" noProof="0" dirty="0" smtClean="0"/>
              <a:t>Sub-title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 bwMode="gray">
          <a:xfrm>
            <a:off x="323850" y="6524625"/>
            <a:ext cx="1079798" cy="3333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 bwMode="gray">
          <a:xfrm>
            <a:off x="1439652" y="6524625"/>
            <a:ext cx="6804236" cy="3333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733122C9-A0B9-462F-8757-0847AD287B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宋体" pitchFamily="2" charset="-122"/>
                <a:sym typeface="Calibri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/>
              <a:ea typeface="宋体" pitchFamily="2" charset="-122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99921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8313" y="620688"/>
            <a:ext cx="5770984" cy="288032"/>
          </a:xfrm>
        </p:spPr>
        <p:txBody>
          <a:bodyPr anchor="ctr">
            <a:noAutofit/>
          </a:bodyPr>
          <a:lstStyle>
            <a:lvl1pPr marL="0" indent="0" algn="l">
              <a:buNone/>
              <a:defRPr sz="1600" cap="small" baseline="0">
                <a:solidFill>
                  <a:srgbClr val="2F3A46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en-US" dirty="0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468313" y="3076"/>
            <a:ext cx="5770984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>
                <a:solidFill>
                  <a:srgbClr val="2F3A46"/>
                </a:solidFill>
                <a:latin typeface="+mj-lt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048512" y="5774480"/>
            <a:ext cx="1095488" cy="1083520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</a:schemeClr>
          </a:solidFill>
        </p:grpSpPr>
        <p:sp>
          <p:nvSpPr>
            <p:cNvPr id="11" name="Rectangle 10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sansLight" panose="02000603020000020003"/>
                <a:ea typeface="+mn-ea"/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</a:endParaRPr>
            </a:p>
          </p:txBody>
        </p:sp>
      </p:grp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6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F68327C5-B821-4FE9-A59A-A60D9EB59A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宋体" pitchFamily="2" charset="-122"/>
                <a:sym typeface="Calibri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宋体" pitchFamily="2" charset="-122"/>
              <a:sym typeface="Calibri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80312" y="100097"/>
            <a:ext cx="1627773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06548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5465">
          <p15:clr>
            <a:srgbClr val="FBAE40"/>
          </p15:clr>
        </p15:guide>
        <p15:guide id="3" pos="295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3DB5E8D8-CC22-4863-8D01-CC681C43887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宋体" pitchFamily="2" charset="-122"/>
                <a:sym typeface="Calibri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82948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A68D6F48-4E91-4743-B0EE-7049BFDD9CC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宋体" pitchFamily="2" charset="-122"/>
                <a:sym typeface="Calibri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21162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45ABAFD0-1E2C-4720-9A6C-E054CCB627B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宋体" pitchFamily="2" charset="-122"/>
                <a:sym typeface="Calibri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7139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28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F1AA8481-4A7B-4654-B26C-D94466D78FB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宋体" pitchFamily="2" charset="-122"/>
                <a:sym typeface="Calibri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23121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753105BF-C162-4F79-B987-8B1158108F7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宋体" pitchFamily="2" charset="-122"/>
                <a:sym typeface="Calibri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350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3CA0052-6EAA-409D-A2FA-789D4B093AD4}" type="slidenum">
              <a:rPr lang="en-US" altLang="en-US"/>
              <a:pPr/>
              <a:t>‹#›</a:t>
            </a:fld>
            <a:endParaRPr lang="en-US" sz="180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00187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C763BAB6-9181-4D91-B398-338D4D9F761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宋体" pitchFamily="2" charset="-122"/>
                <a:sym typeface="Calibri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90885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C990C779-5BBF-4077-8753-ECCD7C91D9E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宋体" pitchFamily="2" charset="-122"/>
                <a:sym typeface="Calibri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59736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13CA0052-6EAA-409D-A2FA-789D4B093AD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宋体" pitchFamily="2" charset="-122"/>
                <a:sym typeface="Calibri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85186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06210ED3-5CF9-460A-9813-94AD705CBEC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宋体" pitchFamily="2" charset="-122"/>
                <a:sym typeface="Calibri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17083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8F3B70DF-EC40-4779-97BB-C36D2E267D4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宋体" pitchFamily="2" charset="-122"/>
                <a:sym typeface="Calibri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0991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249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249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68642081-AF34-4AEC-BE2D-559FB212261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宋体" pitchFamily="2" charset="-122"/>
                <a:sym typeface="Calibri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5071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TitleBlue200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0894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0" y="4914000"/>
            <a:ext cx="8280000" cy="1008000"/>
          </a:xfrm>
        </p:spPr>
        <p:txBody>
          <a:bodyPr anchor="ctr" anchorCtr="0"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000" y="6102000"/>
            <a:ext cx="8280000" cy="540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 i="0" cap="all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2088000"/>
            <a:ext cx="9144000" cy="2682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22584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1pPr marL="0" indent="0">
              <a:buFontTx/>
              <a:buNone/>
              <a:defRPr sz="2000"/>
            </a:lvl1pPr>
            <a:lvl2pPr marL="216000" indent="-216000">
              <a:buClr>
                <a:schemeClr val="accent1"/>
              </a:buClr>
              <a:buSzPct val="70000"/>
              <a:buFont typeface="Wingdings" panose="05000000000000000000" pitchFamily="2" charset="2"/>
              <a:buChar char=""/>
              <a:defRPr sz="1800"/>
            </a:lvl2pPr>
            <a:lvl3pPr>
              <a:defRPr sz="1600"/>
            </a:lvl3pPr>
            <a:lvl4pPr>
              <a:defRPr sz="1400" baseline="0"/>
            </a:lvl4pPr>
            <a:lvl5pPr>
              <a:defRPr sz="1200"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7025" y="333374"/>
            <a:ext cx="8489950" cy="899381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300" b="1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0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  <a:p>
            <a:pPr lvl="1"/>
            <a:r>
              <a:rPr lang="en-US" noProof="0" dirty="0" smtClean="0"/>
              <a:t>Sub-title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 bwMode="gray">
          <a:xfrm>
            <a:off x="323850" y="6524625"/>
            <a:ext cx="1079798" cy="3333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 bwMode="gray">
          <a:xfrm>
            <a:off x="1439652" y="6524625"/>
            <a:ext cx="6804236" cy="3333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733122C9-A0B9-462F-8757-0847AD287B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宋体" pitchFamily="2" charset="-122"/>
                <a:sym typeface="Calibri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/>
              <a:ea typeface="宋体" pitchFamily="2" charset="-122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20068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8313" y="620688"/>
            <a:ext cx="5770984" cy="288032"/>
          </a:xfrm>
        </p:spPr>
        <p:txBody>
          <a:bodyPr anchor="ctr">
            <a:noAutofit/>
          </a:bodyPr>
          <a:lstStyle>
            <a:lvl1pPr marL="0" indent="0" algn="l">
              <a:buNone/>
              <a:defRPr sz="1600" cap="small" baseline="0">
                <a:solidFill>
                  <a:srgbClr val="2F3A46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en-US" dirty="0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468313" y="3076"/>
            <a:ext cx="5770984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>
                <a:solidFill>
                  <a:srgbClr val="2F3A46"/>
                </a:solidFill>
                <a:latin typeface="+mj-lt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048512" y="5774480"/>
            <a:ext cx="1095488" cy="1083520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</a:schemeClr>
          </a:solidFill>
        </p:grpSpPr>
        <p:sp>
          <p:nvSpPr>
            <p:cNvPr id="11" name="Rectangle 10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sansLight" panose="02000603020000020003"/>
                <a:ea typeface="+mn-ea"/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</a:endParaRPr>
            </a:p>
          </p:txBody>
        </p:sp>
      </p:grp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6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F68327C5-B821-4FE9-A59A-A60D9EB59A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宋体" pitchFamily="2" charset="-122"/>
                <a:sym typeface="Calibri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宋体" pitchFamily="2" charset="-122"/>
              <a:sym typeface="Calibri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80312" y="100097"/>
            <a:ext cx="1627773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08137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5465">
          <p15:clr>
            <a:srgbClr val="FBAE40"/>
          </p15:clr>
        </p15:guide>
        <p15:guide id="3" pos="29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6210ED3-5CF9-460A-9813-94AD705CBEC3}" type="slidenum">
              <a:rPr lang="en-US" altLang="en-US"/>
              <a:pPr/>
              <a:t>‹#›</a:t>
            </a:fld>
            <a:endParaRPr lang="en-US" sz="180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93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5.emf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5.emf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5.emf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Calibri" pitchFamily="34" charset="0"/>
              </a:rPr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2875"/>
            <a:ext cx="822960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Calibri" pitchFamily="34" charset="0"/>
              </a:rPr>
              <a:t>Click to edit Master text styles</a:t>
            </a:r>
          </a:p>
          <a:p>
            <a:pPr lvl="1"/>
            <a:r>
              <a:rPr lang="en-US" altLang="zh-CN" smtClean="0">
                <a:sym typeface="Calibri" pitchFamily="34" charset="0"/>
              </a:rPr>
              <a:t>Second level</a:t>
            </a:r>
          </a:p>
          <a:p>
            <a:pPr lvl="2"/>
            <a:r>
              <a:rPr lang="en-US" altLang="zh-CN" smtClean="0">
                <a:sym typeface="Calibri" pitchFamily="34" charset="0"/>
              </a:rPr>
              <a:t>Third level</a:t>
            </a:r>
          </a:p>
          <a:p>
            <a:pPr lvl="3"/>
            <a:r>
              <a:rPr lang="en-US" altLang="zh-CN" smtClean="0">
                <a:sym typeface="Calibri" pitchFamily="34" charset="0"/>
              </a:rPr>
              <a:t>Fourth level</a:t>
            </a:r>
          </a:p>
          <a:p>
            <a:pPr lvl="4"/>
            <a:r>
              <a:rPr lang="en-US" altLang="zh-CN" smtClean="0">
                <a:sym typeface="Calibri" pitchFamily="34" charset="0"/>
              </a:rPr>
              <a:t>Fifth level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4625"/>
            <a:ext cx="21336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  <a:sym typeface="Calibri" pitchFamily="34" charset="0"/>
              </a:defRPr>
            </a:lvl1pPr>
          </a:lstStyle>
          <a:p>
            <a:fld id="{C6127776-C153-46AB-AB9B-270E6046BD1D}" type="slidenum">
              <a:rPr lang="en-US" altLang="en-US"/>
              <a:pPr/>
              <a:t>‹#›</a:t>
            </a:fld>
            <a:endParaRPr lang="en-US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029" name="Text Box 8"/>
          <p:cNvSpPr>
            <a:spLocks noChangeArrowheads="1"/>
          </p:cNvSpPr>
          <p:nvPr/>
        </p:nvSpPr>
        <p:spPr bwMode="auto">
          <a:xfrm>
            <a:off x="468313" y="6597650"/>
            <a:ext cx="1881187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/>
          <a:p>
            <a:pPr eaLnBrk="1" hangingPunct="1"/>
            <a:r>
              <a:rPr lang="en-US" sz="1000" b="1" dirty="0" err="1" smtClean="0">
                <a:solidFill>
                  <a:srgbClr val="FF6600"/>
                </a:solidFill>
                <a:latin typeface="Cambria" pitchFamily="18" charset="0"/>
                <a:sym typeface="Cambria" pitchFamily="18" charset="0"/>
              </a:rPr>
              <a:t>fsr.eui.eu</a:t>
            </a:r>
            <a:endParaRPr lang="en-US" sz="1000" dirty="0">
              <a:solidFill>
                <a:srgbClr val="FF6600"/>
              </a:solidFill>
              <a:latin typeface="Cambria" pitchFamily="18" charset="0"/>
              <a:sym typeface="Cambria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85" r:id="rId12"/>
    <p:sldLayoutId id="2147483686" r:id="rId13"/>
    <p:sldLayoutId id="2147483729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6600"/>
          </a:solidFill>
          <a:latin typeface="+mj-lt"/>
          <a:ea typeface="+mj-ea"/>
          <a:cs typeface="+mj-cs"/>
          <a:sym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6600"/>
          </a:solidFill>
          <a:latin typeface="Calibri" pitchFamily="34" charset="0"/>
          <a:cs typeface="Calibri" pitchFamily="34" charset="0"/>
          <a:sym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6600"/>
          </a:solidFill>
          <a:latin typeface="Calibri" pitchFamily="34" charset="0"/>
          <a:cs typeface="Calibri" pitchFamily="34" charset="0"/>
          <a:sym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6600"/>
          </a:solidFill>
          <a:latin typeface="Calibri" pitchFamily="34" charset="0"/>
          <a:cs typeface="Calibri" pitchFamily="34" charset="0"/>
          <a:sym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6600"/>
          </a:solidFill>
          <a:latin typeface="Calibri" pitchFamily="34" charset="0"/>
          <a:cs typeface="Calibri" pitchFamily="34" charset="0"/>
          <a:sym typeface="Calibr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6600"/>
          </a:solidFill>
          <a:latin typeface="Calibri" pitchFamily="34" charset="0"/>
          <a:cs typeface="Calibri" pitchFamily="34" charset="0"/>
          <a:sym typeface="Calibri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6600"/>
          </a:solidFill>
          <a:latin typeface="Calibri" pitchFamily="34" charset="0"/>
          <a:cs typeface="Calibri" pitchFamily="34" charset="0"/>
          <a:sym typeface="Calibri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6600"/>
          </a:solidFill>
          <a:latin typeface="Calibri" pitchFamily="34" charset="0"/>
          <a:cs typeface="Calibri" pitchFamily="34" charset="0"/>
          <a:sym typeface="Calibri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6600"/>
          </a:solidFill>
          <a:latin typeface="Calibri" pitchFamily="34" charset="0"/>
          <a:cs typeface="Calibri" pitchFamily="34" charset="0"/>
          <a:sym typeface="Calibri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  <a:sym typeface="Calibri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  <a:sym typeface="Calibri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  <a:sym typeface="Calibri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  <a:sym typeface="Calibri" pitchFamily="34" charset="0"/>
        </a:defRPr>
      </a:lvl5pPr>
      <a:lvl6pPr marL="25146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  <a:sym typeface="Calibri" pitchFamily="34" charset="0"/>
        </a:defRPr>
      </a:lvl6pPr>
      <a:lvl7pPr marL="29718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  <a:sym typeface="Calibri" pitchFamily="34" charset="0"/>
        </a:defRPr>
      </a:lvl7pPr>
      <a:lvl8pPr marL="34290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  <a:sym typeface="Calibri" pitchFamily="34" charset="0"/>
        </a:defRPr>
      </a:lvl8pPr>
      <a:lvl9pPr marL="38862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  <a:sym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0238" y="1703388"/>
            <a:ext cx="7954962" cy="464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MS PGothic" pitchFamily="34" charset="-128"/>
              </a:rPr>
              <a:t>Click to edit Master text styles</a:t>
            </a:r>
          </a:p>
          <a:p>
            <a:pPr lvl="1"/>
            <a:r>
              <a:rPr lang="en-US" altLang="zh-CN" smtClean="0">
                <a:sym typeface="MS PGothic" pitchFamily="34" charset="-128"/>
              </a:rPr>
              <a:t>Second level</a:t>
            </a:r>
          </a:p>
          <a:p>
            <a:pPr lvl="2"/>
            <a:r>
              <a:rPr lang="en-US" altLang="zh-CN" smtClean="0">
                <a:sym typeface="MS PGothic" pitchFamily="34" charset="-128"/>
              </a:rPr>
              <a:t>Third level</a:t>
            </a:r>
          </a:p>
          <a:p>
            <a:pPr lvl="3"/>
            <a:r>
              <a:rPr lang="en-US" altLang="zh-CN" smtClean="0">
                <a:sym typeface="MS PGothic" pitchFamily="34" charset="-128"/>
              </a:rPr>
              <a:t>Fourth level</a:t>
            </a:r>
          </a:p>
          <a:p>
            <a:pPr lvl="4"/>
            <a:r>
              <a:rPr lang="en-US" altLang="zh-CN" smtClean="0">
                <a:sym typeface="MS PGothic" pitchFamily="34" charset="-128"/>
              </a:rPr>
              <a:t>Fifth level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545758" y="6385582"/>
            <a:ext cx="1550565" cy="181699"/>
          </a:xfrm>
          <a:prstGeom prst="rect">
            <a:avLst/>
          </a:prstGeom>
          <a:solidFill>
            <a:srgbClr val="E4E4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marL="457200" indent="-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MS PGothic" pitchFamily="34" charset="-128"/>
        </a:defRPr>
      </a:lvl1pPr>
      <a:lvl2pPr marL="457200" indent="-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MS PGothic" pitchFamily="34" charset="-128"/>
        </a:defRPr>
      </a:lvl2pPr>
      <a:lvl3pPr marL="457200" indent="-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MS PGothic" pitchFamily="34" charset="-128"/>
        </a:defRPr>
      </a:lvl3pPr>
      <a:lvl4pPr marL="457200" indent="-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MS PGothic" pitchFamily="34" charset="-128"/>
        </a:defRPr>
      </a:lvl4pPr>
      <a:lvl5pPr marL="457200" indent="-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MS PGothic" pitchFamily="34" charset="-128"/>
        </a:defRPr>
      </a:lvl5pPr>
      <a:lvl6pPr marL="914400" indent="-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MS PGothic" pitchFamily="34" charset="-128"/>
        </a:defRPr>
      </a:lvl6pPr>
      <a:lvl7pPr marL="1371600" indent="-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MS PGothic" pitchFamily="34" charset="-128"/>
        </a:defRPr>
      </a:lvl7pPr>
      <a:lvl8pPr marL="1828800" indent="-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MS PGothic" pitchFamily="34" charset="-128"/>
        </a:defRPr>
      </a:lvl8pPr>
      <a:lvl9pPr marL="2286000" indent="-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MS PGothic" pitchFamily="3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MS PGothic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MS PGothic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MS PGothic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MS PGothic" pitchFamily="34" charset="-128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MS PGothic" pitchFamily="34" charset="-128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MS PGothic" pitchFamily="34" charset="-128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MS PGothic" pitchFamily="34" charset="-128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MS PGothic" pitchFamily="34" charset="-128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Calibri" pitchFamily="34" charset="0"/>
              </a:rPr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2875"/>
            <a:ext cx="822960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Calibri" pitchFamily="34" charset="0"/>
              </a:rPr>
              <a:t>Click to edit Master text styles</a:t>
            </a:r>
          </a:p>
          <a:p>
            <a:pPr lvl="1"/>
            <a:r>
              <a:rPr lang="en-US" altLang="zh-CN" smtClean="0">
                <a:sym typeface="Calibri" pitchFamily="34" charset="0"/>
              </a:rPr>
              <a:t>Second level</a:t>
            </a:r>
          </a:p>
          <a:p>
            <a:pPr lvl="2"/>
            <a:r>
              <a:rPr lang="en-US" altLang="zh-CN" smtClean="0">
                <a:sym typeface="Calibri" pitchFamily="34" charset="0"/>
              </a:rPr>
              <a:t>Third level</a:t>
            </a:r>
          </a:p>
          <a:p>
            <a:pPr lvl="3"/>
            <a:r>
              <a:rPr lang="en-US" altLang="zh-CN" smtClean="0">
                <a:sym typeface="Calibri" pitchFamily="34" charset="0"/>
              </a:rPr>
              <a:t>Fourth level</a:t>
            </a:r>
          </a:p>
          <a:p>
            <a:pPr lvl="4"/>
            <a:r>
              <a:rPr lang="en-US" altLang="zh-CN" smtClean="0">
                <a:sym typeface="Calibri" pitchFamily="34" charset="0"/>
              </a:rPr>
              <a:t>Fifth level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4625"/>
            <a:ext cx="21336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  <a:sym typeface="Calibri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C6127776-C153-46AB-AB9B-270E6046BD1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宋体" pitchFamily="2" charset="-122"/>
                <a:sym typeface="Calibri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sym typeface="Calibri" pitchFamily="34" charset="0"/>
            </a:endParaRPr>
          </a:p>
        </p:txBody>
      </p:sp>
      <p:sp>
        <p:nvSpPr>
          <p:cNvPr id="1029" name="Text Box 8"/>
          <p:cNvSpPr>
            <a:spLocks noChangeArrowheads="1"/>
          </p:cNvSpPr>
          <p:nvPr/>
        </p:nvSpPr>
        <p:spPr bwMode="auto">
          <a:xfrm>
            <a:off x="468313" y="6597650"/>
            <a:ext cx="1881187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mbria" pitchFamily="18" charset="0"/>
                <a:ea typeface="宋体" pitchFamily="2" charset="-122"/>
                <a:sym typeface="Cambria" pitchFamily="18" charset="0"/>
              </a:rPr>
              <a:t>fsr.eui.eu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mbria" pitchFamily="18" charset="0"/>
              <a:ea typeface="宋体" pitchFamily="2" charset="-122"/>
              <a:sym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98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6600"/>
          </a:solidFill>
          <a:latin typeface="+mj-lt"/>
          <a:ea typeface="+mj-ea"/>
          <a:cs typeface="+mj-cs"/>
          <a:sym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6600"/>
          </a:solidFill>
          <a:latin typeface="Calibri" pitchFamily="34" charset="0"/>
          <a:cs typeface="Calibri" pitchFamily="34" charset="0"/>
          <a:sym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6600"/>
          </a:solidFill>
          <a:latin typeface="Calibri" pitchFamily="34" charset="0"/>
          <a:cs typeface="Calibri" pitchFamily="34" charset="0"/>
          <a:sym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6600"/>
          </a:solidFill>
          <a:latin typeface="Calibri" pitchFamily="34" charset="0"/>
          <a:cs typeface="Calibri" pitchFamily="34" charset="0"/>
          <a:sym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6600"/>
          </a:solidFill>
          <a:latin typeface="Calibri" pitchFamily="34" charset="0"/>
          <a:cs typeface="Calibri" pitchFamily="34" charset="0"/>
          <a:sym typeface="Calibr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6600"/>
          </a:solidFill>
          <a:latin typeface="Calibri" pitchFamily="34" charset="0"/>
          <a:cs typeface="Calibri" pitchFamily="34" charset="0"/>
          <a:sym typeface="Calibri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6600"/>
          </a:solidFill>
          <a:latin typeface="Calibri" pitchFamily="34" charset="0"/>
          <a:cs typeface="Calibri" pitchFamily="34" charset="0"/>
          <a:sym typeface="Calibri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6600"/>
          </a:solidFill>
          <a:latin typeface="Calibri" pitchFamily="34" charset="0"/>
          <a:cs typeface="Calibri" pitchFamily="34" charset="0"/>
          <a:sym typeface="Calibri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6600"/>
          </a:solidFill>
          <a:latin typeface="Calibri" pitchFamily="34" charset="0"/>
          <a:cs typeface="Calibri" pitchFamily="34" charset="0"/>
          <a:sym typeface="Calibri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  <a:sym typeface="Calibri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  <a:sym typeface="Calibri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  <a:sym typeface="Calibri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  <a:sym typeface="Calibri" pitchFamily="34" charset="0"/>
        </a:defRPr>
      </a:lvl5pPr>
      <a:lvl6pPr marL="25146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  <a:sym typeface="Calibri" pitchFamily="34" charset="0"/>
        </a:defRPr>
      </a:lvl6pPr>
      <a:lvl7pPr marL="29718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  <a:sym typeface="Calibri" pitchFamily="34" charset="0"/>
        </a:defRPr>
      </a:lvl7pPr>
      <a:lvl8pPr marL="34290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  <a:sym typeface="Calibri" pitchFamily="34" charset="0"/>
        </a:defRPr>
      </a:lvl8pPr>
      <a:lvl9pPr marL="38862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  <a:sym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30238" y="1703388"/>
            <a:ext cx="7954962" cy="464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54697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0238" y="1703388"/>
            <a:ext cx="7954962" cy="464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MS PGothic" pitchFamily="34" charset="-128"/>
              </a:rPr>
              <a:t>Click to edit Master text styles</a:t>
            </a:r>
          </a:p>
          <a:p>
            <a:pPr lvl="1"/>
            <a:r>
              <a:rPr lang="en-US" altLang="zh-CN" smtClean="0">
                <a:sym typeface="MS PGothic" pitchFamily="34" charset="-128"/>
              </a:rPr>
              <a:t>Second level</a:t>
            </a:r>
          </a:p>
          <a:p>
            <a:pPr lvl="2"/>
            <a:r>
              <a:rPr lang="en-US" altLang="zh-CN" smtClean="0">
                <a:sym typeface="MS PGothic" pitchFamily="34" charset="-128"/>
              </a:rPr>
              <a:t>Third level</a:t>
            </a:r>
          </a:p>
          <a:p>
            <a:pPr lvl="3"/>
            <a:r>
              <a:rPr lang="en-US" altLang="zh-CN" smtClean="0">
                <a:sym typeface="MS PGothic" pitchFamily="34" charset="-128"/>
              </a:rPr>
              <a:t>Fourth level</a:t>
            </a:r>
          </a:p>
          <a:p>
            <a:pPr lvl="4"/>
            <a:r>
              <a:rPr lang="en-US" altLang="zh-CN" smtClean="0">
                <a:sym typeface="MS PGothic" pitchFamily="34" charset="-128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545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marL="457200" indent="-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MS PGothic" pitchFamily="34" charset="-128"/>
        </a:defRPr>
      </a:lvl1pPr>
      <a:lvl2pPr marL="457200" indent="-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MS PGothic" pitchFamily="34" charset="-128"/>
        </a:defRPr>
      </a:lvl2pPr>
      <a:lvl3pPr marL="457200" indent="-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MS PGothic" pitchFamily="34" charset="-128"/>
        </a:defRPr>
      </a:lvl3pPr>
      <a:lvl4pPr marL="457200" indent="-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MS PGothic" pitchFamily="34" charset="-128"/>
        </a:defRPr>
      </a:lvl4pPr>
      <a:lvl5pPr marL="457200" indent="-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MS PGothic" pitchFamily="34" charset="-128"/>
        </a:defRPr>
      </a:lvl5pPr>
      <a:lvl6pPr marL="914400" indent="-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MS PGothic" pitchFamily="34" charset="-128"/>
        </a:defRPr>
      </a:lvl6pPr>
      <a:lvl7pPr marL="1371600" indent="-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MS PGothic" pitchFamily="34" charset="-128"/>
        </a:defRPr>
      </a:lvl7pPr>
      <a:lvl8pPr marL="1828800" indent="-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MS PGothic" pitchFamily="34" charset="-128"/>
        </a:defRPr>
      </a:lvl8pPr>
      <a:lvl9pPr marL="2286000" indent="-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MS PGothic" pitchFamily="3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MS PGothic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MS PGothic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MS PGothic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MS PGothic" pitchFamily="34" charset="-128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MS PGothic" pitchFamily="34" charset="-128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MS PGothic" pitchFamily="34" charset="-128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MS PGothic" pitchFamily="34" charset="-128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MS PGothic" pitchFamily="34" charset="-128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Calibri" pitchFamily="34" charset="0"/>
              </a:rPr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2875"/>
            <a:ext cx="822960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Calibri" pitchFamily="34" charset="0"/>
              </a:rPr>
              <a:t>Click to edit Master text styles</a:t>
            </a:r>
          </a:p>
          <a:p>
            <a:pPr lvl="1"/>
            <a:r>
              <a:rPr lang="en-US" altLang="zh-CN" smtClean="0">
                <a:sym typeface="Calibri" pitchFamily="34" charset="0"/>
              </a:rPr>
              <a:t>Second level</a:t>
            </a:r>
          </a:p>
          <a:p>
            <a:pPr lvl="2"/>
            <a:r>
              <a:rPr lang="en-US" altLang="zh-CN" smtClean="0">
                <a:sym typeface="Calibri" pitchFamily="34" charset="0"/>
              </a:rPr>
              <a:t>Third level</a:t>
            </a:r>
          </a:p>
          <a:p>
            <a:pPr lvl="3"/>
            <a:r>
              <a:rPr lang="en-US" altLang="zh-CN" smtClean="0">
                <a:sym typeface="Calibri" pitchFamily="34" charset="0"/>
              </a:rPr>
              <a:t>Fourth level</a:t>
            </a:r>
          </a:p>
          <a:p>
            <a:pPr lvl="4"/>
            <a:r>
              <a:rPr lang="en-US" altLang="zh-CN" smtClean="0">
                <a:sym typeface="Calibri" pitchFamily="34" charset="0"/>
              </a:rPr>
              <a:t>Fifth level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4625"/>
            <a:ext cx="21336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  <a:sym typeface="Calibri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C6127776-C153-46AB-AB9B-270E6046BD1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宋体" pitchFamily="2" charset="-122"/>
                <a:sym typeface="Calibri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sym typeface="Calibri" pitchFamily="34" charset="0"/>
            </a:endParaRPr>
          </a:p>
        </p:txBody>
      </p:sp>
      <p:sp>
        <p:nvSpPr>
          <p:cNvPr id="1029" name="Text Box 8"/>
          <p:cNvSpPr>
            <a:spLocks noChangeArrowheads="1"/>
          </p:cNvSpPr>
          <p:nvPr/>
        </p:nvSpPr>
        <p:spPr bwMode="auto">
          <a:xfrm>
            <a:off x="468313" y="6597650"/>
            <a:ext cx="1881187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mbria" pitchFamily="18" charset="0"/>
                <a:ea typeface="宋体" pitchFamily="2" charset="-122"/>
                <a:sym typeface="Cambria" pitchFamily="18" charset="0"/>
              </a:rPr>
              <a:t>fsr.eui.eu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mbria" pitchFamily="18" charset="0"/>
              <a:ea typeface="宋体" pitchFamily="2" charset="-122"/>
              <a:sym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14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6600"/>
          </a:solidFill>
          <a:latin typeface="+mj-lt"/>
          <a:ea typeface="+mj-ea"/>
          <a:cs typeface="+mj-cs"/>
          <a:sym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6600"/>
          </a:solidFill>
          <a:latin typeface="Calibri" pitchFamily="34" charset="0"/>
          <a:cs typeface="Calibri" pitchFamily="34" charset="0"/>
          <a:sym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6600"/>
          </a:solidFill>
          <a:latin typeface="Calibri" pitchFamily="34" charset="0"/>
          <a:cs typeface="Calibri" pitchFamily="34" charset="0"/>
          <a:sym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6600"/>
          </a:solidFill>
          <a:latin typeface="Calibri" pitchFamily="34" charset="0"/>
          <a:cs typeface="Calibri" pitchFamily="34" charset="0"/>
          <a:sym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6600"/>
          </a:solidFill>
          <a:latin typeface="Calibri" pitchFamily="34" charset="0"/>
          <a:cs typeface="Calibri" pitchFamily="34" charset="0"/>
          <a:sym typeface="Calibr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6600"/>
          </a:solidFill>
          <a:latin typeface="Calibri" pitchFamily="34" charset="0"/>
          <a:cs typeface="Calibri" pitchFamily="34" charset="0"/>
          <a:sym typeface="Calibri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6600"/>
          </a:solidFill>
          <a:latin typeface="Calibri" pitchFamily="34" charset="0"/>
          <a:cs typeface="Calibri" pitchFamily="34" charset="0"/>
          <a:sym typeface="Calibri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6600"/>
          </a:solidFill>
          <a:latin typeface="Calibri" pitchFamily="34" charset="0"/>
          <a:cs typeface="Calibri" pitchFamily="34" charset="0"/>
          <a:sym typeface="Calibri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6600"/>
          </a:solidFill>
          <a:latin typeface="Calibri" pitchFamily="34" charset="0"/>
          <a:cs typeface="Calibri" pitchFamily="34" charset="0"/>
          <a:sym typeface="Calibri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  <a:sym typeface="Calibri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  <a:sym typeface="Calibri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  <a:sym typeface="Calibri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  <a:sym typeface="Calibri" pitchFamily="34" charset="0"/>
        </a:defRPr>
      </a:lvl5pPr>
      <a:lvl6pPr marL="25146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  <a:sym typeface="Calibri" pitchFamily="34" charset="0"/>
        </a:defRPr>
      </a:lvl6pPr>
      <a:lvl7pPr marL="29718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  <a:sym typeface="Calibri" pitchFamily="34" charset="0"/>
        </a:defRPr>
      </a:lvl7pPr>
      <a:lvl8pPr marL="34290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  <a:sym typeface="Calibri" pitchFamily="34" charset="0"/>
        </a:defRPr>
      </a:lvl8pPr>
      <a:lvl9pPr marL="38862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  <a:sym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Calibri" pitchFamily="34" charset="0"/>
              </a:rPr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2875"/>
            <a:ext cx="822960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Calibri" pitchFamily="34" charset="0"/>
              </a:rPr>
              <a:t>Click to edit Master text styles</a:t>
            </a:r>
          </a:p>
          <a:p>
            <a:pPr lvl="1"/>
            <a:r>
              <a:rPr lang="en-US" altLang="zh-CN" smtClean="0">
                <a:sym typeface="Calibri" pitchFamily="34" charset="0"/>
              </a:rPr>
              <a:t>Second level</a:t>
            </a:r>
          </a:p>
          <a:p>
            <a:pPr lvl="2"/>
            <a:r>
              <a:rPr lang="en-US" altLang="zh-CN" smtClean="0">
                <a:sym typeface="Calibri" pitchFamily="34" charset="0"/>
              </a:rPr>
              <a:t>Third level</a:t>
            </a:r>
          </a:p>
          <a:p>
            <a:pPr lvl="3"/>
            <a:r>
              <a:rPr lang="en-US" altLang="zh-CN" smtClean="0">
                <a:sym typeface="Calibri" pitchFamily="34" charset="0"/>
              </a:rPr>
              <a:t>Fourth level</a:t>
            </a:r>
          </a:p>
          <a:p>
            <a:pPr lvl="4"/>
            <a:r>
              <a:rPr lang="en-US" altLang="zh-CN" smtClean="0">
                <a:sym typeface="Calibri" pitchFamily="34" charset="0"/>
              </a:rPr>
              <a:t>Fifth level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4625"/>
            <a:ext cx="21336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  <a:sym typeface="Calibri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C6127776-C153-46AB-AB9B-270E6046BD1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宋体" pitchFamily="2" charset="-122"/>
                <a:sym typeface="Calibri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sym typeface="Calibri" pitchFamily="34" charset="0"/>
            </a:endParaRPr>
          </a:p>
        </p:txBody>
      </p:sp>
      <p:sp>
        <p:nvSpPr>
          <p:cNvPr id="1029" name="Text Box 8"/>
          <p:cNvSpPr>
            <a:spLocks noChangeArrowheads="1"/>
          </p:cNvSpPr>
          <p:nvPr/>
        </p:nvSpPr>
        <p:spPr bwMode="auto">
          <a:xfrm>
            <a:off x="468313" y="6597650"/>
            <a:ext cx="1881187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mbria" pitchFamily="18" charset="0"/>
                <a:ea typeface="宋体" pitchFamily="2" charset="-122"/>
                <a:sym typeface="Cambria" pitchFamily="18" charset="0"/>
              </a:rPr>
              <a:t>fsr.eui.eu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mbria" pitchFamily="18" charset="0"/>
              <a:ea typeface="宋体" pitchFamily="2" charset="-122"/>
              <a:sym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66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6600"/>
          </a:solidFill>
          <a:latin typeface="+mj-lt"/>
          <a:ea typeface="+mj-ea"/>
          <a:cs typeface="+mj-cs"/>
          <a:sym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6600"/>
          </a:solidFill>
          <a:latin typeface="Calibri" pitchFamily="34" charset="0"/>
          <a:cs typeface="Calibri" pitchFamily="34" charset="0"/>
          <a:sym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6600"/>
          </a:solidFill>
          <a:latin typeface="Calibri" pitchFamily="34" charset="0"/>
          <a:cs typeface="Calibri" pitchFamily="34" charset="0"/>
          <a:sym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6600"/>
          </a:solidFill>
          <a:latin typeface="Calibri" pitchFamily="34" charset="0"/>
          <a:cs typeface="Calibri" pitchFamily="34" charset="0"/>
          <a:sym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6600"/>
          </a:solidFill>
          <a:latin typeface="Calibri" pitchFamily="34" charset="0"/>
          <a:cs typeface="Calibri" pitchFamily="34" charset="0"/>
          <a:sym typeface="Calibr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6600"/>
          </a:solidFill>
          <a:latin typeface="Calibri" pitchFamily="34" charset="0"/>
          <a:cs typeface="Calibri" pitchFamily="34" charset="0"/>
          <a:sym typeface="Calibri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6600"/>
          </a:solidFill>
          <a:latin typeface="Calibri" pitchFamily="34" charset="0"/>
          <a:cs typeface="Calibri" pitchFamily="34" charset="0"/>
          <a:sym typeface="Calibri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6600"/>
          </a:solidFill>
          <a:latin typeface="Calibri" pitchFamily="34" charset="0"/>
          <a:cs typeface="Calibri" pitchFamily="34" charset="0"/>
          <a:sym typeface="Calibri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6600"/>
          </a:solidFill>
          <a:latin typeface="Calibri" pitchFamily="34" charset="0"/>
          <a:cs typeface="Calibri" pitchFamily="34" charset="0"/>
          <a:sym typeface="Calibri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  <a:sym typeface="Calibri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  <a:sym typeface="Calibri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  <a:sym typeface="Calibri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  <a:sym typeface="Calibri" pitchFamily="34" charset="0"/>
        </a:defRPr>
      </a:lvl5pPr>
      <a:lvl6pPr marL="25146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  <a:sym typeface="Calibri" pitchFamily="34" charset="0"/>
        </a:defRPr>
      </a:lvl6pPr>
      <a:lvl7pPr marL="29718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  <a:sym typeface="Calibri" pitchFamily="34" charset="0"/>
        </a:defRPr>
      </a:lvl7pPr>
      <a:lvl8pPr marL="34290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  <a:sym typeface="Calibri" pitchFamily="34" charset="0"/>
        </a:defRPr>
      </a:lvl8pPr>
      <a:lvl9pPr marL="38862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  <a:sym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7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7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7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7.xml"/><Relationship Id="rId1" Type="http://schemas.openxmlformats.org/officeDocument/2006/relationships/themeOverride" Target="../theme/themeOverride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7.xml"/><Relationship Id="rId1" Type="http://schemas.openxmlformats.org/officeDocument/2006/relationships/themeOverride" Target="../theme/themeOverride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52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23549" y="2041451"/>
            <a:ext cx="8137525" cy="1326861"/>
          </a:xfrm>
          <a:prstGeom prst="rect">
            <a:avLst/>
          </a:prstGeom>
          <a:solidFill>
            <a:schemeClr val="bg1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indent="0" algn="l" eaLnBrk="1" hangingPunct="1"/>
            <a:r>
              <a:rPr lang="en-US" sz="4000" b="1" dirty="0" smtClean="0">
                <a:sym typeface="Calibri" pitchFamily="34" charset="0"/>
              </a:rPr>
              <a:t>Clean Energy for all Europeans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3" name="Title 1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935405" y="4833531"/>
            <a:ext cx="6725670" cy="1239466"/>
          </a:xfrm>
          <a:prstGeom prst="rect">
            <a:avLst/>
          </a:prstGeom>
          <a:solidFill>
            <a:schemeClr val="bg1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indent="0" algn="l" eaLnBrk="1" hangingPunct="1"/>
            <a:r>
              <a:rPr lang="en-US" sz="2400" dirty="0" smtClean="0">
                <a:sym typeface="Calibri" pitchFamily="34" charset="0"/>
              </a:rPr>
              <a:t>Prof Jean-Michel Glachant &amp; Prof Leonardo Meeus</a:t>
            </a:r>
            <a:br>
              <a:rPr lang="en-US" sz="2400" dirty="0" smtClean="0">
                <a:sym typeface="Calibri" pitchFamily="34" charset="0"/>
              </a:rPr>
            </a:br>
            <a:r>
              <a:rPr lang="en-US" sz="2400" dirty="0" smtClean="0">
                <a:sym typeface="Calibri" pitchFamily="34" charset="0"/>
              </a:rPr>
              <a:t>Budapest, 21</a:t>
            </a:r>
            <a:r>
              <a:rPr lang="en-US" sz="2400" baseline="30000" dirty="0" smtClean="0">
                <a:sym typeface="Calibri" pitchFamily="34" charset="0"/>
              </a:rPr>
              <a:t>st</a:t>
            </a:r>
            <a:r>
              <a:rPr lang="en-US" sz="2400" dirty="0" smtClean="0">
                <a:sym typeface="Calibri" pitchFamily="34" charset="0"/>
              </a:rPr>
              <a:t> of February</a:t>
            </a:r>
            <a:endParaRPr lang="en-US" sz="1050" dirty="0">
              <a:solidFill>
                <a:srgbClr val="FF0000"/>
              </a:solidFill>
            </a:endParaRPr>
          </a:p>
        </p:txBody>
      </p:sp>
      <p:pic>
        <p:nvPicPr>
          <p:cNvPr id="2" name="Picture 1" descr="FSR_on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896" y="665766"/>
            <a:ext cx="1306872" cy="1306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Pick a statement that fits you best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 smtClean="0"/>
              <a:t>No to RSCs and no to ROCs </a:t>
            </a:r>
          </a:p>
          <a:p>
            <a:r>
              <a:rPr lang="en-GB" sz="3200" dirty="0" smtClean="0"/>
              <a:t>Yes to RSCs, no to ROCs</a:t>
            </a:r>
          </a:p>
          <a:p>
            <a:r>
              <a:rPr lang="en-GB" sz="3200" dirty="0" smtClean="0"/>
              <a:t>YES to RSCs, and maybe ROCs in next step</a:t>
            </a:r>
          </a:p>
          <a:p>
            <a:r>
              <a:rPr lang="en-GB" sz="3200" dirty="0" smtClean="0"/>
              <a:t>ROCs asap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3932" y="3968750"/>
            <a:ext cx="2852080" cy="224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860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505450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nl-NL" sz="2400" b="1" smtClean="0">
                <a:solidFill>
                  <a:srgbClr val="00B0F0"/>
                </a:solidFill>
              </a:rPr>
              <a:t>Fti Report approved by Entso-E (December 2016)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nl-NL" sz="2000" b="1" smtClean="0"/>
              <a:t>“</a:t>
            </a:r>
            <a:r>
              <a:rPr lang="en-US" altLang="nl-NL" sz="2000" b="1" i="1" smtClean="0"/>
              <a:t>Adoption of a gradual and modular process for the implementation of ERC</a:t>
            </a:r>
            <a:r>
              <a:rPr lang="en-US" altLang="nl-NL" sz="2000" b="1" smtClean="0"/>
              <a:t>”</a:t>
            </a:r>
            <a:endParaRPr lang="en-US" altLang="en-US" sz="200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000" smtClean="0"/>
              <a:t>(</a:t>
            </a:r>
            <a:r>
              <a:rPr lang="en-US" altLang="en-US" sz="2000" b="1" i="1" smtClean="0"/>
              <a:t>Page 73): </a:t>
            </a:r>
            <a:r>
              <a:rPr lang="en-US" altLang="en-US" sz="2000" b="1" smtClean="0">
                <a:solidFill>
                  <a:srgbClr val="FF0000"/>
                </a:solidFill>
              </a:rPr>
              <a:t>What is different from the Winter Package??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000" smtClean="0"/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000" smtClean="0"/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A011E6D-3A25-4542-A14C-3B3954A722BD}" type="slidenum">
              <a:rPr lang="en-GB" altLang="en-US">
                <a:solidFill>
                  <a:srgbClr val="898989"/>
                </a:solidFill>
              </a:rPr>
              <a:pPr/>
              <a:t>11</a:t>
            </a:fld>
            <a:endParaRPr lang="en-GB" altLang="en-US">
              <a:solidFill>
                <a:srgbClr val="898989"/>
              </a:solidFill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endParaRPr lang="en-GB" altLang="fr-FR" sz="32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423988"/>
            <a:ext cx="6913562" cy="509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49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000000"/>
                </a:solidFill>
              </a:rPr>
              <a:t>Regional </a:t>
            </a:r>
            <a:r>
              <a:rPr lang="en-US" sz="4400" dirty="0">
                <a:solidFill>
                  <a:srgbClr val="000000"/>
                </a:solidFill>
              </a:rPr>
              <a:t>B</a:t>
            </a:r>
            <a:r>
              <a:rPr lang="en-US" sz="4400" dirty="0" smtClean="0">
                <a:solidFill>
                  <a:srgbClr val="000000"/>
                </a:solidFill>
              </a:rPr>
              <a:t>alancing </a:t>
            </a:r>
            <a:r>
              <a:rPr lang="en-US" sz="4400" dirty="0">
                <a:solidFill>
                  <a:srgbClr val="000000"/>
                </a:solidFill>
              </a:rPr>
              <a:t>P</a:t>
            </a:r>
            <a:r>
              <a:rPr lang="en-US" sz="4400" dirty="0" smtClean="0">
                <a:solidFill>
                  <a:srgbClr val="000000"/>
                </a:solidFill>
              </a:rPr>
              <a:t>ilots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1FAE663D-F85D-4A7B-B8E0-B9700AD32DA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pPr marL="0" marR="0" lvl="0" indent="0" algn="l" defTabSz="4572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49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 of pilot projects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D6F48-4E91-4743-B0EE-7049BFDD9CC9}" type="slidenum">
              <a:rPr lang="en-US" altLang="en-US" smtClean="0"/>
              <a:pPr/>
              <a:t>13</a:t>
            </a:fld>
            <a:endParaRPr lang="en-US" sz="180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1412875"/>
            <a:ext cx="8223584" cy="434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25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 to « </a:t>
            </a:r>
            <a:r>
              <a:rPr lang="fr-FR" dirty="0" err="1" smtClean="0"/>
              <a:t>netting</a:t>
            </a:r>
            <a:r>
              <a:rPr lang="fr-FR" dirty="0" smtClean="0"/>
              <a:t> »</a:t>
            </a:r>
            <a:endParaRPr lang="fr-FR" sz="3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35F206-A600-4166-8F70-67DE4D521A08}" type="slidenum">
              <a:rPr lang="en-US" altLang="zh-CN" smtClean="0">
                <a:solidFill>
                  <a:srgbClr val="808080"/>
                </a:solidFill>
              </a:rPr>
              <a:pPr>
                <a:defRPr/>
              </a:pPr>
              <a:t>14</a:t>
            </a:fld>
            <a:endParaRPr lang="en-US" altLang="zh-CN">
              <a:solidFill>
                <a:srgbClr val="80808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33" y="2143095"/>
            <a:ext cx="8477267" cy="444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577145" y="1815326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err="1" smtClean="0">
                <a:solidFill>
                  <a:srgbClr val="000000"/>
                </a:solidFill>
                <a:latin typeface="Calibri"/>
              </a:rPr>
              <a:t>Austria</a:t>
            </a:r>
            <a:r>
              <a:rPr lang="fr-FR" sz="1600" b="1" dirty="0" smtClean="0">
                <a:solidFill>
                  <a:srgbClr val="000000"/>
                </a:solidFill>
                <a:latin typeface="Calibri"/>
              </a:rPr>
              <a:t> (APG)</a:t>
            </a:r>
            <a:endParaRPr lang="fr-FR" sz="1600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097425" y="181532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err="1" smtClean="0">
                <a:solidFill>
                  <a:srgbClr val="000000"/>
                </a:solidFill>
                <a:latin typeface="Calibri"/>
              </a:rPr>
              <a:t>Slovenia</a:t>
            </a:r>
            <a:r>
              <a:rPr lang="fr-FR" sz="1600" b="1" dirty="0" smtClean="0">
                <a:solidFill>
                  <a:srgbClr val="000000"/>
                </a:solidFill>
                <a:latin typeface="Calibri"/>
              </a:rPr>
              <a:t> (ELES)</a:t>
            </a:r>
            <a:endParaRPr lang="fr-FR" sz="1600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653898" y="6047283"/>
            <a:ext cx="1836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rgbClr val="000000"/>
                </a:solidFill>
                <a:latin typeface="Calibri"/>
              </a:rPr>
              <a:t>Source: ACER (2014)</a:t>
            </a:r>
            <a:endParaRPr lang="fr-FR" sz="1400" i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57200" y="1163271"/>
            <a:ext cx="810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solidFill>
                  <a:srgbClr val="000000"/>
                </a:solidFill>
                <a:latin typeface="Calibri"/>
              </a:rPr>
              <a:t>Imbalance</a:t>
            </a:r>
            <a:r>
              <a:rPr lang="fr-FR" sz="2800" b="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fr-FR" sz="2800" b="1" dirty="0" err="1" smtClean="0">
                <a:solidFill>
                  <a:srgbClr val="000000"/>
                </a:solidFill>
                <a:latin typeface="Calibri"/>
              </a:rPr>
              <a:t>netting</a:t>
            </a:r>
            <a:r>
              <a:rPr lang="fr-FR" sz="2800" b="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fr-FR" sz="2800" b="1" dirty="0" err="1" smtClean="0">
                <a:solidFill>
                  <a:srgbClr val="000000"/>
                </a:solidFill>
                <a:latin typeface="Calibri"/>
              </a:rPr>
              <a:t>cooperation</a:t>
            </a:r>
            <a:r>
              <a:rPr lang="fr-FR" sz="2800" b="1" dirty="0" smtClean="0">
                <a:solidFill>
                  <a:srgbClr val="000000"/>
                </a:solidFill>
                <a:latin typeface="Calibri"/>
              </a:rPr>
              <a:t> (INC)</a:t>
            </a:r>
            <a:endParaRPr lang="fr-FR" sz="2800" b="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689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 to </a:t>
            </a:r>
            <a:r>
              <a:rPr lang="fr-FR" dirty="0"/>
              <a:t>« </a:t>
            </a:r>
            <a:r>
              <a:rPr lang="fr-FR" dirty="0" smtClean="0"/>
              <a:t>joint </a:t>
            </a:r>
            <a:r>
              <a:rPr lang="fr-FR" dirty="0" err="1" smtClean="0"/>
              <a:t>procurement</a:t>
            </a:r>
            <a:r>
              <a:rPr lang="fr-FR" dirty="0"/>
              <a:t> »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D6F48-4E91-4743-B0EE-7049BFDD9CC9}" type="slidenum">
              <a:rPr lang="en-US" altLang="en-US" smtClean="0"/>
              <a:pPr/>
              <a:t>15</a:t>
            </a:fld>
            <a:endParaRPr lang="en-US" sz="180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8" r="19968" b="45925"/>
          <a:stretch/>
        </p:blipFill>
        <p:spPr bwMode="auto">
          <a:xfrm>
            <a:off x="7156376" y="206638"/>
            <a:ext cx="1716067" cy="1615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64" y="2087720"/>
            <a:ext cx="8104700" cy="2947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9"/>
          <p:cNvSpPr txBox="1"/>
          <p:nvPr/>
        </p:nvSpPr>
        <p:spPr>
          <a:xfrm>
            <a:off x="6688261" y="5146815"/>
            <a:ext cx="19349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rgbClr val="000000"/>
                </a:solidFill>
                <a:latin typeface="Calibri"/>
              </a:rPr>
              <a:t>Source: </a:t>
            </a:r>
            <a:r>
              <a:rPr lang="de-DE" sz="1400" i="1" dirty="0" smtClean="0">
                <a:solidFill>
                  <a:srgbClr val="000000"/>
                </a:solidFill>
                <a:latin typeface="Calibri"/>
              </a:rPr>
              <a:t> E-Bridge (2013)</a:t>
            </a:r>
            <a:endParaRPr lang="fr-FR" sz="1400" i="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81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Benefits of balancing market integration    </a:t>
            </a:r>
            <a:br>
              <a:rPr lang="en-GB" dirty="0" smtClean="0"/>
            </a:br>
            <a:r>
              <a:rPr lang="en-GB" dirty="0" smtClean="0"/>
              <a:t>are biggest for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 smtClean="0"/>
              <a:t>Netting</a:t>
            </a:r>
          </a:p>
          <a:p>
            <a:r>
              <a:rPr lang="en-GB" sz="3200" dirty="0" smtClean="0"/>
              <a:t>Joint procurement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3932" y="3968750"/>
            <a:ext cx="2852080" cy="224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747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Benefits</a:t>
            </a:r>
            <a:r>
              <a:rPr lang="fr-FR" dirty="0" smtClean="0"/>
              <a:t> of </a:t>
            </a:r>
            <a:r>
              <a:rPr lang="fr-FR" dirty="0" err="1" smtClean="0"/>
              <a:t>netting</a:t>
            </a:r>
            <a:r>
              <a:rPr lang="fr-FR" dirty="0" smtClean="0"/>
              <a:t>, </a:t>
            </a:r>
            <a:r>
              <a:rPr lang="fr-FR" dirty="0" err="1" smtClean="0"/>
              <a:t>e.g</a:t>
            </a:r>
            <a:r>
              <a:rPr lang="fr-FR" dirty="0" smtClean="0"/>
              <a:t>. </a:t>
            </a:r>
            <a:r>
              <a:rPr lang="fr-FR" dirty="0" err="1" smtClean="0"/>
              <a:t>imbalance</a:t>
            </a:r>
            <a:r>
              <a:rPr lang="fr-FR" dirty="0" smtClean="0"/>
              <a:t> </a:t>
            </a:r>
            <a:r>
              <a:rPr lang="fr-FR" dirty="0" err="1" smtClean="0"/>
              <a:t>netting</a:t>
            </a:r>
            <a:r>
              <a:rPr lang="fr-FR" dirty="0" smtClean="0"/>
              <a:t> </a:t>
            </a:r>
            <a:r>
              <a:rPr lang="fr-FR" dirty="0" err="1" smtClean="0"/>
              <a:t>cooperation</a:t>
            </a:r>
            <a:endParaRPr lang="fr-FR" sz="36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Austria APG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From May 2013 until the end of 2013, 19% (11%) of upward (downward) secondary reserve needs in the APG area were met by applying imbalance netting </a:t>
            </a:r>
          </a:p>
          <a:p>
            <a:r>
              <a:rPr lang="en-US" dirty="0" smtClean="0"/>
              <a:t>reduction </a:t>
            </a:r>
            <a:r>
              <a:rPr lang="en-US" dirty="0"/>
              <a:t>of 9% in the costs of secondary reserve in the control area of APG</a:t>
            </a:r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Slovenia ELES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In the same period, ELES’ needs for upward (downward) secondary </a:t>
            </a:r>
            <a:r>
              <a:rPr lang="en-US" dirty="0" smtClean="0"/>
              <a:t>reserve </a:t>
            </a:r>
            <a:r>
              <a:rPr lang="en-US" dirty="0"/>
              <a:t>were reduced by 29% (33%) due to imbalance </a:t>
            </a:r>
            <a:r>
              <a:rPr lang="en-US" dirty="0" smtClean="0"/>
              <a:t>netting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35F206-A600-4166-8F70-67DE4D521A08}" type="slidenum">
              <a:rPr lang="en-US" altLang="zh-CN" smtClean="0">
                <a:solidFill>
                  <a:srgbClr val="808080"/>
                </a:solidFill>
              </a:rPr>
              <a:pPr>
                <a:defRPr/>
              </a:pPr>
              <a:t>17</a:t>
            </a:fld>
            <a:endParaRPr lang="en-US" altLang="zh-CN">
              <a:solidFill>
                <a:srgbClr val="80808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653898" y="6047283"/>
            <a:ext cx="2524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rgbClr val="000000"/>
                </a:solidFill>
                <a:latin typeface="Calibri"/>
              </a:rPr>
              <a:t>Source: ACER (2014)</a:t>
            </a:r>
            <a:endParaRPr lang="fr-FR" i="1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941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Benefits</a:t>
            </a:r>
            <a:r>
              <a:rPr lang="fr-FR" dirty="0" smtClean="0"/>
              <a:t> of </a:t>
            </a:r>
            <a:r>
              <a:rPr lang="fr-FR" dirty="0" err="1" smtClean="0"/>
              <a:t>netting</a:t>
            </a:r>
            <a:r>
              <a:rPr lang="fr-FR" dirty="0" smtClean="0"/>
              <a:t>, </a:t>
            </a:r>
            <a:r>
              <a:rPr lang="fr-FR" dirty="0" err="1" smtClean="0"/>
              <a:t>e.g</a:t>
            </a:r>
            <a:r>
              <a:rPr lang="fr-FR" dirty="0" smtClean="0"/>
              <a:t>. IGCC (25 euro/</a:t>
            </a:r>
            <a:r>
              <a:rPr lang="fr-FR" dirty="0" err="1" smtClean="0"/>
              <a:t>MWh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6387383" y="5819697"/>
            <a:ext cx="2133600" cy="333375"/>
          </a:xfrm>
        </p:spPr>
        <p:txBody>
          <a:bodyPr/>
          <a:lstStyle/>
          <a:p>
            <a:fld id="{A68D6F48-4E91-4743-B0EE-7049BFDD9CC9}" type="slidenum">
              <a:rPr lang="en-US" altLang="en-US" smtClean="0">
                <a:solidFill>
                  <a:srgbClr val="808080"/>
                </a:solidFill>
              </a:rPr>
              <a:pPr/>
              <a:t>18</a:t>
            </a:fld>
            <a:endParaRPr lang="en-US" sz="180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16" y="1327112"/>
            <a:ext cx="7770734" cy="474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/>
          <p:cNvSpPr/>
          <p:nvPr/>
        </p:nvSpPr>
        <p:spPr bwMode="auto">
          <a:xfrm>
            <a:off x="704239" y="1676352"/>
            <a:ext cx="558784" cy="34924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 smtClean="0">
              <a:solidFill>
                <a:srgbClr val="00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263023" y="6024062"/>
            <a:ext cx="52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000000"/>
                </a:solidFill>
                <a:latin typeface="Calibri"/>
              </a:rPr>
              <a:t>ENTSO-E (2016), p 19</a:t>
            </a:r>
            <a:endParaRPr lang="fr-FR" sz="1600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872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Also costs involved because starting point is non-harmonized, e.g. settlement period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D6F48-4E91-4743-B0EE-7049BFDD9CC9}" type="slidenum">
              <a:rPr lang="en-US" altLang="en-US" smtClean="0"/>
              <a:pPr/>
              <a:t>19</a:t>
            </a:fld>
            <a:endParaRPr lang="en-US" sz="180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08"/>
          <a:stretch/>
        </p:blipFill>
        <p:spPr bwMode="auto">
          <a:xfrm>
            <a:off x="1435019" y="1360881"/>
            <a:ext cx="6559533" cy="5298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23"/>
          <p:cNvSpPr txBox="1"/>
          <p:nvPr/>
        </p:nvSpPr>
        <p:spPr>
          <a:xfrm>
            <a:off x="7015801" y="1333559"/>
            <a:ext cx="1836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>
                <a:solidFill>
                  <a:srgbClr val="000000"/>
                </a:solidFill>
                <a:latin typeface="Calibri"/>
              </a:rPr>
              <a:t>Source: Frontier </a:t>
            </a:r>
            <a:r>
              <a:rPr lang="fr-FR" sz="1200" i="1" dirty="0" err="1" smtClean="0">
                <a:solidFill>
                  <a:srgbClr val="000000"/>
                </a:solidFill>
                <a:latin typeface="Calibri"/>
              </a:rPr>
              <a:t>Eocnomics</a:t>
            </a:r>
            <a:r>
              <a:rPr lang="fr-FR" sz="1200" i="1" dirty="0" smtClean="0">
                <a:solidFill>
                  <a:srgbClr val="000000"/>
                </a:solidFill>
                <a:latin typeface="Calibri"/>
              </a:rPr>
              <a:t> (2015)</a:t>
            </a:r>
            <a:endParaRPr lang="fr-FR" sz="1200" i="1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364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Winter package topics for this workshop</a:t>
            </a:r>
            <a:endParaRPr lang="en-GB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 smtClean="0"/>
              <a:t>Regional Operation Centres</a:t>
            </a:r>
          </a:p>
          <a:p>
            <a:r>
              <a:rPr lang="en-GB" sz="3200" dirty="0" smtClean="0"/>
              <a:t>Regional balancing pilots</a:t>
            </a:r>
          </a:p>
          <a:p>
            <a:r>
              <a:rPr lang="en-GB" sz="3200" dirty="0" smtClean="0"/>
              <a:t>Capacity adequacy &amp; load shedding</a:t>
            </a:r>
          </a:p>
          <a:p>
            <a:endParaRPr lang="en-GB" sz="3200" dirty="0" smtClean="0"/>
          </a:p>
          <a:p>
            <a:r>
              <a:rPr lang="en-GB" sz="3200" dirty="0" smtClean="0"/>
              <a:t>TSO-DSO coordination</a:t>
            </a:r>
          </a:p>
        </p:txBody>
      </p:sp>
    </p:spTree>
    <p:extLst>
      <p:ext uri="{BB962C8B-B14F-4D97-AF65-F5344CB8AC3E}">
        <p14:creationId xmlns:p14="http://schemas.microsoft.com/office/powerpoint/2010/main" val="399267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fr-FR" dirty="0" err="1" smtClean="0">
                <a:sym typeface="Wingdings" panose="05000000000000000000" pitchFamily="2" charset="2"/>
              </a:rPr>
              <a:t>Benefits</a:t>
            </a:r>
            <a:r>
              <a:rPr lang="fr-FR" dirty="0" smtClean="0">
                <a:sym typeface="Wingdings" panose="05000000000000000000" pitchFamily="2" charset="2"/>
              </a:rPr>
              <a:t> of joint </a:t>
            </a:r>
            <a:r>
              <a:rPr lang="fr-FR" dirty="0" err="1" smtClean="0">
                <a:sym typeface="Wingdings" panose="05000000000000000000" pitchFamily="2" charset="2"/>
              </a:rPr>
              <a:t>procurement</a:t>
            </a:r>
            <a:r>
              <a:rPr lang="fr-FR" dirty="0" smtClean="0">
                <a:sym typeface="Wingdings" panose="05000000000000000000" pitchFamily="2" charset="2"/>
              </a:rPr>
              <a:t>,</a:t>
            </a:r>
            <a:br>
              <a:rPr lang="fr-FR" dirty="0" smtClean="0">
                <a:sym typeface="Wingdings" panose="05000000000000000000" pitchFamily="2" charset="2"/>
              </a:rPr>
            </a:br>
            <a:r>
              <a:rPr lang="fr-FR" dirty="0" err="1" smtClean="0">
                <a:sym typeface="Wingdings" panose="05000000000000000000" pitchFamily="2" charset="2"/>
              </a:rPr>
              <a:t>e.g</a:t>
            </a:r>
            <a:r>
              <a:rPr lang="fr-FR" dirty="0" smtClean="0">
                <a:sym typeface="Wingdings" panose="05000000000000000000" pitchFamily="2" charset="2"/>
              </a:rPr>
              <a:t>. </a:t>
            </a:r>
            <a:r>
              <a:rPr lang="fr-FR" dirty="0" err="1" smtClean="0">
                <a:sym typeface="Wingdings" panose="05000000000000000000" pitchFamily="2" charset="2"/>
              </a:rPr>
              <a:t>Nordics</a:t>
            </a:r>
            <a:endParaRPr lang="fr-FR" dirty="0">
              <a:sym typeface="Wingdings" panose="05000000000000000000" pitchFamily="2" charset="2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rgbClr val="000000"/>
                </a:solidFill>
              </a:rPr>
              <a:t>Regulating Power Market (RPM)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sym typeface="Wingdings" panose="05000000000000000000" pitchFamily="2" charset="2"/>
              </a:rPr>
              <a:t> Nordic </a:t>
            </a:r>
            <a:r>
              <a:rPr lang="en-US" sz="2000" dirty="0" err="1">
                <a:solidFill>
                  <a:srgbClr val="000000"/>
                </a:solidFill>
                <a:sym typeface="Wingdings" panose="05000000000000000000" pitchFamily="2" charset="2"/>
              </a:rPr>
              <a:t>mFRR</a:t>
            </a:r>
            <a:r>
              <a:rPr lang="en-US" sz="2000" dirty="0">
                <a:solidFill>
                  <a:srgbClr val="000000"/>
                </a:solidFill>
                <a:sym typeface="Wingdings" panose="05000000000000000000" pitchFamily="2" charset="2"/>
              </a:rPr>
              <a:t> (manual Frequency Reserve Restoration)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sym typeface="Wingdings" panose="05000000000000000000" pitchFamily="2" charset="2"/>
              </a:rPr>
              <a:t> Multinational market with Common Merit Order (CMO)</a:t>
            </a:r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b="1" dirty="0" smtClean="0"/>
              <a:t>Results Jan 2013 – Feb 2014</a:t>
            </a:r>
            <a:endParaRPr lang="en-US" sz="2000" b="1" dirty="0"/>
          </a:p>
          <a:p>
            <a:r>
              <a:rPr lang="en-US" sz="2000" dirty="0" smtClean="0"/>
              <a:t>In </a:t>
            </a:r>
            <a:r>
              <a:rPr lang="en-US" sz="2000" dirty="0"/>
              <a:t>14 months, the benefit of CMO amounts to EUR 230 mil. </a:t>
            </a:r>
            <a:endParaRPr lang="en-US" sz="2000" dirty="0" smtClean="0"/>
          </a:p>
          <a:p>
            <a:r>
              <a:rPr lang="en-US" sz="2000" dirty="0" smtClean="0"/>
              <a:t>Hydro has the largest share in RPM – over 80%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35F206-A600-4166-8F70-67DE4D521A08}" type="slidenum">
              <a:rPr lang="en-US" altLang="zh-CN" smtClean="0">
                <a:solidFill>
                  <a:srgbClr val="808080"/>
                </a:solidFill>
              </a:rPr>
              <a:pPr>
                <a:defRPr/>
              </a:pPr>
              <a:t>20</a:t>
            </a:fld>
            <a:endParaRPr lang="en-US" altLang="zh-CN">
              <a:solidFill>
                <a:srgbClr val="808080"/>
              </a:solidFill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8" r="19968" b="45925"/>
          <a:stretch/>
        </p:blipFill>
        <p:spPr bwMode="auto">
          <a:xfrm>
            <a:off x="721550" y="1612952"/>
            <a:ext cx="3422552" cy="322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3640004" y="6264383"/>
            <a:ext cx="1895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rgbClr val="000000"/>
                </a:solidFill>
                <a:latin typeface="Calibri"/>
              </a:rPr>
              <a:t>Source: Jensen (2014)</a:t>
            </a:r>
            <a:endParaRPr lang="fr-FR" sz="1400" i="1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072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Also costs involved because starting point is </a:t>
            </a:r>
            <a:r>
              <a:rPr lang="en-US" dirty="0" smtClean="0"/>
              <a:t>non-harmonized, e.g. what and how to procure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E.g. Frequency containment reserve - capacity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35F206-A600-4166-8F70-67DE4D521A08}" type="slidenum">
              <a:rPr lang="en-US" altLang="zh-CN" smtClean="0">
                <a:solidFill>
                  <a:srgbClr val="808080"/>
                </a:solidFill>
              </a:rPr>
              <a:pPr>
                <a:defRPr/>
              </a:pPr>
              <a:t>21</a:t>
            </a:fld>
            <a:endParaRPr lang="en-US" altLang="zh-CN">
              <a:solidFill>
                <a:srgbClr val="80808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09"/>
          <a:stretch/>
        </p:blipFill>
        <p:spPr bwMode="auto">
          <a:xfrm>
            <a:off x="5322438" y="2176816"/>
            <a:ext cx="3649986" cy="4115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4031940" y="6550223"/>
            <a:ext cx="1836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rgbClr val="000000"/>
                </a:solidFill>
                <a:latin typeface="Calibri"/>
              </a:rPr>
              <a:t>Source: ENTSOE (2015)</a:t>
            </a:r>
            <a:endParaRPr lang="fr-FR" sz="1400" i="1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95" y="2052877"/>
            <a:ext cx="4888994" cy="4239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40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Also costs involved because starting point is </a:t>
            </a:r>
            <a:r>
              <a:rPr lang="en-US" dirty="0" smtClean="0"/>
              <a:t>non-harmonized, e.g. what and how to procure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E.g. Frequency restoration reserve (manual) - energy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35F206-A600-4166-8F70-67DE4D521A08}" type="slidenum">
              <a:rPr lang="en-US" altLang="zh-CN" smtClean="0">
                <a:solidFill>
                  <a:srgbClr val="808080"/>
                </a:solidFill>
              </a:rPr>
              <a:pPr>
                <a:defRPr/>
              </a:pPr>
              <a:t>22</a:t>
            </a:fld>
            <a:endParaRPr lang="en-US" altLang="zh-CN">
              <a:solidFill>
                <a:srgbClr val="80808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031940" y="6550223"/>
            <a:ext cx="1836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rgbClr val="000000"/>
                </a:solidFill>
                <a:latin typeface="Calibri"/>
              </a:rPr>
              <a:t>Source: ENTSOE (2015)</a:t>
            </a:r>
            <a:endParaRPr lang="fr-FR" sz="1400" i="1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16" y="2052877"/>
            <a:ext cx="4888994" cy="4239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738" y="2137300"/>
            <a:ext cx="3533446" cy="40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744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Also costs involved because starting point is </a:t>
            </a:r>
            <a:r>
              <a:rPr lang="en-US" dirty="0" smtClean="0"/>
              <a:t>non-harmonized, e.g. what and how to procure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E.g. Frequency replacement reserve - capacity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35F206-A600-4166-8F70-67DE4D521A08}" type="slidenum">
              <a:rPr lang="en-US" altLang="zh-CN" smtClean="0">
                <a:solidFill>
                  <a:srgbClr val="808080"/>
                </a:solidFill>
              </a:rPr>
              <a:pPr>
                <a:defRPr/>
              </a:pPr>
              <a:t>23</a:t>
            </a:fld>
            <a:endParaRPr lang="en-US" altLang="zh-CN">
              <a:solidFill>
                <a:srgbClr val="80808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031940" y="6550223"/>
            <a:ext cx="1836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rgbClr val="000000"/>
                </a:solidFill>
                <a:latin typeface="Calibri"/>
              </a:rPr>
              <a:t>Source: ENTSOE (2015)</a:t>
            </a:r>
            <a:endParaRPr lang="fr-FR" sz="1400" i="1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95" y="2052877"/>
            <a:ext cx="4888994" cy="4239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995" y="2072153"/>
            <a:ext cx="3548200" cy="4009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772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400" dirty="0" smtClean="0">
                <a:solidFill>
                  <a:srgbClr val="000000"/>
                </a:solidFill>
              </a:rPr>
              <a:t>Capacity </a:t>
            </a:r>
            <a:r>
              <a:rPr lang="en-US" sz="4400" dirty="0">
                <a:solidFill>
                  <a:srgbClr val="000000"/>
                </a:solidFill>
              </a:rPr>
              <a:t>A</a:t>
            </a:r>
            <a:r>
              <a:rPr lang="en-US" sz="4400" dirty="0" smtClean="0">
                <a:solidFill>
                  <a:srgbClr val="000000"/>
                </a:solidFill>
              </a:rPr>
              <a:t>dequacy </a:t>
            </a:r>
          </a:p>
          <a:p>
            <a:r>
              <a:rPr lang="en-US" sz="4400" dirty="0" smtClean="0">
                <a:solidFill>
                  <a:srgbClr val="000000"/>
                </a:solidFill>
              </a:rPr>
              <a:t>&amp; Load </a:t>
            </a:r>
            <a:r>
              <a:rPr lang="en-US" sz="4400" dirty="0">
                <a:solidFill>
                  <a:srgbClr val="000000"/>
                </a:solidFill>
              </a:rPr>
              <a:t>S</a:t>
            </a:r>
            <a:r>
              <a:rPr lang="en-US" sz="4400" dirty="0" smtClean="0">
                <a:solidFill>
                  <a:srgbClr val="000000"/>
                </a:solidFill>
              </a:rPr>
              <a:t>hedding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1FAE663D-F85D-4A7B-B8E0-B9700AD32DA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pPr marL="0" marR="0" lvl="0" indent="0" algn="l" defTabSz="4572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950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fr-FR" dirty="0"/>
              <a:t>Capacity adequacy and load shedding</a:t>
            </a:r>
            <a:br>
              <a:rPr lang="en-GB" altLang="fr-FR" dirty="0"/>
            </a:br>
            <a:r>
              <a:rPr lang="en-GB" altLang="fr-FR" dirty="0"/>
              <a:t>are national security of supply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Capacity adequacy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Load shedding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altLang="fr-FR" sz="2000" dirty="0" smtClean="0">
                <a:solidFill>
                  <a:srgbClr val="000000"/>
                </a:solidFill>
              </a:rPr>
              <a:t>Rules </a:t>
            </a:r>
            <a:r>
              <a:rPr lang="en-US" altLang="fr-FR" sz="2000" dirty="0">
                <a:solidFill>
                  <a:srgbClr val="000000"/>
                </a:solidFill>
              </a:rPr>
              <a:t>for load shedding are national because both system concern (gen + load + grid) &amp;“willingness to pay &amp; socialize” are national</a:t>
            </a:r>
            <a:r>
              <a:rPr lang="en-US" altLang="fr-FR" sz="2000" dirty="0" smtClean="0">
                <a:solidFill>
                  <a:srgbClr val="000000"/>
                </a:solidFill>
              </a:rPr>
              <a:t>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fr-FR" sz="2000" dirty="0" smtClean="0">
                <a:solidFill>
                  <a:srgbClr val="000000"/>
                </a:solidFill>
              </a:rPr>
              <a:t>+ </a:t>
            </a:r>
            <a:r>
              <a:rPr lang="en-US" altLang="fr-FR" sz="2000" dirty="0">
                <a:solidFill>
                  <a:srgbClr val="000000"/>
                </a:solidFill>
              </a:rPr>
              <a:t>Uncertainty on potential cross-border  availability in case of </a:t>
            </a:r>
            <a:r>
              <a:rPr lang="en-US" altLang="fr-FR" sz="2000" dirty="0"/>
              <a:t>power shortage: can neighbors be trusted? We are better off if we don’t trust?</a:t>
            </a:r>
          </a:p>
          <a:p>
            <a:endParaRPr lang="nl-NL" sz="2000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1D23227-DCB4-45AD-88D9-153984E86BD0}" type="slidenum">
              <a:rPr lang="en-GB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GB" altLang="en-US" sz="1200">
              <a:solidFill>
                <a:srgbClr val="898989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altLang="fr-FR" sz="2000" dirty="0" smtClean="0"/>
              <a:t>Development </a:t>
            </a:r>
            <a:r>
              <a:rPr lang="en-US" altLang="fr-FR" sz="2000" dirty="0"/>
              <a:t>of national capacity mechanisms as a response to growing concerns about system adequacy and reliability in the context of low wholesale </a:t>
            </a:r>
            <a:r>
              <a:rPr lang="en-US" altLang="fr-FR" sz="2000" dirty="0">
                <a:solidFill>
                  <a:srgbClr val="000000"/>
                </a:solidFill>
              </a:rPr>
              <a:t>prices and growing RES </a:t>
            </a:r>
            <a:r>
              <a:rPr lang="en-US" altLang="fr-FR" sz="2000" dirty="0" smtClean="0">
                <a:solidFill>
                  <a:srgbClr val="000000"/>
                </a:solidFill>
              </a:rPr>
              <a:t>deployment.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fr-FR" sz="2000" dirty="0" smtClean="0">
                <a:solidFill>
                  <a:srgbClr val="000000"/>
                </a:solidFill>
              </a:rPr>
              <a:t>Each </a:t>
            </a:r>
            <a:r>
              <a:rPr lang="en-US" altLang="fr-FR" sz="2000" dirty="0">
                <a:solidFill>
                  <a:srgbClr val="000000"/>
                </a:solidFill>
              </a:rPr>
              <a:t>country has its own national system concern  (gen + load + grid). Each country has its own capacity adequacy approach. </a:t>
            </a:r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11089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fr-FR" dirty="0"/>
              <a:t>Capacity adequacy and load shedding </a:t>
            </a:r>
            <a:br>
              <a:rPr lang="en-GB" altLang="fr-FR" dirty="0"/>
            </a:br>
            <a:r>
              <a:rPr lang="en-GB" altLang="fr-FR" dirty="0"/>
              <a:t>are European market issue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Capacity adequacy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Load shedding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altLang="fr-FR" sz="2000" dirty="0">
                <a:solidFill>
                  <a:srgbClr val="000000"/>
                </a:solidFill>
              </a:rPr>
              <a:t>2- When a system goes to load shedding in a country, it stops running power market as “neutral decision maker” managing scarcity between buyers &amp; </a:t>
            </a:r>
            <a:r>
              <a:rPr lang="en-US" altLang="fr-FR" sz="2000" dirty="0" smtClean="0">
                <a:solidFill>
                  <a:srgbClr val="000000"/>
                </a:solidFill>
              </a:rPr>
              <a:t>sellers.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fr-FR" sz="2000" dirty="0" smtClean="0">
                <a:solidFill>
                  <a:srgbClr val="000000"/>
                </a:solidFill>
              </a:rPr>
              <a:t>The </a:t>
            </a:r>
            <a:r>
              <a:rPr lang="en-US" altLang="fr-FR" sz="2000" dirty="0">
                <a:solidFill>
                  <a:srgbClr val="000000"/>
                </a:solidFill>
              </a:rPr>
              <a:t>“trigger” to close EU market functioning &amp; come back to </a:t>
            </a:r>
            <a:r>
              <a:rPr lang="en-US" altLang="fr-FR" sz="2000" dirty="0" err="1">
                <a:solidFill>
                  <a:srgbClr val="000000"/>
                </a:solidFill>
              </a:rPr>
              <a:t>Gosplan</a:t>
            </a:r>
            <a:r>
              <a:rPr lang="en-US" altLang="fr-FR" sz="2000" dirty="0">
                <a:solidFill>
                  <a:srgbClr val="000000"/>
                </a:solidFill>
              </a:rPr>
              <a:t> orders should be defined by an EU set of rules</a:t>
            </a:r>
            <a:endParaRPr lang="en-US" altLang="fr-FR" sz="2000" dirty="0"/>
          </a:p>
          <a:p>
            <a:endParaRPr lang="nl-NL" sz="2000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1D23227-DCB4-45AD-88D9-153984E86BD0}" type="slidenum">
              <a:rPr lang="en-GB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GB" altLang="en-US" sz="1200">
              <a:solidFill>
                <a:srgbClr val="898989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/>
              <a:t>1- If generators build plants in country X with country X capacity market payments &amp; sell energy everywhere in the EU with EU energy market payments, competition is distorted. </a:t>
            </a:r>
          </a:p>
          <a:p>
            <a:r>
              <a:rPr lang="en-US" sz="2000" dirty="0"/>
              <a:t>Capacity mechanisms are possibly used to subsidy national generation in the current context of low energy prices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9649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Non-harmonized </a:t>
            </a:r>
            <a:br>
              <a:rPr lang="en-GB" dirty="0" smtClean="0"/>
            </a:br>
            <a:r>
              <a:rPr lang="en-GB" dirty="0" smtClean="0"/>
              <a:t>national practices</a:t>
            </a:r>
            <a:endParaRPr lang="nl-NL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AE663D-F85D-4A7B-B8E0-B9700AD32DA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7" t="5069" r="35883"/>
          <a:stretch>
            <a:fillRect/>
          </a:stretch>
        </p:blipFill>
        <p:spPr bwMode="auto">
          <a:xfrm>
            <a:off x="523875" y="1494968"/>
            <a:ext cx="4195669" cy="490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06" y="824826"/>
            <a:ext cx="3652931" cy="5737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1876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approach would you suggest for capacity adequacy &amp; load shedding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Purely national</a:t>
            </a:r>
          </a:p>
          <a:p>
            <a:r>
              <a:rPr lang="en-GB" sz="2800" dirty="0" smtClean="0"/>
              <a:t>National with a bit of EU</a:t>
            </a:r>
          </a:p>
          <a:p>
            <a:r>
              <a:rPr lang="en-GB" sz="2800" dirty="0" smtClean="0"/>
              <a:t>EU with a bit of national</a:t>
            </a:r>
          </a:p>
          <a:p>
            <a:r>
              <a:rPr lang="en-GB" sz="2800" dirty="0" smtClean="0"/>
              <a:t>Purely EU</a:t>
            </a:r>
          </a:p>
          <a:p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3932" y="3968750"/>
            <a:ext cx="2852080" cy="224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23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 dirty="0"/>
              <a:t>Could Capacity adequacy and load shedding </a:t>
            </a:r>
            <a:br>
              <a:rPr lang="en-US" altLang="fr-FR" dirty="0"/>
            </a:br>
            <a:r>
              <a:rPr lang="en-US" altLang="fr-FR" dirty="0"/>
              <a:t>become European Security of Supply?</a:t>
            </a:r>
            <a:endParaRPr lang="en-GB" altLang="fr-FR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Capacity adequacy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Load shedding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altLang="fr-FR" sz="2000" dirty="0">
                <a:solidFill>
                  <a:srgbClr val="000000"/>
                </a:solidFill>
              </a:rPr>
              <a:t>2- </a:t>
            </a:r>
            <a:r>
              <a:rPr lang="en-US" altLang="fr-FR" sz="2000" dirty="0" err="1">
                <a:solidFill>
                  <a:srgbClr val="000000"/>
                </a:solidFill>
              </a:rPr>
              <a:t>Entso-e</a:t>
            </a:r>
            <a:r>
              <a:rPr lang="en-US" altLang="fr-FR" sz="2000" dirty="0">
                <a:solidFill>
                  <a:srgbClr val="000000"/>
                </a:solidFill>
              </a:rPr>
              <a:t> could define common EU methodology of “system stress alarms” &amp; Governments (+NRAS, TSOs) at regional level agree on “regional stress </a:t>
            </a:r>
            <a:r>
              <a:rPr lang="en-US" altLang="fr-FR" sz="2000" dirty="0" smtClean="0">
                <a:solidFill>
                  <a:srgbClr val="000000"/>
                </a:solidFill>
              </a:rPr>
              <a:t>triggers”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fr-FR" sz="2000" dirty="0" smtClean="0">
                <a:solidFill>
                  <a:srgbClr val="000000"/>
                </a:solidFill>
              </a:rPr>
              <a:t>Rules </a:t>
            </a:r>
            <a:r>
              <a:rPr lang="en-US" altLang="fr-FR" sz="2000" dirty="0">
                <a:solidFill>
                  <a:srgbClr val="000000"/>
                </a:solidFill>
              </a:rPr>
              <a:t>of cross-border curtailment in case of </a:t>
            </a:r>
            <a:r>
              <a:rPr lang="en-US" altLang="fr-FR" sz="2000" dirty="0"/>
              <a:t>single country or multi country  capacity shortage can then be defined at regional </a:t>
            </a:r>
            <a:r>
              <a:rPr lang="en-US" altLang="fr-FR" sz="2000" dirty="0" smtClean="0"/>
              <a:t>level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fr-FR" sz="2000" dirty="0" smtClean="0"/>
              <a:t>Can’t </a:t>
            </a:r>
            <a:r>
              <a:rPr lang="en-US" altLang="fr-FR" sz="2000" dirty="0"/>
              <a:t>each country get any help from any neighbor? Is clarity helping trust?</a:t>
            </a:r>
          </a:p>
          <a:p>
            <a:endParaRPr lang="nl-NL" sz="2000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1D23227-DCB4-45AD-88D9-153984E86BD0}" type="slidenum">
              <a:rPr lang="en-GB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GB" altLang="en-US" sz="1200">
              <a:solidFill>
                <a:srgbClr val="898989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/>
              <a:t>1- </a:t>
            </a:r>
            <a:r>
              <a:rPr lang="en-US" sz="2000" dirty="0" err="1"/>
              <a:t>Entso-e</a:t>
            </a:r>
            <a:r>
              <a:rPr lang="en-US" sz="2000" dirty="0"/>
              <a:t> could define common EU methodology to assess adequacy of individual power systems &amp; to pencil common “XB access” adequacy schemes at the regional level</a:t>
            </a:r>
          </a:p>
          <a:p>
            <a:r>
              <a:rPr lang="en-US" sz="2000" dirty="0"/>
              <a:t>Can’t each country get help from neighboring countries from XB exchange? Is clarity helping trust?</a:t>
            </a:r>
          </a:p>
        </p:txBody>
      </p:sp>
    </p:spTree>
    <p:extLst>
      <p:ext uri="{BB962C8B-B14F-4D97-AF65-F5344CB8AC3E}">
        <p14:creationId xmlns:p14="http://schemas.microsoft.com/office/powerpoint/2010/main" val="248892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4400" dirty="0"/>
              <a:t>www.kahoot.it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FSR introduces a statement</a:t>
            </a:r>
          </a:p>
          <a:p>
            <a:r>
              <a:rPr lang="en-GB" sz="2800" dirty="0" smtClean="0"/>
              <a:t>Polling to know what the room thinks</a:t>
            </a:r>
          </a:p>
          <a:p>
            <a:r>
              <a:rPr lang="en-GB" sz="2800" dirty="0" smtClean="0"/>
              <a:t>Group discussion</a:t>
            </a:r>
            <a:endParaRPr lang="en-GB" sz="2800" dirty="0"/>
          </a:p>
          <a:p>
            <a:r>
              <a:rPr lang="en-GB" sz="2800" dirty="0" smtClean="0"/>
              <a:t>FSR concludes</a:t>
            </a:r>
          </a:p>
          <a:p>
            <a:pPr marL="0" indent="0">
              <a:buNone/>
            </a:pPr>
            <a:endParaRPr lang="en-GB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1FAE663D-F85D-4A7B-B8E0-B9700AD32D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宋体" pitchFamily="2" charset="-122"/>
                <a:sym typeface="Calibri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/>
              <a:ea typeface="宋体" pitchFamily="2" charset="-122"/>
              <a:sym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3932" y="3968750"/>
            <a:ext cx="2852080" cy="224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0646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000000"/>
                </a:solidFill>
              </a:rPr>
              <a:t>TSO-DSO Coordination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1FAE663D-F85D-4A7B-B8E0-B9700AD32DA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pPr marL="0" marR="0" lvl="0" indent="0" algn="l" defTabSz="4572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30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60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Winter package assigns a role to DSOs for local congestion management, but not for balancing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54869" y="6213352"/>
            <a:ext cx="888913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</a:rPr>
              <a:t>EC (2016) Proposal for a DIRECTIVE OF THE EUROPEAN PARLIAMENT AND OF THE COUNCIL on common rules for the internal market in electricity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50317"/>
            <a:ext cx="7150100" cy="427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90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Do </a:t>
            </a:r>
            <a:r>
              <a:rPr lang="en-GB" dirty="0"/>
              <a:t>you agree </a:t>
            </a:r>
            <a:r>
              <a:rPr lang="en-GB" dirty="0" smtClean="0"/>
              <a:t>with winter package on role of DSOs in local congestion management?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No, </a:t>
            </a:r>
            <a:r>
              <a:rPr lang="en-GB" dirty="0" smtClean="0"/>
              <a:t>DSOs </a:t>
            </a:r>
            <a:r>
              <a:rPr lang="en-GB" dirty="0"/>
              <a:t>should not have </a:t>
            </a:r>
            <a:r>
              <a:rPr lang="en-GB" dirty="0" smtClean="0"/>
              <a:t>such a role </a:t>
            </a:r>
            <a:r>
              <a:rPr lang="en-GB" dirty="0"/>
              <a:t>in local congestion management</a:t>
            </a:r>
          </a:p>
          <a:p>
            <a:r>
              <a:rPr lang="en-GB" dirty="0" smtClean="0"/>
              <a:t>Yes, DSOs </a:t>
            </a:r>
            <a:r>
              <a:rPr lang="en-GB" dirty="0"/>
              <a:t>should have </a:t>
            </a:r>
            <a:r>
              <a:rPr lang="en-GB" dirty="0" smtClean="0"/>
              <a:t>such an role </a:t>
            </a:r>
            <a:r>
              <a:rPr lang="en-GB" dirty="0"/>
              <a:t>in local congestion management</a:t>
            </a:r>
          </a:p>
          <a:p>
            <a:r>
              <a:rPr lang="en-GB" dirty="0" smtClean="0"/>
              <a:t>Yes, but DSOs should also have a role in system balancing</a:t>
            </a:r>
          </a:p>
        </p:txBody>
      </p:sp>
    </p:spTree>
    <p:extLst>
      <p:ext uri="{BB962C8B-B14F-4D97-AF65-F5344CB8AC3E}">
        <p14:creationId xmlns:p14="http://schemas.microsoft.com/office/powerpoint/2010/main" val="36252375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63574" y="1522952"/>
            <a:ext cx="8023226" cy="4001548"/>
            <a:chOff x="838200" y="1757249"/>
            <a:chExt cx="9467850" cy="48672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1757249"/>
              <a:ext cx="9467850" cy="20193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8200" y="3776549"/>
              <a:ext cx="9467850" cy="2847975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457200" y="6173868"/>
            <a:ext cx="888913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</a:rPr>
              <a:t>EC (2016) Regulation on the internal market for electricity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DSOs and TSOs shall cooperate for daily operation of their networks, but how?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681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D</a:t>
            </a:r>
            <a:r>
              <a:rPr lang="en-GB" dirty="0" smtClean="0"/>
              <a:t>o </a:t>
            </a:r>
            <a:r>
              <a:rPr lang="en-GB" dirty="0"/>
              <a:t>you agree or </a:t>
            </a:r>
            <a:r>
              <a:rPr lang="en-GB" dirty="0" smtClean="0"/>
              <a:t>disagree? We need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Standardized ancillary services for DSOs and TSOs</a:t>
            </a:r>
          </a:p>
          <a:p>
            <a:r>
              <a:rPr lang="en-GB" dirty="0"/>
              <a:t>Jointly </a:t>
            </a:r>
            <a:r>
              <a:rPr lang="en-GB" dirty="0" smtClean="0"/>
              <a:t>procurement of ancillary services by DSOs and TSOs</a:t>
            </a:r>
          </a:p>
          <a:p>
            <a:r>
              <a:rPr lang="en-GB" dirty="0" smtClean="0"/>
              <a:t>Coordinated activation of ancillary services in real time by DSOs and TSOs</a:t>
            </a:r>
          </a:p>
        </p:txBody>
      </p:sp>
    </p:spTree>
    <p:extLst>
      <p:ext uri="{BB962C8B-B14F-4D97-AF65-F5344CB8AC3E}">
        <p14:creationId xmlns:p14="http://schemas.microsoft.com/office/powerpoint/2010/main" val="2869871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Distribution grid congestion management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Different approaches</a:t>
            </a:r>
          </a:p>
          <a:p>
            <a:pPr lvl="1"/>
            <a:r>
              <a:rPr lang="en-GB" dirty="0" smtClean="0"/>
              <a:t>Long term action: manage demand and supply of distribution grid capacity</a:t>
            </a:r>
          </a:p>
          <a:p>
            <a:pPr lvl="2"/>
            <a:r>
              <a:rPr lang="en-GB" dirty="0" smtClean="0"/>
              <a:t>Supply: invest in more distribution grid capacity</a:t>
            </a:r>
          </a:p>
          <a:p>
            <a:pPr lvl="2"/>
            <a:r>
              <a:rPr lang="en-GB" dirty="0" smtClean="0"/>
              <a:t>Demand: non-firm connections + non firm access by TSOs to distributed energy resources</a:t>
            </a:r>
          </a:p>
          <a:p>
            <a:pPr lvl="1"/>
            <a:r>
              <a:rPr lang="en-GB" dirty="0" smtClean="0"/>
              <a:t>Short term action: manage congestion if there can be scarcity</a:t>
            </a:r>
          </a:p>
          <a:p>
            <a:pPr lvl="2"/>
            <a:r>
              <a:rPr lang="en-GB" dirty="0" smtClean="0"/>
              <a:t>Ex-ante: constraints internalized in the market design</a:t>
            </a:r>
          </a:p>
          <a:p>
            <a:pPr lvl="2"/>
            <a:r>
              <a:rPr lang="en-GB" dirty="0" smtClean="0"/>
              <a:t>Ex-post: adjustment to the market outcome</a:t>
            </a:r>
          </a:p>
          <a:p>
            <a:r>
              <a:rPr lang="en-GB" dirty="0" smtClean="0"/>
              <a:t>No perfect approach, each has its issues</a:t>
            </a:r>
          </a:p>
          <a:p>
            <a:pPr lvl="1"/>
            <a:r>
              <a:rPr lang="en-GB" dirty="0" smtClean="0"/>
              <a:t>TSO-DSO coordination</a:t>
            </a:r>
          </a:p>
          <a:p>
            <a:pPr lvl="1"/>
            <a:r>
              <a:rPr lang="en-GB" dirty="0" smtClean="0"/>
              <a:t>Market power</a:t>
            </a:r>
          </a:p>
          <a:p>
            <a:pPr lvl="1"/>
            <a:r>
              <a:rPr lang="en-GB" dirty="0" smtClean="0"/>
              <a:t>Market risk</a:t>
            </a:r>
          </a:p>
          <a:p>
            <a:pPr lvl="1"/>
            <a:r>
              <a:rPr lang="en-GB" dirty="0" smtClean="0"/>
              <a:t>Feasibility</a:t>
            </a:r>
          </a:p>
          <a:p>
            <a:r>
              <a:rPr lang="en-GB" dirty="0" smtClean="0"/>
              <a:t>Than can be at least partly remedied with regulatory measures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679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5863" y="1993985"/>
            <a:ext cx="3119438" cy="41877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450" y="1999334"/>
            <a:ext cx="3190875" cy="418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9890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My top 5 nicknames</a:t>
            </a:r>
            <a:endParaRPr lang="en-GB" sz="36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369" y="3482624"/>
            <a:ext cx="6349261" cy="2337151"/>
          </a:xfrm>
        </p:spPr>
      </p:pic>
      <p:sp>
        <p:nvSpPr>
          <p:cNvPr id="5" name="TextBox 4"/>
          <p:cNvSpPr txBox="1"/>
          <p:nvPr/>
        </p:nvSpPr>
        <p:spPr>
          <a:xfrm>
            <a:off x="800099" y="1530664"/>
            <a:ext cx="1685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+mn-lt"/>
              </a:rPr>
              <a:t>Winter</a:t>
            </a:r>
            <a:endParaRPr lang="nl-NL" sz="28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76874" y="2288649"/>
            <a:ext cx="2133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+mn-lt"/>
              </a:rPr>
              <a:t>New deal</a:t>
            </a:r>
            <a:endParaRPr lang="nl-NL" sz="40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3124" y="2288649"/>
            <a:ext cx="1685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+mn-lt"/>
              </a:rPr>
              <a:t>Jumbo</a:t>
            </a:r>
            <a:endParaRPr lang="nl-NL" sz="40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19561" y="1580763"/>
            <a:ext cx="1685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+mn-lt"/>
              </a:rPr>
              <a:t>2030</a:t>
            </a:r>
            <a:endParaRPr lang="nl-NL" sz="40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8511" y="1596707"/>
            <a:ext cx="1685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+mn-lt"/>
              </a:rPr>
              <a:t>4rth</a:t>
            </a:r>
            <a:endParaRPr lang="nl-NL"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629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your nickname for this package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 smtClean="0"/>
              <a:t>2030</a:t>
            </a:r>
          </a:p>
          <a:p>
            <a:r>
              <a:rPr lang="en-GB" sz="3200" dirty="0" smtClean="0"/>
              <a:t>4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liberalization</a:t>
            </a:r>
          </a:p>
          <a:p>
            <a:r>
              <a:rPr lang="en-GB" sz="3200" dirty="0" smtClean="0"/>
              <a:t>New deal</a:t>
            </a:r>
          </a:p>
          <a:p>
            <a:r>
              <a:rPr lang="en-GB" sz="3200" dirty="0" smtClean="0"/>
              <a:t>Bad deal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3932" y="3968750"/>
            <a:ext cx="2852080" cy="224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815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000000"/>
                </a:solidFill>
              </a:rPr>
              <a:t>Regional Operation </a:t>
            </a:r>
            <a:r>
              <a:rPr lang="en-US" sz="4400" dirty="0" err="1" smtClean="0">
                <a:solidFill>
                  <a:srgbClr val="000000"/>
                </a:solidFill>
              </a:rPr>
              <a:t>Centres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1FAE663D-F85D-4A7B-B8E0-B9700AD32DA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pPr marL="0" marR="0" lvl="0" indent="0" algn="l" defTabSz="4572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24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ROCSs (a new proposal) vs RSCs (the existing) </a:t>
            </a:r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2000" dirty="0" err="1" smtClean="0"/>
              <a:t>Regional</a:t>
            </a:r>
            <a:r>
              <a:rPr lang="nl-NL" sz="2000" dirty="0" smtClean="0"/>
              <a:t> </a:t>
            </a:r>
            <a:r>
              <a:rPr lang="nl-NL" sz="2000" dirty="0" err="1"/>
              <a:t>Operational</a:t>
            </a:r>
            <a:r>
              <a:rPr lang="nl-NL" sz="2000" dirty="0"/>
              <a:t> </a:t>
            </a:r>
            <a:r>
              <a:rPr lang="nl-NL" sz="2000" dirty="0" smtClean="0"/>
              <a:t>Centers </a:t>
            </a:r>
            <a:endParaRPr lang="nl-NL" sz="20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New proposal made by European Commission in “Winter Package” (November 2016).</a:t>
            </a:r>
          </a:p>
          <a:p>
            <a:endParaRPr lang="nl-NL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sz="2000" dirty="0" err="1"/>
              <a:t>Regional</a:t>
            </a:r>
            <a:r>
              <a:rPr lang="nl-NL" sz="2000" dirty="0"/>
              <a:t> </a:t>
            </a:r>
            <a:r>
              <a:rPr lang="nl-NL" sz="2000" dirty="0" smtClean="0"/>
              <a:t>Security </a:t>
            </a:r>
            <a:r>
              <a:rPr lang="nl-NL" sz="2000" dirty="0" err="1" smtClean="0"/>
              <a:t>Coordinators</a:t>
            </a:r>
            <a:endParaRPr lang="nl-NL" sz="20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Set up by TSOs since 2008; and covering the whole EU next year (2018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AE663D-F85D-4A7B-B8E0-B9700AD32DA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4873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RSCs: “Regional Security Coordinators” replacing RSCIs next </a:t>
            </a:r>
            <a:r>
              <a:rPr lang="en-US" dirty="0" smtClean="0"/>
              <a:t>year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2000" dirty="0" err="1"/>
              <a:t>Regional</a:t>
            </a:r>
            <a:r>
              <a:rPr lang="nl-NL" sz="2000" dirty="0"/>
              <a:t> Security  </a:t>
            </a:r>
            <a:r>
              <a:rPr lang="nl-NL" sz="2000" dirty="0" err="1"/>
              <a:t>Coordination</a:t>
            </a:r>
            <a:r>
              <a:rPr lang="nl-NL" sz="2000" dirty="0"/>
              <a:t> </a:t>
            </a:r>
            <a:r>
              <a:rPr lang="nl-NL" sz="2000" dirty="0" err="1"/>
              <a:t>Initiatives</a:t>
            </a:r>
            <a:endParaRPr lang="nl-NL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800" dirty="0"/>
              <a:t>a) voluntary initiatives by some TSOs since 2008 (</a:t>
            </a:r>
            <a:r>
              <a:rPr lang="en-US" sz="1800" dirty="0" err="1"/>
              <a:t>Coreso</a:t>
            </a:r>
            <a:r>
              <a:rPr lang="en-US" sz="1800" dirty="0"/>
              <a:t>, TSC);</a:t>
            </a:r>
          </a:p>
          <a:p>
            <a:r>
              <a:rPr lang="en-US" sz="1800" dirty="0"/>
              <a:t>b) not covering the whole EU;</a:t>
            </a:r>
          </a:p>
          <a:p>
            <a:r>
              <a:rPr lang="en-US" sz="1800" dirty="0"/>
              <a:t>c) not same </a:t>
            </a:r>
            <a:r>
              <a:rPr lang="en-US" sz="1800" dirty="0" err="1"/>
              <a:t>Coreso</a:t>
            </a:r>
            <a:r>
              <a:rPr lang="en-US" sz="1800" dirty="0"/>
              <a:t> study TSC platform;</a:t>
            </a:r>
          </a:p>
          <a:p>
            <a:r>
              <a:rPr lang="en-US" sz="1800" dirty="0"/>
              <a:t>d) don’t take decisions which stay with existing national TSOs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30313"/>
            <a:ext cx="4041775" cy="639762"/>
          </a:xfrm>
        </p:spPr>
        <p:txBody>
          <a:bodyPr/>
          <a:lstStyle/>
          <a:p>
            <a:r>
              <a:rPr lang="nl-NL" sz="1800" dirty="0" err="1"/>
              <a:t>Regional</a:t>
            </a:r>
            <a:r>
              <a:rPr lang="nl-NL" sz="1800" dirty="0"/>
              <a:t> Security </a:t>
            </a:r>
            <a:r>
              <a:rPr lang="nl-NL" sz="1800" dirty="0" err="1" smtClean="0"/>
              <a:t>Coordinators</a:t>
            </a:r>
            <a:endParaRPr lang="nl-NL" sz="180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70075"/>
            <a:ext cx="4041775" cy="3951288"/>
          </a:xfrm>
        </p:spPr>
        <p:txBody>
          <a:bodyPr/>
          <a:lstStyle/>
          <a:p>
            <a:r>
              <a:rPr lang="en-US" sz="1800" dirty="0"/>
              <a:t>(a) mandatory according to EU common “System Operation Guidelines”;</a:t>
            </a:r>
          </a:p>
          <a:p>
            <a:r>
              <a:rPr lang="en-US" sz="1800" dirty="0"/>
              <a:t>(b) covering the whole EU next year (2018); (c) with the same 5 tasks:  </a:t>
            </a:r>
          </a:p>
          <a:p>
            <a:pPr lvl="1"/>
            <a:r>
              <a:rPr lang="en-US" sz="1400" dirty="0" smtClean="0"/>
              <a:t>Short </a:t>
            </a:r>
            <a:r>
              <a:rPr lang="en-US" sz="1400" dirty="0"/>
              <a:t>Term Security Analysis: risks &amp; remedial actions for day &amp; hours ahead </a:t>
            </a:r>
          </a:p>
          <a:p>
            <a:pPr lvl="1"/>
            <a:r>
              <a:rPr lang="en-US" sz="1400" dirty="0" smtClean="0"/>
              <a:t>Coordinating </a:t>
            </a:r>
            <a:r>
              <a:rPr lang="en-US" sz="1400" dirty="0"/>
              <a:t>Grid outages,</a:t>
            </a:r>
          </a:p>
          <a:p>
            <a:pPr lvl="1"/>
            <a:r>
              <a:rPr lang="en-US" sz="1400" dirty="0" smtClean="0"/>
              <a:t>Coordinating </a:t>
            </a:r>
            <a:r>
              <a:rPr lang="en-US" sz="1400" dirty="0"/>
              <a:t>cross-border capacity calculation,</a:t>
            </a:r>
          </a:p>
          <a:p>
            <a:pPr lvl="1"/>
            <a:r>
              <a:rPr lang="en-US" sz="1400" dirty="0" smtClean="0"/>
              <a:t>Studying </a:t>
            </a:r>
            <a:r>
              <a:rPr lang="en-US" sz="1400" dirty="0"/>
              <a:t>Adequacy Generation, Consumption &amp; Grid 1 week ahead, </a:t>
            </a:r>
          </a:p>
          <a:p>
            <a:pPr lvl="1"/>
            <a:r>
              <a:rPr lang="en-US" sz="1400" dirty="0" smtClean="0"/>
              <a:t>Creating </a:t>
            </a:r>
            <a:r>
              <a:rPr lang="en-US" sz="1400" dirty="0"/>
              <a:t>common grid model &amp; data feed: hours ahead to year ahead;</a:t>
            </a:r>
          </a:p>
          <a:p>
            <a:r>
              <a:rPr lang="en-US" sz="1800" dirty="0"/>
              <a:t>(d) don’t take decisions which stay with existing national TSOs.</a:t>
            </a:r>
          </a:p>
          <a:p>
            <a:endParaRPr lang="nl-NL" sz="1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105BF-C162-4F79-B987-8B1158108F7E}" type="slidenum">
              <a:rPr lang="en-US" altLang="en-US" smtClean="0"/>
              <a:pPr/>
              <a:t>8</a:t>
            </a:fld>
            <a:endParaRPr lang="en-US" sz="180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910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ROCs</a:t>
            </a:r>
            <a:r>
              <a:rPr lang="nl-NL" dirty="0"/>
              <a:t>: “</a:t>
            </a:r>
            <a:r>
              <a:rPr lang="nl-NL" dirty="0" err="1"/>
              <a:t>Regional</a:t>
            </a:r>
            <a:r>
              <a:rPr lang="nl-NL" dirty="0"/>
              <a:t> </a:t>
            </a:r>
            <a:r>
              <a:rPr lang="nl-NL" dirty="0" err="1"/>
              <a:t>Operational</a:t>
            </a:r>
            <a:r>
              <a:rPr lang="nl-NL" dirty="0"/>
              <a:t> Centers</a:t>
            </a:r>
            <a:r>
              <a:rPr lang="nl-NL" dirty="0" smtClean="0"/>
              <a:t>”</a:t>
            </a:r>
            <a:br>
              <a:rPr lang="nl-NL" dirty="0" smtClean="0"/>
            </a:br>
            <a:r>
              <a:rPr lang="en-US" sz="1600" dirty="0"/>
              <a:t>New proposal made by the European Commission in “Winter Package” (November 2016): more functions put in common into Regional Centers // don’t take decisions which stay with existing national </a:t>
            </a:r>
            <a:r>
              <a:rPr lang="en-US" sz="1600" dirty="0" smtClean="0"/>
              <a:t>TSOs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2713"/>
            <a:ext cx="4040188" cy="639762"/>
          </a:xfrm>
        </p:spPr>
        <p:txBody>
          <a:bodyPr/>
          <a:lstStyle/>
          <a:p>
            <a:r>
              <a:rPr lang="nl-NL" sz="2000" dirty="0"/>
              <a:t>4 Basics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89150"/>
            <a:ext cx="4040188" cy="3951288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1800" dirty="0" smtClean="0"/>
              <a:t>At </a:t>
            </a:r>
            <a:r>
              <a:rPr lang="en-US" sz="1800" dirty="0"/>
              <a:t>generation shortage: to increase transmission capacity towards the country suffering the shortages;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Calculating </a:t>
            </a:r>
            <a:r>
              <a:rPr lang="en-US" sz="1800" dirty="0"/>
              <a:t>daily balancing reserves at regional level; creating a regional platform offering these balancing reserves to all countries needing them;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Doing </a:t>
            </a:r>
            <a:r>
              <a:rPr lang="en-US" sz="1800" dirty="0"/>
              <a:t>independent ex-post analysis of countries’ system  incidents;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Managing </a:t>
            </a:r>
            <a:r>
              <a:rPr lang="en-US" sz="1800" dirty="0"/>
              <a:t>flows of money between TSOs for  X-B congestion rent &amp; cost sharing;</a:t>
            </a:r>
          </a:p>
          <a:p>
            <a:pPr>
              <a:buFont typeface="+mj-lt"/>
              <a:buAutoNum type="arabicPeriod"/>
            </a:pPr>
            <a:endParaRPr lang="nl-NL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2213"/>
            <a:ext cx="4041775" cy="639762"/>
          </a:xfrm>
        </p:spPr>
        <p:txBody>
          <a:bodyPr/>
          <a:lstStyle/>
          <a:p>
            <a:r>
              <a:rPr lang="en-US" sz="2000" dirty="0"/>
              <a:t>3 more If &amp; when </a:t>
            </a:r>
            <a:r>
              <a:rPr lang="en-US" sz="2000" dirty="0" err="1"/>
              <a:t>Entso-e</a:t>
            </a:r>
            <a:r>
              <a:rPr lang="en-US" sz="2000" dirty="0"/>
              <a:t> agrees</a:t>
            </a:r>
            <a:endParaRPr lang="nl-NL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31975"/>
            <a:ext cx="4041775" cy="2425700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1800" dirty="0"/>
              <a:t>Identifying risk scenarios and proposing to countries preparation plans;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Complement </a:t>
            </a:r>
            <a:r>
              <a:rPr lang="en-US" sz="1800" dirty="0" err="1"/>
              <a:t>Entso-e</a:t>
            </a:r>
            <a:r>
              <a:rPr lang="en-US" sz="1800" dirty="0"/>
              <a:t> EU outlooks with regional adequacy assessments;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Organizing </a:t>
            </a:r>
            <a:r>
              <a:rPr lang="en-US" sz="1800" dirty="0"/>
              <a:t>training and certification for TSOs staff – up to regional simulators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553200" y="6181725"/>
            <a:ext cx="2133600" cy="333375"/>
          </a:xfrm>
        </p:spPr>
        <p:txBody>
          <a:bodyPr/>
          <a:lstStyle/>
          <a:p>
            <a:fld id="{753105BF-C162-4F79-B987-8B1158108F7E}" type="slidenum">
              <a:rPr lang="en-US" altLang="en-US" smtClean="0"/>
              <a:pPr/>
              <a:t>9</a:t>
            </a:fld>
            <a:endParaRPr lang="en-US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 bwMode="auto">
          <a:xfrm>
            <a:off x="4654550" y="4287838"/>
            <a:ext cx="404177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defTabSz="0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1pPr>
            <a:lvl2pPr marL="457200" indent="0" algn="l" defTabSz="0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  <a:cs typeface="+mn-cs"/>
                <a:sym typeface="Calibri" pitchFamily="34" charset="0"/>
              </a:defRPr>
            </a:lvl2pPr>
            <a:lvl3pPr marL="914400" indent="0" algn="l" defTabSz="0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1"/>
                </a:solidFill>
                <a:latin typeface="+mn-lt"/>
                <a:cs typeface="+mn-cs"/>
                <a:sym typeface="Calibri" pitchFamily="34" charset="0"/>
              </a:defRPr>
            </a:lvl3pPr>
            <a:lvl4pPr marL="1371600" indent="0" algn="l" defTabSz="0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cs typeface="+mn-cs"/>
                <a:sym typeface="Calibri" pitchFamily="34" charset="0"/>
              </a:defRPr>
            </a:lvl4pPr>
            <a:lvl5pPr marL="1828800" indent="0" algn="l" defTabSz="0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cs typeface="+mn-cs"/>
                <a:sym typeface="Calibri" pitchFamily="34" charset="0"/>
              </a:defRPr>
            </a:lvl5pPr>
            <a:lvl6pPr marL="2286000" indent="0" algn="l" defTabSz="0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cs typeface="+mn-cs"/>
                <a:sym typeface="Calibri" pitchFamily="34" charset="0"/>
              </a:defRPr>
            </a:lvl6pPr>
            <a:lvl7pPr marL="2743200" indent="0" algn="l" defTabSz="0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cs typeface="+mn-cs"/>
                <a:sym typeface="Calibri" pitchFamily="34" charset="0"/>
              </a:defRPr>
            </a:lvl7pPr>
            <a:lvl8pPr marL="3200400" indent="0" algn="l" defTabSz="0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cs typeface="+mn-cs"/>
                <a:sym typeface="Calibri" pitchFamily="34" charset="0"/>
              </a:defRPr>
            </a:lvl8pPr>
            <a:lvl9pPr marL="3657600" indent="0" algn="l" defTabSz="0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cs typeface="+mn-cs"/>
                <a:sym typeface="Calibri" pitchFamily="34" charset="0"/>
              </a:defRPr>
            </a:lvl9pPr>
          </a:lstStyle>
          <a:p>
            <a:pPr>
              <a:buFontTx/>
            </a:pPr>
            <a:r>
              <a:rPr lang="en-US" sz="2000" kern="0" dirty="0"/>
              <a:t>1 more If &amp; when NRAs &amp; MS agree; or with a new voted EU Regulation</a:t>
            </a:r>
            <a:endParaRPr lang="nl-NL" sz="2000" kern="0" dirty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 bwMode="auto">
          <a:xfrm>
            <a:off x="4654550" y="4927600"/>
            <a:ext cx="4041775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  <a:sym typeface="Calibri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cs typeface="+mn-cs"/>
                <a:sym typeface="Calibri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  <a:sym typeface="Calibri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  <a:sym typeface="Calibri" pitchFamily="34" charset="0"/>
              </a:defRPr>
            </a:lvl5pPr>
            <a:lvl6pPr marL="25146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  <a:sym typeface="Calibri" pitchFamily="34" charset="0"/>
              </a:defRPr>
            </a:lvl6pPr>
            <a:lvl7pPr marL="29718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  <a:sym typeface="Calibri" pitchFamily="34" charset="0"/>
              </a:defRPr>
            </a:lvl7pPr>
            <a:lvl8pPr marL="3429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  <a:sym typeface="Calibri" pitchFamily="34" charset="0"/>
              </a:defRPr>
            </a:lvl8pPr>
            <a:lvl9pPr marL="3886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  <a:sym typeface="Calibri" pitchFamily="34" charset="0"/>
              </a:defRPr>
            </a:lvl9pPr>
          </a:lstStyle>
          <a:p>
            <a:r>
              <a:rPr lang="en-US" sz="1800" kern="0" dirty="0"/>
              <a:t>Decision-making powers (as for remedial actions or capacity calculation) might be transferred to ROCs</a:t>
            </a:r>
            <a:r>
              <a:rPr lang="en-US" sz="1800" kern="0" dirty="0" smtClean="0"/>
              <a:t>.</a:t>
            </a:r>
            <a:endParaRPr 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249378110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Default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Default Theme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4.xml><?xml version="1.0" encoding="utf-8"?>
<a:theme xmlns:a="http://schemas.openxmlformats.org/drawingml/2006/main" name="1_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Default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Default Theme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6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7.xml><?xml version="1.0" encoding="utf-8"?>
<a:theme xmlns:a="http://schemas.openxmlformats.org/drawingml/2006/main" name="3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9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17422</TotalTime>
  <Pages>0</Pages>
  <Words>1513</Words>
  <Characters>0</Characters>
  <Application>Microsoft Office PowerPoint</Application>
  <DocSecurity>0</DocSecurity>
  <PresentationFormat>On-screen Show (4:3)</PresentationFormat>
  <Lines>0</Lines>
  <Paragraphs>223</Paragraphs>
  <Slides>36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Default Design</vt:lpstr>
      <vt:lpstr>Default Theme</vt:lpstr>
      <vt:lpstr>1_Default Design</vt:lpstr>
      <vt:lpstr>1_Default Theme</vt:lpstr>
      <vt:lpstr>2_Default Theme</vt:lpstr>
      <vt:lpstr>2_Default Design</vt:lpstr>
      <vt:lpstr>3_Default Design</vt:lpstr>
      <vt:lpstr>Clean Energy for all Europeans</vt:lpstr>
      <vt:lpstr>Winter package topics for this workshop</vt:lpstr>
      <vt:lpstr>www.kahoot.it</vt:lpstr>
      <vt:lpstr>My top 5 nicknames</vt:lpstr>
      <vt:lpstr>What is your nickname for this package</vt:lpstr>
      <vt:lpstr>PowerPoint Presentation</vt:lpstr>
      <vt:lpstr>ROCSs (a new proposal) vs RSCs (the existing) </vt:lpstr>
      <vt:lpstr>RSCs: “Regional Security Coordinators” replacing RSCIs next year</vt:lpstr>
      <vt:lpstr>ROCs: “Regional Operational Centers” New proposal made by the European Commission in “Winter Package” (November 2016): more functions put in common into Regional Centers // don’t take decisions which stay with existing national TSOs</vt:lpstr>
      <vt:lpstr>Pick a statement that fits you best</vt:lpstr>
      <vt:lpstr>PowerPoint Presentation</vt:lpstr>
      <vt:lpstr>PowerPoint Presentation</vt:lpstr>
      <vt:lpstr>Overview of pilot projects</vt:lpstr>
      <vt:lpstr>Introduction to « netting »</vt:lpstr>
      <vt:lpstr>Introduction to « joint procurement »</vt:lpstr>
      <vt:lpstr>Benefits of balancing market integration     are biggest for</vt:lpstr>
      <vt:lpstr>Benefits of netting, e.g. imbalance netting cooperation</vt:lpstr>
      <vt:lpstr>Benefits of netting, e.g. IGCC (25 euro/MWh)</vt:lpstr>
      <vt:lpstr>Also costs involved because starting point is non-harmonized, e.g. settlement period</vt:lpstr>
      <vt:lpstr>Benefits of joint procurement, e.g. Nordics</vt:lpstr>
      <vt:lpstr>Also costs involved because starting point is non-harmonized, e.g. what and how to procure</vt:lpstr>
      <vt:lpstr>Also costs involved because starting point is non-harmonized, e.g. what and how to procure</vt:lpstr>
      <vt:lpstr>Also costs involved because starting point is non-harmonized, e.g. what and how to procure</vt:lpstr>
      <vt:lpstr>PowerPoint Presentation</vt:lpstr>
      <vt:lpstr>Capacity adequacy and load shedding are national security of supply</vt:lpstr>
      <vt:lpstr>Capacity adequacy and load shedding  are European market issue</vt:lpstr>
      <vt:lpstr>Non-harmonized  national practices</vt:lpstr>
      <vt:lpstr>What approach would you suggest for capacity adequacy &amp; load shedding</vt:lpstr>
      <vt:lpstr>Could Capacity adequacy and load shedding  become European Security of Supply?</vt:lpstr>
      <vt:lpstr>PowerPoint Presentation</vt:lpstr>
      <vt:lpstr>Winter package assigns a role to DSOs for local congestion management, but not for balancing</vt:lpstr>
      <vt:lpstr>Do you agree with winter package on role of DSOs in local congestion management? </vt:lpstr>
      <vt:lpstr>DSOs and TSOs shall cooperate for daily operation of their networks, but how?</vt:lpstr>
      <vt:lpstr>Do you agree or disagree? We need</vt:lpstr>
      <vt:lpstr>Distribution grid congestion management </vt:lpstr>
      <vt:lpstr>PowerPoint Presentation</vt:lpstr>
    </vt:vector>
  </TitlesOfParts>
  <Company>European University Institute</Company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Leonardo Meeus</dc:creator>
  <cp:lastModifiedBy>Glachant</cp:lastModifiedBy>
  <cp:revision>5114</cp:revision>
  <cp:lastPrinted>2017-02-18T13:27:40Z</cp:lastPrinted>
  <dcterms:created xsi:type="dcterms:W3CDTF">2010-10-01T11:44:00Z</dcterms:created>
  <dcterms:modified xsi:type="dcterms:W3CDTF">2017-04-09T18:41:44Z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2052-9.1.0.4249</vt:lpwstr>
  </property>
</Properties>
</file>